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92"/>
  </p:notesMasterIdLst>
  <p:sldIdLst>
    <p:sldId id="461" r:id="rId3"/>
    <p:sldId id="462" r:id="rId4"/>
    <p:sldId id="463" r:id="rId5"/>
    <p:sldId id="464" r:id="rId6"/>
    <p:sldId id="465" r:id="rId7"/>
    <p:sldId id="466" r:id="rId8"/>
    <p:sldId id="467" r:id="rId9"/>
    <p:sldId id="468" r:id="rId10"/>
    <p:sldId id="469" r:id="rId11"/>
    <p:sldId id="470" r:id="rId12"/>
    <p:sldId id="471" r:id="rId13"/>
    <p:sldId id="472" r:id="rId14"/>
    <p:sldId id="473" r:id="rId15"/>
    <p:sldId id="474" r:id="rId16"/>
    <p:sldId id="475" r:id="rId17"/>
    <p:sldId id="476" r:id="rId18"/>
    <p:sldId id="478" r:id="rId19"/>
    <p:sldId id="479" r:id="rId20"/>
    <p:sldId id="480" r:id="rId21"/>
    <p:sldId id="481" r:id="rId22"/>
    <p:sldId id="482" r:id="rId23"/>
    <p:sldId id="483" r:id="rId24"/>
    <p:sldId id="484" r:id="rId25"/>
    <p:sldId id="485" r:id="rId26"/>
    <p:sldId id="486" r:id="rId27"/>
    <p:sldId id="487" r:id="rId28"/>
    <p:sldId id="662" r:id="rId29"/>
    <p:sldId id="663" r:id="rId30"/>
    <p:sldId id="488" r:id="rId31"/>
    <p:sldId id="489" r:id="rId32"/>
    <p:sldId id="490" r:id="rId33"/>
    <p:sldId id="491" r:id="rId34"/>
    <p:sldId id="492" r:id="rId35"/>
    <p:sldId id="493" r:id="rId36"/>
    <p:sldId id="494" r:id="rId37"/>
    <p:sldId id="495" r:id="rId38"/>
    <p:sldId id="496" r:id="rId39"/>
    <p:sldId id="497" r:id="rId40"/>
    <p:sldId id="498" r:id="rId41"/>
    <p:sldId id="616" r:id="rId42"/>
    <p:sldId id="617" r:id="rId43"/>
    <p:sldId id="618" r:id="rId44"/>
    <p:sldId id="619" r:id="rId45"/>
    <p:sldId id="620" r:id="rId46"/>
    <p:sldId id="621" r:id="rId47"/>
    <p:sldId id="622" r:id="rId48"/>
    <p:sldId id="623" r:id="rId49"/>
    <p:sldId id="624" r:id="rId50"/>
    <p:sldId id="625" r:id="rId51"/>
    <p:sldId id="626" r:id="rId52"/>
    <p:sldId id="627" r:id="rId53"/>
    <p:sldId id="629" r:id="rId54"/>
    <p:sldId id="630" r:id="rId55"/>
    <p:sldId id="631" r:id="rId56"/>
    <p:sldId id="632" r:id="rId57"/>
    <p:sldId id="633" r:id="rId58"/>
    <p:sldId id="634" r:id="rId59"/>
    <p:sldId id="635" r:id="rId60"/>
    <p:sldId id="636" r:id="rId61"/>
    <p:sldId id="637" r:id="rId62"/>
    <p:sldId id="638" r:id="rId63"/>
    <p:sldId id="639" r:id="rId64"/>
    <p:sldId id="640" r:id="rId65"/>
    <p:sldId id="641" r:id="rId66"/>
    <p:sldId id="642" r:id="rId67"/>
    <p:sldId id="643" r:id="rId68"/>
    <p:sldId id="644" r:id="rId69"/>
    <p:sldId id="645" r:id="rId70"/>
    <p:sldId id="304" r:id="rId71"/>
    <p:sldId id="646" r:id="rId72"/>
    <p:sldId id="647" r:id="rId73"/>
    <p:sldId id="648" r:id="rId74"/>
    <p:sldId id="649" r:id="rId75"/>
    <p:sldId id="650" r:id="rId76"/>
    <p:sldId id="651" r:id="rId77"/>
    <p:sldId id="652" r:id="rId78"/>
    <p:sldId id="653" r:id="rId79"/>
    <p:sldId id="654" r:id="rId80"/>
    <p:sldId id="655" r:id="rId81"/>
    <p:sldId id="656" r:id="rId82"/>
    <p:sldId id="657" r:id="rId83"/>
    <p:sldId id="658" r:id="rId84"/>
    <p:sldId id="659" r:id="rId85"/>
    <p:sldId id="499" r:id="rId86"/>
    <p:sldId id="500" r:id="rId87"/>
    <p:sldId id="501" r:id="rId88"/>
    <p:sldId id="502" r:id="rId89"/>
    <p:sldId id="503" r:id="rId90"/>
    <p:sldId id="504" r:id="rId9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9" d="100"/>
          <a:sy n="69" d="100"/>
        </p:scale>
        <p:origin x="14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EE77B28-640A-4B82-BB2B-8AD71E582698}" type="datetimeFigureOut">
              <a:rPr lang="en-US" smtClean="0"/>
              <a:t>12/15/2021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98D7C55-53B4-48CF-8F63-C495C3765B0D}" type="slidenum">
              <a:rPr lang="en-US" smtClean="0"/>
              <a:t>‹#›</a:t>
            </a:fld>
            <a:endParaRPr lang="en-US"/>
          </a:p>
        </p:txBody>
      </p:sp>
    </p:spTree>
    <p:extLst>
      <p:ext uri="{BB962C8B-B14F-4D97-AF65-F5344CB8AC3E}">
        <p14:creationId xmlns:p14="http://schemas.microsoft.com/office/powerpoint/2010/main" val="344837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e38d71bdf_0_2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e38d71bdf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8e38d71bdf_0_17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8e38d71bdf_0_1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8e38d71bdf_0_17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8e38d71bdf_0_1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8e38d71bdf_0_18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8e38d71bdf_0_1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e38d71bdf_0_2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e38d71bdf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8e38d71bdf_0_22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8e38d71bdf_0_2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8e38d71bdf_0_23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8e38d71bdf_0_2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8e38d71bdf_0_23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8e38d71bdf_0_2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8e38d71bdf_0_24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8e38d71bdf_0_2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8e38d71bdf_0_24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8e38d71bdf_0_2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8e38d71bdf_0_25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8e38d71bdf_0_2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e38d71bdf_0_4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e38d71bdf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g8e38d71bdf_0_25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7" name="Google Shape;1547;g8e38d71bdf_0_2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g8e38d71bdf_0_26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3" name="Google Shape;1603;g8e38d71bdf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8e38d71bdf_0_26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8e38d71bdf_0_2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8e38d71bdf_0_27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8e38d71bdf_0_2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8e38d71bdf_0_27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8e38d71bdf_0_2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8e38d71bdf_0_28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8e38d71bdf_0_2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p:cNvGrpSpPr/>
        <p:nvPr/>
      </p:nvGrpSpPr>
      <p:grpSpPr>
        <a:xfrm>
          <a:off x="0" y="0"/>
          <a:ext cx="0" cy="0"/>
          <a:chOff x="0" y="0"/>
          <a:chExt cx="0" cy="0"/>
        </a:xfrm>
      </p:grpSpPr>
      <p:sp>
        <p:nvSpPr>
          <p:cNvPr id="1889" name="Google Shape;1889;g8e38d71bdf_0_28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8e38d71bdf_0_2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8e38d71bdf_0_28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8e38d71bdf_0_2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8e38d71bdf_0_29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8e38d71bdf_0_2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8e38d71bdf_0_29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8e38d71bdf_0_2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e38d71bdf_0_6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e38d71bdf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8e38d71bdf_0_30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8e38d71bdf_0_3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8e38d71bdf_0_30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8e38d71bdf_0_3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1"/>
        <p:cNvGrpSpPr/>
        <p:nvPr/>
      </p:nvGrpSpPr>
      <p:grpSpPr>
        <a:xfrm>
          <a:off x="0" y="0"/>
          <a:ext cx="0" cy="0"/>
          <a:chOff x="0" y="0"/>
          <a:chExt cx="0" cy="0"/>
        </a:xfrm>
      </p:grpSpPr>
      <p:sp>
        <p:nvSpPr>
          <p:cNvPr id="2172" name="Google Shape;2172;g8e38d71bdf_0_3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3" name="Google Shape;2173;g8e38d71bdf_0_3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0"/>
        <p:cNvGrpSpPr/>
        <p:nvPr/>
      </p:nvGrpSpPr>
      <p:grpSpPr>
        <a:xfrm>
          <a:off x="0" y="0"/>
          <a:ext cx="0" cy="0"/>
          <a:chOff x="0" y="0"/>
          <a:chExt cx="0" cy="0"/>
        </a:xfrm>
      </p:grpSpPr>
      <p:sp>
        <p:nvSpPr>
          <p:cNvPr id="3421" name="Google Shape;3421;g8e38d71bdf_0_5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2" name="Google Shape;3422;g8e38d71bdf_0_5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7"/>
        <p:cNvGrpSpPr/>
        <p:nvPr/>
      </p:nvGrpSpPr>
      <p:grpSpPr>
        <a:xfrm>
          <a:off x="0" y="0"/>
          <a:ext cx="0" cy="0"/>
          <a:chOff x="0" y="0"/>
          <a:chExt cx="0" cy="0"/>
        </a:xfrm>
      </p:grpSpPr>
      <p:sp>
        <p:nvSpPr>
          <p:cNvPr id="3428" name="Google Shape;3428;g8e38d71bdf_0_5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9" name="Google Shape;3429;g8e38d71bdf_0_5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3"/>
        <p:cNvGrpSpPr/>
        <p:nvPr/>
      </p:nvGrpSpPr>
      <p:grpSpPr>
        <a:xfrm>
          <a:off x="0" y="0"/>
          <a:ext cx="0" cy="0"/>
          <a:chOff x="0" y="0"/>
          <a:chExt cx="0" cy="0"/>
        </a:xfrm>
      </p:grpSpPr>
      <p:sp>
        <p:nvSpPr>
          <p:cNvPr id="3474" name="Google Shape;3474;g8e38d71bdf_0_67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5" name="Google Shape;3475;g8e38d71bdf_0_6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9"/>
        <p:cNvGrpSpPr/>
        <p:nvPr/>
      </p:nvGrpSpPr>
      <p:grpSpPr>
        <a:xfrm>
          <a:off x="0" y="0"/>
          <a:ext cx="0" cy="0"/>
          <a:chOff x="0" y="0"/>
          <a:chExt cx="0" cy="0"/>
        </a:xfrm>
      </p:grpSpPr>
      <p:sp>
        <p:nvSpPr>
          <p:cNvPr id="3530" name="Google Shape;3530;g8e38d71bdf_0_52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1" name="Google Shape;3531;g8e38d71bdf_0_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3"/>
        <p:cNvGrpSpPr/>
        <p:nvPr/>
      </p:nvGrpSpPr>
      <p:grpSpPr>
        <a:xfrm>
          <a:off x="0" y="0"/>
          <a:ext cx="0" cy="0"/>
          <a:chOff x="0" y="0"/>
          <a:chExt cx="0" cy="0"/>
        </a:xfrm>
      </p:grpSpPr>
      <p:sp>
        <p:nvSpPr>
          <p:cNvPr id="3584" name="Google Shape;3584;g8e38d71bdf_0_5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5" name="Google Shape;3585;g8e38d71bdf_0_5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7"/>
        <p:cNvGrpSpPr/>
        <p:nvPr/>
      </p:nvGrpSpPr>
      <p:grpSpPr>
        <a:xfrm>
          <a:off x="0" y="0"/>
          <a:ext cx="0" cy="0"/>
          <a:chOff x="0" y="0"/>
          <a:chExt cx="0" cy="0"/>
        </a:xfrm>
      </p:grpSpPr>
      <p:sp>
        <p:nvSpPr>
          <p:cNvPr id="3638" name="Google Shape;3638;g8e38d71bdf_0_52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9" name="Google Shape;3639;g8e38d71bdf_0_5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9"/>
        <p:cNvGrpSpPr/>
        <p:nvPr/>
      </p:nvGrpSpPr>
      <p:grpSpPr>
        <a:xfrm>
          <a:off x="0" y="0"/>
          <a:ext cx="0" cy="0"/>
          <a:chOff x="0" y="0"/>
          <a:chExt cx="0" cy="0"/>
        </a:xfrm>
      </p:grpSpPr>
      <p:sp>
        <p:nvSpPr>
          <p:cNvPr id="3690" name="Google Shape;3690;g8e38d71bdf_0_53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1" name="Google Shape;3691;g8e38d71bdf_0_5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e38d71bdf_0_7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e38d71bdf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1"/>
        <p:cNvGrpSpPr/>
        <p:nvPr/>
      </p:nvGrpSpPr>
      <p:grpSpPr>
        <a:xfrm>
          <a:off x="0" y="0"/>
          <a:ext cx="0" cy="0"/>
          <a:chOff x="0" y="0"/>
          <a:chExt cx="0" cy="0"/>
        </a:xfrm>
      </p:grpSpPr>
      <p:sp>
        <p:nvSpPr>
          <p:cNvPr id="3742" name="Google Shape;3742;g8e38d71bdf_0_54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3" name="Google Shape;3743;g8e38d71bdf_0_5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1"/>
        <p:cNvGrpSpPr/>
        <p:nvPr/>
      </p:nvGrpSpPr>
      <p:grpSpPr>
        <a:xfrm>
          <a:off x="0" y="0"/>
          <a:ext cx="0" cy="0"/>
          <a:chOff x="0" y="0"/>
          <a:chExt cx="0" cy="0"/>
        </a:xfrm>
      </p:grpSpPr>
      <p:sp>
        <p:nvSpPr>
          <p:cNvPr id="3792" name="Google Shape;3792;g8e38d71bdf_0_55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3" name="Google Shape;3793;g8e38d71bdf_0_5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0"/>
        <p:cNvGrpSpPr/>
        <p:nvPr/>
      </p:nvGrpSpPr>
      <p:grpSpPr>
        <a:xfrm>
          <a:off x="0" y="0"/>
          <a:ext cx="0" cy="0"/>
          <a:chOff x="0" y="0"/>
          <a:chExt cx="0" cy="0"/>
        </a:xfrm>
      </p:grpSpPr>
      <p:sp>
        <p:nvSpPr>
          <p:cNvPr id="3841" name="Google Shape;3841;g8e38d71bdf_0_55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2" name="Google Shape;3842;g8e38d71bdf_0_5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8"/>
        <p:cNvGrpSpPr/>
        <p:nvPr/>
      </p:nvGrpSpPr>
      <p:grpSpPr>
        <a:xfrm>
          <a:off x="0" y="0"/>
          <a:ext cx="0" cy="0"/>
          <a:chOff x="0" y="0"/>
          <a:chExt cx="0" cy="0"/>
        </a:xfrm>
      </p:grpSpPr>
      <p:sp>
        <p:nvSpPr>
          <p:cNvPr id="3889" name="Google Shape;3889;g8e38d71bdf_0_56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0" name="Google Shape;3890;g8e38d71bdf_0_5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8e38d71bdf_0_56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8e38d71bdf_0_5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8e38d71bdf_0_9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8e38d71bdf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8e38d71bdf_0_12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8e38d71bdf_0_1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8e38d71bdf_0_65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8e38d71bdf_0_6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8e38d71bdf_0_14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8e38d71bdf_0_1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8e38d71bdf_0_15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8e38d71bdf_0_1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1640" y="375665"/>
            <a:ext cx="830071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300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16089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9768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0"/>
        <p:cNvGrpSpPr/>
        <p:nvPr/>
      </p:nvGrpSpPr>
      <p:grpSpPr>
        <a:xfrm>
          <a:off x="0" y="0"/>
          <a:ext cx="0" cy="0"/>
          <a:chOff x="0" y="0"/>
          <a:chExt cx="0" cy="0"/>
        </a:xfrm>
      </p:grpSpPr>
      <p:sp>
        <p:nvSpPr>
          <p:cNvPr id="81" name="Google Shape;81;p21"/>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21"/>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77972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00538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09351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9895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5"/>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8" name="Google Shape;98;p2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985595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2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2" name="Google Shape;102;p2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36400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103"/>
        <p:cNvGrpSpPr/>
        <p:nvPr/>
      </p:nvGrpSpPr>
      <p:grpSpPr>
        <a:xfrm>
          <a:off x="0" y="0"/>
          <a:ext cx="0" cy="0"/>
          <a:chOff x="0" y="0"/>
          <a:chExt cx="0" cy="0"/>
        </a:xfrm>
      </p:grpSpPr>
      <p:sp>
        <p:nvSpPr>
          <p:cNvPr id="104" name="Google Shape;104;p27"/>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27"/>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6" name="Google Shape;106;p2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1686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Constantia"/>
                <a:cs typeface="Constanti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onstantia"/>
                <a:cs typeface="Constant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12/15/2021</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4">
  <p:cSld name="Title and body 4">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0" name="Google Shape;110;p2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64353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Constantia"/>
                <a:cs typeface="Constant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12/15/2021</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bg1"/>
                </a:solidFill>
                <a:latin typeface="Constantia"/>
                <a:cs typeface="Constant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12/15/2021</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12/15/2021</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209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836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1"/>
        <p:cNvGrpSpPr/>
        <p:nvPr/>
      </p:nvGrpSpPr>
      <p:grpSpPr>
        <a:xfrm>
          <a:off x="0" y="0"/>
          <a:ext cx="0" cy="0"/>
          <a:chOff x="0" y="0"/>
          <a:chExt cx="0" cy="0"/>
        </a:xfrm>
      </p:grpSpPr>
      <p:sp>
        <p:nvSpPr>
          <p:cNvPr id="62" name="Google Shape;62;p1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000000"/>
              </a:buClr>
              <a:buSzPts val="2000"/>
              <a:buFont typeface="Assistant Light"/>
              <a:buChar char="●"/>
              <a:defRPr sz="2000">
                <a:solidFill>
                  <a:srgbClr val="000000"/>
                </a:solidFill>
                <a:latin typeface="Assistant Light"/>
                <a:ea typeface="Assistant Light"/>
                <a:cs typeface="Assistant Light"/>
                <a:sym typeface="Assistant Light"/>
              </a:defRPr>
            </a:lvl1pPr>
            <a:lvl2pPr marL="914400" lvl="1"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2pPr>
            <a:lvl3pPr marL="1371600" lvl="2"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3pPr>
            <a:lvl4pPr marL="1828800" lvl="3"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4pPr>
            <a:lvl5pPr marL="2286000" lvl="4"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5pPr>
            <a:lvl6pPr marL="2743200" lvl="5"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6pPr>
            <a:lvl7pPr marL="3200400" lvl="6"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7pPr>
            <a:lvl8pPr marL="3657600" lvl="7" indent="-330200" rtl="0">
              <a:spcBef>
                <a:spcPts val="1600"/>
              </a:spcBef>
              <a:spcAft>
                <a:spcPts val="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8pPr>
            <a:lvl9pPr marL="4114800" lvl="8" indent="-330200" rtl="0">
              <a:spcBef>
                <a:spcPts val="1600"/>
              </a:spcBef>
              <a:spcAft>
                <a:spcPts val="1600"/>
              </a:spcAft>
              <a:buClr>
                <a:srgbClr val="000000"/>
              </a:buClr>
              <a:buSzPts val="1600"/>
              <a:buFont typeface="Assistant Light"/>
              <a:buChar char="■"/>
              <a:defRPr sz="1600">
                <a:solidFill>
                  <a:srgbClr val="000000"/>
                </a:solidFill>
                <a:latin typeface="Assistant Light"/>
                <a:ea typeface="Assistant Light"/>
                <a:cs typeface="Assistant Light"/>
                <a:sym typeface="Assistant Light"/>
              </a:defRPr>
            </a:lvl9pPr>
          </a:lstStyle>
          <a:p>
            <a:endParaRPr/>
          </a:p>
        </p:txBody>
      </p:sp>
      <p:sp>
        <p:nvSpPr>
          <p:cNvPr id="63" name="Google Shape;63;p1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4" name="Google Shape;64;p16"/>
          <p:cNvSpPr txBox="1"/>
          <p:nvPr/>
        </p:nvSpPr>
        <p:spPr>
          <a:xfrm>
            <a:off x="311700" y="494900"/>
            <a:ext cx="8520600" cy="8620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chemeClr val="accent5"/>
              </a:solidFill>
              <a:latin typeface="Lato Light"/>
              <a:ea typeface="Lato Light"/>
              <a:cs typeface="Lato Light"/>
              <a:sym typeface="Lato Light"/>
            </a:endParaRPr>
          </a:p>
        </p:txBody>
      </p:sp>
    </p:spTree>
    <p:extLst>
      <p:ext uri="{BB962C8B-B14F-4D97-AF65-F5344CB8AC3E}">
        <p14:creationId xmlns:p14="http://schemas.microsoft.com/office/powerpoint/2010/main" val="223828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945168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05306" y="3244088"/>
            <a:ext cx="7533386" cy="422275"/>
          </a:xfrm>
          <a:prstGeom prst="rect">
            <a:avLst/>
          </a:prstGeom>
        </p:spPr>
        <p:txBody>
          <a:bodyPr wrap="square" lIns="0" tIns="0" rIns="0" bIns="0">
            <a:spAutoFit/>
          </a:bodyPr>
          <a:lstStyle>
            <a:lvl1pPr>
              <a:defRPr sz="2600" b="0" i="0">
                <a:solidFill>
                  <a:schemeClr val="bg1"/>
                </a:solidFill>
                <a:latin typeface="Constantia"/>
                <a:cs typeface="Constantia"/>
              </a:defRPr>
            </a:lvl1pPr>
          </a:lstStyle>
          <a:p>
            <a:endParaRPr/>
          </a:p>
        </p:txBody>
      </p:sp>
      <p:sp>
        <p:nvSpPr>
          <p:cNvPr id="3" name="Holder 3"/>
          <p:cNvSpPr>
            <a:spLocks noGrp="1"/>
          </p:cNvSpPr>
          <p:nvPr>
            <p:ph type="body" idx="1"/>
          </p:nvPr>
        </p:nvSpPr>
        <p:spPr>
          <a:xfrm>
            <a:off x="533399" y="1949322"/>
            <a:ext cx="8077200" cy="4272280"/>
          </a:xfrm>
          <a:prstGeom prst="rect">
            <a:avLst/>
          </a:prstGeom>
        </p:spPr>
        <p:txBody>
          <a:bodyPr wrap="square" lIns="0" tIns="0" rIns="0" bIns="0">
            <a:spAutoFit/>
          </a:bodyPr>
          <a:lstStyle>
            <a:lvl1pPr>
              <a:defRPr sz="2400" b="0" i="0">
                <a:solidFill>
                  <a:schemeClr val="tx1"/>
                </a:solidFill>
                <a:latin typeface="Constantia"/>
                <a:cs typeface="Constanti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12/15/2021</a:t>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481166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jp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jp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jp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3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jp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jp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5.jp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jp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9.jp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5" Type="http://schemas.openxmlformats.org/officeDocument/2006/relationships/image" Target="../media/image53.pn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png"/><Relationship Id="rId7" Type="http://schemas.openxmlformats.org/officeDocument/2006/relationships/image" Target="../media/image56.jp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9.jp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1.jp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3.jp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6.jp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7.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36.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0.jp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2.jp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3.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3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6.jp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8.jpg"/><Relationship Id="rId2" Type="http://schemas.openxmlformats.org/officeDocument/2006/relationships/image" Target="../media/image77.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8" Type="http://schemas.openxmlformats.org/officeDocument/2006/relationships/image" Target="../media/image81.jpg"/><Relationship Id="rId3" Type="http://schemas.openxmlformats.org/officeDocument/2006/relationships/image" Target="../media/image2.png"/><Relationship Id="rId7" Type="http://schemas.openxmlformats.org/officeDocument/2006/relationships/image" Target="../media/image80.jp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3.jpg"/><Relationship Id="rId2" Type="http://schemas.openxmlformats.org/officeDocument/2006/relationships/image" Target="../media/image82.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2.png"/><Relationship Id="rId7"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331978"/>
            <a:ext cx="3054985" cy="711200"/>
          </a:xfrm>
          <a:prstGeom prst="rect">
            <a:avLst/>
          </a:prstGeom>
        </p:spPr>
        <p:txBody>
          <a:bodyPr vert="horz" wrap="square" lIns="0" tIns="12700" rIns="0" bIns="0" rtlCol="0">
            <a:spAutoFit/>
          </a:bodyPr>
          <a:lstStyle/>
          <a:p>
            <a:pPr marL="12700">
              <a:lnSpc>
                <a:spcPct val="100000"/>
              </a:lnSpc>
              <a:spcBef>
                <a:spcPts val="100"/>
              </a:spcBef>
            </a:pPr>
            <a:r>
              <a:rPr sz="4500" spc="-25" dirty="0">
                <a:solidFill>
                  <a:srgbClr val="04607A"/>
                </a:solidFill>
                <a:latin typeface="Calibri"/>
                <a:cs typeface="Calibri"/>
              </a:rPr>
              <a:t>Rooted</a:t>
            </a:r>
            <a:r>
              <a:rPr sz="4500" spc="-85" dirty="0">
                <a:solidFill>
                  <a:srgbClr val="04607A"/>
                </a:solidFill>
                <a:latin typeface="Calibri"/>
                <a:cs typeface="Calibri"/>
              </a:rPr>
              <a:t> </a:t>
            </a:r>
            <a:r>
              <a:rPr sz="4500" spc="-70" dirty="0">
                <a:solidFill>
                  <a:srgbClr val="04607A"/>
                </a:solidFill>
                <a:latin typeface="Calibri"/>
                <a:cs typeface="Calibri"/>
              </a:rPr>
              <a:t>Trees</a:t>
            </a:r>
            <a:endParaRPr sz="4500" dirty="0">
              <a:latin typeface="Calibri"/>
              <a:cs typeface="Calibri"/>
            </a:endParaRPr>
          </a:p>
        </p:txBody>
      </p:sp>
      <p:sp>
        <p:nvSpPr>
          <p:cNvPr id="9" name="object 9"/>
          <p:cNvSpPr txBox="1"/>
          <p:nvPr/>
        </p:nvSpPr>
        <p:spPr>
          <a:xfrm>
            <a:off x="581659" y="1384757"/>
            <a:ext cx="8276590" cy="1928495"/>
          </a:xfrm>
          <a:prstGeom prst="rect">
            <a:avLst/>
          </a:prstGeom>
        </p:spPr>
        <p:txBody>
          <a:bodyPr vert="horz" wrap="square" lIns="0" tIns="12700" rIns="0" bIns="0" rtlCol="0">
            <a:spAutoFit/>
          </a:bodyPr>
          <a:lstStyle/>
          <a:p>
            <a:pPr marL="12700" marR="5080" algn="just">
              <a:lnSpc>
                <a:spcPct val="100000"/>
              </a:lnSpc>
              <a:spcBef>
                <a:spcPts val="100"/>
              </a:spcBef>
            </a:pPr>
            <a:r>
              <a:rPr sz="2400" b="1" dirty="0">
                <a:latin typeface="Constantia"/>
                <a:cs typeface="Constantia"/>
              </a:rPr>
              <a:t>Definition</a:t>
            </a:r>
            <a:r>
              <a:rPr sz="2400" dirty="0">
                <a:latin typeface="Constantia"/>
                <a:cs typeface="Constantia"/>
              </a:rPr>
              <a:t>:</a:t>
            </a:r>
            <a:r>
              <a:rPr sz="2400" spc="-20" dirty="0">
                <a:latin typeface="Constantia"/>
                <a:cs typeface="Constantia"/>
              </a:rPr>
              <a:t> </a:t>
            </a:r>
            <a:r>
              <a:rPr sz="2400" dirty="0">
                <a:latin typeface="Constantia"/>
                <a:cs typeface="Constantia"/>
              </a:rPr>
              <a:t>A</a:t>
            </a:r>
            <a:r>
              <a:rPr sz="2400" spc="-50" dirty="0">
                <a:latin typeface="Constantia"/>
                <a:cs typeface="Constantia"/>
              </a:rPr>
              <a:t> </a:t>
            </a:r>
            <a:r>
              <a:rPr sz="2400" i="1" spc="-15" dirty="0">
                <a:latin typeface="Constantia"/>
                <a:cs typeface="Constantia"/>
              </a:rPr>
              <a:t>rooted</a:t>
            </a:r>
            <a:r>
              <a:rPr sz="2400" i="1" dirty="0">
                <a:latin typeface="Constantia"/>
                <a:cs typeface="Constantia"/>
              </a:rPr>
              <a:t> </a:t>
            </a:r>
            <a:r>
              <a:rPr sz="2400" i="1" spc="-10" dirty="0">
                <a:latin typeface="Constantia"/>
                <a:cs typeface="Constantia"/>
              </a:rPr>
              <a:t>tree</a:t>
            </a:r>
            <a:r>
              <a:rPr sz="2400" i="1" spc="5" dirty="0">
                <a:latin typeface="Constantia"/>
                <a:cs typeface="Constantia"/>
              </a:rPr>
              <a:t> </a:t>
            </a:r>
            <a:r>
              <a:rPr sz="2400" spc="-5" dirty="0">
                <a:latin typeface="Constantia"/>
                <a:cs typeface="Constantia"/>
              </a:rPr>
              <a:t>is</a:t>
            </a:r>
            <a:r>
              <a:rPr sz="2400" spc="-114" dirty="0">
                <a:latin typeface="Constantia"/>
                <a:cs typeface="Constantia"/>
              </a:rPr>
              <a:t> </a:t>
            </a:r>
            <a:r>
              <a:rPr sz="2400" dirty="0">
                <a:latin typeface="Constantia"/>
                <a:cs typeface="Constantia"/>
              </a:rPr>
              <a:t>a</a:t>
            </a:r>
            <a:r>
              <a:rPr sz="2400" spc="-90" dirty="0">
                <a:latin typeface="Constantia"/>
                <a:cs typeface="Constantia"/>
              </a:rPr>
              <a:t> </a:t>
            </a:r>
            <a:r>
              <a:rPr sz="2400" spc="-10" dirty="0">
                <a:latin typeface="Constantia"/>
                <a:cs typeface="Constantia"/>
              </a:rPr>
              <a:t>tree</a:t>
            </a:r>
            <a:r>
              <a:rPr sz="2400" spc="-55" dirty="0">
                <a:latin typeface="Constantia"/>
                <a:cs typeface="Constantia"/>
              </a:rPr>
              <a:t> </a:t>
            </a:r>
            <a:r>
              <a:rPr sz="2400" spc="-5" dirty="0">
                <a:latin typeface="Constantia"/>
                <a:cs typeface="Constantia"/>
              </a:rPr>
              <a:t>in</a:t>
            </a:r>
            <a:r>
              <a:rPr sz="2400" spc="-100" dirty="0">
                <a:latin typeface="Constantia"/>
                <a:cs typeface="Constantia"/>
              </a:rPr>
              <a:t> </a:t>
            </a:r>
            <a:r>
              <a:rPr sz="2400" spc="-10" dirty="0">
                <a:latin typeface="Constantia"/>
                <a:cs typeface="Constantia"/>
              </a:rPr>
              <a:t>which</a:t>
            </a:r>
            <a:r>
              <a:rPr sz="2400" spc="-85" dirty="0">
                <a:latin typeface="Constantia"/>
                <a:cs typeface="Constantia"/>
              </a:rPr>
              <a:t> </a:t>
            </a:r>
            <a:r>
              <a:rPr sz="2400" spc="-5" dirty="0">
                <a:latin typeface="Constantia"/>
                <a:cs typeface="Constantia"/>
              </a:rPr>
              <a:t>one</a:t>
            </a:r>
            <a:r>
              <a:rPr sz="2400" spc="-120" dirty="0">
                <a:latin typeface="Constantia"/>
                <a:cs typeface="Constantia"/>
              </a:rPr>
              <a:t> </a:t>
            </a:r>
            <a:r>
              <a:rPr sz="2400" spc="-15" dirty="0">
                <a:latin typeface="Constantia"/>
                <a:cs typeface="Constantia"/>
              </a:rPr>
              <a:t>vertex</a:t>
            </a:r>
            <a:r>
              <a:rPr sz="2400" spc="-60" dirty="0">
                <a:latin typeface="Constantia"/>
                <a:cs typeface="Constantia"/>
              </a:rPr>
              <a:t> </a:t>
            </a:r>
            <a:r>
              <a:rPr sz="2400" dirty="0">
                <a:latin typeface="Constantia"/>
                <a:cs typeface="Constantia"/>
              </a:rPr>
              <a:t>has</a:t>
            </a:r>
            <a:r>
              <a:rPr sz="2400" spc="-45" dirty="0">
                <a:latin typeface="Constantia"/>
                <a:cs typeface="Constantia"/>
              </a:rPr>
              <a:t> </a:t>
            </a:r>
            <a:r>
              <a:rPr sz="2400" spc="-5" dirty="0">
                <a:latin typeface="Constantia"/>
                <a:cs typeface="Constantia"/>
              </a:rPr>
              <a:t>been </a:t>
            </a:r>
            <a:r>
              <a:rPr sz="2400" spc="-590" dirty="0">
                <a:latin typeface="Constantia"/>
                <a:cs typeface="Constantia"/>
              </a:rPr>
              <a:t> </a:t>
            </a:r>
            <a:r>
              <a:rPr sz="2400" spc="-10" dirty="0">
                <a:latin typeface="Constantia"/>
                <a:cs typeface="Constantia"/>
              </a:rPr>
              <a:t>designated</a:t>
            </a:r>
            <a:r>
              <a:rPr sz="2400" spc="-60" dirty="0">
                <a:latin typeface="Constantia"/>
                <a:cs typeface="Constantia"/>
              </a:rPr>
              <a:t> </a:t>
            </a:r>
            <a:r>
              <a:rPr sz="2400" dirty="0">
                <a:latin typeface="Constantia"/>
                <a:cs typeface="Constantia"/>
              </a:rPr>
              <a:t>as</a:t>
            </a:r>
            <a:r>
              <a:rPr sz="2400" spc="-75" dirty="0">
                <a:latin typeface="Constantia"/>
                <a:cs typeface="Constantia"/>
              </a:rPr>
              <a:t> </a:t>
            </a:r>
            <a:r>
              <a:rPr sz="2400" spc="-5" dirty="0">
                <a:latin typeface="Constantia"/>
                <a:cs typeface="Constantia"/>
              </a:rPr>
              <a:t>the</a:t>
            </a:r>
            <a:r>
              <a:rPr sz="2400" spc="-50" dirty="0">
                <a:latin typeface="Constantia"/>
                <a:cs typeface="Constantia"/>
              </a:rPr>
              <a:t> </a:t>
            </a:r>
            <a:r>
              <a:rPr sz="2400" i="1" spc="-10" dirty="0">
                <a:latin typeface="Constantia"/>
                <a:cs typeface="Constantia"/>
              </a:rPr>
              <a:t>root</a:t>
            </a:r>
            <a:r>
              <a:rPr sz="2400" i="1" spc="-25" dirty="0">
                <a:latin typeface="Constantia"/>
                <a:cs typeface="Constantia"/>
              </a:rPr>
              <a:t> </a:t>
            </a:r>
            <a:r>
              <a:rPr sz="2400" dirty="0">
                <a:latin typeface="Constantia"/>
                <a:cs typeface="Constantia"/>
              </a:rPr>
              <a:t>and</a:t>
            </a:r>
            <a:r>
              <a:rPr sz="2400" spc="-60" dirty="0">
                <a:latin typeface="Constantia"/>
                <a:cs typeface="Constantia"/>
              </a:rPr>
              <a:t> </a:t>
            </a:r>
            <a:r>
              <a:rPr sz="2400" spc="-5" dirty="0">
                <a:latin typeface="Constantia"/>
                <a:cs typeface="Constantia"/>
              </a:rPr>
              <a:t>every</a:t>
            </a:r>
            <a:r>
              <a:rPr sz="2400" spc="-135" dirty="0">
                <a:latin typeface="Constantia"/>
                <a:cs typeface="Constantia"/>
              </a:rPr>
              <a:t> </a:t>
            </a:r>
            <a:r>
              <a:rPr sz="2400" spc="-15" dirty="0">
                <a:latin typeface="Constantia"/>
                <a:cs typeface="Constantia"/>
              </a:rPr>
              <a:t>edge</a:t>
            </a:r>
            <a:r>
              <a:rPr sz="2400" spc="-55" dirty="0">
                <a:latin typeface="Constantia"/>
                <a:cs typeface="Constantia"/>
              </a:rPr>
              <a:t> </a:t>
            </a:r>
            <a:r>
              <a:rPr sz="2400" spc="-5" dirty="0">
                <a:latin typeface="Constantia"/>
                <a:cs typeface="Constantia"/>
              </a:rPr>
              <a:t>is</a:t>
            </a:r>
            <a:r>
              <a:rPr sz="2400" spc="-120" dirty="0">
                <a:latin typeface="Constantia"/>
                <a:cs typeface="Constantia"/>
              </a:rPr>
              <a:t> </a:t>
            </a:r>
            <a:r>
              <a:rPr sz="2400" spc="-10" dirty="0">
                <a:latin typeface="Constantia"/>
                <a:cs typeface="Constantia"/>
              </a:rPr>
              <a:t>directed</a:t>
            </a:r>
            <a:r>
              <a:rPr sz="2400" spc="-60" dirty="0">
                <a:latin typeface="Constantia"/>
                <a:cs typeface="Constantia"/>
              </a:rPr>
              <a:t> </a:t>
            </a:r>
            <a:r>
              <a:rPr sz="2400" spc="-35" dirty="0">
                <a:latin typeface="Constantia"/>
                <a:cs typeface="Constantia"/>
              </a:rPr>
              <a:t>away</a:t>
            </a:r>
            <a:r>
              <a:rPr sz="2400" spc="-65" dirty="0">
                <a:latin typeface="Constantia"/>
                <a:cs typeface="Constantia"/>
              </a:rPr>
              <a:t> </a:t>
            </a:r>
            <a:r>
              <a:rPr sz="2400" spc="-10" dirty="0">
                <a:latin typeface="Constantia"/>
                <a:cs typeface="Constantia"/>
              </a:rPr>
              <a:t>from</a:t>
            </a:r>
            <a:r>
              <a:rPr sz="2400" spc="-70" dirty="0">
                <a:latin typeface="Constantia"/>
                <a:cs typeface="Constantia"/>
              </a:rPr>
              <a:t> </a:t>
            </a:r>
            <a:r>
              <a:rPr sz="2400" spc="-5" dirty="0">
                <a:latin typeface="Constantia"/>
                <a:cs typeface="Constantia"/>
              </a:rPr>
              <a:t>the </a:t>
            </a:r>
            <a:r>
              <a:rPr sz="2400" spc="-590" dirty="0">
                <a:latin typeface="Constantia"/>
                <a:cs typeface="Constantia"/>
              </a:rPr>
              <a:t> </a:t>
            </a:r>
            <a:r>
              <a:rPr sz="2400" spc="-10" dirty="0">
                <a:latin typeface="Constantia"/>
                <a:cs typeface="Constantia"/>
              </a:rPr>
              <a:t>root.</a:t>
            </a:r>
            <a:endParaRPr sz="2400" dirty="0">
              <a:latin typeface="Constantia"/>
              <a:cs typeface="Constantia"/>
            </a:endParaRPr>
          </a:p>
          <a:p>
            <a:pPr marL="469900" indent="-457834" algn="just">
              <a:lnSpc>
                <a:spcPct val="100000"/>
              </a:lnSpc>
              <a:spcBef>
                <a:spcPts val="580"/>
              </a:spcBef>
              <a:buClr>
                <a:srgbClr val="0AD0D9"/>
              </a:buClr>
              <a:buSzPct val="93750"/>
              <a:buFont typeface="Segoe UI Symbol"/>
              <a:buChar char="⚫"/>
              <a:tabLst>
                <a:tab pos="470534" algn="l"/>
              </a:tabLst>
            </a:pPr>
            <a:r>
              <a:rPr sz="2400" spc="-5" dirty="0">
                <a:latin typeface="Constantia"/>
                <a:cs typeface="Constantia"/>
              </a:rPr>
              <a:t>An</a:t>
            </a:r>
            <a:r>
              <a:rPr sz="2400" spc="-75" dirty="0">
                <a:latin typeface="Constantia"/>
                <a:cs typeface="Constantia"/>
              </a:rPr>
              <a:t> </a:t>
            </a:r>
            <a:r>
              <a:rPr sz="2400" spc="-15" dirty="0">
                <a:latin typeface="Constantia"/>
                <a:cs typeface="Constantia"/>
              </a:rPr>
              <a:t>unrooted</a:t>
            </a:r>
            <a:r>
              <a:rPr sz="2400" dirty="0">
                <a:latin typeface="Constantia"/>
                <a:cs typeface="Constantia"/>
              </a:rPr>
              <a:t> </a:t>
            </a:r>
            <a:r>
              <a:rPr sz="2400" spc="-10" dirty="0">
                <a:latin typeface="Constantia"/>
                <a:cs typeface="Constantia"/>
              </a:rPr>
              <a:t>tree</a:t>
            </a:r>
            <a:r>
              <a:rPr sz="2400" spc="-65" dirty="0">
                <a:latin typeface="Constantia"/>
                <a:cs typeface="Constantia"/>
              </a:rPr>
              <a:t> </a:t>
            </a:r>
            <a:r>
              <a:rPr sz="2400" spc="-5" dirty="0">
                <a:latin typeface="Constantia"/>
                <a:cs typeface="Constantia"/>
              </a:rPr>
              <a:t>is</a:t>
            </a:r>
            <a:r>
              <a:rPr sz="2400" spc="-105" dirty="0">
                <a:latin typeface="Constantia"/>
                <a:cs typeface="Constantia"/>
              </a:rPr>
              <a:t> </a:t>
            </a:r>
            <a:r>
              <a:rPr sz="2400" spc="-25" dirty="0">
                <a:latin typeface="Constantia"/>
                <a:cs typeface="Constantia"/>
              </a:rPr>
              <a:t>converted</a:t>
            </a:r>
            <a:r>
              <a:rPr sz="2400" spc="25" dirty="0">
                <a:latin typeface="Constantia"/>
                <a:cs typeface="Constantia"/>
              </a:rPr>
              <a:t> </a:t>
            </a:r>
            <a:r>
              <a:rPr sz="2400" spc="-15" dirty="0">
                <a:latin typeface="Constantia"/>
                <a:cs typeface="Constantia"/>
              </a:rPr>
              <a:t>into</a:t>
            </a:r>
            <a:r>
              <a:rPr sz="2400" spc="-105" dirty="0">
                <a:latin typeface="Constantia"/>
                <a:cs typeface="Constantia"/>
              </a:rPr>
              <a:t> </a:t>
            </a:r>
            <a:r>
              <a:rPr sz="2400" spc="-10" dirty="0">
                <a:latin typeface="Constantia"/>
                <a:cs typeface="Constantia"/>
              </a:rPr>
              <a:t>different</a:t>
            </a:r>
            <a:r>
              <a:rPr sz="2400" spc="-120" dirty="0">
                <a:latin typeface="Constantia"/>
                <a:cs typeface="Constantia"/>
              </a:rPr>
              <a:t> </a:t>
            </a:r>
            <a:r>
              <a:rPr sz="2400" spc="-15" dirty="0">
                <a:latin typeface="Constantia"/>
                <a:cs typeface="Constantia"/>
              </a:rPr>
              <a:t>rooted</a:t>
            </a:r>
            <a:r>
              <a:rPr sz="2400" dirty="0">
                <a:latin typeface="Constantia"/>
                <a:cs typeface="Constantia"/>
              </a:rPr>
              <a:t> </a:t>
            </a:r>
            <a:r>
              <a:rPr sz="2400" spc="-10" dirty="0">
                <a:latin typeface="Constantia"/>
                <a:cs typeface="Constantia"/>
              </a:rPr>
              <a:t>trees</a:t>
            </a:r>
            <a:endParaRPr sz="2400" dirty="0">
              <a:latin typeface="Constantia"/>
              <a:cs typeface="Constantia"/>
            </a:endParaRPr>
          </a:p>
          <a:p>
            <a:pPr marL="469900" algn="just">
              <a:lnSpc>
                <a:spcPct val="100000"/>
              </a:lnSpc>
            </a:pPr>
            <a:r>
              <a:rPr sz="2400" spc="-30" dirty="0">
                <a:latin typeface="Constantia"/>
                <a:cs typeface="Constantia"/>
              </a:rPr>
              <a:t>w</a:t>
            </a:r>
            <a:r>
              <a:rPr sz="2400" dirty="0">
                <a:latin typeface="Constantia"/>
                <a:cs typeface="Constantia"/>
              </a:rPr>
              <a:t>hen</a:t>
            </a:r>
            <a:r>
              <a:rPr sz="2400" spc="-90" dirty="0">
                <a:latin typeface="Constantia"/>
                <a:cs typeface="Constantia"/>
              </a:rPr>
              <a:t> </a:t>
            </a:r>
            <a:r>
              <a:rPr sz="2400" spc="-5" dirty="0">
                <a:latin typeface="Constantia"/>
                <a:cs typeface="Constantia"/>
              </a:rPr>
              <a:t>dif</a:t>
            </a:r>
            <a:r>
              <a:rPr sz="2400" spc="-15" dirty="0">
                <a:latin typeface="Constantia"/>
                <a:cs typeface="Constantia"/>
              </a:rPr>
              <a:t>f</a:t>
            </a:r>
            <a:r>
              <a:rPr sz="2400" dirty="0">
                <a:latin typeface="Constantia"/>
                <a:cs typeface="Constantia"/>
              </a:rPr>
              <a:t>e</a:t>
            </a:r>
            <a:r>
              <a:rPr sz="2400" spc="-30" dirty="0">
                <a:latin typeface="Constantia"/>
                <a:cs typeface="Constantia"/>
              </a:rPr>
              <a:t>r</a:t>
            </a:r>
            <a:r>
              <a:rPr sz="2400" dirty="0">
                <a:latin typeface="Constantia"/>
                <a:cs typeface="Constantia"/>
              </a:rPr>
              <a:t>ent</a:t>
            </a:r>
            <a:r>
              <a:rPr sz="2400" spc="-145" dirty="0">
                <a:latin typeface="Constantia"/>
                <a:cs typeface="Constantia"/>
              </a:rPr>
              <a:t> </a:t>
            </a:r>
            <a:r>
              <a:rPr sz="2400" spc="-55" dirty="0">
                <a:latin typeface="Constantia"/>
                <a:cs typeface="Constantia"/>
              </a:rPr>
              <a:t>v</a:t>
            </a:r>
            <a:r>
              <a:rPr sz="2400" dirty="0">
                <a:latin typeface="Constantia"/>
                <a:cs typeface="Constantia"/>
              </a:rPr>
              <a:t>er</a:t>
            </a:r>
            <a:r>
              <a:rPr sz="2400" spc="-5" dirty="0">
                <a:latin typeface="Constantia"/>
                <a:cs typeface="Constantia"/>
              </a:rPr>
              <a:t>t</a:t>
            </a:r>
            <a:r>
              <a:rPr sz="2400" spc="5" dirty="0">
                <a:latin typeface="Constantia"/>
                <a:cs typeface="Constantia"/>
              </a:rPr>
              <a:t>i</a:t>
            </a:r>
            <a:r>
              <a:rPr sz="2400" spc="-55" dirty="0">
                <a:latin typeface="Constantia"/>
                <a:cs typeface="Constantia"/>
              </a:rPr>
              <a:t>c</a:t>
            </a:r>
            <a:r>
              <a:rPr sz="2400" dirty="0">
                <a:latin typeface="Constantia"/>
                <a:cs typeface="Constantia"/>
              </a:rPr>
              <a:t>es</a:t>
            </a:r>
            <a:r>
              <a:rPr sz="2400" spc="-110" dirty="0">
                <a:latin typeface="Constantia"/>
                <a:cs typeface="Constantia"/>
              </a:rPr>
              <a:t> </a:t>
            </a:r>
            <a:r>
              <a:rPr sz="2400" dirty="0">
                <a:latin typeface="Constantia"/>
                <a:cs typeface="Constantia"/>
              </a:rPr>
              <a:t>a</a:t>
            </a:r>
            <a:r>
              <a:rPr sz="2400" spc="-35" dirty="0">
                <a:latin typeface="Constantia"/>
                <a:cs typeface="Constantia"/>
              </a:rPr>
              <a:t>r</a:t>
            </a:r>
            <a:r>
              <a:rPr sz="2400" dirty="0">
                <a:latin typeface="Constantia"/>
                <a:cs typeface="Constantia"/>
              </a:rPr>
              <a:t>e</a:t>
            </a:r>
            <a:r>
              <a:rPr sz="2400" spc="-120" dirty="0">
                <a:latin typeface="Constantia"/>
                <a:cs typeface="Constantia"/>
              </a:rPr>
              <a:t> </a:t>
            </a:r>
            <a:r>
              <a:rPr sz="2400" spc="-5" dirty="0">
                <a:latin typeface="Constantia"/>
                <a:cs typeface="Constantia"/>
              </a:rPr>
              <a:t>chose</a:t>
            </a:r>
            <a:r>
              <a:rPr sz="2400" dirty="0">
                <a:latin typeface="Constantia"/>
                <a:cs typeface="Constantia"/>
              </a:rPr>
              <a:t>n</a:t>
            </a:r>
            <a:r>
              <a:rPr sz="2400" spc="-85" dirty="0">
                <a:latin typeface="Constantia"/>
                <a:cs typeface="Constantia"/>
              </a:rPr>
              <a:t> </a:t>
            </a:r>
            <a:r>
              <a:rPr sz="2400" dirty="0">
                <a:latin typeface="Constantia"/>
                <a:cs typeface="Constantia"/>
              </a:rPr>
              <a:t>as</a:t>
            </a:r>
            <a:r>
              <a:rPr sz="2400" spc="-75" dirty="0">
                <a:latin typeface="Constantia"/>
                <a:cs typeface="Constantia"/>
              </a:rPr>
              <a:t> </a:t>
            </a:r>
            <a:r>
              <a:rPr sz="2400" spc="-5" dirty="0">
                <a:latin typeface="Constantia"/>
                <a:cs typeface="Constantia"/>
              </a:rPr>
              <a:t>th</a:t>
            </a:r>
            <a:r>
              <a:rPr sz="2400" dirty="0">
                <a:latin typeface="Constantia"/>
                <a:cs typeface="Constantia"/>
              </a:rPr>
              <a:t>e</a:t>
            </a:r>
            <a:r>
              <a:rPr sz="2400" spc="-95" dirty="0">
                <a:latin typeface="Constantia"/>
                <a:cs typeface="Constantia"/>
              </a:rPr>
              <a:t> </a:t>
            </a:r>
            <a:r>
              <a:rPr sz="2400" spc="-35" dirty="0">
                <a:latin typeface="Constantia"/>
                <a:cs typeface="Constantia"/>
              </a:rPr>
              <a:t>r</a:t>
            </a:r>
            <a:r>
              <a:rPr sz="2400" dirty="0">
                <a:latin typeface="Constantia"/>
                <a:cs typeface="Constantia"/>
              </a:rPr>
              <a:t>oot.</a:t>
            </a:r>
          </a:p>
        </p:txBody>
      </p:sp>
      <p:pic>
        <p:nvPicPr>
          <p:cNvPr id="10" name="object 10"/>
          <p:cNvPicPr/>
          <p:nvPr/>
        </p:nvPicPr>
        <p:blipFill>
          <a:blip r:embed="rId7" cstate="print"/>
          <a:stretch>
            <a:fillRect/>
          </a:stretch>
        </p:blipFill>
        <p:spPr>
          <a:xfrm>
            <a:off x="457200" y="3429000"/>
            <a:ext cx="8458200" cy="3200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727913"/>
            <a:ext cx="8097520" cy="697230"/>
          </a:xfrm>
          <a:prstGeom prst="rect">
            <a:avLst/>
          </a:prstGeom>
        </p:spPr>
        <p:txBody>
          <a:bodyPr vert="horz" wrap="square" lIns="0" tIns="13335" rIns="0" bIns="0" rtlCol="0">
            <a:spAutoFit/>
          </a:bodyPr>
          <a:lstStyle/>
          <a:p>
            <a:pPr marL="12700">
              <a:lnSpc>
                <a:spcPct val="100000"/>
              </a:lnSpc>
              <a:spcBef>
                <a:spcPts val="105"/>
              </a:spcBef>
            </a:pPr>
            <a:r>
              <a:rPr sz="4400" spc="-15" dirty="0">
                <a:solidFill>
                  <a:srgbClr val="04607A"/>
                </a:solidFill>
                <a:latin typeface="Calibri"/>
                <a:cs typeface="Calibri"/>
              </a:rPr>
              <a:t>Level</a:t>
            </a:r>
            <a:r>
              <a:rPr sz="4400" spc="-5" dirty="0">
                <a:solidFill>
                  <a:srgbClr val="04607A"/>
                </a:solidFill>
                <a:latin typeface="Calibri"/>
                <a:cs typeface="Calibri"/>
              </a:rPr>
              <a:t> </a:t>
            </a:r>
            <a:r>
              <a:rPr sz="4400" dirty="0">
                <a:solidFill>
                  <a:srgbClr val="04607A"/>
                </a:solidFill>
                <a:latin typeface="Calibri"/>
                <a:cs typeface="Calibri"/>
              </a:rPr>
              <a:t>of</a:t>
            </a:r>
            <a:r>
              <a:rPr sz="4400" spc="-15" dirty="0">
                <a:solidFill>
                  <a:srgbClr val="04607A"/>
                </a:solidFill>
                <a:latin typeface="Calibri"/>
                <a:cs typeface="Calibri"/>
              </a:rPr>
              <a:t> </a:t>
            </a:r>
            <a:r>
              <a:rPr sz="4400" spc="-5" dirty="0">
                <a:solidFill>
                  <a:srgbClr val="04607A"/>
                </a:solidFill>
                <a:latin typeface="Calibri"/>
                <a:cs typeface="Calibri"/>
              </a:rPr>
              <a:t>vertices </a:t>
            </a:r>
            <a:r>
              <a:rPr sz="4400" dirty="0">
                <a:solidFill>
                  <a:srgbClr val="04607A"/>
                </a:solidFill>
                <a:latin typeface="Calibri"/>
                <a:cs typeface="Calibri"/>
              </a:rPr>
              <a:t>and</a:t>
            </a:r>
            <a:r>
              <a:rPr sz="4400" spc="-10" dirty="0">
                <a:solidFill>
                  <a:srgbClr val="04607A"/>
                </a:solidFill>
                <a:latin typeface="Calibri"/>
                <a:cs typeface="Calibri"/>
              </a:rPr>
              <a:t> height </a:t>
            </a:r>
            <a:r>
              <a:rPr sz="4400" dirty="0">
                <a:solidFill>
                  <a:srgbClr val="04607A"/>
                </a:solidFill>
                <a:latin typeface="Calibri"/>
                <a:cs typeface="Calibri"/>
              </a:rPr>
              <a:t>of</a:t>
            </a:r>
            <a:r>
              <a:rPr sz="4400" spc="-15" dirty="0">
                <a:solidFill>
                  <a:srgbClr val="04607A"/>
                </a:solidFill>
                <a:latin typeface="Calibri"/>
                <a:cs typeface="Calibri"/>
              </a:rPr>
              <a:t> trees</a:t>
            </a:r>
            <a:endParaRPr sz="4400" dirty="0">
              <a:latin typeface="Calibri"/>
              <a:cs typeface="Calibri"/>
            </a:endParaRPr>
          </a:p>
        </p:txBody>
      </p:sp>
      <p:sp>
        <p:nvSpPr>
          <p:cNvPr id="9" name="object 9"/>
          <p:cNvSpPr txBox="1"/>
          <p:nvPr/>
        </p:nvSpPr>
        <p:spPr>
          <a:xfrm>
            <a:off x="535940" y="1612519"/>
            <a:ext cx="8168640" cy="1638397"/>
          </a:xfrm>
          <a:prstGeom prst="rect">
            <a:avLst/>
          </a:prstGeom>
        </p:spPr>
        <p:txBody>
          <a:bodyPr vert="horz" wrap="square" lIns="0" tIns="13335" rIns="0" bIns="0" rtlCol="0">
            <a:spAutoFit/>
          </a:bodyPr>
          <a:lstStyle/>
          <a:p>
            <a:pPr marL="12700">
              <a:lnSpc>
                <a:spcPts val="2765"/>
              </a:lnSpc>
              <a:spcBef>
                <a:spcPts val="105"/>
              </a:spcBef>
            </a:pPr>
            <a:r>
              <a:rPr sz="2600" b="1" spc="-5" dirty="0">
                <a:latin typeface="Constantia"/>
                <a:cs typeface="Constantia"/>
              </a:rPr>
              <a:t>Example</a:t>
            </a:r>
            <a:r>
              <a:rPr sz="2600" spc="-5" dirty="0">
                <a:latin typeface="Constantia"/>
                <a:cs typeface="Constantia"/>
              </a:rPr>
              <a:t>:</a:t>
            </a:r>
            <a:endParaRPr sz="2600" dirty="0">
              <a:latin typeface="Constantia"/>
              <a:cs typeface="Constantia"/>
            </a:endParaRPr>
          </a:p>
          <a:p>
            <a:pPr marL="893444" marR="3263265" indent="-441959">
              <a:lnSpc>
                <a:spcPct val="61700"/>
              </a:lnSpc>
              <a:spcBef>
                <a:spcPts val="745"/>
              </a:spcBef>
              <a:buClr>
                <a:srgbClr val="0E6EC5"/>
              </a:buClr>
              <a:buAutoNum type="romanLcParenBoth"/>
              <a:tabLst>
                <a:tab pos="911860" algn="l"/>
                <a:tab pos="912494" algn="l"/>
              </a:tabLst>
            </a:pPr>
            <a:r>
              <a:rPr sz="2400" spc="-10" dirty="0">
                <a:latin typeface="Constantia"/>
                <a:cs typeface="Constantia"/>
              </a:rPr>
              <a:t>Find</a:t>
            </a:r>
            <a:r>
              <a:rPr sz="2400" spc="-40" dirty="0">
                <a:latin typeface="Constantia"/>
                <a:cs typeface="Constantia"/>
              </a:rPr>
              <a:t> </a:t>
            </a:r>
            <a:r>
              <a:rPr sz="2400" spc="-5" dirty="0">
                <a:latin typeface="Constantia"/>
                <a:cs typeface="Constantia"/>
              </a:rPr>
              <a:t>the</a:t>
            </a:r>
            <a:r>
              <a:rPr sz="2400" spc="-65" dirty="0">
                <a:latin typeface="Constantia"/>
                <a:cs typeface="Constantia"/>
              </a:rPr>
              <a:t> </a:t>
            </a:r>
            <a:r>
              <a:rPr sz="2400" spc="-15" dirty="0">
                <a:latin typeface="Constantia"/>
                <a:cs typeface="Constantia"/>
              </a:rPr>
              <a:t>level</a:t>
            </a:r>
            <a:r>
              <a:rPr sz="2400" spc="-80" dirty="0">
                <a:latin typeface="Constantia"/>
                <a:cs typeface="Constantia"/>
              </a:rPr>
              <a:t> </a:t>
            </a:r>
            <a:r>
              <a:rPr sz="2400" dirty="0">
                <a:latin typeface="Constantia"/>
                <a:cs typeface="Constantia"/>
              </a:rPr>
              <a:t>of</a:t>
            </a:r>
            <a:r>
              <a:rPr sz="2400" spc="-20" dirty="0">
                <a:latin typeface="Constantia"/>
                <a:cs typeface="Constantia"/>
              </a:rPr>
              <a:t> </a:t>
            </a:r>
            <a:r>
              <a:rPr sz="2400" dirty="0">
                <a:latin typeface="Constantia"/>
                <a:cs typeface="Constantia"/>
              </a:rPr>
              <a:t>each</a:t>
            </a:r>
            <a:r>
              <a:rPr sz="2400" spc="-130" dirty="0">
                <a:latin typeface="Constantia"/>
                <a:cs typeface="Constantia"/>
              </a:rPr>
              <a:t> </a:t>
            </a:r>
            <a:r>
              <a:rPr sz="2400" spc="-15" dirty="0">
                <a:latin typeface="Constantia"/>
                <a:cs typeface="Constantia"/>
              </a:rPr>
              <a:t>vertex</a:t>
            </a:r>
            <a:r>
              <a:rPr sz="2400" spc="-60" dirty="0">
                <a:latin typeface="Constantia"/>
                <a:cs typeface="Constantia"/>
              </a:rPr>
              <a:t> </a:t>
            </a:r>
            <a:r>
              <a:rPr sz="2400" spc="-5" dirty="0">
                <a:latin typeface="Constantia"/>
                <a:cs typeface="Constantia"/>
              </a:rPr>
              <a:t>in </a:t>
            </a:r>
            <a:r>
              <a:rPr sz="2400" spc="-590" dirty="0">
                <a:latin typeface="Constantia"/>
                <a:cs typeface="Constantia"/>
              </a:rPr>
              <a:t> </a:t>
            </a:r>
            <a:r>
              <a:rPr sz="2400" spc="-5" dirty="0">
                <a:latin typeface="Constantia"/>
                <a:cs typeface="Constantia"/>
              </a:rPr>
              <a:t>the</a:t>
            </a:r>
            <a:r>
              <a:rPr sz="2400" spc="-100" dirty="0">
                <a:latin typeface="Constantia"/>
                <a:cs typeface="Constantia"/>
              </a:rPr>
              <a:t> </a:t>
            </a:r>
            <a:r>
              <a:rPr sz="2400" spc="-10" dirty="0">
                <a:latin typeface="Constantia"/>
                <a:cs typeface="Constantia"/>
              </a:rPr>
              <a:t>tree</a:t>
            </a:r>
            <a:r>
              <a:rPr sz="2400" spc="-90" dirty="0">
                <a:latin typeface="Constantia"/>
                <a:cs typeface="Constantia"/>
              </a:rPr>
              <a:t> </a:t>
            </a:r>
            <a:r>
              <a:rPr sz="2400" spc="-20" dirty="0">
                <a:latin typeface="Constantia"/>
                <a:cs typeface="Constantia"/>
              </a:rPr>
              <a:t>to</a:t>
            </a:r>
            <a:r>
              <a:rPr sz="2400" spc="-80" dirty="0">
                <a:latin typeface="Constantia"/>
                <a:cs typeface="Constantia"/>
              </a:rPr>
              <a:t> </a:t>
            </a:r>
            <a:r>
              <a:rPr sz="2400" spc="-5" dirty="0">
                <a:latin typeface="Constantia"/>
                <a:cs typeface="Constantia"/>
              </a:rPr>
              <a:t>the</a:t>
            </a:r>
            <a:r>
              <a:rPr sz="2400" spc="-110" dirty="0">
                <a:latin typeface="Constantia"/>
                <a:cs typeface="Constantia"/>
              </a:rPr>
              <a:t> </a:t>
            </a:r>
            <a:r>
              <a:rPr sz="2400" spc="-5" dirty="0">
                <a:latin typeface="Constantia"/>
                <a:cs typeface="Constantia"/>
              </a:rPr>
              <a:t>right.</a:t>
            </a:r>
            <a:endParaRPr sz="2400" dirty="0">
              <a:latin typeface="Constantia"/>
              <a:cs typeface="Constantia"/>
            </a:endParaRPr>
          </a:p>
          <a:p>
            <a:pPr marL="901065" indent="-539115">
              <a:lnSpc>
                <a:spcPts val="2605"/>
              </a:lnSpc>
              <a:spcBef>
                <a:spcPts val="240"/>
              </a:spcBef>
              <a:buClr>
                <a:srgbClr val="0E6EC5"/>
              </a:buClr>
              <a:buAutoNum type="romanLcParenBoth"/>
              <a:tabLst>
                <a:tab pos="901065" algn="l"/>
                <a:tab pos="901700" algn="l"/>
              </a:tabLst>
            </a:pPr>
            <a:r>
              <a:rPr sz="2400" dirty="0">
                <a:latin typeface="Constantia"/>
                <a:cs typeface="Constantia"/>
              </a:rPr>
              <a:t>What</a:t>
            </a:r>
            <a:r>
              <a:rPr sz="2400" spc="-65" dirty="0">
                <a:latin typeface="Constantia"/>
                <a:cs typeface="Constantia"/>
              </a:rPr>
              <a:t> </a:t>
            </a:r>
            <a:r>
              <a:rPr sz="2400" spc="-5" dirty="0">
                <a:latin typeface="Constantia"/>
                <a:cs typeface="Constantia"/>
              </a:rPr>
              <a:t>is</a:t>
            </a:r>
            <a:r>
              <a:rPr sz="2400" spc="-80" dirty="0">
                <a:latin typeface="Constantia"/>
                <a:cs typeface="Constantia"/>
              </a:rPr>
              <a:t> </a:t>
            </a:r>
            <a:r>
              <a:rPr sz="2400" spc="-5" dirty="0">
                <a:latin typeface="Constantia"/>
                <a:cs typeface="Constantia"/>
              </a:rPr>
              <a:t>the</a:t>
            </a:r>
            <a:r>
              <a:rPr sz="2400" spc="-75" dirty="0">
                <a:latin typeface="Constantia"/>
                <a:cs typeface="Constantia"/>
              </a:rPr>
              <a:t> </a:t>
            </a:r>
            <a:r>
              <a:rPr sz="2400" spc="-5" dirty="0">
                <a:latin typeface="Constantia"/>
                <a:cs typeface="Constantia"/>
              </a:rPr>
              <a:t>height</a:t>
            </a:r>
            <a:r>
              <a:rPr sz="2400" spc="-140" dirty="0">
                <a:latin typeface="Constantia"/>
                <a:cs typeface="Constantia"/>
              </a:rPr>
              <a:t> </a:t>
            </a:r>
            <a:r>
              <a:rPr sz="2400" dirty="0">
                <a:latin typeface="Constantia"/>
                <a:cs typeface="Constantia"/>
              </a:rPr>
              <a:t>of</a:t>
            </a:r>
            <a:r>
              <a:rPr sz="2400" spc="10" dirty="0">
                <a:latin typeface="Constantia"/>
                <a:cs typeface="Constantia"/>
              </a:rPr>
              <a:t> </a:t>
            </a:r>
            <a:r>
              <a:rPr sz="2400" spc="-5" dirty="0">
                <a:latin typeface="Constantia"/>
                <a:cs typeface="Constantia"/>
              </a:rPr>
              <a:t>the</a:t>
            </a:r>
            <a:r>
              <a:rPr sz="2400" spc="-90" dirty="0">
                <a:latin typeface="Constantia"/>
                <a:cs typeface="Constantia"/>
              </a:rPr>
              <a:t> </a:t>
            </a:r>
            <a:r>
              <a:rPr sz="2400" spc="-10" dirty="0">
                <a:latin typeface="Constantia"/>
                <a:cs typeface="Constantia"/>
              </a:rPr>
              <a:t>tree?</a:t>
            </a:r>
            <a:endParaRPr sz="2400" dirty="0">
              <a:latin typeface="Constantia"/>
              <a:cs typeface="Constantia"/>
            </a:endParaRPr>
          </a:p>
          <a:p>
            <a:pPr marL="286385">
              <a:lnSpc>
                <a:spcPts val="2845"/>
              </a:lnSpc>
            </a:pPr>
            <a:r>
              <a:rPr sz="2600" b="1" spc="-5" dirty="0">
                <a:latin typeface="Constantia"/>
                <a:cs typeface="Constantia"/>
              </a:rPr>
              <a:t>Solution</a:t>
            </a:r>
            <a:r>
              <a:rPr sz="2600" spc="-5" dirty="0">
                <a:latin typeface="Constantia"/>
                <a:cs typeface="Constantia"/>
              </a:rPr>
              <a:t>:</a:t>
            </a:r>
            <a:endParaRPr sz="2600" dirty="0">
              <a:latin typeface="Constantia"/>
              <a:cs typeface="Constantia"/>
            </a:endParaRPr>
          </a:p>
        </p:txBody>
      </p:sp>
      <p:pic>
        <p:nvPicPr>
          <p:cNvPr id="10" name="object 10"/>
          <p:cNvPicPr/>
          <p:nvPr/>
        </p:nvPicPr>
        <p:blipFill>
          <a:blip r:embed="rId7" cstate="print"/>
          <a:stretch>
            <a:fillRect/>
          </a:stretch>
        </p:blipFill>
        <p:spPr>
          <a:xfrm>
            <a:off x="5791200" y="1600200"/>
            <a:ext cx="2895600" cy="3352800"/>
          </a:xfrm>
          <a:prstGeom prst="rect">
            <a:avLst/>
          </a:prstGeom>
        </p:spPr>
      </p:pic>
      <p:sp>
        <p:nvSpPr>
          <p:cNvPr id="11" name="TextBox 10">
            <a:extLst>
              <a:ext uri="{FF2B5EF4-FFF2-40B4-BE49-F238E27FC236}">
                <a16:creationId xmlns:a16="http://schemas.microsoft.com/office/drawing/2014/main" id="{C0332331-8D3F-4800-A63E-BAF83039E7EA}"/>
              </a:ext>
            </a:extLst>
          </p:cNvPr>
          <p:cNvSpPr txBox="1"/>
          <p:nvPr/>
        </p:nvSpPr>
        <p:spPr>
          <a:xfrm>
            <a:off x="609600" y="3429000"/>
            <a:ext cx="4953000" cy="2031325"/>
          </a:xfrm>
          <a:prstGeom prst="rect">
            <a:avLst/>
          </a:prstGeom>
          <a:noFill/>
        </p:spPr>
        <p:txBody>
          <a:bodyPr wrap="square" rtlCol="0">
            <a:spAutoFit/>
          </a:bodyPr>
          <a:lstStyle/>
          <a:p>
            <a:r>
              <a:rPr lang="en-US" dirty="0" err="1"/>
              <a:t>i</a:t>
            </a:r>
            <a:r>
              <a:rPr lang="en-US" dirty="0"/>
              <a:t>) The root a is at level 0.  Vertices b, j, and k are at level 1.</a:t>
            </a:r>
          </a:p>
          <a:p>
            <a:r>
              <a:rPr lang="en-US" dirty="0"/>
              <a:t>Vertices c, e, f, and l are at level 2.</a:t>
            </a:r>
          </a:p>
          <a:p>
            <a:r>
              <a:rPr lang="en-US" dirty="0"/>
              <a:t>Vertices d, g, </a:t>
            </a:r>
            <a:r>
              <a:rPr lang="en-US" dirty="0" err="1"/>
              <a:t>i</a:t>
            </a:r>
            <a:r>
              <a:rPr lang="en-US" dirty="0"/>
              <a:t>, m, and n are at level 3.  Vertex h is at level 4.</a:t>
            </a:r>
          </a:p>
          <a:p>
            <a:endParaRPr lang="en-US" dirty="0"/>
          </a:p>
          <a:p>
            <a:endParaRPr lang="en-US" dirty="0"/>
          </a:p>
        </p:txBody>
      </p:sp>
      <p:sp>
        <p:nvSpPr>
          <p:cNvPr id="12" name="TextBox 11">
            <a:extLst>
              <a:ext uri="{FF2B5EF4-FFF2-40B4-BE49-F238E27FC236}">
                <a16:creationId xmlns:a16="http://schemas.microsoft.com/office/drawing/2014/main" id="{779185EF-D016-4745-BD3D-D1FF89C4F973}"/>
              </a:ext>
            </a:extLst>
          </p:cNvPr>
          <p:cNvSpPr txBox="1"/>
          <p:nvPr/>
        </p:nvSpPr>
        <p:spPr>
          <a:xfrm>
            <a:off x="609600" y="5105400"/>
            <a:ext cx="4724400" cy="923330"/>
          </a:xfrm>
          <a:prstGeom prst="rect">
            <a:avLst/>
          </a:prstGeom>
          <a:noFill/>
        </p:spPr>
        <p:txBody>
          <a:bodyPr wrap="square" rtlCol="0">
            <a:spAutoFit/>
          </a:bodyPr>
          <a:lstStyle/>
          <a:p>
            <a:r>
              <a:rPr lang="en-US" dirty="0"/>
              <a:t>The height is 4, since 4 is the largest level of any vertex.</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560578"/>
            <a:ext cx="4545965" cy="711200"/>
          </a:xfrm>
          <a:prstGeom prst="rect">
            <a:avLst/>
          </a:prstGeom>
        </p:spPr>
        <p:txBody>
          <a:bodyPr vert="horz" wrap="square" lIns="0" tIns="12700" rIns="0" bIns="0" rtlCol="0">
            <a:spAutoFit/>
          </a:bodyPr>
          <a:lstStyle/>
          <a:p>
            <a:pPr marL="12700">
              <a:lnSpc>
                <a:spcPct val="100000"/>
              </a:lnSpc>
              <a:spcBef>
                <a:spcPts val="100"/>
              </a:spcBef>
            </a:pPr>
            <a:r>
              <a:rPr sz="4500" i="1" spc="5" dirty="0">
                <a:solidFill>
                  <a:srgbClr val="04607A"/>
                </a:solidFill>
                <a:latin typeface="Calibri"/>
                <a:cs typeface="Calibri"/>
              </a:rPr>
              <a:t>m</a:t>
            </a:r>
            <a:r>
              <a:rPr sz="4500" spc="5" dirty="0">
                <a:solidFill>
                  <a:srgbClr val="04607A"/>
                </a:solidFill>
                <a:latin typeface="Calibri"/>
                <a:cs typeface="Calibri"/>
              </a:rPr>
              <a:t>-ary</a:t>
            </a:r>
            <a:r>
              <a:rPr sz="4500" spc="-50" dirty="0">
                <a:solidFill>
                  <a:srgbClr val="04607A"/>
                </a:solidFill>
                <a:latin typeface="Calibri"/>
                <a:cs typeface="Calibri"/>
              </a:rPr>
              <a:t> </a:t>
            </a:r>
            <a:r>
              <a:rPr sz="4500" spc="-25" dirty="0">
                <a:solidFill>
                  <a:srgbClr val="04607A"/>
                </a:solidFill>
                <a:latin typeface="Calibri"/>
                <a:cs typeface="Calibri"/>
              </a:rPr>
              <a:t>Rooted</a:t>
            </a:r>
            <a:r>
              <a:rPr sz="4500" spc="-50" dirty="0">
                <a:solidFill>
                  <a:srgbClr val="04607A"/>
                </a:solidFill>
                <a:latin typeface="Calibri"/>
                <a:cs typeface="Calibri"/>
              </a:rPr>
              <a:t> </a:t>
            </a:r>
            <a:r>
              <a:rPr sz="4500" spc="-70" dirty="0">
                <a:solidFill>
                  <a:srgbClr val="04607A"/>
                </a:solidFill>
                <a:latin typeface="Calibri"/>
                <a:cs typeface="Calibri"/>
              </a:rPr>
              <a:t>Trees</a:t>
            </a:r>
            <a:endParaRPr sz="4500" dirty="0">
              <a:latin typeface="Calibri"/>
              <a:cs typeface="Calibri"/>
            </a:endParaRPr>
          </a:p>
        </p:txBody>
      </p:sp>
      <p:sp>
        <p:nvSpPr>
          <p:cNvPr id="9" name="object 9"/>
          <p:cNvSpPr txBox="1"/>
          <p:nvPr/>
        </p:nvSpPr>
        <p:spPr>
          <a:xfrm>
            <a:off x="810259" y="1395425"/>
            <a:ext cx="7757795" cy="2294255"/>
          </a:xfrm>
          <a:prstGeom prst="rect">
            <a:avLst/>
          </a:prstGeom>
        </p:spPr>
        <p:txBody>
          <a:bodyPr vert="horz" wrap="square" lIns="0" tIns="85725" rIns="0" bIns="0" rtlCol="0">
            <a:spAutoFit/>
          </a:bodyPr>
          <a:lstStyle/>
          <a:p>
            <a:pPr marL="12700" marR="5080">
              <a:lnSpc>
                <a:spcPct val="80000"/>
              </a:lnSpc>
              <a:spcBef>
                <a:spcPts val="675"/>
              </a:spcBef>
            </a:pPr>
            <a:r>
              <a:rPr sz="2400" b="1" dirty="0">
                <a:latin typeface="Constantia"/>
                <a:cs typeface="Constantia"/>
              </a:rPr>
              <a:t>Definition</a:t>
            </a:r>
            <a:r>
              <a:rPr sz="2400" dirty="0">
                <a:latin typeface="Constantia"/>
                <a:cs typeface="Constantia"/>
              </a:rPr>
              <a:t>: A </a:t>
            </a:r>
            <a:r>
              <a:rPr sz="2400" spc="-15" dirty="0">
                <a:latin typeface="Constantia"/>
                <a:cs typeface="Constantia"/>
              </a:rPr>
              <a:t>rooted </a:t>
            </a:r>
            <a:r>
              <a:rPr sz="2400" spc="-10" dirty="0">
                <a:latin typeface="Constantia"/>
                <a:cs typeface="Constantia"/>
              </a:rPr>
              <a:t>tree </a:t>
            </a:r>
            <a:r>
              <a:rPr sz="2400" spc="-5" dirty="0">
                <a:latin typeface="Constantia"/>
                <a:cs typeface="Constantia"/>
              </a:rPr>
              <a:t>is called </a:t>
            </a:r>
            <a:r>
              <a:rPr sz="2400" dirty="0">
                <a:latin typeface="Constantia"/>
                <a:cs typeface="Constantia"/>
              </a:rPr>
              <a:t>an </a:t>
            </a:r>
            <a:r>
              <a:rPr sz="2400" i="1" spc="5" dirty="0">
                <a:latin typeface="Constantia"/>
                <a:cs typeface="Constantia"/>
              </a:rPr>
              <a:t>m-ary </a:t>
            </a:r>
            <a:r>
              <a:rPr sz="2400" i="1" spc="-15" dirty="0">
                <a:latin typeface="Constantia"/>
                <a:cs typeface="Constantia"/>
              </a:rPr>
              <a:t>tree </a:t>
            </a:r>
            <a:r>
              <a:rPr sz="2400" spc="-5" dirty="0">
                <a:latin typeface="Constantia"/>
                <a:cs typeface="Constantia"/>
              </a:rPr>
              <a:t>if every </a:t>
            </a:r>
            <a:r>
              <a:rPr sz="2400" dirty="0">
                <a:latin typeface="Constantia"/>
                <a:cs typeface="Constantia"/>
              </a:rPr>
              <a:t> </a:t>
            </a:r>
            <a:r>
              <a:rPr sz="2400" spc="-5" dirty="0">
                <a:latin typeface="Constantia"/>
                <a:cs typeface="Constantia"/>
              </a:rPr>
              <a:t>internal </a:t>
            </a:r>
            <a:r>
              <a:rPr sz="2400" spc="-15" dirty="0">
                <a:latin typeface="Constantia"/>
                <a:cs typeface="Constantia"/>
              </a:rPr>
              <a:t>vertex </a:t>
            </a:r>
            <a:r>
              <a:rPr sz="2400" dirty="0">
                <a:latin typeface="Constantia"/>
                <a:cs typeface="Constantia"/>
              </a:rPr>
              <a:t>has </a:t>
            </a:r>
            <a:r>
              <a:rPr sz="2400" spc="-5" dirty="0">
                <a:latin typeface="Constantia"/>
                <a:cs typeface="Constantia"/>
              </a:rPr>
              <a:t>no </a:t>
            </a:r>
            <a:r>
              <a:rPr sz="2400" spc="-10" dirty="0">
                <a:latin typeface="Constantia"/>
                <a:cs typeface="Constantia"/>
              </a:rPr>
              <a:t>more </a:t>
            </a:r>
            <a:r>
              <a:rPr sz="2400" dirty="0">
                <a:latin typeface="Constantia"/>
                <a:cs typeface="Constantia"/>
              </a:rPr>
              <a:t>than </a:t>
            </a:r>
            <a:r>
              <a:rPr sz="2400" i="1" dirty="0">
                <a:latin typeface="Constantia"/>
                <a:cs typeface="Constantia"/>
              </a:rPr>
              <a:t>m </a:t>
            </a:r>
            <a:r>
              <a:rPr sz="2400" spc="-10" dirty="0">
                <a:latin typeface="Constantia"/>
                <a:cs typeface="Constantia"/>
              </a:rPr>
              <a:t>children. </a:t>
            </a:r>
            <a:r>
              <a:rPr sz="2400" spc="-5" dirty="0">
                <a:latin typeface="Constantia"/>
                <a:cs typeface="Constantia"/>
              </a:rPr>
              <a:t>The </a:t>
            </a:r>
            <a:r>
              <a:rPr sz="2400" spc="-10" dirty="0">
                <a:latin typeface="Constantia"/>
                <a:cs typeface="Constantia"/>
              </a:rPr>
              <a:t>tree </a:t>
            </a:r>
            <a:r>
              <a:rPr sz="2400" spc="-5" dirty="0">
                <a:latin typeface="Constantia"/>
                <a:cs typeface="Constantia"/>
              </a:rPr>
              <a:t>is </a:t>
            </a:r>
            <a:r>
              <a:rPr sz="2400" dirty="0">
                <a:latin typeface="Constantia"/>
                <a:cs typeface="Constantia"/>
              </a:rPr>
              <a:t> </a:t>
            </a:r>
            <a:r>
              <a:rPr sz="2400" spc="-5" dirty="0">
                <a:latin typeface="Constantia"/>
                <a:cs typeface="Constantia"/>
              </a:rPr>
              <a:t>called</a:t>
            </a:r>
            <a:r>
              <a:rPr sz="2400" spc="-50" dirty="0">
                <a:latin typeface="Constantia"/>
                <a:cs typeface="Constantia"/>
              </a:rPr>
              <a:t> </a:t>
            </a:r>
            <a:r>
              <a:rPr sz="2400" dirty="0">
                <a:latin typeface="Constantia"/>
                <a:cs typeface="Constantia"/>
              </a:rPr>
              <a:t>a</a:t>
            </a:r>
            <a:r>
              <a:rPr sz="2400" spc="-90" dirty="0">
                <a:latin typeface="Constantia"/>
                <a:cs typeface="Constantia"/>
              </a:rPr>
              <a:t> </a:t>
            </a:r>
            <a:r>
              <a:rPr sz="2400" i="1" dirty="0">
                <a:latin typeface="Constantia"/>
                <a:cs typeface="Constantia"/>
              </a:rPr>
              <a:t>full</a:t>
            </a:r>
            <a:r>
              <a:rPr sz="2400" i="1" spc="15" dirty="0">
                <a:latin typeface="Constantia"/>
                <a:cs typeface="Constantia"/>
              </a:rPr>
              <a:t> </a:t>
            </a:r>
            <a:r>
              <a:rPr sz="2400" i="1" spc="5" dirty="0">
                <a:latin typeface="Constantia"/>
                <a:cs typeface="Constantia"/>
              </a:rPr>
              <a:t>m-ary</a:t>
            </a:r>
            <a:r>
              <a:rPr sz="2400" i="1" spc="-15" dirty="0">
                <a:latin typeface="Constantia"/>
                <a:cs typeface="Constantia"/>
              </a:rPr>
              <a:t> </a:t>
            </a:r>
            <a:r>
              <a:rPr sz="2400" i="1" spc="-10" dirty="0">
                <a:latin typeface="Constantia"/>
                <a:cs typeface="Constantia"/>
              </a:rPr>
              <a:t>tree</a:t>
            </a:r>
            <a:r>
              <a:rPr sz="2400" i="1" spc="-20" dirty="0">
                <a:latin typeface="Constantia"/>
                <a:cs typeface="Constantia"/>
              </a:rPr>
              <a:t> </a:t>
            </a:r>
            <a:r>
              <a:rPr sz="2400" spc="-5" dirty="0">
                <a:latin typeface="Constantia"/>
                <a:cs typeface="Constantia"/>
              </a:rPr>
              <a:t>if</a:t>
            </a:r>
            <a:r>
              <a:rPr sz="2400" spc="-15" dirty="0">
                <a:latin typeface="Constantia"/>
                <a:cs typeface="Constantia"/>
              </a:rPr>
              <a:t> </a:t>
            </a:r>
            <a:r>
              <a:rPr sz="2400" spc="-5" dirty="0">
                <a:latin typeface="Constantia"/>
                <a:cs typeface="Constantia"/>
              </a:rPr>
              <a:t>every</a:t>
            </a:r>
            <a:r>
              <a:rPr sz="2400" spc="-70" dirty="0">
                <a:latin typeface="Constantia"/>
                <a:cs typeface="Constantia"/>
              </a:rPr>
              <a:t> </a:t>
            </a:r>
            <a:r>
              <a:rPr sz="2400" spc="-10" dirty="0">
                <a:latin typeface="Constantia"/>
                <a:cs typeface="Constantia"/>
              </a:rPr>
              <a:t>internal</a:t>
            </a:r>
            <a:r>
              <a:rPr sz="2400" spc="-90" dirty="0">
                <a:latin typeface="Constantia"/>
                <a:cs typeface="Constantia"/>
              </a:rPr>
              <a:t> </a:t>
            </a:r>
            <a:r>
              <a:rPr sz="2400" spc="-15" dirty="0">
                <a:latin typeface="Constantia"/>
                <a:cs typeface="Constantia"/>
              </a:rPr>
              <a:t>vertex</a:t>
            </a:r>
            <a:r>
              <a:rPr sz="2400" spc="-50" dirty="0">
                <a:latin typeface="Constantia"/>
                <a:cs typeface="Constantia"/>
              </a:rPr>
              <a:t> </a:t>
            </a:r>
            <a:r>
              <a:rPr sz="2400" dirty="0">
                <a:latin typeface="Constantia"/>
                <a:cs typeface="Constantia"/>
              </a:rPr>
              <a:t>has</a:t>
            </a:r>
            <a:r>
              <a:rPr sz="2400" spc="-120" dirty="0">
                <a:latin typeface="Constantia"/>
                <a:cs typeface="Constantia"/>
              </a:rPr>
              <a:t> </a:t>
            </a:r>
            <a:r>
              <a:rPr sz="2400" spc="-5" dirty="0">
                <a:latin typeface="Constantia"/>
                <a:cs typeface="Constantia"/>
              </a:rPr>
              <a:t>exactly</a:t>
            </a:r>
            <a:r>
              <a:rPr sz="2400" spc="-55" dirty="0">
                <a:latin typeface="Constantia"/>
                <a:cs typeface="Constantia"/>
              </a:rPr>
              <a:t> </a:t>
            </a:r>
            <a:r>
              <a:rPr sz="2400" i="1" dirty="0">
                <a:latin typeface="Constantia"/>
                <a:cs typeface="Constantia"/>
              </a:rPr>
              <a:t>m </a:t>
            </a:r>
            <a:r>
              <a:rPr sz="2400" i="1" spc="-555" dirty="0">
                <a:latin typeface="Constantia"/>
                <a:cs typeface="Constantia"/>
              </a:rPr>
              <a:t> </a:t>
            </a:r>
            <a:r>
              <a:rPr sz="2400" spc="-5" dirty="0">
                <a:latin typeface="Constantia"/>
                <a:cs typeface="Constantia"/>
              </a:rPr>
              <a:t>children.</a:t>
            </a:r>
            <a:r>
              <a:rPr sz="2400" spc="-30" dirty="0">
                <a:latin typeface="Constantia"/>
                <a:cs typeface="Constantia"/>
              </a:rPr>
              <a:t> </a:t>
            </a:r>
            <a:r>
              <a:rPr sz="2400" spc="-5" dirty="0">
                <a:latin typeface="Constantia"/>
                <a:cs typeface="Constantia"/>
              </a:rPr>
              <a:t>An</a:t>
            </a:r>
            <a:r>
              <a:rPr sz="2400" spc="-65" dirty="0">
                <a:latin typeface="Constantia"/>
                <a:cs typeface="Constantia"/>
              </a:rPr>
              <a:t> </a:t>
            </a:r>
            <a:r>
              <a:rPr sz="2400" i="1" spc="5" dirty="0">
                <a:latin typeface="Constantia"/>
                <a:cs typeface="Constantia"/>
              </a:rPr>
              <a:t>m</a:t>
            </a:r>
            <a:r>
              <a:rPr sz="2400" spc="5" dirty="0">
                <a:latin typeface="Constantia"/>
                <a:cs typeface="Constantia"/>
              </a:rPr>
              <a:t>-ary</a:t>
            </a:r>
            <a:r>
              <a:rPr sz="2400" spc="-95" dirty="0">
                <a:latin typeface="Constantia"/>
                <a:cs typeface="Constantia"/>
              </a:rPr>
              <a:t> </a:t>
            </a:r>
            <a:r>
              <a:rPr sz="2400" spc="-10" dirty="0">
                <a:latin typeface="Constantia"/>
                <a:cs typeface="Constantia"/>
              </a:rPr>
              <a:t>tree</a:t>
            </a:r>
            <a:r>
              <a:rPr sz="2400" spc="-120" dirty="0">
                <a:latin typeface="Constantia"/>
                <a:cs typeface="Constantia"/>
              </a:rPr>
              <a:t> </a:t>
            </a:r>
            <a:r>
              <a:rPr sz="2400" dirty="0">
                <a:latin typeface="Constantia"/>
                <a:cs typeface="Constantia"/>
              </a:rPr>
              <a:t>with</a:t>
            </a:r>
            <a:r>
              <a:rPr sz="2400" spc="-55" dirty="0">
                <a:latin typeface="Constantia"/>
                <a:cs typeface="Constantia"/>
              </a:rPr>
              <a:t> </a:t>
            </a:r>
            <a:r>
              <a:rPr sz="2400" i="1" dirty="0">
                <a:latin typeface="Constantia"/>
                <a:cs typeface="Constantia"/>
              </a:rPr>
              <a:t>m</a:t>
            </a:r>
            <a:r>
              <a:rPr sz="2400" i="1" spc="35" dirty="0">
                <a:latin typeface="Constantia"/>
                <a:cs typeface="Constantia"/>
              </a:rPr>
              <a:t> </a:t>
            </a:r>
            <a:r>
              <a:rPr sz="2400" dirty="0">
                <a:latin typeface="Constantia"/>
                <a:cs typeface="Constantia"/>
              </a:rPr>
              <a:t>=</a:t>
            </a:r>
            <a:r>
              <a:rPr sz="2400" spc="-15" dirty="0">
                <a:latin typeface="Constantia"/>
                <a:cs typeface="Constantia"/>
              </a:rPr>
              <a:t> </a:t>
            </a:r>
            <a:r>
              <a:rPr sz="2400" dirty="0">
                <a:latin typeface="Cambria Math"/>
                <a:cs typeface="Cambria Math"/>
              </a:rPr>
              <a:t>2</a:t>
            </a:r>
            <a:r>
              <a:rPr sz="2400" spc="70" dirty="0">
                <a:latin typeface="Cambria Math"/>
                <a:cs typeface="Cambria Math"/>
              </a:rPr>
              <a:t> </a:t>
            </a:r>
            <a:r>
              <a:rPr sz="2400" spc="-5" dirty="0">
                <a:latin typeface="Constantia"/>
                <a:cs typeface="Constantia"/>
              </a:rPr>
              <a:t>is</a:t>
            </a:r>
            <a:r>
              <a:rPr sz="2400" spc="-125" dirty="0">
                <a:latin typeface="Constantia"/>
                <a:cs typeface="Constantia"/>
              </a:rPr>
              <a:t> </a:t>
            </a:r>
            <a:r>
              <a:rPr sz="2400" spc="-5" dirty="0">
                <a:latin typeface="Constantia"/>
                <a:cs typeface="Constantia"/>
              </a:rPr>
              <a:t>called</a:t>
            </a:r>
            <a:r>
              <a:rPr sz="2400" spc="-45" dirty="0">
                <a:latin typeface="Constantia"/>
                <a:cs typeface="Constantia"/>
              </a:rPr>
              <a:t> </a:t>
            </a:r>
            <a:r>
              <a:rPr sz="2400" dirty="0">
                <a:latin typeface="Constantia"/>
                <a:cs typeface="Constantia"/>
              </a:rPr>
              <a:t>a</a:t>
            </a:r>
            <a:r>
              <a:rPr sz="2400" spc="-65" dirty="0">
                <a:latin typeface="Constantia"/>
                <a:cs typeface="Constantia"/>
              </a:rPr>
              <a:t> </a:t>
            </a:r>
            <a:r>
              <a:rPr sz="2400" i="1" spc="5" dirty="0">
                <a:latin typeface="Constantia"/>
                <a:cs typeface="Constantia"/>
              </a:rPr>
              <a:t>binary </a:t>
            </a:r>
            <a:r>
              <a:rPr sz="2400" spc="-10" dirty="0">
                <a:latin typeface="Constantia"/>
                <a:cs typeface="Constantia"/>
              </a:rPr>
              <a:t>tree.</a:t>
            </a:r>
            <a:endParaRPr sz="2400" dirty="0">
              <a:latin typeface="Constantia"/>
              <a:cs typeface="Constantia"/>
            </a:endParaRPr>
          </a:p>
          <a:p>
            <a:pPr>
              <a:lnSpc>
                <a:spcPct val="100000"/>
              </a:lnSpc>
              <a:spcBef>
                <a:spcPts val="40"/>
              </a:spcBef>
            </a:pPr>
            <a:endParaRPr sz="2800" dirty="0">
              <a:latin typeface="Constantia"/>
              <a:cs typeface="Constantia"/>
            </a:endParaRPr>
          </a:p>
          <a:p>
            <a:pPr marL="12700" marR="375285">
              <a:lnSpc>
                <a:spcPct val="80000"/>
              </a:lnSpc>
            </a:pPr>
            <a:r>
              <a:rPr sz="2400" b="1" spc="-5" dirty="0">
                <a:latin typeface="Constantia"/>
                <a:cs typeface="Constantia"/>
              </a:rPr>
              <a:t>Example</a:t>
            </a:r>
            <a:r>
              <a:rPr sz="2400" spc="-5" dirty="0">
                <a:latin typeface="Constantia"/>
                <a:cs typeface="Constantia"/>
              </a:rPr>
              <a:t>:</a:t>
            </a:r>
            <a:r>
              <a:rPr sz="2400" spc="-55" dirty="0">
                <a:latin typeface="Constantia"/>
                <a:cs typeface="Constantia"/>
              </a:rPr>
              <a:t> </a:t>
            </a:r>
            <a:r>
              <a:rPr sz="2400" spc="-15" dirty="0">
                <a:latin typeface="Constantia"/>
                <a:cs typeface="Constantia"/>
              </a:rPr>
              <a:t>Are</a:t>
            </a:r>
            <a:r>
              <a:rPr sz="2400" spc="-85" dirty="0">
                <a:latin typeface="Constantia"/>
                <a:cs typeface="Constantia"/>
              </a:rPr>
              <a:t> </a:t>
            </a:r>
            <a:r>
              <a:rPr sz="2400" spc="-5" dirty="0">
                <a:latin typeface="Constantia"/>
                <a:cs typeface="Constantia"/>
              </a:rPr>
              <a:t>the</a:t>
            </a:r>
            <a:r>
              <a:rPr sz="2400" spc="-80" dirty="0">
                <a:latin typeface="Constantia"/>
                <a:cs typeface="Constantia"/>
              </a:rPr>
              <a:t> </a:t>
            </a:r>
            <a:r>
              <a:rPr sz="2400" spc="-10" dirty="0">
                <a:latin typeface="Constantia"/>
                <a:cs typeface="Constantia"/>
              </a:rPr>
              <a:t>following</a:t>
            </a:r>
            <a:r>
              <a:rPr sz="2400" spc="-15" dirty="0">
                <a:latin typeface="Constantia"/>
                <a:cs typeface="Constantia"/>
              </a:rPr>
              <a:t> rooted </a:t>
            </a:r>
            <a:r>
              <a:rPr sz="2400" spc="-10" dirty="0">
                <a:latin typeface="Constantia"/>
                <a:cs typeface="Constantia"/>
              </a:rPr>
              <a:t>trees</a:t>
            </a:r>
            <a:r>
              <a:rPr sz="2400" spc="-60" dirty="0">
                <a:latin typeface="Constantia"/>
                <a:cs typeface="Constantia"/>
              </a:rPr>
              <a:t> </a:t>
            </a:r>
            <a:r>
              <a:rPr sz="2400" dirty="0">
                <a:latin typeface="Constantia"/>
                <a:cs typeface="Constantia"/>
              </a:rPr>
              <a:t>full</a:t>
            </a:r>
            <a:r>
              <a:rPr sz="2400" spc="-25" dirty="0">
                <a:latin typeface="Constantia"/>
                <a:cs typeface="Constantia"/>
              </a:rPr>
              <a:t> </a:t>
            </a:r>
            <a:r>
              <a:rPr sz="2400" i="1" spc="5" dirty="0">
                <a:latin typeface="Constantia"/>
                <a:cs typeface="Constantia"/>
              </a:rPr>
              <a:t>m</a:t>
            </a:r>
            <a:r>
              <a:rPr sz="2400" spc="5" dirty="0">
                <a:latin typeface="Constantia"/>
                <a:cs typeface="Constantia"/>
              </a:rPr>
              <a:t>-ary</a:t>
            </a:r>
            <a:r>
              <a:rPr sz="2400" spc="-90" dirty="0">
                <a:latin typeface="Constantia"/>
                <a:cs typeface="Constantia"/>
              </a:rPr>
              <a:t> </a:t>
            </a:r>
            <a:r>
              <a:rPr sz="2400" spc="-10" dirty="0">
                <a:latin typeface="Constantia"/>
                <a:cs typeface="Constantia"/>
              </a:rPr>
              <a:t>trees </a:t>
            </a:r>
            <a:r>
              <a:rPr sz="2400" spc="-585" dirty="0">
                <a:latin typeface="Constantia"/>
                <a:cs typeface="Constantia"/>
              </a:rPr>
              <a:t> </a:t>
            </a:r>
            <a:r>
              <a:rPr sz="2400" spc="-10" dirty="0">
                <a:latin typeface="Constantia"/>
                <a:cs typeface="Constantia"/>
              </a:rPr>
              <a:t>f</a:t>
            </a:r>
            <a:r>
              <a:rPr sz="2400" dirty="0">
                <a:latin typeface="Constantia"/>
                <a:cs typeface="Constantia"/>
              </a:rPr>
              <a:t>or</a:t>
            </a:r>
            <a:r>
              <a:rPr sz="2400" spc="-125" dirty="0">
                <a:latin typeface="Constantia"/>
                <a:cs typeface="Constantia"/>
              </a:rPr>
              <a:t> </a:t>
            </a:r>
            <a:r>
              <a:rPr sz="2400" dirty="0">
                <a:latin typeface="Constantia"/>
                <a:cs typeface="Constantia"/>
              </a:rPr>
              <a:t>some</a:t>
            </a:r>
            <a:r>
              <a:rPr sz="2400" spc="-90" dirty="0">
                <a:latin typeface="Constantia"/>
                <a:cs typeface="Constantia"/>
              </a:rPr>
              <a:t> </a:t>
            </a:r>
            <a:r>
              <a:rPr sz="2400" dirty="0">
                <a:latin typeface="Constantia"/>
                <a:cs typeface="Constantia"/>
              </a:rPr>
              <a:t>pos</a:t>
            </a:r>
            <a:r>
              <a:rPr sz="2400" spc="10" dirty="0">
                <a:latin typeface="Constantia"/>
                <a:cs typeface="Constantia"/>
              </a:rPr>
              <a:t>i</a:t>
            </a:r>
            <a:r>
              <a:rPr sz="2400" spc="-5" dirty="0">
                <a:latin typeface="Constantia"/>
                <a:cs typeface="Constantia"/>
              </a:rPr>
              <a:t>t</a:t>
            </a:r>
            <a:r>
              <a:rPr sz="2400" spc="-10" dirty="0">
                <a:latin typeface="Constantia"/>
                <a:cs typeface="Constantia"/>
              </a:rPr>
              <a:t>i</a:t>
            </a:r>
            <a:r>
              <a:rPr sz="2400" spc="-55" dirty="0">
                <a:latin typeface="Constantia"/>
                <a:cs typeface="Constantia"/>
              </a:rPr>
              <a:t>v</a:t>
            </a:r>
            <a:r>
              <a:rPr sz="2400" dirty="0">
                <a:latin typeface="Constantia"/>
                <a:cs typeface="Constantia"/>
              </a:rPr>
              <a:t>e</a:t>
            </a:r>
            <a:r>
              <a:rPr sz="2400" spc="-70" dirty="0">
                <a:latin typeface="Constantia"/>
                <a:cs typeface="Constantia"/>
              </a:rPr>
              <a:t> </a:t>
            </a:r>
            <a:r>
              <a:rPr sz="2400" spc="-5" dirty="0">
                <a:latin typeface="Constantia"/>
                <a:cs typeface="Constantia"/>
              </a:rPr>
              <a:t>in</a:t>
            </a:r>
            <a:r>
              <a:rPr sz="2400" spc="-25" dirty="0">
                <a:latin typeface="Constantia"/>
                <a:cs typeface="Constantia"/>
              </a:rPr>
              <a:t>t</a:t>
            </a:r>
            <a:r>
              <a:rPr sz="2400" dirty="0">
                <a:latin typeface="Constantia"/>
                <a:cs typeface="Constantia"/>
              </a:rPr>
              <a:t>e</a:t>
            </a:r>
            <a:r>
              <a:rPr sz="2400" spc="-50" dirty="0">
                <a:latin typeface="Constantia"/>
                <a:cs typeface="Constantia"/>
              </a:rPr>
              <a:t>g</a:t>
            </a:r>
            <a:r>
              <a:rPr sz="2400" dirty="0">
                <a:latin typeface="Constantia"/>
                <a:cs typeface="Constantia"/>
              </a:rPr>
              <a:t>er</a:t>
            </a:r>
            <a:r>
              <a:rPr sz="2400" spc="-135" dirty="0">
                <a:latin typeface="Constantia"/>
                <a:cs typeface="Constantia"/>
              </a:rPr>
              <a:t> </a:t>
            </a:r>
            <a:r>
              <a:rPr sz="2400" i="1" dirty="0">
                <a:latin typeface="Constantia"/>
                <a:cs typeface="Constantia"/>
              </a:rPr>
              <a:t>m</a:t>
            </a:r>
            <a:r>
              <a:rPr sz="2400" dirty="0">
                <a:latin typeface="Constantia"/>
                <a:cs typeface="Constantia"/>
              </a:rPr>
              <a:t>?</a:t>
            </a:r>
          </a:p>
        </p:txBody>
      </p:sp>
      <p:pic>
        <p:nvPicPr>
          <p:cNvPr id="10" name="object 10"/>
          <p:cNvPicPr/>
          <p:nvPr/>
        </p:nvPicPr>
        <p:blipFill>
          <a:blip r:embed="rId7" cstate="print"/>
          <a:stretch>
            <a:fillRect/>
          </a:stretch>
        </p:blipFill>
        <p:spPr>
          <a:xfrm>
            <a:off x="152400" y="3886200"/>
            <a:ext cx="8839200" cy="2819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p:nvPr/>
        </p:nvSpPr>
        <p:spPr>
          <a:xfrm>
            <a:off x="810259" y="3472053"/>
            <a:ext cx="1007744"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onstantia"/>
                <a:cs typeface="Constantia"/>
              </a:rPr>
              <a:t>S</a:t>
            </a:r>
            <a:r>
              <a:rPr sz="1800" b="1" dirty="0">
                <a:latin typeface="Constantia"/>
                <a:cs typeface="Constantia"/>
              </a:rPr>
              <a:t>o</a:t>
            </a:r>
            <a:r>
              <a:rPr sz="1800" b="1" spc="-5" dirty="0">
                <a:latin typeface="Constantia"/>
                <a:cs typeface="Constantia"/>
              </a:rPr>
              <a:t>luti</a:t>
            </a:r>
            <a:r>
              <a:rPr sz="1800" b="1" dirty="0">
                <a:latin typeface="Constantia"/>
                <a:cs typeface="Constantia"/>
              </a:rPr>
              <a:t>o</a:t>
            </a:r>
            <a:r>
              <a:rPr sz="1800" b="1" spc="-10" dirty="0">
                <a:latin typeface="Constantia"/>
                <a:cs typeface="Constantia"/>
              </a:rPr>
              <a:t>n</a:t>
            </a:r>
            <a:r>
              <a:rPr sz="1800" dirty="0">
                <a:latin typeface="Constantia"/>
                <a:cs typeface="Constantia"/>
              </a:rPr>
              <a:t>:</a:t>
            </a:r>
          </a:p>
        </p:txBody>
      </p:sp>
      <p:sp>
        <p:nvSpPr>
          <p:cNvPr id="9" name="object 9"/>
          <p:cNvSpPr txBox="1"/>
          <p:nvPr/>
        </p:nvSpPr>
        <p:spPr>
          <a:xfrm>
            <a:off x="810259" y="3830192"/>
            <a:ext cx="146685" cy="287020"/>
          </a:xfrm>
          <a:prstGeom prst="rect">
            <a:avLst/>
          </a:prstGeom>
        </p:spPr>
        <p:txBody>
          <a:bodyPr vert="horz" wrap="square" lIns="0" tIns="14604" rIns="0" bIns="0" rtlCol="0">
            <a:spAutoFit/>
          </a:bodyPr>
          <a:lstStyle/>
          <a:p>
            <a:pPr marL="12700">
              <a:lnSpc>
                <a:spcPct val="100000"/>
              </a:lnSpc>
              <a:spcBef>
                <a:spcPts val="114"/>
              </a:spcBef>
            </a:pPr>
            <a:r>
              <a:rPr sz="1700" spc="-635" dirty="0">
                <a:solidFill>
                  <a:srgbClr val="0AD0D9"/>
                </a:solidFill>
                <a:latin typeface="Segoe UI Symbol"/>
                <a:cs typeface="Segoe UI Symbol"/>
              </a:rPr>
              <a:t>⚫</a:t>
            </a:r>
            <a:endParaRPr sz="1700" dirty="0">
              <a:latin typeface="Segoe UI Symbol"/>
              <a:cs typeface="Segoe UI Symbol"/>
            </a:endParaRPr>
          </a:p>
        </p:txBody>
      </p:sp>
      <p:sp>
        <p:nvSpPr>
          <p:cNvPr id="10" name="object 10"/>
          <p:cNvSpPr txBox="1"/>
          <p:nvPr/>
        </p:nvSpPr>
        <p:spPr>
          <a:xfrm>
            <a:off x="1655826" y="3743020"/>
            <a:ext cx="6529705" cy="684530"/>
          </a:xfrm>
          <a:prstGeom prst="rect">
            <a:avLst/>
          </a:prstGeom>
        </p:spPr>
        <p:txBody>
          <a:bodyPr vert="horz" wrap="square" lIns="0" tIns="12700" rIns="0" bIns="0" rtlCol="0">
            <a:spAutoFit/>
          </a:bodyPr>
          <a:lstStyle/>
          <a:p>
            <a:pPr marL="81280">
              <a:lnSpc>
                <a:spcPts val="2595"/>
              </a:lnSpc>
              <a:spcBef>
                <a:spcPts val="100"/>
              </a:spcBef>
            </a:pPr>
            <a:r>
              <a:rPr sz="2400" i="1" spc="-5" dirty="0">
                <a:latin typeface="Constantia"/>
                <a:cs typeface="Constantia"/>
              </a:rPr>
              <a:t>T</a:t>
            </a:r>
            <a:r>
              <a:rPr sz="2400" spc="-7" baseline="-20833" dirty="0">
                <a:latin typeface="Cambria Math"/>
                <a:cs typeface="Cambria Math"/>
              </a:rPr>
              <a:t>1</a:t>
            </a:r>
            <a:r>
              <a:rPr sz="2400" spc="397" baseline="-20833" dirty="0">
                <a:latin typeface="Cambria Math"/>
                <a:cs typeface="Cambria Math"/>
              </a:rPr>
              <a:t> </a:t>
            </a:r>
            <a:r>
              <a:rPr sz="2400" spc="-5" dirty="0">
                <a:latin typeface="Constantia"/>
                <a:cs typeface="Constantia"/>
              </a:rPr>
              <a:t>is</a:t>
            </a:r>
            <a:r>
              <a:rPr sz="2400" spc="-110" dirty="0">
                <a:latin typeface="Constantia"/>
                <a:cs typeface="Constantia"/>
              </a:rPr>
              <a:t> </a:t>
            </a:r>
            <a:r>
              <a:rPr sz="2400" dirty="0">
                <a:latin typeface="Constantia"/>
                <a:cs typeface="Constantia"/>
              </a:rPr>
              <a:t>a</a:t>
            </a:r>
            <a:r>
              <a:rPr sz="2400" spc="-70" dirty="0">
                <a:latin typeface="Constantia"/>
                <a:cs typeface="Constantia"/>
              </a:rPr>
              <a:t> </a:t>
            </a:r>
            <a:r>
              <a:rPr sz="2400" dirty="0">
                <a:latin typeface="Constantia"/>
                <a:cs typeface="Constantia"/>
              </a:rPr>
              <a:t>full</a:t>
            </a:r>
            <a:r>
              <a:rPr sz="2400" spc="-20" dirty="0">
                <a:latin typeface="Constantia"/>
                <a:cs typeface="Constantia"/>
              </a:rPr>
              <a:t> </a:t>
            </a:r>
            <a:r>
              <a:rPr sz="2400" dirty="0">
                <a:latin typeface="Constantia"/>
                <a:cs typeface="Constantia"/>
              </a:rPr>
              <a:t>binary</a:t>
            </a:r>
            <a:r>
              <a:rPr sz="2400" spc="-75" dirty="0">
                <a:latin typeface="Constantia"/>
                <a:cs typeface="Constantia"/>
              </a:rPr>
              <a:t> </a:t>
            </a:r>
            <a:r>
              <a:rPr sz="2400" spc="-10" dirty="0">
                <a:latin typeface="Constantia"/>
                <a:cs typeface="Constantia"/>
              </a:rPr>
              <a:t>tree</a:t>
            </a:r>
            <a:r>
              <a:rPr sz="2400" spc="-60" dirty="0">
                <a:latin typeface="Constantia"/>
                <a:cs typeface="Constantia"/>
              </a:rPr>
              <a:t> </a:t>
            </a:r>
            <a:r>
              <a:rPr sz="2400" spc="-5" dirty="0">
                <a:latin typeface="Constantia"/>
                <a:cs typeface="Constantia"/>
              </a:rPr>
              <a:t>because</a:t>
            </a:r>
            <a:r>
              <a:rPr sz="2400" spc="-120" dirty="0">
                <a:latin typeface="Constantia"/>
                <a:cs typeface="Constantia"/>
              </a:rPr>
              <a:t> </a:t>
            </a:r>
            <a:r>
              <a:rPr sz="2400" dirty="0">
                <a:latin typeface="Constantia"/>
                <a:cs typeface="Constantia"/>
              </a:rPr>
              <a:t>each</a:t>
            </a:r>
            <a:r>
              <a:rPr sz="2400" spc="-105" dirty="0">
                <a:latin typeface="Constantia"/>
                <a:cs typeface="Constantia"/>
              </a:rPr>
              <a:t> </a:t>
            </a:r>
            <a:r>
              <a:rPr sz="2400" dirty="0">
                <a:latin typeface="Constantia"/>
                <a:cs typeface="Constantia"/>
              </a:rPr>
              <a:t>of</a:t>
            </a:r>
            <a:r>
              <a:rPr sz="2400" spc="55" dirty="0">
                <a:latin typeface="Constantia"/>
                <a:cs typeface="Constantia"/>
              </a:rPr>
              <a:t> </a:t>
            </a:r>
            <a:r>
              <a:rPr sz="2400" spc="-5" dirty="0">
                <a:latin typeface="Constantia"/>
                <a:cs typeface="Constantia"/>
              </a:rPr>
              <a:t>its</a:t>
            </a:r>
            <a:r>
              <a:rPr sz="2400" spc="-45" dirty="0">
                <a:latin typeface="Constantia"/>
                <a:cs typeface="Constantia"/>
              </a:rPr>
              <a:t> </a:t>
            </a:r>
            <a:r>
              <a:rPr sz="2400" spc="-10" dirty="0">
                <a:latin typeface="Constantia"/>
                <a:cs typeface="Constantia"/>
              </a:rPr>
              <a:t>internal</a:t>
            </a:r>
            <a:endParaRPr sz="2400" dirty="0">
              <a:latin typeface="Constantia"/>
              <a:cs typeface="Constantia"/>
            </a:endParaRPr>
          </a:p>
          <a:p>
            <a:pPr marL="25400">
              <a:lnSpc>
                <a:spcPts val="2595"/>
              </a:lnSpc>
            </a:pPr>
            <a:r>
              <a:rPr sz="2400" spc="-55" dirty="0">
                <a:latin typeface="Constantia"/>
                <a:cs typeface="Constantia"/>
              </a:rPr>
              <a:t>v</a:t>
            </a:r>
            <a:r>
              <a:rPr sz="2400" dirty="0">
                <a:latin typeface="Constantia"/>
                <a:cs typeface="Constantia"/>
              </a:rPr>
              <a:t>er</a:t>
            </a:r>
            <a:r>
              <a:rPr sz="2400" spc="-5" dirty="0">
                <a:latin typeface="Constantia"/>
                <a:cs typeface="Constantia"/>
              </a:rPr>
              <a:t>t</a:t>
            </a:r>
            <a:r>
              <a:rPr sz="2400" spc="5" dirty="0">
                <a:latin typeface="Constantia"/>
                <a:cs typeface="Constantia"/>
              </a:rPr>
              <a:t>i</a:t>
            </a:r>
            <a:r>
              <a:rPr sz="2400" spc="-55" dirty="0">
                <a:latin typeface="Constantia"/>
                <a:cs typeface="Constantia"/>
              </a:rPr>
              <a:t>c</a:t>
            </a:r>
            <a:r>
              <a:rPr sz="2400" dirty="0">
                <a:latin typeface="Constantia"/>
                <a:cs typeface="Constantia"/>
              </a:rPr>
              <a:t>es</a:t>
            </a:r>
            <a:r>
              <a:rPr sz="2400" spc="-50" dirty="0">
                <a:latin typeface="Constantia"/>
                <a:cs typeface="Constantia"/>
              </a:rPr>
              <a:t> </a:t>
            </a:r>
            <a:r>
              <a:rPr sz="2400" dirty="0">
                <a:latin typeface="Constantia"/>
                <a:cs typeface="Constantia"/>
              </a:rPr>
              <a:t>has</a:t>
            </a:r>
            <a:r>
              <a:rPr sz="2400" spc="-80" dirty="0">
                <a:latin typeface="Constantia"/>
                <a:cs typeface="Constantia"/>
              </a:rPr>
              <a:t> </a:t>
            </a:r>
            <a:r>
              <a:rPr sz="2400" spc="-5" dirty="0">
                <a:latin typeface="Constantia"/>
                <a:cs typeface="Constantia"/>
              </a:rPr>
              <a:t>t</a:t>
            </a:r>
            <a:r>
              <a:rPr sz="2400" spc="-65" dirty="0">
                <a:latin typeface="Constantia"/>
                <a:cs typeface="Constantia"/>
              </a:rPr>
              <a:t>w</a:t>
            </a:r>
            <a:r>
              <a:rPr sz="2400" dirty="0">
                <a:latin typeface="Constantia"/>
                <a:cs typeface="Constantia"/>
              </a:rPr>
              <a:t>o</a:t>
            </a:r>
            <a:r>
              <a:rPr sz="2400" spc="-114" dirty="0">
                <a:latin typeface="Constantia"/>
                <a:cs typeface="Constantia"/>
              </a:rPr>
              <a:t> </a:t>
            </a:r>
            <a:r>
              <a:rPr sz="2400" spc="-5" dirty="0">
                <a:latin typeface="Constantia"/>
                <a:cs typeface="Constantia"/>
              </a:rPr>
              <a:t>child</a:t>
            </a:r>
            <a:r>
              <a:rPr sz="2400" spc="-40" dirty="0">
                <a:latin typeface="Constantia"/>
                <a:cs typeface="Constantia"/>
              </a:rPr>
              <a:t>r</a:t>
            </a:r>
            <a:r>
              <a:rPr sz="2400" dirty="0">
                <a:latin typeface="Constantia"/>
                <a:cs typeface="Constantia"/>
              </a:rPr>
              <a:t>en.</a:t>
            </a:r>
          </a:p>
        </p:txBody>
      </p:sp>
      <p:sp>
        <p:nvSpPr>
          <p:cNvPr id="11" name="object 11"/>
          <p:cNvSpPr txBox="1"/>
          <p:nvPr/>
        </p:nvSpPr>
        <p:spPr>
          <a:xfrm>
            <a:off x="746759" y="4402073"/>
            <a:ext cx="7920990" cy="682046"/>
          </a:xfrm>
          <a:prstGeom prst="rect">
            <a:avLst/>
          </a:prstGeom>
        </p:spPr>
        <p:txBody>
          <a:bodyPr vert="horz" wrap="square" lIns="0" tIns="83820" rIns="0" bIns="0" rtlCol="0">
            <a:spAutoFit/>
          </a:bodyPr>
          <a:lstStyle/>
          <a:p>
            <a:pPr marL="934085" marR="740410" indent="-858519">
              <a:lnSpc>
                <a:spcPts val="2300"/>
              </a:lnSpc>
              <a:spcBef>
                <a:spcPts val="660"/>
              </a:spcBef>
              <a:buClr>
                <a:srgbClr val="0AD0D9"/>
              </a:buClr>
              <a:buSzPct val="93750"/>
              <a:buFont typeface="Segoe UI Symbol"/>
              <a:buChar char="⚫"/>
              <a:tabLst>
                <a:tab pos="934085" algn="l"/>
                <a:tab pos="934719" algn="l"/>
              </a:tabLst>
            </a:pPr>
            <a:r>
              <a:rPr sz="2400" i="1" spc="-5" dirty="0">
                <a:latin typeface="Constantia"/>
                <a:cs typeface="Constantia"/>
              </a:rPr>
              <a:t>T</a:t>
            </a:r>
            <a:r>
              <a:rPr sz="2400" spc="-7" baseline="-20833" dirty="0">
                <a:latin typeface="Cambria Math"/>
                <a:cs typeface="Cambria Math"/>
              </a:rPr>
              <a:t>2</a:t>
            </a:r>
            <a:r>
              <a:rPr sz="2400" spc="75" baseline="-20833" dirty="0">
                <a:latin typeface="Cambria Math"/>
                <a:cs typeface="Cambria Math"/>
              </a:rPr>
              <a:t> </a:t>
            </a:r>
            <a:r>
              <a:rPr sz="2400" spc="-5" dirty="0">
                <a:latin typeface="Constantia"/>
                <a:cs typeface="Constantia"/>
              </a:rPr>
              <a:t>is</a:t>
            </a:r>
            <a:r>
              <a:rPr sz="2400" spc="-114" dirty="0">
                <a:latin typeface="Constantia"/>
                <a:cs typeface="Constantia"/>
              </a:rPr>
              <a:t> </a:t>
            </a:r>
            <a:r>
              <a:rPr sz="2400" dirty="0">
                <a:latin typeface="Constantia"/>
                <a:cs typeface="Constantia"/>
              </a:rPr>
              <a:t>a</a:t>
            </a:r>
            <a:r>
              <a:rPr sz="2400" spc="-80" dirty="0">
                <a:latin typeface="Constantia"/>
                <a:cs typeface="Constantia"/>
              </a:rPr>
              <a:t> </a:t>
            </a:r>
            <a:r>
              <a:rPr sz="2400" dirty="0">
                <a:latin typeface="Constantia"/>
                <a:cs typeface="Constantia"/>
              </a:rPr>
              <a:t>full</a:t>
            </a:r>
            <a:r>
              <a:rPr sz="2400" spc="-25" dirty="0">
                <a:latin typeface="Constantia"/>
                <a:cs typeface="Constantia"/>
              </a:rPr>
              <a:t> </a:t>
            </a:r>
            <a:r>
              <a:rPr sz="2400" spc="5" dirty="0">
                <a:latin typeface="Cambria Math"/>
                <a:cs typeface="Cambria Math"/>
              </a:rPr>
              <a:t>3</a:t>
            </a:r>
            <a:r>
              <a:rPr sz="2400" spc="5" dirty="0">
                <a:latin typeface="Constantia"/>
                <a:cs typeface="Constantia"/>
              </a:rPr>
              <a:t>-ary</a:t>
            </a:r>
            <a:r>
              <a:rPr sz="2400" spc="-110" dirty="0">
                <a:latin typeface="Constantia"/>
                <a:cs typeface="Constantia"/>
              </a:rPr>
              <a:t> </a:t>
            </a:r>
            <a:r>
              <a:rPr sz="2400" spc="-10" dirty="0">
                <a:latin typeface="Constantia"/>
                <a:cs typeface="Constantia"/>
              </a:rPr>
              <a:t>tree</a:t>
            </a:r>
            <a:r>
              <a:rPr sz="2400" spc="-65" dirty="0">
                <a:latin typeface="Constantia"/>
                <a:cs typeface="Constantia"/>
              </a:rPr>
              <a:t> </a:t>
            </a:r>
            <a:r>
              <a:rPr sz="2400" spc="-5" dirty="0">
                <a:latin typeface="Constantia"/>
                <a:cs typeface="Constantia"/>
              </a:rPr>
              <a:t>because</a:t>
            </a:r>
            <a:r>
              <a:rPr sz="2400" spc="-114" dirty="0">
                <a:latin typeface="Constantia"/>
                <a:cs typeface="Constantia"/>
              </a:rPr>
              <a:t> </a:t>
            </a:r>
            <a:r>
              <a:rPr sz="2400" dirty="0">
                <a:latin typeface="Constantia"/>
                <a:cs typeface="Constantia"/>
              </a:rPr>
              <a:t>each</a:t>
            </a:r>
            <a:r>
              <a:rPr sz="2400" spc="-105" dirty="0">
                <a:latin typeface="Constantia"/>
                <a:cs typeface="Constantia"/>
              </a:rPr>
              <a:t> </a:t>
            </a:r>
            <a:r>
              <a:rPr sz="2400" dirty="0">
                <a:latin typeface="Constantia"/>
                <a:cs typeface="Constantia"/>
              </a:rPr>
              <a:t>of</a:t>
            </a:r>
            <a:r>
              <a:rPr sz="2400" spc="50" dirty="0">
                <a:latin typeface="Constantia"/>
                <a:cs typeface="Constantia"/>
              </a:rPr>
              <a:t> </a:t>
            </a:r>
            <a:r>
              <a:rPr sz="2400" spc="-5" dirty="0">
                <a:latin typeface="Constantia"/>
                <a:cs typeface="Constantia"/>
              </a:rPr>
              <a:t>its</a:t>
            </a:r>
            <a:r>
              <a:rPr sz="2400" spc="-70" dirty="0">
                <a:latin typeface="Constantia"/>
                <a:cs typeface="Constantia"/>
              </a:rPr>
              <a:t> </a:t>
            </a:r>
            <a:r>
              <a:rPr sz="2400" spc="-10" dirty="0">
                <a:latin typeface="Constantia"/>
                <a:cs typeface="Constantia"/>
              </a:rPr>
              <a:t>internal </a:t>
            </a:r>
            <a:r>
              <a:rPr sz="2400" spc="-585" dirty="0">
                <a:latin typeface="Constantia"/>
                <a:cs typeface="Constantia"/>
              </a:rPr>
              <a:t> </a:t>
            </a:r>
            <a:r>
              <a:rPr sz="2400" spc="-15" dirty="0">
                <a:latin typeface="Constantia"/>
                <a:cs typeface="Constantia"/>
              </a:rPr>
              <a:t>vertices</a:t>
            </a:r>
            <a:r>
              <a:rPr sz="2400" spc="-55" dirty="0">
                <a:latin typeface="Constantia"/>
                <a:cs typeface="Constantia"/>
              </a:rPr>
              <a:t> </a:t>
            </a:r>
            <a:r>
              <a:rPr sz="2400" dirty="0">
                <a:latin typeface="Constantia"/>
                <a:cs typeface="Constantia"/>
              </a:rPr>
              <a:t>has</a:t>
            </a:r>
            <a:r>
              <a:rPr sz="2400" spc="-80" dirty="0">
                <a:latin typeface="Constantia"/>
                <a:cs typeface="Constantia"/>
              </a:rPr>
              <a:t> </a:t>
            </a:r>
            <a:r>
              <a:rPr sz="2400" spc="-10" dirty="0">
                <a:latin typeface="Constantia"/>
                <a:cs typeface="Constantia"/>
              </a:rPr>
              <a:t>three</a:t>
            </a:r>
            <a:r>
              <a:rPr sz="2400" spc="-130" dirty="0">
                <a:latin typeface="Constantia"/>
                <a:cs typeface="Constantia"/>
              </a:rPr>
              <a:t> </a:t>
            </a:r>
            <a:r>
              <a:rPr sz="2400" spc="-10" dirty="0">
                <a:latin typeface="Constantia"/>
                <a:cs typeface="Constantia"/>
              </a:rPr>
              <a:t>children.</a:t>
            </a:r>
            <a:endParaRPr sz="2400" dirty="0">
              <a:latin typeface="Constantia"/>
              <a:cs typeface="Constantia"/>
            </a:endParaRPr>
          </a:p>
        </p:txBody>
      </p:sp>
      <p:pic>
        <p:nvPicPr>
          <p:cNvPr id="12" name="object 12"/>
          <p:cNvPicPr/>
          <p:nvPr/>
        </p:nvPicPr>
        <p:blipFill>
          <a:blip r:embed="rId7" cstate="print"/>
          <a:stretch>
            <a:fillRect/>
          </a:stretch>
        </p:blipFill>
        <p:spPr>
          <a:xfrm>
            <a:off x="152400" y="457200"/>
            <a:ext cx="8915400" cy="2819400"/>
          </a:xfrm>
          <a:prstGeom prst="rect">
            <a:avLst/>
          </a:prstGeom>
        </p:spPr>
      </p:pic>
      <p:sp>
        <p:nvSpPr>
          <p:cNvPr id="13" name="TextBox 12">
            <a:extLst>
              <a:ext uri="{FF2B5EF4-FFF2-40B4-BE49-F238E27FC236}">
                <a16:creationId xmlns:a16="http://schemas.microsoft.com/office/drawing/2014/main" id="{F4161C67-13D9-4B09-926A-179C2CE45A29}"/>
              </a:ext>
            </a:extLst>
          </p:cNvPr>
          <p:cNvSpPr txBox="1"/>
          <p:nvPr/>
        </p:nvSpPr>
        <p:spPr>
          <a:xfrm>
            <a:off x="685800" y="5181600"/>
            <a:ext cx="8153400" cy="923330"/>
          </a:xfrm>
          <a:prstGeom prst="rect">
            <a:avLst/>
          </a:prstGeom>
          <a:noFill/>
        </p:spPr>
        <p:txBody>
          <a:bodyPr wrap="square" rtlCol="0">
            <a:spAutoFit/>
          </a:bodyPr>
          <a:lstStyle/>
          <a:p>
            <a:r>
              <a:rPr lang="en-US" dirty="0"/>
              <a:t>In T3 each internal vertex has five children, so T3 is a</a:t>
            </a:r>
          </a:p>
          <a:p>
            <a:r>
              <a:rPr lang="en-US" dirty="0"/>
              <a:t>full 5-ary tree.</a:t>
            </a:r>
          </a:p>
          <a:p>
            <a:endParaRPr lang="en-US" dirty="0"/>
          </a:p>
        </p:txBody>
      </p:sp>
      <p:sp>
        <p:nvSpPr>
          <p:cNvPr id="14" name="TextBox 13">
            <a:extLst>
              <a:ext uri="{FF2B5EF4-FFF2-40B4-BE49-F238E27FC236}">
                <a16:creationId xmlns:a16="http://schemas.microsoft.com/office/drawing/2014/main" id="{F0F0BCCA-CF6B-4CE9-AAFD-7BFAF22CA924}"/>
              </a:ext>
            </a:extLst>
          </p:cNvPr>
          <p:cNvSpPr txBox="1"/>
          <p:nvPr/>
        </p:nvSpPr>
        <p:spPr>
          <a:xfrm>
            <a:off x="725215" y="5888182"/>
            <a:ext cx="8168641" cy="923330"/>
          </a:xfrm>
          <a:prstGeom prst="rect">
            <a:avLst/>
          </a:prstGeom>
          <a:noFill/>
        </p:spPr>
        <p:txBody>
          <a:bodyPr wrap="square" rtlCol="0">
            <a:spAutoFit/>
          </a:bodyPr>
          <a:lstStyle/>
          <a:p>
            <a:r>
              <a:rPr lang="en-US" dirty="0"/>
              <a:t>T4 is not a full m-</a:t>
            </a:r>
            <a:r>
              <a:rPr lang="en-US" dirty="0" err="1"/>
              <a:t>ary</a:t>
            </a:r>
            <a:r>
              <a:rPr lang="en-US" dirty="0"/>
              <a:t> tree for any m because some of  its internal vertices have two children and others  have three children.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560578"/>
            <a:ext cx="5045710" cy="711200"/>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04607A"/>
                </a:solidFill>
                <a:latin typeface="Calibri"/>
                <a:cs typeface="Calibri"/>
              </a:rPr>
              <a:t>Balanced</a:t>
            </a:r>
            <a:r>
              <a:rPr sz="4500" spc="-55" dirty="0">
                <a:solidFill>
                  <a:srgbClr val="04607A"/>
                </a:solidFill>
                <a:latin typeface="Calibri"/>
                <a:cs typeface="Calibri"/>
              </a:rPr>
              <a:t> </a:t>
            </a:r>
            <a:r>
              <a:rPr sz="4500" i="1" dirty="0">
                <a:solidFill>
                  <a:srgbClr val="04607A"/>
                </a:solidFill>
                <a:latin typeface="Calibri"/>
                <a:cs typeface="Calibri"/>
              </a:rPr>
              <a:t>m</a:t>
            </a:r>
            <a:r>
              <a:rPr sz="4500" dirty="0">
                <a:solidFill>
                  <a:srgbClr val="04607A"/>
                </a:solidFill>
                <a:latin typeface="Calibri"/>
                <a:cs typeface="Calibri"/>
              </a:rPr>
              <a:t>-Ary</a:t>
            </a:r>
            <a:r>
              <a:rPr sz="4500" spc="-45" dirty="0">
                <a:solidFill>
                  <a:srgbClr val="04607A"/>
                </a:solidFill>
                <a:latin typeface="Calibri"/>
                <a:cs typeface="Calibri"/>
              </a:rPr>
              <a:t> </a:t>
            </a:r>
            <a:r>
              <a:rPr sz="4500" spc="-70" dirty="0">
                <a:solidFill>
                  <a:srgbClr val="04607A"/>
                </a:solidFill>
                <a:latin typeface="Calibri"/>
                <a:cs typeface="Calibri"/>
              </a:rPr>
              <a:t>Trees</a:t>
            </a:r>
            <a:endParaRPr sz="4500" dirty="0">
              <a:latin typeface="Calibri"/>
              <a:cs typeface="Calibri"/>
            </a:endParaRPr>
          </a:p>
        </p:txBody>
      </p:sp>
      <p:sp>
        <p:nvSpPr>
          <p:cNvPr id="9" name="object 9"/>
          <p:cNvSpPr txBox="1"/>
          <p:nvPr/>
        </p:nvSpPr>
        <p:spPr>
          <a:xfrm>
            <a:off x="810259" y="1271981"/>
            <a:ext cx="7519670" cy="1452880"/>
          </a:xfrm>
          <a:prstGeom prst="rect">
            <a:avLst/>
          </a:prstGeom>
        </p:spPr>
        <p:txBody>
          <a:bodyPr vert="horz" wrap="square" lIns="0" tIns="12700" rIns="0" bIns="0" rtlCol="0">
            <a:spAutoFit/>
          </a:bodyPr>
          <a:lstStyle/>
          <a:p>
            <a:pPr marL="12700">
              <a:lnSpc>
                <a:spcPts val="2750"/>
              </a:lnSpc>
              <a:spcBef>
                <a:spcPts val="100"/>
              </a:spcBef>
            </a:pPr>
            <a:r>
              <a:rPr sz="2400" b="1" dirty="0">
                <a:latin typeface="Constantia"/>
                <a:cs typeface="Constantia"/>
              </a:rPr>
              <a:t>Definition</a:t>
            </a:r>
            <a:r>
              <a:rPr sz="2400" dirty="0">
                <a:latin typeface="Constantia"/>
                <a:cs typeface="Constantia"/>
              </a:rPr>
              <a:t>:</a:t>
            </a:r>
            <a:r>
              <a:rPr sz="2400" spc="-20" dirty="0">
                <a:latin typeface="Constantia"/>
                <a:cs typeface="Constantia"/>
              </a:rPr>
              <a:t> </a:t>
            </a:r>
            <a:r>
              <a:rPr sz="2400" dirty="0">
                <a:latin typeface="Constantia"/>
                <a:cs typeface="Constantia"/>
              </a:rPr>
              <a:t>A</a:t>
            </a:r>
            <a:r>
              <a:rPr sz="2400" spc="-90" dirty="0">
                <a:latin typeface="Constantia"/>
                <a:cs typeface="Constantia"/>
              </a:rPr>
              <a:t> </a:t>
            </a:r>
            <a:r>
              <a:rPr sz="2400" spc="-15" dirty="0">
                <a:latin typeface="Constantia"/>
                <a:cs typeface="Constantia"/>
              </a:rPr>
              <a:t>rooted</a:t>
            </a:r>
            <a:r>
              <a:rPr sz="2400" spc="5" dirty="0">
                <a:latin typeface="Constantia"/>
                <a:cs typeface="Constantia"/>
              </a:rPr>
              <a:t> </a:t>
            </a:r>
            <a:r>
              <a:rPr sz="2400" i="1" spc="5" dirty="0">
                <a:latin typeface="Constantia"/>
                <a:cs typeface="Constantia"/>
              </a:rPr>
              <a:t>m</a:t>
            </a:r>
            <a:r>
              <a:rPr sz="2400" spc="5" dirty="0">
                <a:latin typeface="Constantia"/>
                <a:cs typeface="Constantia"/>
              </a:rPr>
              <a:t>-ary</a:t>
            </a:r>
            <a:r>
              <a:rPr sz="2400" spc="-90" dirty="0">
                <a:latin typeface="Constantia"/>
                <a:cs typeface="Constantia"/>
              </a:rPr>
              <a:t> </a:t>
            </a:r>
            <a:r>
              <a:rPr sz="2400" spc="-10" dirty="0">
                <a:latin typeface="Constantia"/>
                <a:cs typeface="Constantia"/>
              </a:rPr>
              <a:t>tree</a:t>
            </a:r>
            <a:r>
              <a:rPr sz="2400" spc="-120" dirty="0">
                <a:latin typeface="Constantia"/>
                <a:cs typeface="Constantia"/>
              </a:rPr>
              <a:t> </a:t>
            </a:r>
            <a:r>
              <a:rPr sz="2400" dirty="0">
                <a:latin typeface="Constantia"/>
                <a:cs typeface="Constantia"/>
              </a:rPr>
              <a:t>of</a:t>
            </a:r>
            <a:r>
              <a:rPr sz="2400" spc="45" dirty="0">
                <a:latin typeface="Constantia"/>
                <a:cs typeface="Constantia"/>
              </a:rPr>
              <a:t> </a:t>
            </a:r>
            <a:r>
              <a:rPr sz="2400" spc="-5" dirty="0">
                <a:latin typeface="Constantia"/>
                <a:cs typeface="Constantia"/>
              </a:rPr>
              <a:t>height</a:t>
            </a:r>
            <a:r>
              <a:rPr sz="2400" spc="-75" dirty="0">
                <a:latin typeface="Constantia"/>
                <a:cs typeface="Constantia"/>
              </a:rPr>
              <a:t> </a:t>
            </a:r>
            <a:r>
              <a:rPr sz="2400" i="1" dirty="0">
                <a:latin typeface="Constantia"/>
                <a:cs typeface="Constantia"/>
              </a:rPr>
              <a:t>h</a:t>
            </a:r>
            <a:r>
              <a:rPr sz="2400" i="1" spc="30" dirty="0">
                <a:latin typeface="Constantia"/>
                <a:cs typeface="Constantia"/>
              </a:rPr>
              <a:t> </a:t>
            </a:r>
            <a:r>
              <a:rPr sz="2400" spc="-5" dirty="0">
                <a:latin typeface="Constantia"/>
                <a:cs typeface="Constantia"/>
              </a:rPr>
              <a:t>is</a:t>
            </a:r>
            <a:r>
              <a:rPr sz="2400" spc="-40" dirty="0">
                <a:latin typeface="Constantia"/>
                <a:cs typeface="Constantia"/>
              </a:rPr>
              <a:t> </a:t>
            </a:r>
            <a:r>
              <a:rPr sz="2400" i="1" spc="-5" dirty="0">
                <a:latin typeface="Constantia"/>
                <a:cs typeface="Constantia"/>
              </a:rPr>
              <a:t>balanced</a:t>
            </a:r>
            <a:r>
              <a:rPr sz="2400" i="1" spc="45" dirty="0">
                <a:latin typeface="Constantia"/>
                <a:cs typeface="Constantia"/>
              </a:rPr>
              <a:t> </a:t>
            </a:r>
            <a:r>
              <a:rPr sz="2400" spc="-5" dirty="0">
                <a:latin typeface="Constantia"/>
                <a:cs typeface="Constantia"/>
              </a:rPr>
              <a:t>if</a:t>
            </a:r>
            <a:endParaRPr sz="2400" dirty="0">
              <a:latin typeface="Constantia"/>
              <a:cs typeface="Constantia"/>
            </a:endParaRPr>
          </a:p>
          <a:p>
            <a:pPr marL="12700">
              <a:lnSpc>
                <a:spcPts val="2750"/>
              </a:lnSpc>
            </a:pPr>
            <a:r>
              <a:rPr sz="2400" dirty="0">
                <a:latin typeface="Constantia"/>
                <a:cs typeface="Constantia"/>
              </a:rPr>
              <a:t>all</a:t>
            </a:r>
            <a:r>
              <a:rPr sz="2400" spc="-10" dirty="0">
                <a:latin typeface="Constantia"/>
                <a:cs typeface="Constantia"/>
              </a:rPr>
              <a:t> </a:t>
            </a:r>
            <a:r>
              <a:rPr sz="2400" spc="-20" dirty="0">
                <a:latin typeface="Constantia"/>
                <a:cs typeface="Constantia"/>
              </a:rPr>
              <a:t>leaves</a:t>
            </a:r>
            <a:r>
              <a:rPr sz="2400" spc="-95" dirty="0">
                <a:latin typeface="Constantia"/>
                <a:cs typeface="Constantia"/>
              </a:rPr>
              <a:t> </a:t>
            </a:r>
            <a:r>
              <a:rPr sz="2400" spc="-10" dirty="0">
                <a:latin typeface="Constantia"/>
                <a:cs typeface="Constantia"/>
              </a:rPr>
              <a:t>are</a:t>
            </a:r>
            <a:r>
              <a:rPr sz="2400" spc="-130" dirty="0">
                <a:latin typeface="Constantia"/>
                <a:cs typeface="Constantia"/>
              </a:rPr>
              <a:t> </a:t>
            </a:r>
            <a:r>
              <a:rPr sz="2400" dirty="0">
                <a:latin typeface="Constantia"/>
                <a:cs typeface="Constantia"/>
              </a:rPr>
              <a:t>at</a:t>
            </a:r>
            <a:r>
              <a:rPr sz="2400" spc="-60" dirty="0">
                <a:latin typeface="Constantia"/>
                <a:cs typeface="Constantia"/>
              </a:rPr>
              <a:t> </a:t>
            </a:r>
            <a:r>
              <a:rPr sz="2400" spc="-10" dirty="0">
                <a:latin typeface="Constantia"/>
                <a:cs typeface="Constantia"/>
              </a:rPr>
              <a:t>levels</a:t>
            </a:r>
            <a:r>
              <a:rPr sz="2400" spc="-100" dirty="0">
                <a:latin typeface="Constantia"/>
                <a:cs typeface="Constantia"/>
              </a:rPr>
              <a:t> </a:t>
            </a:r>
            <a:r>
              <a:rPr sz="2400" i="1" dirty="0">
                <a:latin typeface="Constantia"/>
                <a:cs typeface="Constantia"/>
              </a:rPr>
              <a:t>h</a:t>
            </a:r>
            <a:r>
              <a:rPr sz="2400" i="1" spc="-25" dirty="0">
                <a:latin typeface="Constantia"/>
                <a:cs typeface="Constantia"/>
              </a:rPr>
              <a:t> </a:t>
            </a:r>
            <a:r>
              <a:rPr sz="2400" dirty="0">
                <a:latin typeface="Constantia"/>
                <a:cs typeface="Constantia"/>
              </a:rPr>
              <a:t>or</a:t>
            </a:r>
            <a:r>
              <a:rPr sz="2400" spc="-90" dirty="0">
                <a:latin typeface="Constantia"/>
                <a:cs typeface="Constantia"/>
              </a:rPr>
              <a:t> </a:t>
            </a:r>
            <a:r>
              <a:rPr sz="2400" i="1" dirty="0">
                <a:latin typeface="Constantia"/>
                <a:cs typeface="Constantia"/>
              </a:rPr>
              <a:t>h</a:t>
            </a:r>
            <a:r>
              <a:rPr sz="2400" i="1" spc="35" dirty="0">
                <a:latin typeface="Constantia"/>
                <a:cs typeface="Constantia"/>
              </a:rPr>
              <a:t> </a:t>
            </a:r>
            <a:r>
              <a:rPr sz="2400" dirty="0">
                <a:latin typeface="Cambria Math"/>
                <a:cs typeface="Cambria Math"/>
              </a:rPr>
              <a:t>−</a:t>
            </a:r>
            <a:r>
              <a:rPr sz="2400" spc="60" dirty="0">
                <a:latin typeface="Cambria Math"/>
                <a:cs typeface="Cambria Math"/>
              </a:rPr>
              <a:t> </a:t>
            </a:r>
            <a:r>
              <a:rPr sz="2400" dirty="0">
                <a:latin typeface="Cambria Math"/>
                <a:cs typeface="Cambria Math"/>
              </a:rPr>
              <a:t>1</a:t>
            </a:r>
            <a:r>
              <a:rPr sz="2400" dirty="0">
                <a:latin typeface="Constantia"/>
                <a:cs typeface="Constantia"/>
              </a:rPr>
              <a:t>.</a:t>
            </a:r>
          </a:p>
          <a:p>
            <a:pPr marL="12700" marR="682625">
              <a:lnSpc>
                <a:spcPts val="2590"/>
              </a:lnSpc>
              <a:spcBef>
                <a:spcPts val="595"/>
              </a:spcBef>
            </a:pPr>
            <a:r>
              <a:rPr sz="2400" b="1" spc="-5" dirty="0">
                <a:latin typeface="Constantia"/>
                <a:cs typeface="Constantia"/>
              </a:rPr>
              <a:t>Example</a:t>
            </a:r>
            <a:r>
              <a:rPr sz="2400" spc="-5" dirty="0">
                <a:latin typeface="Constantia"/>
                <a:cs typeface="Constantia"/>
              </a:rPr>
              <a:t>:</a:t>
            </a:r>
            <a:r>
              <a:rPr sz="2400" spc="-60" dirty="0">
                <a:latin typeface="Constantia"/>
                <a:cs typeface="Constantia"/>
              </a:rPr>
              <a:t> </a:t>
            </a:r>
            <a:r>
              <a:rPr sz="2400" dirty="0">
                <a:latin typeface="Constantia"/>
                <a:cs typeface="Constantia"/>
              </a:rPr>
              <a:t>Which</a:t>
            </a:r>
            <a:r>
              <a:rPr sz="2400" spc="-100" dirty="0">
                <a:latin typeface="Constantia"/>
                <a:cs typeface="Constantia"/>
              </a:rPr>
              <a:t> </a:t>
            </a:r>
            <a:r>
              <a:rPr sz="2400" dirty="0">
                <a:latin typeface="Constantia"/>
                <a:cs typeface="Constantia"/>
              </a:rPr>
              <a:t>of</a:t>
            </a:r>
            <a:r>
              <a:rPr sz="2400" spc="25" dirty="0">
                <a:latin typeface="Constantia"/>
                <a:cs typeface="Constantia"/>
              </a:rPr>
              <a:t> </a:t>
            </a:r>
            <a:r>
              <a:rPr sz="2400" spc="-5" dirty="0">
                <a:latin typeface="Constantia"/>
                <a:cs typeface="Constantia"/>
              </a:rPr>
              <a:t>the</a:t>
            </a:r>
            <a:r>
              <a:rPr sz="2400" spc="-110" dirty="0">
                <a:latin typeface="Constantia"/>
                <a:cs typeface="Constantia"/>
              </a:rPr>
              <a:t> </a:t>
            </a:r>
            <a:r>
              <a:rPr sz="2400" spc="-15" dirty="0">
                <a:latin typeface="Constantia"/>
                <a:cs typeface="Constantia"/>
              </a:rPr>
              <a:t>rooted</a:t>
            </a:r>
            <a:r>
              <a:rPr sz="2400" spc="-25" dirty="0">
                <a:latin typeface="Constantia"/>
                <a:cs typeface="Constantia"/>
              </a:rPr>
              <a:t> </a:t>
            </a:r>
            <a:r>
              <a:rPr sz="2400" spc="-10" dirty="0">
                <a:latin typeface="Constantia"/>
                <a:cs typeface="Constantia"/>
              </a:rPr>
              <a:t>trees</a:t>
            </a:r>
            <a:r>
              <a:rPr sz="2400" spc="-100" dirty="0">
                <a:latin typeface="Constantia"/>
                <a:cs typeface="Constantia"/>
              </a:rPr>
              <a:t> </a:t>
            </a:r>
            <a:r>
              <a:rPr sz="2400" spc="-10" dirty="0">
                <a:latin typeface="Constantia"/>
                <a:cs typeface="Constantia"/>
              </a:rPr>
              <a:t>shown</a:t>
            </a:r>
            <a:r>
              <a:rPr sz="2400" spc="-35" dirty="0">
                <a:latin typeface="Constantia"/>
                <a:cs typeface="Constantia"/>
              </a:rPr>
              <a:t> </a:t>
            </a:r>
            <a:r>
              <a:rPr sz="2400" spc="-15" dirty="0">
                <a:latin typeface="Constantia"/>
                <a:cs typeface="Constantia"/>
              </a:rPr>
              <a:t>below</a:t>
            </a:r>
            <a:r>
              <a:rPr sz="2400" spc="-40" dirty="0">
                <a:latin typeface="Constantia"/>
                <a:cs typeface="Constantia"/>
              </a:rPr>
              <a:t> </a:t>
            </a:r>
            <a:r>
              <a:rPr sz="2400" spc="-5" dirty="0">
                <a:latin typeface="Constantia"/>
                <a:cs typeface="Constantia"/>
              </a:rPr>
              <a:t>is </a:t>
            </a:r>
            <a:r>
              <a:rPr sz="2400" spc="-590" dirty="0">
                <a:latin typeface="Constantia"/>
                <a:cs typeface="Constantia"/>
              </a:rPr>
              <a:t> </a:t>
            </a:r>
            <a:r>
              <a:rPr sz="2400" spc="-10" dirty="0">
                <a:latin typeface="Constantia"/>
                <a:cs typeface="Constantia"/>
              </a:rPr>
              <a:t>balanced?</a:t>
            </a:r>
            <a:endParaRPr sz="2400" dirty="0">
              <a:latin typeface="Constantia"/>
              <a:cs typeface="Constantia"/>
            </a:endParaRPr>
          </a:p>
        </p:txBody>
      </p:sp>
      <p:sp>
        <p:nvSpPr>
          <p:cNvPr id="10" name="object 10"/>
          <p:cNvSpPr txBox="1"/>
          <p:nvPr/>
        </p:nvSpPr>
        <p:spPr>
          <a:xfrm>
            <a:off x="784859" y="5555996"/>
            <a:ext cx="7573009" cy="720725"/>
          </a:xfrm>
          <a:prstGeom prst="rect">
            <a:avLst/>
          </a:prstGeom>
        </p:spPr>
        <p:txBody>
          <a:bodyPr vert="horz" wrap="square" lIns="0" tIns="53975" rIns="0" bIns="0" rtlCol="0">
            <a:spAutoFit/>
          </a:bodyPr>
          <a:lstStyle/>
          <a:p>
            <a:pPr marL="38100" marR="30480">
              <a:lnSpc>
                <a:spcPts val="2590"/>
              </a:lnSpc>
              <a:spcBef>
                <a:spcPts val="425"/>
              </a:spcBef>
            </a:pPr>
            <a:r>
              <a:rPr sz="2400" b="1" spc="-5" dirty="0">
                <a:latin typeface="Constantia"/>
                <a:cs typeface="Constantia"/>
              </a:rPr>
              <a:t>Solution</a:t>
            </a:r>
            <a:r>
              <a:rPr sz="2400" spc="-5" dirty="0">
                <a:latin typeface="Constantia"/>
                <a:cs typeface="Constantia"/>
              </a:rPr>
              <a:t>:</a:t>
            </a:r>
            <a:r>
              <a:rPr sz="2400" spc="-10" dirty="0">
                <a:latin typeface="Constantia"/>
                <a:cs typeface="Constantia"/>
              </a:rPr>
              <a:t> </a:t>
            </a:r>
            <a:r>
              <a:rPr sz="2400" i="1" spc="-5" dirty="0">
                <a:latin typeface="Constantia"/>
                <a:cs typeface="Constantia"/>
              </a:rPr>
              <a:t>T</a:t>
            </a:r>
            <a:r>
              <a:rPr sz="2400" spc="-7" baseline="-20833" dirty="0">
                <a:latin typeface="Cambria Math"/>
                <a:cs typeface="Cambria Math"/>
              </a:rPr>
              <a:t>1</a:t>
            </a:r>
            <a:r>
              <a:rPr sz="2400" spc="277" baseline="-20833" dirty="0">
                <a:latin typeface="Cambria Math"/>
                <a:cs typeface="Cambria Math"/>
              </a:rPr>
              <a:t> </a:t>
            </a:r>
            <a:r>
              <a:rPr sz="2400" dirty="0">
                <a:latin typeface="Constantia"/>
                <a:cs typeface="Constantia"/>
              </a:rPr>
              <a:t>and </a:t>
            </a:r>
            <a:r>
              <a:rPr sz="2400" i="1" spc="-5" dirty="0">
                <a:latin typeface="Constantia"/>
                <a:cs typeface="Constantia"/>
              </a:rPr>
              <a:t>T</a:t>
            </a:r>
            <a:r>
              <a:rPr sz="2400" spc="-7" baseline="-20833" dirty="0">
                <a:latin typeface="Cambria Math"/>
                <a:cs typeface="Cambria Math"/>
              </a:rPr>
              <a:t>3</a:t>
            </a:r>
            <a:r>
              <a:rPr sz="2400" spc="300" baseline="-20833" dirty="0">
                <a:latin typeface="Cambria Math"/>
                <a:cs typeface="Cambria Math"/>
              </a:rPr>
              <a:t> </a:t>
            </a:r>
            <a:r>
              <a:rPr sz="2400" spc="-15" dirty="0">
                <a:latin typeface="Constantia"/>
                <a:cs typeface="Constantia"/>
              </a:rPr>
              <a:t>are</a:t>
            </a:r>
            <a:r>
              <a:rPr sz="2400" spc="-65" dirty="0">
                <a:latin typeface="Constantia"/>
                <a:cs typeface="Constantia"/>
              </a:rPr>
              <a:t> </a:t>
            </a:r>
            <a:r>
              <a:rPr sz="2400" spc="-10" dirty="0">
                <a:latin typeface="Constantia"/>
                <a:cs typeface="Constantia"/>
              </a:rPr>
              <a:t>balanced,</a:t>
            </a:r>
            <a:r>
              <a:rPr sz="2400" spc="10" dirty="0">
                <a:latin typeface="Constantia"/>
                <a:cs typeface="Constantia"/>
              </a:rPr>
              <a:t> </a:t>
            </a:r>
            <a:r>
              <a:rPr sz="2400" spc="-5" dirty="0">
                <a:latin typeface="Constantia"/>
                <a:cs typeface="Constantia"/>
              </a:rPr>
              <a:t>but</a:t>
            </a:r>
            <a:r>
              <a:rPr sz="2400" spc="-65" dirty="0">
                <a:latin typeface="Constantia"/>
                <a:cs typeface="Constantia"/>
              </a:rPr>
              <a:t> </a:t>
            </a:r>
            <a:r>
              <a:rPr sz="2400" i="1" spc="-5" dirty="0">
                <a:latin typeface="Constantia"/>
                <a:cs typeface="Constantia"/>
              </a:rPr>
              <a:t>T</a:t>
            </a:r>
            <a:r>
              <a:rPr sz="2400" spc="-7" baseline="-20833" dirty="0">
                <a:latin typeface="Cambria Math"/>
                <a:cs typeface="Cambria Math"/>
              </a:rPr>
              <a:t>2</a:t>
            </a:r>
            <a:r>
              <a:rPr sz="2400" spc="390" baseline="-20833" dirty="0">
                <a:latin typeface="Cambria Math"/>
                <a:cs typeface="Cambria Math"/>
              </a:rPr>
              <a:t> </a:t>
            </a:r>
            <a:r>
              <a:rPr sz="2400" spc="-5" dirty="0">
                <a:latin typeface="Constantia"/>
                <a:cs typeface="Constantia"/>
              </a:rPr>
              <a:t>is</a:t>
            </a:r>
            <a:r>
              <a:rPr sz="2400" spc="-60" dirty="0">
                <a:latin typeface="Constantia"/>
                <a:cs typeface="Constantia"/>
              </a:rPr>
              <a:t> </a:t>
            </a:r>
            <a:r>
              <a:rPr sz="2400" spc="-5" dirty="0">
                <a:latin typeface="Constantia"/>
                <a:cs typeface="Constantia"/>
              </a:rPr>
              <a:t>not</a:t>
            </a:r>
            <a:r>
              <a:rPr sz="2400" spc="-55" dirty="0">
                <a:latin typeface="Constantia"/>
                <a:cs typeface="Constantia"/>
              </a:rPr>
              <a:t> </a:t>
            </a:r>
            <a:r>
              <a:rPr sz="2400" spc="-5" dirty="0">
                <a:latin typeface="Constantia"/>
                <a:cs typeface="Constantia"/>
              </a:rPr>
              <a:t>because</a:t>
            </a:r>
            <a:r>
              <a:rPr sz="2400" spc="-55" dirty="0">
                <a:latin typeface="Constantia"/>
                <a:cs typeface="Constantia"/>
              </a:rPr>
              <a:t> </a:t>
            </a:r>
            <a:r>
              <a:rPr sz="2400" spc="-5" dirty="0">
                <a:latin typeface="Constantia"/>
                <a:cs typeface="Constantia"/>
              </a:rPr>
              <a:t>it </a:t>
            </a:r>
            <a:r>
              <a:rPr sz="2400" spc="-590" dirty="0">
                <a:latin typeface="Constantia"/>
                <a:cs typeface="Constantia"/>
              </a:rPr>
              <a:t> </a:t>
            </a:r>
            <a:r>
              <a:rPr sz="2400" dirty="0">
                <a:latin typeface="Constantia"/>
                <a:cs typeface="Constantia"/>
              </a:rPr>
              <a:t>has</a:t>
            </a:r>
            <a:r>
              <a:rPr sz="2400" spc="-45" dirty="0">
                <a:latin typeface="Constantia"/>
                <a:cs typeface="Constantia"/>
              </a:rPr>
              <a:t> </a:t>
            </a:r>
            <a:r>
              <a:rPr sz="2400" spc="-20" dirty="0">
                <a:latin typeface="Constantia"/>
                <a:cs typeface="Constantia"/>
              </a:rPr>
              <a:t>leaves</a:t>
            </a:r>
            <a:r>
              <a:rPr sz="2400" spc="-105" dirty="0">
                <a:latin typeface="Constantia"/>
                <a:cs typeface="Constantia"/>
              </a:rPr>
              <a:t> </a:t>
            </a:r>
            <a:r>
              <a:rPr sz="2400" dirty="0">
                <a:latin typeface="Constantia"/>
                <a:cs typeface="Constantia"/>
              </a:rPr>
              <a:t>at</a:t>
            </a:r>
            <a:r>
              <a:rPr sz="2400" spc="-55" dirty="0">
                <a:latin typeface="Constantia"/>
                <a:cs typeface="Constantia"/>
              </a:rPr>
              <a:t> </a:t>
            </a:r>
            <a:r>
              <a:rPr sz="2400" spc="-10" dirty="0">
                <a:latin typeface="Constantia"/>
                <a:cs typeface="Constantia"/>
              </a:rPr>
              <a:t>levels</a:t>
            </a:r>
            <a:r>
              <a:rPr sz="2400" spc="-95" dirty="0">
                <a:latin typeface="Constantia"/>
                <a:cs typeface="Constantia"/>
              </a:rPr>
              <a:t> </a:t>
            </a:r>
            <a:r>
              <a:rPr sz="2400" dirty="0">
                <a:latin typeface="Cambria Math"/>
                <a:cs typeface="Cambria Math"/>
              </a:rPr>
              <a:t>2</a:t>
            </a:r>
            <a:r>
              <a:rPr sz="2400" dirty="0">
                <a:latin typeface="Constantia"/>
                <a:cs typeface="Constantia"/>
              </a:rPr>
              <a:t>,</a:t>
            </a:r>
            <a:r>
              <a:rPr sz="2400" spc="-5" dirty="0">
                <a:latin typeface="Constantia"/>
                <a:cs typeface="Constantia"/>
              </a:rPr>
              <a:t> </a:t>
            </a:r>
            <a:r>
              <a:rPr sz="2400" dirty="0">
                <a:latin typeface="Cambria Math"/>
                <a:cs typeface="Cambria Math"/>
              </a:rPr>
              <a:t>3</a:t>
            </a:r>
            <a:r>
              <a:rPr sz="2400" dirty="0">
                <a:latin typeface="Constantia"/>
                <a:cs typeface="Constantia"/>
              </a:rPr>
              <a:t>,</a:t>
            </a:r>
            <a:r>
              <a:rPr sz="2400" spc="-80" dirty="0">
                <a:latin typeface="Constantia"/>
                <a:cs typeface="Constantia"/>
              </a:rPr>
              <a:t> </a:t>
            </a:r>
            <a:r>
              <a:rPr sz="2400" dirty="0">
                <a:latin typeface="Constantia"/>
                <a:cs typeface="Constantia"/>
              </a:rPr>
              <a:t>and</a:t>
            </a:r>
            <a:r>
              <a:rPr sz="2400" spc="10" dirty="0">
                <a:latin typeface="Constantia"/>
                <a:cs typeface="Constantia"/>
              </a:rPr>
              <a:t> </a:t>
            </a:r>
            <a:r>
              <a:rPr sz="2400" dirty="0">
                <a:latin typeface="Cambria Math"/>
                <a:cs typeface="Cambria Math"/>
              </a:rPr>
              <a:t>4</a:t>
            </a:r>
            <a:r>
              <a:rPr sz="2400" dirty="0">
                <a:latin typeface="Constantia"/>
                <a:cs typeface="Constantia"/>
              </a:rPr>
              <a:t>.</a:t>
            </a:r>
          </a:p>
        </p:txBody>
      </p:sp>
      <p:pic>
        <p:nvPicPr>
          <p:cNvPr id="11" name="object 11"/>
          <p:cNvPicPr/>
          <p:nvPr/>
        </p:nvPicPr>
        <p:blipFill>
          <a:blip r:embed="rId7" cstate="print"/>
          <a:stretch>
            <a:fillRect/>
          </a:stretch>
        </p:blipFill>
        <p:spPr>
          <a:xfrm>
            <a:off x="762000" y="2971800"/>
            <a:ext cx="7411211" cy="243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5674995" cy="788670"/>
          </a:xfrm>
          <a:prstGeom prst="rect">
            <a:avLst/>
          </a:prstGeom>
        </p:spPr>
        <p:txBody>
          <a:bodyPr vert="horz" wrap="square" lIns="0" tIns="13335" rIns="0" bIns="0" rtlCol="0">
            <a:spAutoFit/>
          </a:bodyPr>
          <a:lstStyle/>
          <a:p>
            <a:pPr marL="12700">
              <a:lnSpc>
                <a:spcPct val="100000"/>
              </a:lnSpc>
              <a:spcBef>
                <a:spcPts val="105"/>
              </a:spcBef>
            </a:pPr>
            <a:r>
              <a:rPr sz="5000" spc="-25" dirty="0">
                <a:solidFill>
                  <a:srgbClr val="04607A"/>
                </a:solidFill>
                <a:latin typeface="Calibri"/>
                <a:cs typeface="Calibri"/>
              </a:rPr>
              <a:t>Ordered</a:t>
            </a:r>
            <a:r>
              <a:rPr sz="5000" spc="-45" dirty="0">
                <a:solidFill>
                  <a:srgbClr val="04607A"/>
                </a:solidFill>
                <a:latin typeface="Calibri"/>
                <a:cs typeface="Calibri"/>
              </a:rPr>
              <a:t> </a:t>
            </a:r>
            <a:r>
              <a:rPr sz="5000" spc="-30" dirty="0">
                <a:solidFill>
                  <a:srgbClr val="04607A"/>
                </a:solidFill>
                <a:latin typeface="Calibri"/>
                <a:cs typeface="Calibri"/>
              </a:rPr>
              <a:t>Rooted</a:t>
            </a:r>
            <a:r>
              <a:rPr sz="5000" spc="-40" dirty="0">
                <a:solidFill>
                  <a:srgbClr val="04607A"/>
                </a:solidFill>
                <a:latin typeface="Calibri"/>
                <a:cs typeface="Calibri"/>
              </a:rPr>
              <a:t> </a:t>
            </a:r>
            <a:r>
              <a:rPr sz="5000" spc="-80" dirty="0">
                <a:solidFill>
                  <a:srgbClr val="04607A"/>
                </a:solidFill>
                <a:latin typeface="Calibri"/>
                <a:cs typeface="Calibri"/>
              </a:rPr>
              <a:t>Trees</a:t>
            </a:r>
            <a:endParaRPr sz="5000" dirty="0">
              <a:latin typeface="Calibri"/>
              <a:cs typeface="Calibri"/>
            </a:endParaRPr>
          </a:p>
        </p:txBody>
      </p:sp>
      <p:sp>
        <p:nvSpPr>
          <p:cNvPr id="9" name="object 9"/>
          <p:cNvSpPr/>
          <p:nvPr/>
        </p:nvSpPr>
        <p:spPr>
          <a:xfrm>
            <a:off x="457200" y="1935479"/>
            <a:ext cx="8229600" cy="4389120"/>
          </a:xfrm>
          <a:custGeom>
            <a:avLst/>
            <a:gdLst/>
            <a:ahLst/>
            <a:cxnLst/>
            <a:rect l="l" t="t" r="r" b="b"/>
            <a:pathLst>
              <a:path w="8229600" h="4389120">
                <a:moveTo>
                  <a:pt x="0" y="4389120"/>
                </a:moveTo>
                <a:lnTo>
                  <a:pt x="8229600" y="4389120"/>
                </a:lnTo>
                <a:lnTo>
                  <a:pt x="8229600" y="0"/>
                </a:lnTo>
                <a:lnTo>
                  <a:pt x="0" y="0"/>
                </a:lnTo>
                <a:lnTo>
                  <a:pt x="0" y="4389120"/>
                </a:lnTo>
                <a:close/>
              </a:path>
            </a:pathLst>
          </a:custGeom>
          <a:ln w="9144">
            <a:solidFill>
              <a:srgbClr val="FFFFFF"/>
            </a:solidFill>
          </a:ln>
        </p:spPr>
        <p:txBody>
          <a:bodyPr wrap="square" lIns="0" tIns="0" rIns="0" bIns="0" rtlCol="0"/>
          <a:lstStyle/>
          <a:p>
            <a:endParaRPr dirty="0"/>
          </a:p>
        </p:txBody>
      </p:sp>
      <p:sp>
        <p:nvSpPr>
          <p:cNvPr id="10" name="object 10"/>
          <p:cNvSpPr txBox="1"/>
          <p:nvPr/>
        </p:nvSpPr>
        <p:spPr>
          <a:xfrm>
            <a:off x="810259" y="1952370"/>
            <a:ext cx="7608570" cy="1306830"/>
          </a:xfrm>
          <a:prstGeom prst="rect">
            <a:avLst/>
          </a:prstGeom>
        </p:spPr>
        <p:txBody>
          <a:bodyPr vert="horz" wrap="square" lIns="0" tIns="13335" rIns="0" bIns="0" rtlCol="0">
            <a:spAutoFit/>
          </a:bodyPr>
          <a:lstStyle/>
          <a:p>
            <a:pPr marL="12700" marR="5080">
              <a:lnSpc>
                <a:spcPct val="100000"/>
              </a:lnSpc>
              <a:spcBef>
                <a:spcPts val="105"/>
              </a:spcBef>
            </a:pPr>
            <a:r>
              <a:rPr sz="2000" b="1" dirty="0">
                <a:latin typeface="Constantia"/>
                <a:cs typeface="Constantia"/>
              </a:rPr>
              <a:t>Definition</a:t>
            </a:r>
            <a:r>
              <a:rPr sz="2000" dirty="0">
                <a:latin typeface="Constantia"/>
                <a:cs typeface="Constantia"/>
              </a:rPr>
              <a:t>:</a:t>
            </a:r>
            <a:r>
              <a:rPr sz="2000" spc="-50" dirty="0">
                <a:latin typeface="Constantia"/>
                <a:cs typeface="Constantia"/>
              </a:rPr>
              <a:t> </a:t>
            </a:r>
            <a:r>
              <a:rPr sz="2000" dirty="0">
                <a:latin typeface="Constantia"/>
                <a:cs typeface="Constantia"/>
              </a:rPr>
              <a:t>An</a:t>
            </a:r>
            <a:r>
              <a:rPr sz="2000" spc="-40" dirty="0">
                <a:latin typeface="Constantia"/>
                <a:cs typeface="Constantia"/>
              </a:rPr>
              <a:t> </a:t>
            </a:r>
            <a:r>
              <a:rPr sz="2000" i="1" spc="-10" dirty="0">
                <a:latin typeface="Constantia"/>
                <a:cs typeface="Constantia"/>
              </a:rPr>
              <a:t>ordered</a:t>
            </a:r>
            <a:r>
              <a:rPr sz="2000" i="1" spc="10" dirty="0">
                <a:latin typeface="Constantia"/>
                <a:cs typeface="Constantia"/>
              </a:rPr>
              <a:t> </a:t>
            </a:r>
            <a:r>
              <a:rPr sz="2000" i="1" spc="-15" dirty="0">
                <a:latin typeface="Constantia"/>
                <a:cs typeface="Constantia"/>
              </a:rPr>
              <a:t>rooted</a:t>
            </a:r>
            <a:r>
              <a:rPr sz="2000" i="1" spc="20" dirty="0">
                <a:latin typeface="Constantia"/>
                <a:cs typeface="Constantia"/>
              </a:rPr>
              <a:t> </a:t>
            </a:r>
            <a:r>
              <a:rPr sz="2000" i="1" spc="-10" dirty="0">
                <a:latin typeface="Constantia"/>
                <a:cs typeface="Constantia"/>
              </a:rPr>
              <a:t>tree</a:t>
            </a:r>
            <a:r>
              <a:rPr sz="2000" i="1" spc="20" dirty="0">
                <a:latin typeface="Constantia"/>
                <a:cs typeface="Constantia"/>
              </a:rPr>
              <a:t> </a:t>
            </a:r>
            <a:r>
              <a:rPr sz="2000" spc="-5" dirty="0">
                <a:latin typeface="Constantia"/>
                <a:cs typeface="Constantia"/>
              </a:rPr>
              <a:t>is</a:t>
            </a:r>
            <a:r>
              <a:rPr sz="2000" spc="-90" dirty="0">
                <a:latin typeface="Constantia"/>
                <a:cs typeface="Constantia"/>
              </a:rPr>
              <a:t> </a:t>
            </a:r>
            <a:r>
              <a:rPr sz="2000" dirty="0">
                <a:latin typeface="Constantia"/>
                <a:cs typeface="Constantia"/>
              </a:rPr>
              <a:t>a</a:t>
            </a:r>
            <a:r>
              <a:rPr sz="2000" spc="-80" dirty="0">
                <a:latin typeface="Constantia"/>
                <a:cs typeface="Constantia"/>
              </a:rPr>
              <a:t> </a:t>
            </a:r>
            <a:r>
              <a:rPr sz="2000" spc="-10" dirty="0">
                <a:latin typeface="Constantia"/>
                <a:cs typeface="Constantia"/>
              </a:rPr>
              <a:t>rooted</a:t>
            </a:r>
            <a:r>
              <a:rPr sz="2000" spc="-35" dirty="0">
                <a:latin typeface="Constantia"/>
                <a:cs typeface="Constantia"/>
              </a:rPr>
              <a:t> </a:t>
            </a:r>
            <a:r>
              <a:rPr sz="2000" spc="-10" dirty="0">
                <a:latin typeface="Constantia"/>
                <a:cs typeface="Constantia"/>
              </a:rPr>
              <a:t>tree</a:t>
            </a:r>
            <a:r>
              <a:rPr sz="2000" spc="-114" dirty="0">
                <a:latin typeface="Constantia"/>
                <a:cs typeface="Constantia"/>
              </a:rPr>
              <a:t> </a:t>
            </a:r>
            <a:r>
              <a:rPr sz="2000" spc="-10" dirty="0">
                <a:latin typeface="Constantia"/>
                <a:cs typeface="Constantia"/>
              </a:rPr>
              <a:t>where</a:t>
            </a:r>
            <a:r>
              <a:rPr sz="2000" spc="-80" dirty="0">
                <a:latin typeface="Constantia"/>
                <a:cs typeface="Constantia"/>
              </a:rPr>
              <a:t> </a:t>
            </a:r>
            <a:r>
              <a:rPr sz="2000" spc="-5" dirty="0">
                <a:latin typeface="Constantia"/>
                <a:cs typeface="Constantia"/>
              </a:rPr>
              <a:t>the</a:t>
            </a:r>
            <a:r>
              <a:rPr sz="2000" spc="-100" dirty="0">
                <a:latin typeface="Constantia"/>
                <a:cs typeface="Constantia"/>
              </a:rPr>
              <a:t> </a:t>
            </a:r>
            <a:r>
              <a:rPr sz="2000" spc="-5" dirty="0">
                <a:latin typeface="Constantia"/>
                <a:cs typeface="Constantia"/>
              </a:rPr>
              <a:t>children </a:t>
            </a:r>
            <a:r>
              <a:rPr sz="2000" spc="-484" dirty="0">
                <a:latin typeface="Constantia"/>
                <a:cs typeface="Constantia"/>
              </a:rPr>
              <a:t> </a:t>
            </a:r>
            <a:r>
              <a:rPr sz="2000" dirty="0">
                <a:latin typeface="Constantia"/>
                <a:cs typeface="Constantia"/>
              </a:rPr>
              <a:t>of</a:t>
            </a:r>
            <a:r>
              <a:rPr sz="2000" spc="-15" dirty="0">
                <a:latin typeface="Constantia"/>
                <a:cs typeface="Constantia"/>
              </a:rPr>
              <a:t> </a:t>
            </a:r>
            <a:r>
              <a:rPr sz="2000" dirty="0">
                <a:latin typeface="Constantia"/>
                <a:cs typeface="Constantia"/>
              </a:rPr>
              <a:t>each</a:t>
            </a:r>
            <a:r>
              <a:rPr sz="2000" spc="-15" dirty="0">
                <a:latin typeface="Constantia"/>
                <a:cs typeface="Constantia"/>
              </a:rPr>
              <a:t> </a:t>
            </a:r>
            <a:r>
              <a:rPr sz="2000" spc="-5" dirty="0">
                <a:latin typeface="Constantia"/>
                <a:cs typeface="Constantia"/>
              </a:rPr>
              <a:t>internal</a:t>
            </a:r>
            <a:r>
              <a:rPr sz="2000" spc="-75" dirty="0">
                <a:latin typeface="Constantia"/>
                <a:cs typeface="Constantia"/>
              </a:rPr>
              <a:t> </a:t>
            </a:r>
            <a:r>
              <a:rPr sz="2000" spc="-10" dirty="0">
                <a:latin typeface="Constantia"/>
                <a:cs typeface="Constantia"/>
              </a:rPr>
              <a:t>vertex</a:t>
            </a:r>
            <a:r>
              <a:rPr sz="2000" spc="-105" dirty="0">
                <a:latin typeface="Constantia"/>
                <a:cs typeface="Constantia"/>
              </a:rPr>
              <a:t> </a:t>
            </a:r>
            <a:r>
              <a:rPr sz="2000" spc="-5" dirty="0">
                <a:latin typeface="Constantia"/>
                <a:cs typeface="Constantia"/>
              </a:rPr>
              <a:t>are</a:t>
            </a:r>
            <a:r>
              <a:rPr sz="2000" spc="-105" dirty="0">
                <a:latin typeface="Constantia"/>
                <a:cs typeface="Constantia"/>
              </a:rPr>
              <a:t> </a:t>
            </a:r>
            <a:r>
              <a:rPr sz="2000" spc="-5" dirty="0">
                <a:latin typeface="Constantia"/>
                <a:cs typeface="Constantia"/>
              </a:rPr>
              <a:t>ordered.</a:t>
            </a:r>
            <a:endParaRPr sz="2000" dirty="0">
              <a:latin typeface="Constantia"/>
              <a:cs typeface="Constantia"/>
            </a:endParaRPr>
          </a:p>
          <a:p>
            <a:pPr marL="378460" indent="-247650">
              <a:lnSpc>
                <a:spcPct val="100000"/>
              </a:lnSpc>
              <a:spcBef>
                <a:spcPts val="480"/>
              </a:spcBef>
              <a:buClr>
                <a:srgbClr val="0E6EC5"/>
              </a:buClr>
              <a:buSzPct val="85000"/>
              <a:buFont typeface="Segoe UI Symbol"/>
              <a:buChar char="⚫"/>
              <a:tabLst>
                <a:tab pos="379095" algn="l"/>
              </a:tabLst>
            </a:pPr>
            <a:r>
              <a:rPr sz="2000" spc="-75" dirty="0">
                <a:latin typeface="Constantia"/>
                <a:cs typeface="Constantia"/>
              </a:rPr>
              <a:t>We</a:t>
            </a:r>
            <a:r>
              <a:rPr sz="2000" spc="-95" dirty="0">
                <a:latin typeface="Constantia"/>
                <a:cs typeface="Constantia"/>
              </a:rPr>
              <a:t> </a:t>
            </a:r>
            <a:r>
              <a:rPr sz="2000" spc="-20" dirty="0">
                <a:latin typeface="Constantia"/>
                <a:cs typeface="Constantia"/>
              </a:rPr>
              <a:t>draw</a:t>
            </a:r>
            <a:r>
              <a:rPr sz="2000" spc="-110" dirty="0">
                <a:latin typeface="Constantia"/>
                <a:cs typeface="Constantia"/>
              </a:rPr>
              <a:t> </a:t>
            </a:r>
            <a:r>
              <a:rPr sz="2000" spc="-10" dirty="0">
                <a:latin typeface="Constantia"/>
                <a:cs typeface="Constantia"/>
              </a:rPr>
              <a:t>ordered</a:t>
            </a:r>
            <a:r>
              <a:rPr sz="2000" spc="-55" dirty="0">
                <a:latin typeface="Constantia"/>
                <a:cs typeface="Constantia"/>
              </a:rPr>
              <a:t> </a:t>
            </a:r>
            <a:r>
              <a:rPr sz="2000" spc="-10" dirty="0">
                <a:latin typeface="Constantia"/>
                <a:cs typeface="Constantia"/>
              </a:rPr>
              <a:t>rooted</a:t>
            </a:r>
            <a:r>
              <a:rPr sz="2000" spc="-40" dirty="0">
                <a:latin typeface="Constantia"/>
                <a:cs typeface="Constantia"/>
              </a:rPr>
              <a:t> </a:t>
            </a:r>
            <a:r>
              <a:rPr sz="2000" spc="-5" dirty="0">
                <a:latin typeface="Constantia"/>
                <a:cs typeface="Constantia"/>
              </a:rPr>
              <a:t>trees</a:t>
            </a:r>
            <a:r>
              <a:rPr sz="2000" spc="-100" dirty="0">
                <a:latin typeface="Constantia"/>
                <a:cs typeface="Constantia"/>
              </a:rPr>
              <a:t> </a:t>
            </a:r>
            <a:r>
              <a:rPr sz="2000" dirty="0">
                <a:latin typeface="Constantia"/>
                <a:cs typeface="Constantia"/>
              </a:rPr>
              <a:t>so</a:t>
            </a:r>
            <a:r>
              <a:rPr sz="2000" spc="-85" dirty="0">
                <a:latin typeface="Constantia"/>
                <a:cs typeface="Constantia"/>
              </a:rPr>
              <a:t> </a:t>
            </a:r>
            <a:r>
              <a:rPr sz="2000" spc="-5" dirty="0">
                <a:latin typeface="Constantia"/>
                <a:cs typeface="Constantia"/>
              </a:rPr>
              <a:t>that</a:t>
            </a:r>
            <a:r>
              <a:rPr sz="2000" spc="-85" dirty="0">
                <a:latin typeface="Constantia"/>
                <a:cs typeface="Constantia"/>
              </a:rPr>
              <a:t> </a:t>
            </a:r>
            <a:r>
              <a:rPr sz="2000" spc="-5" dirty="0">
                <a:latin typeface="Constantia"/>
                <a:cs typeface="Constantia"/>
              </a:rPr>
              <a:t>the</a:t>
            </a:r>
            <a:r>
              <a:rPr sz="2000" spc="-105" dirty="0">
                <a:latin typeface="Constantia"/>
                <a:cs typeface="Constantia"/>
              </a:rPr>
              <a:t> </a:t>
            </a:r>
            <a:r>
              <a:rPr sz="2000" spc="-5" dirty="0">
                <a:latin typeface="Constantia"/>
                <a:cs typeface="Constantia"/>
              </a:rPr>
              <a:t>children</a:t>
            </a:r>
            <a:r>
              <a:rPr sz="2000" spc="-95" dirty="0">
                <a:latin typeface="Constantia"/>
                <a:cs typeface="Constantia"/>
              </a:rPr>
              <a:t> </a:t>
            </a:r>
            <a:r>
              <a:rPr sz="2000" dirty="0">
                <a:latin typeface="Constantia"/>
                <a:cs typeface="Constantia"/>
              </a:rPr>
              <a:t>of</a:t>
            </a:r>
            <a:r>
              <a:rPr sz="2000" spc="-15" dirty="0">
                <a:latin typeface="Constantia"/>
                <a:cs typeface="Constantia"/>
              </a:rPr>
              <a:t> </a:t>
            </a:r>
            <a:r>
              <a:rPr sz="2000" dirty="0">
                <a:latin typeface="Constantia"/>
                <a:cs typeface="Constantia"/>
              </a:rPr>
              <a:t>each</a:t>
            </a:r>
            <a:r>
              <a:rPr sz="2000" spc="-25" dirty="0">
                <a:latin typeface="Constantia"/>
                <a:cs typeface="Constantia"/>
              </a:rPr>
              <a:t> </a:t>
            </a:r>
            <a:r>
              <a:rPr sz="2000" spc="-5" dirty="0">
                <a:latin typeface="Constantia"/>
                <a:cs typeface="Constantia"/>
              </a:rPr>
              <a:t>internal</a:t>
            </a:r>
            <a:endParaRPr sz="2000" dirty="0">
              <a:latin typeface="Constantia"/>
              <a:cs typeface="Constantia"/>
            </a:endParaRPr>
          </a:p>
          <a:p>
            <a:pPr marL="378460">
              <a:lnSpc>
                <a:spcPct val="100000"/>
              </a:lnSpc>
            </a:pPr>
            <a:r>
              <a:rPr sz="2000" spc="-45" dirty="0">
                <a:latin typeface="Constantia"/>
                <a:cs typeface="Constantia"/>
              </a:rPr>
              <a:t>v</a:t>
            </a:r>
            <a:r>
              <a:rPr sz="2000" dirty="0">
                <a:latin typeface="Constantia"/>
                <a:cs typeface="Constantia"/>
              </a:rPr>
              <a:t>er</a:t>
            </a:r>
            <a:r>
              <a:rPr sz="2000" spc="-25" dirty="0">
                <a:latin typeface="Constantia"/>
                <a:cs typeface="Constantia"/>
              </a:rPr>
              <a:t>t</a:t>
            </a:r>
            <a:r>
              <a:rPr sz="2000" dirty="0">
                <a:latin typeface="Constantia"/>
                <a:cs typeface="Constantia"/>
              </a:rPr>
              <a:t>ex</a:t>
            </a:r>
            <a:r>
              <a:rPr sz="2000" spc="-120" dirty="0">
                <a:latin typeface="Constantia"/>
                <a:cs typeface="Constantia"/>
              </a:rPr>
              <a:t> </a:t>
            </a:r>
            <a:r>
              <a:rPr sz="2000" dirty="0">
                <a:latin typeface="Constantia"/>
                <a:cs typeface="Constantia"/>
              </a:rPr>
              <a:t>a</a:t>
            </a:r>
            <a:r>
              <a:rPr sz="2000" spc="-30" dirty="0">
                <a:latin typeface="Constantia"/>
                <a:cs typeface="Constantia"/>
              </a:rPr>
              <a:t>r</a:t>
            </a:r>
            <a:r>
              <a:rPr sz="2000" dirty="0">
                <a:latin typeface="Constantia"/>
                <a:cs typeface="Constantia"/>
              </a:rPr>
              <a:t>e</a:t>
            </a:r>
            <a:r>
              <a:rPr sz="2000" spc="-95" dirty="0">
                <a:latin typeface="Constantia"/>
                <a:cs typeface="Constantia"/>
              </a:rPr>
              <a:t> </a:t>
            </a:r>
            <a:r>
              <a:rPr sz="2000" dirty="0">
                <a:latin typeface="Constantia"/>
                <a:cs typeface="Constantia"/>
              </a:rPr>
              <a:t>sh</a:t>
            </a:r>
            <a:r>
              <a:rPr sz="2000" spc="-40" dirty="0">
                <a:latin typeface="Constantia"/>
                <a:cs typeface="Constantia"/>
              </a:rPr>
              <a:t>o</a:t>
            </a:r>
            <a:r>
              <a:rPr sz="2000" dirty="0">
                <a:latin typeface="Constantia"/>
                <a:cs typeface="Constantia"/>
              </a:rPr>
              <a:t>wn</a:t>
            </a:r>
            <a:r>
              <a:rPr sz="2000" spc="-55" dirty="0">
                <a:latin typeface="Constantia"/>
                <a:cs typeface="Constantia"/>
              </a:rPr>
              <a:t> </a:t>
            </a:r>
            <a:r>
              <a:rPr sz="2000" spc="-5" dirty="0">
                <a:latin typeface="Constantia"/>
                <a:cs typeface="Constantia"/>
              </a:rPr>
              <a:t>i</a:t>
            </a:r>
            <a:r>
              <a:rPr sz="2000" dirty="0">
                <a:latin typeface="Constantia"/>
                <a:cs typeface="Constantia"/>
              </a:rPr>
              <a:t>n</a:t>
            </a:r>
            <a:r>
              <a:rPr sz="2000" spc="-90" dirty="0">
                <a:latin typeface="Constantia"/>
                <a:cs typeface="Constantia"/>
              </a:rPr>
              <a:t> </a:t>
            </a:r>
            <a:r>
              <a:rPr sz="2000" dirty="0">
                <a:latin typeface="Constantia"/>
                <a:cs typeface="Constantia"/>
              </a:rPr>
              <a:t>o</a:t>
            </a:r>
            <a:r>
              <a:rPr sz="2000" spc="-30" dirty="0">
                <a:latin typeface="Constantia"/>
                <a:cs typeface="Constantia"/>
              </a:rPr>
              <a:t>r</a:t>
            </a:r>
            <a:r>
              <a:rPr sz="2000" spc="-5" dirty="0">
                <a:latin typeface="Constantia"/>
                <a:cs typeface="Constantia"/>
              </a:rPr>
              <a:t>de</a:t>
            </a:r>
            <a:r>
              <a:rPr sz="2000" dirty="0">
                <a:latin typeface="Constantia"/>
                <a:cs typeface="Constantia"/>
              </a:rPr>
              <a:t>r</a:t>
            </a:r>
            <a:r>
              <a:rPr sz="2000" spc="-105" dirty="0">
                <a:latin typeface="Constantia"/>
                <a:cs typeface="Constantia"/>
              </a:rPr>
              <a:t> </a:t>
            </a:r>
            <a:r>
              <a:rPr sz="2000" dirty="0">
                <a:latin typeface="Constantia"/>
                <a:cs typeface="Constantia"/>
              </a:rPr>
              <a:t>f</a:t>
            </a:r>
            <a:r>
              <a:rPr sz="2000" spc="-20" dirty="0">
                <a:latin typeface="Constantia"/>
                <a:cs typeface="Constantia"/>
              </a:rPr>
              <a:t>r</a:t>
            </a:r>
            <a:r>
              <a:rPr sz="2000" dirty="0">
                <a:latin typeface="Constantia"/>
                <a:cs typeface="Constantia"/>
              </a:rPr>
              <a:t>om</a:t>
            </a:r>
            <a:r>
              <a:rPr sz="2000" spc="-45" dirty="0">
                <a:latin typeface="Constantia"/>
                <a:cs typeface="Constantia"/>
              </a:rPr>
              <a:t> </a:t>
            </a:r>
            <a:r>
              <a:rPr sz="2000" dirty="0">
                <a:latin typeface="Constantia"/>
                <a:cs typeface="Constantia"/>
              </a:rPr>
              <a:t>left</a:t>
            </a:r>
            <a:r>
              <a:rPr sz="2000" spc="-65" dirty="0">
                <a:latin typeface="Constantia"/>
                <a:cs typeface="Constantia"/>
              </a:rPr>
              <a:t> </a:t>
            </a:r>
            <a:r>
              <a:rPr sz="2000" spc="-25" dirty="0">
                <a:latin typeface="Constantia"/>
                <a:cs typeface="Constantia"/>
              </a:rPr>
              <a:t>t</a:t>
            </a:r>
            <a:r>
              <a:rPr sz="2000" dirty="0">
                <a:latin typeface="Constantia"/>
                <a:cs typeface="Constantia"/>
              </a:rPr>
              <a:t>o</a:t>
            </a:r>
            <a:r>
              <a:rPr sz="2000" spc="-110" dirty="0">
                <a:latin typeface="Constantia"/>
                <a:cs typeface="Constantia"/>
              </a:rPr>
              <a:t> </a:t>
            </a:r>
            <a:r>
              <a:rPr sz="2000" spc="-5" dirty="0">
                <a:latin typeface="Constantia"/>
                <a:cs typeface="Constantia"/>
              </a:rPr>
              <a:t>ri</a:t>
            </a:r>
            <a:r>
              <a:rPr sz="2000" spc="-25" dirty="0">
                <a:latin typeface="Constantia"/>
                <a:cs typeface="Constantia"/>
              </a:rPr>
              <a:t>g</a:t>
            </a:r>
            <a:r>
              <a:rPr sz="2000" dirty="0">
                <a:latin typeface="Constantia"/>
                <a:cs typeface="Constantia"/>
              </a:rPr>
              <a:t>ht.</a:t>
            </a:r>
          </a:p>
        </p:txBody>
      </p:sp>
      <p:pic>
        <p:nvPicPr>
          <p:cNvPr id="11" name="object 11"/>
          <p:cNvPicPr/>
          <p:nvPr/>
        </p:nvPicPr>
        <p:blipFill>
          <a:blip r:embed="rId7" cstate="print"/>
          <a:stretch>
            <a:fillRect/>
          </a:stretch>
        </p:blipFill>
        <p:spPr>
          <a:xfrm>
            <a:off x="228600" y="3335400"/>
            <a:ext cx="8610600" cy="3370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560578"/>
            <a:ext cx="2860040" cy="711200"/>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04607A"/>
                </a:solidFill>
                <a:latin typeface="Calibri"/>
                <a:cs typeface="Calibri"/>
              </a:rPr>
              <a:t>Binary</a:t>
            </a:r>
            <a:r>
              <a:rPr sz="4500" spc="-70" dirty="0">
                <a:solidFill>
                  <a:srgbClr val="04607A"/>
                </a:solidFill>
                <a:latin typeface="Calibri"/>
                <a:cs typeface="Calibri"/>
              </a:rPr>
              <a:t> Trees</a:t>
            </a:r>
            <a:endParaRPr sz="4500" dirty="0">
              <a:latin typeface="Calibri"/>
              <a:cs typeface="Calibri"/>
            </a:endParaRPr>
          </a:p>
        </p:txBody>
      </p:sp>
      <p:sp>
        <p:nvSpPr>
          <p:cNvPr id="9" name="object 9"/>
          <p:cNvSpPr/>
          <p:nvPr/>
        </p:nvSpPr>
        <p:spPr>
          <a:xfrm>
            <a:off x="457200" y="1295400"/>
            <a:ext cx="8534400" cy="5029200"/>
          </a:xfrm>
          <a:custGeom>
            <a:avLst/>
            <a:gdLst/>
            <a:ahLst/>
            <a:cxnLst/>
            <a:rect l="l" t="t" r="r" b="b"/>
            <a:pathLst>
              <a:path w="8534400" h="5029200">
                <a:moveTo>
                  <a:pt x="0" y="5029200"/>
                </a:moveTo>
                <a:lnTo>
                  <a:pt x="8534400" y="5029200"/>
                </a:lnTo>
                <a:lnTo>
                  <a:pt x="8534400" y="0"/>
                </a:lnTo>
                <a:lnTo>
                  <a:pt x="0" y="0"/>
                </a:lnTo>
                <a:lnTo>
                  <a:pt x="0" y="5029200"/>
                </a:lnTo>
                <a:close/>
              </a:path>
            </a:pathLst>
          </a:custGeom>
          <a:ln w="9144">
            <a:solidFill>
              <a:srgbClr val="FFFFFF"/>
            </a:solidFill>
          </a:ln>
        </p:spPr>
        <p:txBody>
          <a:bodyPr wrap="square" lIns="0" tIns="0" rIns="0" bIns="0" rtlCol="0"/>
          <a:lstStyle/>
          <a:p>
            <a:endParaRPr dirty="0"/>
          </a:p>
        </p:txBody>
      </p:sp>
      <p:sp>
        <p:nvSpPr>
          <p:cNvPr id="10" name="object 10"/>
          <p:cNvSpPr txBox="1"/>
          <p:nvPr/>
        </p:nvSpPr>
        <p:spPr>
          <a:xfrm>
            <a:off x="810259" y="1308557"/>
            <a:ext cx="8108315" cy="2586990"/>
          </a:xfrm>
          <a:prstGeom prst="rect">
            <a:avLst/>
          </a:prstGeom>
        </p:spPr>
        <p:txBody>
          <a:bodyPr vert="horz" wrap="square" lIns="0" tIns="12700" rIns="0" bIns="0" rtlCol="0">
            <a:spAutoFit/>
          </a:bodyPr>
          <a:lstStyle/>
          <a:p>
            <a:pPr marL="12700" marR="5080">
              <a:lnSpc>
                <a:spcPct val="100000"/>
              </a:lnSpc>
              <a:spcBef>
                <a:spcPts val="100"/>
              </a:spcBef>
              <a:tabLst>
                <a:tab pos="5515610" algn="l"/>
              </a:tabLst>
            </a:pPr>
            <a:r>
              <a:rPr sz="2400" b="1" dirty="0">
                <a:latin typeface="Constantia"/>
                <a:cs typeface="Constantia"/>
              </a:rPr>
              <a:t>Definition</a:t>
            </a:r>
            <a:r>
              <a:rPr sz="2400" dirty="0">
                <a:latin typeface="Constantia"/>
                <a:cs typeface="Constantia"/>
              </a:rPr>
              <a:t>: A </a:t>
            </a:r>
            <a:r>
              <a:rPr sz="2400" i="1" spc="5" dirty="0">
                <a:latin typeface="Constantia"/>
                <a:cs typeface="Constantia"/>
              </a:rPr>
              <a:t>binary </a:t>
            </a:r>
            <a:r>
              <a:rPr sz="2400" i="1" spc="-10" dirty="0">
                <a:latin typeface="Constantia"/>
                <a:cs typeface="Constantia"/>
              </a:rPr>
              <a:t>tree </a:t>
            </a:r>
            <a:r>
              <a:rPr sz="2400" spc="-5" dirty="0">
                <a:latin typeface="Constantia"/>
                <a:cs typeface="Constantia"/>
              </a:rPr>
              <a:t>is </a:t>
            </a:r>
            <a:r>
              <a:rPr sz="2400" dirty="0">
                <a:latin typeface="Constantia"/>
                <a:cs typeface="Constantia"/>
              </a:rPr>
              <a:t>an </a:t>
            </a:r>
            <a:r>
              <a:rPr sz="2400" spc="-15" dirty="0">
                <a:latin typeface="Constantia"/>
                <a:cs typeface="Constantia"/>
              </a:rPr>
              <a:t>ordered rooted where </a:t>
            </a:r>
            <a:r>
              <a:rPr sz="2400" dirty="0">
                <a:latin typeface="Constantia"/>
                <a:cs typeface="Constantia"/>
              </a:rPr>
              <a:t>each </a:t>
            </a:r>
            <a:r>
              <a:rPr sz="2400" spc="5" dirty="0">
                <a:latin typeface="Constantia"/>
                <a:cs typeface="Constantia"/>
              </a:rPr>
              <a:t> </a:t>
            </a:r>
            <a:r>
              <a:rPr sz="2400" spc="-5" dirty="0">
                <a:latin typeface="Constantia"/>
                <a:cs typeface="Constantia"/>
              </a:rPr>
              <a:t>internal</a:t>
            </a:r>
            <a:r>
              <a:rPr sz="2400" spc="-65" dirty="0">
                <a:latin typeface="Constantia"/>
                <a:cs typeface="Constantia"/>
              </a:rPr>
              <a:t> </a:t>
            </a:r>
            <a:r>
              <a:rPr sz="2400" spc="-15" dirty="0">
                <a:latin typeface="Constantia"/>
                <a:cs typeface="Constantia"/>
              </a:rPr>
              <a:t>vertex</a:t>
            </a:r>
            <a:r>
              <a:rPr sz="2400" spc="-50" dirty="0">
                <a:latin typeface="Constantia"/>
                <a:cs typeface="Constantia"/>
              </a:rPr>
              <a:t> </a:t>
            </a:r>
            <a:r>
              <a:rPr sz="2400" dirty="0">
                <a:latin typeface="Constantia"/>
                <a:cs typeface="Constantia"/>
              </a:rPr>
              <a:t>has</a:t>
            </a:r>
            <a:r>
              <a:rPr sz="2400" spc="-95" dirty="0">
                <a:latin typeface="Constantia"/>
                <a:cs typeface="Constantia"/>
              </a:rPr>
              <a:t> </a:t>
            </a:r>
            <a:r>
              <a:rPr sz="2400" dirty="0">
                <a:latin typeface="Constantia"/>
                <a:cs typeface="Constantia"/>
              </a:rPr>
              <a:t>at</a:t>
            </a:r>
            <a:r>
              <a:rPr sz="2400" spc="-55" dirty="0">
                <a:latin typeface="Constantia"/>
                <a:cs typeface="Constantia"/>
              </a:rPr>
              <a:t> </a:t>
            </a:r>
            <a:r>
              <a:rPr sz="2400" spc="-5" dirty="0">
                <a:latin typeface="Constantia"/>
                <a:cs typeface="Constantia"/>
              </a:rPr>
              <a:t>most</a:t>
            </a:r>
            <a:r>
              <a:rPr sz="2400" spc="-70" dirty="0">
                <a:latin typeface="Constantia"/>
                <a:cs typeface="Constantia"/>
              </a:rPr>
              <a:t> </a:t>
            </a:r>
            <a:r>
              <a:rPr sz="2400" spc="-25" dirty="0">
                <a:latin typeface="Constantia"/>
                <a:cs typeface="Constantia"/>
              </a:rPr>
              <a:t>two</a:t>
            </a:r>
            <a:r>
              <a:rPr sz="2400" spc="-90" dirty="0">
                <a:latin typeface="Constantia"/>
                <a:cs typeface="Constantia"/>
              </a:rPr>
              <a:t> </a:t>
            </a:r>
            <a:r>
              <a:rPr sz="2400" spc="-5" dirty="0">
                <a:latin typeface="Constantia"/>
                <a:cs typeface="Constantia"/>
              </a:rPr>
              <a:t>children.	</a:t>
            </a:r>
            <a:r>
              <a:rPr sz="2400" dirty="0">
                <a:latin typeface="Constantia"/>
                <a:cs typeface="Constantia"/>
              </a:rPr>
              <a:t>If</a:t>
            </a:r>
            <a:r>
              <a:rPr sz="2400" spc="-45" dirty="0">
                <a:latin typeface="Constantia"/>
                <a:cs typeface="Constantia"/>
              </a:rPr>
              <a:t> </a:t>
            </a:r>
            <a:r>
              <a:rPr sz="2400" dirty="0">
                <a:latin typeface="Constantia"/>
                <a:cs typeface="Constantia"/>
              </a:rPr>
              <a:t>an</a:t>
            </a:r>
            <a:r>
              <a:rPr sz="2400" spc="-55" dirty="0">
                <a:latin typeface="Constantia"/>
                <a:cs typeface="Constantia"/>
              </a:rPr>
              <a:t> </a:t>
            </a:r>
            <a:r>
              <a:rPr sz="2400" spc="-5" dirty="0">
                <a:latin typeface="Constantia"/>
                <a:cs typeface="Constantia"/>
              </a:rPr>
              <a:t>internal</a:t>
            </a:r>
            <a:r>
              <a:rPr sz="2400" spc="-105" dirty="0">
                <a:latin typeface="Constantia"/>
                <a:cs typeface="Constantia"/>
              </a:rPr>
              <a:t> </a:t>
            </a:r>
            <a:r>
              <a:rPr sz="2400" spc="-15" dirty="0">
                <a:latin typeface="Constantia"/>
                <a:cs typeface="Constantia"/>
              </a:rPr>
              <a:t>vertex </a:t>
            </a:r>
            <a:r>
              <a:rPr sz="2400" spc="-585" dirty="0">
                <a:latin typeface="Constantia"/>
                <a:cs typeface="Constantia"/>
              </a:rPr>
              <a:t> </a:t>
            </a:r>
            <a:r>
              <a:rPr sz="2400" dirty="0">
                <a:latin typeface="Constantia"/>
                <a:cs typeface="Constantia"/>
              </a:rPr>
              <a:t>of a</a:t>
            </a:r>
            <a:r>
              <a:rPr sz="2400" spc="-60" dirty="0">
                <a:latin typeface="Constantia"/>
                <a:cs typeface="Constantia"/>
              </a:rPr>
              <a:t> </a:t>
            </a:r>
            <a:r>
              <a:rPr sz="2400" spc="-5" dirty="0">
                <a:latin typeface="Constantia"/>
                <a:cs typeface="Constantia"/>
              </a:rPr>
              <a:t>bina</a:t>
            </a:r>
            <a:r>
              <a:rPr sz="2400" spc="45" dirty="0">
                <a:latin typeface="Constantia"/>
                <a:cs typeface="Constantia"/>
              </a:rPr>
              <a:t>r</a:t>
            </a:r>
            <a:r>
              <a:rPr sz="2400" dirty="0">
                <a:latin typeface="Constantia"/>
                <a:cs typeface="Constantia"/>
              </a:rPr>
              <a:t>y</a:t>
            </a:r>
            <a:r>
              <a:rPr sz="2400" spc="-85" dirty="0">
                <a:latin typeface="Constantia"/>
                <a:cs typeface="Constantia"/>
              </a:rPr>
              <a:t> </a:t>
            </a:r>
            <a:r>
              <a:rPr sz="2400" spc="-5" dirty="0">
                <a:latin typeface="Constantia"/>
                <a:cs typeface="Constantia"/>
              </a:rPr>
              <a:t>t</a:t>
            </a:r>
            <a:r>
              <a:rPr sz="2400" spc="-25" dirty="0">
                <a:latin typeface="Constantia"/>
                <a:cs typeface="Constantia"/>
              </a:rPr>
              <a:t>r</a:t>
            </a:r>
            <a:r>
              <a:rPr sz="2400" dirty="0">
                <a:latin typeface="Constantia"/>
                <a:cs typeface="Constantia"/>
              </a:rPr>
              <a:t>ee</a:t>
            </a:r>
            <a:r>
              <a:rPr sz="2400" spc="-55" dirty="0">
                <a:latin typeface="Constantia"/>
                <a:cs typeface="Constantia"/>
              </a:rPr>
              <a:t> </a:t>
            </a:r>
            <a:r>
              <a:rPr sz="2400" dirty="0">
                <a:latin typeface="Constantia"/>
                <a:cs typeface="Constantia"/>
              </a:rPr>
              <a:t>has</a:t>
            </a:r>
            <a:r>
              <a:rPr sz="2400" spc="-65" dirty="0">
                <a:latin typeface="Constantia"/>
                <a:cs typeface="Constantia"/>
              </a:rPr>
              <a:t> </a:t>
            </a:r>
            <a:r>
              <a:rPr sz="2400" spc="-5" dirty="0">
                <a:latin typeface="Constantia"/>
                <a:cs typeface="Constantia"/>
              </a:rPr>
              <a:t>t</a:t>
            </a:r>
            <a:r>
              <a:rPr sz="2400" spc="-60" dirty="0">
                <a:latin typeface="Constantia"/>
                <a:cs typeface="Constantia"/>
              </a:rPr>
              <a:t>w</a:t>
            </a:r>
            <a:r>
              <a:rPr sz="2400" dirty="0">
                <a:latin typeface="Constantia"/>
                <a:cs typeface="Constantia"/>
              </a:rPr>
              <a:t>o</a:t>
            </a:r>
            <a:r>
              <a:rPr sz="2400" spc="-110" dirty="0">
                <a:latin typeface="Constantia"/>
                <a:cs typeface="Constantia"/>
              </a:rPr>
              <a:t> </a:t>
            </a:r>
            <a:r>
              <a:rPr sz="2400" spc="-5" dirty="0">
                <a:latin typeface="Constantia"/>
                <a:cs typeface="Constantia"/>
              </a:rPr>
              <a:t>ch</a:t>
            </a:r>
            <a:r>
              <a:rPr sz="2400" spc="5" dirty="0">
                <a:latin typeface="Constantia"/>
                <a:cs typeface="Constantia"/>
              </a:rPr>
              <a:t>i</a:t>
            </a:r>
            <a:r>
              <a:rPr sz="2400" dirty="0">
                <a:latin typeface="Constantia"/>
                <a:cs typeface="Constantia"/>
              </a:rPr>
              <a:t>ld</a:t>
            </a:r>
            <a:r>
              <a:rPr sz="2400" spc="-35" dirty="0">
                <a:latin typeface="Constantia"/>
                <a:cs typeface="Constantia"/>
              </a:rPr>
              <a:t>r</a:t>
            </a:r>
            <a:r>
              <a:rPr sz="2400" dirty="0">
                <a:latin typeface="Constantia"/>
                <a:cs typeface="Constantia"/>
              </a:rPr>
              <a:t>en,</a:t>
            </a:r>
            <a:r>
              <a:rPr sz="2400" spc="-10" dirty="0">
                <a:latin typeface="Constantia"/>
                <a:cs typeface="Constantia"/>
              </a:rPr>
              <a:t> </a:t>
            </a:r>
            <a:r>
              <a:rPr sz="2400" spc="-5" dirty="0">
                <a:latin typeface="Constantia"/>
                <a:cs typeface="Constantia"/>
              </a:rPr>
              <a:t>t</a:t>
            </a:r>
            <a:r>
              <a:rPr sz="2400" spc="5" dirty="0">
                <a:latin typeface="Constantia"/>
                <a:cs typeface="Constantia"/>
              </a:rPr>
              <a:t>h</a:t>
            </a:r>
            <a:r>
              <a:rPr sz="2400" dirty="0">
                <a:latin typeface="Constantia"/>
                <a:cs typeface="Constantia"/>
              </a:rPr>
              <a:t>e</a:t>
            </a:r>
            <a:r>
              <a:rPr sz="2400" spc="-70" dirty="0">
                <a:latin typeface="Constantia"/>
                <a:cs typeface="Constantia"/>
              </a:rPr>
              <a:t> </a:t>
            </a:r>
            <a:r>
              <a:rPr sz="2400" spc="60" dirty="0">
                <a:latin typeface="Constantia"/>
                <a:cs typeface="Constantia"/>
              </a:rPr>
              <a:t>f</a:t>
            </a:r>
            <a:r>
              <a:rPr sz="2400" spc="-5" dirty="0">
                <a:latin typeface="Constantia"/>
                <a:cs typeface="Constantia"/>
              </a:rPr>
              <a:t>i</a:t>
            </a:r>
            <a:r>
              <a:rPr sz="2400" spc="10" dirty="0">
                <a:latin typeface="Constantia"/>
                <a:cs typeface="Constantia"/>
              </a:rPr>
              <a:t>r</a:t>
            </a:r>
            <a:r>
              <a:rPr sz="2400" dirty="0">
                <a:latin typeface="Constantia"/>
                <a:cs typeface="Constantia"/>
              </a:rPr>
              <a:t>st</a:t>
            </a:r>
            <a:r>
              <a:rPr sz="2400" spc="-75" dirty="0">
                <a:latin typeface="Constantia"/>
                <a:cs typeface="Constantia"/>
              </a:rPr>
              <a:t> </a:t>
            </a:r>
            <a:r>
              <a:rPr sz="2400" spc="-5" dirty="0">
                <a:latin typeface="Constantia"/>
                <a:cs typeface="Constantia"/>
              </a:rPr>
              <a:t>i</a:t>
            </a:r>
            <a:r>
              <a:rPr sz="2400" dirty="0">
                <a:latin typeface="Constantia"/>
                <a:cs typeface="Constantia"/>
              </a:rPr>
              <a:t>s</a:t>
            </a:r>
            <a:r>
              <a:rPr sz="2400" spc="-100" dirty="0">
                <a:latin typeface="Constantia"/>
                <a:cs typeface="Constantia"/>
              </a:rPr>
              <a:t> </a:t>
            </a:r>
            <a:r>
              <a:rPr sz="2400" spc="-5" dirty="0">
                <a:latin typeface="Constantia"/>
                <a:cs typeface="Constantia"/>
              </a:rPr>
              <a:t>call</a:t>
            </a:r>
            <a:r>
              <a:rPr sz="2400" dirty="0">
                <a:latin typeface="Constantia"/>
                <a:cs typeface="Constantia"/>
              </a:rPr>
              <a:t>ed</a:t>
            </a:r>
            <a:r>
              <a:rPr sz="2400" spc="-5" dirty="0">
                <a:latin typeface="Constantia"/>
                <a:cs typeface="Constantia"/>
              </a:rPr>
              <a:t> t</a:t>
            </a:r>
            <a:r>
              <a:rPr sz="2400" dirty="0">
                <a:latin typeface="Constantia"/>
                <a:cs typeface="Constantia"/>
              </a:rPr>
              <a:t>he</a:t>
            </a:r>
            <a:r>
              <a:rPr sz="2400" spc="-175" dirty="0">
                <a:latin typeface="Constantia"/>
                <a:cs typeface="Constantia"/>
              </a:rPr>
              <a:t> </a:t>
            </a:r>
            <a:r>
              <a:rPr sz="2400" i="1" dirty="0">
                <a:latin typeface="Constantia"/>
                <a:cs typeface="Constantia"/>
              </a:rPr>
              <a:t>le</a:t>
            </a:r>
            <a:r>
              <a:rPr sz="2400" i="1" spc="-10" dirty="0">
                <a:latin typeface="Constantia"/>
                <a:cs typeface="Constantia"/>
              </a:rPr>
              <a:t>f</a:t>
            </a:r>
            <a:r>
              <a:rPr sz="2400" i="1" dirty="0">
                <a:latin typeface="Constantia"/>
                <a:cs typeface="Constantia"/>
              </a:rPr>
              <a:t>t  </a:t>
            </a:r>
            <a:r>
              <a:rPr sz="2400" i="1" spc="-10" dirty="0">
                <a:latin typeface="Constantia"/>
                <a:cs typeface="Constantia"/>
              </a:rPr>
              <a:t>child</a:t>
            </a:r>
            <a:r>
              <a:rPr sz="2400" i="1" spc="5" dirty="0">
                <a:latin typeface="Constantia"/>
                <a:cs typeface="Constantia"/>
              </a:rPr>
              <a:t> </a:t>
            </a:r>
            <a:r>
              <a:rPr sz="2400" dirty="0">
                <a:latin typeface="Constantia"/>
                <a:cs typeface="Constantia"/>
              </a:rPr>
              <a:t>and</a:t>
            </a:r>
            <a:r>
              <a:rPr sz="2400" spc="-30" dirty="0">
                <a:latin typeface="Constantia"/>
                <a:cs typeface="Constantia"/>
              </a:rPr>
              <a:t> </a:t>
            </a:r>
            <a:r>
              <a:rPr sz="2400" spc="-5" dirty="0">
                <a:latin typeface="Constantia"/>
                <a:cs typeface="Constantia"/>
              </a:rPr>
              <a:t>the</a:t>
            </a:r>
            <a:r>
              <a:rPr sz="2400" spc="-105" dirty="0">
                <a:latin typeface="Constantia"/>
                <a:cs typeface="Constantia"/>
              </a:rPr>
              <a:t> </a:t>
            </a:r>
            <a:r>
              <a:rPr sz="2400" spc="-10" dirty="0">
                <a:latin typeface="Constantia"/>
                <a:cs typeface="Constantia"/>
              </a:rPr>
              <a:t>second</a:t>
            </a:r>
            <a:r>
              <a:rPr sz="2400" spc="-5" dirty="0">
                <a:latin typeface="Constantia"/>
                <a:cs typeface="Constantia"/>
              </a:rPr>
              <a:t> the</a:t>
            </a:r>
            <a:r>
              <a:rPr sz="2400" spc="-80" dirty="0">
                <a:latin typeface="Constantia"/>
                <a:cs typeface="Constantia"/>
              </a:rPr>
              <a:t> </a:t>
            </a:r>
            <a:r>
              <a:rPr sz="2400" i="1" spc="-5" dirty="0">
                <a:latin typeface="Constantia"/>
                <a:cs typeface="Constantia"/>
              </a:rPr>
              <a:t>right</a:t>
            </a:r>
            <a:r>
              <a:rPr sz="2400" i="1" spc="5" dirty="0">
                <a:latin typeface="Constantia"/>
                <a:cs typeface="Constantia"/>
              </a:rPr>
              <a:t> </a:t>
            </a:r>
            <a:r>
              <a:rPr sz="2400" i="1" spc="-10" dirty="0">
                <a:latin typeface="Constantia"/>
                <a:cs typeface="Constantia"/>
              </a:rPr>
              <a:t>child</a:t>
            </a:r>
            <a:r>
              <a:rPr sz="2400" spc="-10" dirty="0">
                <a:latin typeface="Constantia"/>
                <a:cs typeface="Constantia"/>
              </a:rPr>
              <a:t>.</a:t>
            </a:r>
            <a:r>
              <a:rPr sz="2400" spc="-50" dirty="0">
                <a:latin typeface="Constantia"/>
                <a:cs typeface="Constantia"/>
              </a:rPr>
              <a:t> </a:t>
            </a:r>
            <a:r>
              <a:rPr sz="2400" spc="-5" dirty="0">
                <a:latin typeface="Constantia"/>
                <a:cs typeface="Constantia"/>
              </a:rPr>
              <a:t>The</a:t>
            </a:r>
            <a:r>
              <a:rPr sz="2400" spc="-95" dirty="0">
                <a:latin typeface="Constantia"/>
                <a:cs typeface="Constantia"/>
              </a:rPr>
              <a:t> </a:t>
            </a:r>
            <a:r>
              <a:rPr sz="2400" spc="-10" dirty="0">
                <a:latin typeface="Constantia"/>
                <a:cs typeface="Constantia"/>
              </a:rPr>
              <a:t>tree</a:t>
            </a:r>
            <a:r>
              <a:rPr sz="2400" spc="-100" dirty="0">
                <a:latin typeface="Constantia"/>
                <a:cs typeface="Constantia"/>
              </a:rPr>
              <a:t> </a:t>
            </a:r>
            <a:r>
              <a:rPr sz="2400" spc="-15" dirty="0">
                <a:latin typeface="Constantia"/>
                <a:cs typeface="Constantia"/>
              </a:rPr>
              <a:t>rooted</a:t>
            </a:r>
            <a:r>
              <a:rPr sz="2400" spc="-45" dirty="0">
                <a:latin typeface="Constantia"/>
                <a:cs typeface="Constantia"/>
              </a:rPr>
              <a:t> </a:t>
            </a:r>
            <a:r>
              <a:rPr sz="2400" dirty="0">
                <a:latin typeface="Constantia"/>
                <a:cs typeface="Constantia"/>
              </a:rPr>
              <a:t>at</a:t>
            </a:r>
            <a:r>
              <a:rPr sz="2400" spc="-100" dirty="0">
                <a:latin typeface="Constantia"/>
                <a:cs typeface="Constantia"/>
              </a:rPr>
              <a:t> </a:t>
            </a:r>
            <a:r>
              <a:rPr sz="2400" spc="-5" dirty="0">
                <a:latin typeface="Constantia"/>
                <a:cs typeface="Constantia"/>
              </a:rPr>
              <a:t>the</a:t>
            </a:r>
            <a:r>
              <a:rPr sz="2400" spc="-55" dirty="0">
                <a:latin typeface="Constantia"/>
                <a:cs typeface="Constantia"/>
              </a:rPr>
              <a:t> </a:t>
            </a:r>
            <a:r>
              <a:rPr sz="2400" dirty="0">
                <a:latin typeface="Constantia"/>
                <a:cs typeface="Constantia"/>
              </a:rPr>
              <a:t>left </a:t>
            </a:r>
            <a:r>
              <a:rPr sz="2400" spc="-590" dirty="0">
                <a:latin typeface="Constantia"/>
                <a:cs typeface="Constantia"/>
              </a:rPr>
              <a:t> </a:t>
            </a:r>
            <a:r>
              <a:rPr sz="2400" spc="-5" dirty="0">
                <a:latin typeface="Constantia"/>
                <a:cs typeface="Constantia"/>
              </a:rPr>
              <a:t>child </a:t>
            </a:r>
            <a:r>
              <a:rPr sz="2400" dirty="0">
                <a:latin typeface="Constantia"/>
                <a:cs typeface="Constantia"/>
              </a:rPr>
              <a:t>of a </a:t>
            </a:r>
            <a:r>
              <a:rPr sz="2400" spc="-15" dirty="0">
                <a:latin typeface="Constantia"/>
                <a:cs typeface="Constantia"/>
              </a:rPr>
              <a:t>vertex </a:t>
            </a:r>
            <a:r>
              <a:rPr sz="2400" dirty="0">
                <a:latin typeface="Constantia"/>
                <a:cs typeface="Constantia"/>
              </a:rPr>
              <a:t>is </a:t>
            </a:r>
            <a:r>
              <a:rPr sz="2400" spc="-5" dirty="0">
                <a:latin typeface="Constantia"/>
                <a:cs typeface="Constantia"/>
              </a:rPr>
              <a:t>called </a:t>
            </a:r>
            <a:r>
              <a:rPr sz="2400" dirty="0">
                <a:latin typeface="Constantia"/>
                <a:cs typeface="Constantia"/>
              </a:rPr>
              <a:t>the </a:t>
            </a:r>
            <a:r>
              <a:rPr sz="2400" i="1" spc="-5" dirty="0">
                <a:latin typeface="Constantia"/>
                <a:cs typeface="Constantia"/>
              </a:rPr>
              <a:t>left </a:t>
            </a:r>
            <a:r>
              <a:rPr sz="2400" i="1" spc="-10" dirty="0">
                <a:latin typeface="Constantia"/>
                <a:cs typeface="Constantia"/>
              </a:rPr>
              <a:t>subtree </a:t>
            </a:r>
            <a:r>
              <a:rPr sz="2400" dirty="0">
                <a:latin typeface="Constantia"/>
                <a:cs typeface="Constantia"/>
              </a:rPr>
              <a:t>of </a:t>
            </a:r>
            <a:r>
              <a:rPr sz="2400" spc="-5" dirty="0">
                <a:latin typeface="Constantia"/>
                <a:cs typeface="Constantia"/>
              </a:rPr>
              <a:t>this </a:t>
            </a:r>
            <a:r>
              <a:rPr sz="2400" spc="-15" dirty="0">
                <a:latin typeface="Constantia"/>
                <a:cs typeface="Constantia"/>
              </a:rPr>
              <a:t>vertex, </a:t>
            </a:r>
            <a:r>
              <a:rPr sz="2400" dirty="0">
                <a:latin typeface="Constantia"/>
                <a:cs typeface="Constantia"/>
              </a:rPr>
              <a:t>and </a:t>
            </a:r>
            <a:r>
              <a:rPr sz="2400" spc="5" dirty="0">
                <a:latin typeface="Constantia"/>
                <a:cs typeface="Constantia"/>
              </a:rPr>
              <a:t> </a:t>
            </a:r>
            <a:r>
              <a:rPr sz="2400" spc="-5" dirty="0">
                <a:latin typeface="Constantia"/>
                <a:cs typeface="Constantia"/>
              </a:rPr>
              <a:t>t</a:t>
            </a:r>
            <a:r>
              <a:rPr sz="2400" spc="5" dirty="0">
                <a:latin typeface="Constantia"/>
                <a:cs typeface="Constantia"/>
              </a:rPr>
              <a:t>h</a:t>
            </a:r>
            <a:r>
              <a:rPr sz="2400" dirty="0">
                <a:latin typeface="Constantia"/>
                <a:cs typeface="Constantia"/>
              </a:rPr>
              <a:t>e</a:t>
            </a:r>
            <a:r>
              <a:rPr sz="2400" spc="-95" dirty="0">
                <a:latin typeface="Constantia"/>
                <a:cs typeface="Constantia"/>
              </a:rPr>
              <a:t> </a:t>
            </a:r>
            <a:r>
              <a:rPr sz="2400" spc="-5" dirty="0">
                <a:latin typeface="Constantia"/>
                <a:cs typeface="Constantia"/>
              </a:rPr>
              <a:t>t</a:t>
            </a:r>
            <a:r>
              <a:rPr sz="2400" spc="-25" dirty="0">
                <a:latin typeface="Constantia"/>
                <a:cs typeface="Constantia"/>
              </a:rPr>
              <a:t>r</a:t>
            </a:r>
            <a:r>
              <a:rPr sz="2400" dirty="0">
                <a:latin typeface="Constantia"/>
                <a:cs typeface="Constantia"/>
              </a:rPr>
              <a:t>ee</a:t>
            </a:r>
            <a:r>
              <a:rPr sz="2400" spc="-90" dirty="0">
                <a:latin typeface="Constantia"/>
                <a:cs typeface="Constantia"/>
              </a:rPr>
              <a:t> </a:t>
            </a:r>
            <a:r>
              <a:rPr sz="2400" spc="-30" dirty="0">
                <a:latin typeface="Constantia"/>
                <a:cs typeface="Constantia"/>
              </a:rPr>
              <a:t>r</a:t>
            </a:r>
            <a:r>
              <a:rPr sz="2400" dirty="0">
                <a:latin typeface="Constantia"/>
                <a:cs typeface="Constantia"/>
              </a:rPr>
              <a:t>oo</a:t>
            </a:r>
            <a:r>
              <a:rPr sz="2400" spc="-30" dirty="0">
                <a:latin typeface="Constantia"/>
                <a:cs typeface="Constantia"/>
              </a:rPr>
              <a:t>t</a:t>
            </a:r>
            <a:r>
              <a:rPr sz="2400" dirty="0">
                <a:latin typeface="Constantia"/>
                <a:cs typeface="Constantia"/>
              </a:rPr>
              <a:t>ed</a:t>
            </a:r>
            <a:r>
              <a:rPr sz="2400" spc="-35" dirty="0">
                <a:latin typeface="Constantia"/>
                <a:cs typeface="Constantia"/>
              </a:rPr>
              <a:t> </a:t>
            </a:r>
            <a:r>
              <a:rPr sz="2400" dirty="0">
                <a:latin typeface="Constantia"/>
                <a:cs typeface="Constantia"/>
              </a:rPr>
              <a:t>at</a:t>
            </a:r>
            <a:r>
              <a:rPr sz="2400" spc="-90" dirty="0">
                <a:latin typeface="Constantia"/>
                <a:cs typeface="Constantia"/>
              </a:rPr>
              <a:t> </a:t>
            </a:r>
            <a:r>
              <a:rPr sz="2400" spc="-5" dirty="0">
                <a:latin typeface="Constantia"/>
                <a:cs typeface="Constantia"/>
              </a:rPr>
              <a:t>t</a:t>
            </a:r>
            <a:r>
              <a:rPr sz="2400" spc="5" dirty="0">
                <a:latin typeface="Constantia"/>
                <a:cs typeface="Constantia"/>
              </a:rPr>
              <a:t>h</a:t>
            </a:r>
            <a:r>
              <a:rPr sz="2400" dirty="0">
                <a:latin typeface="Constantia"/>
                <a:cs typeface="Constantia"/>
              </a:rPr>
              <a:t>e</a:t>
            </a:r>
            <a:r>
              <a:rPr sz="2400" spc="-95" dirty="0">
                <a:latin typeface="Constantia"/>
                <a:cs typeface="Constantia"/>
              </a:rPr>
              <a:t> </a:t>
            </a:r>
            <a:r>
              <a:rPr sz="2400" dirty="0">
                <a:latin typeface="Constantia"/>
                <a:cs typeface="Constantia"/>
              </a:rPr>
              <a:t>r</a:t>
            </a:r>
            <a:r>
              <a:rPr sz="2400" spc="-5" dirty="0">
                <a:latin typeface="Constantia"/>
                <a:cs typeface="Constantia"/>
              </a:rPr>
              <a:t>i</a:t>
            </a:r>
            <a:r>
              <a:rPr sz="2400" spc="-15" dirty="0">
                <a:latin typeface="Constantia"/>
                <a:cs typeface="Constantia"/>
              </a:rPr>
              <a:t>g</a:t>
            </a:r>
            <a:r>
              <a:rPr sz="2400" dirty="0">
                <a:latin typeface="Constantia"/>
                <a:cs typeface="Constantia"/>
              </a:rPr>
              <a:t>ht</a:t>
            </a:r>
            <a:r>
              <a:rPr sz="2400" spc="-125" dirty="0">
                <a:latin typeface="Constantia"/>
                <a:cs typeface="Constantia"/>
              </a:rPr>
              <a:t> </a:t>
            </a:r>
            <a:r>
              <a:rPr sz="2400" spc="-5" dirty="0">
                <a:latin typeface="Constantia"/>
                <a:cs typeface="Constantia"/>
              </a:rPr>
              <a:t>ch</a:t>
            </a:r>
            <a:r>
              <a:rPr sz="2400" spc="5" dirty="0">
                <a:latin typeface="Constantia"/>
                <a:cs typeface="Constantia"/>
              </a:rPr>
              <a:t>i</a:t>
            </a:r>
            <a:r>
              <a:rPr sz="2400" dirty="0">
                <a:latin typeface="Constantia"/>
                <a:cs typeface="Constantia"/>
              </a:rPr>
              <a:t>ld</a:t>
            </a:r>
            <a:r>
              <a:rPr sz="2400" spc="-50" dirty="0">
                <a:latin typeface="Constantia"/>
                <a:cs typeface="Constantia"/>
              </a:rPr>
              <a:t> </a:t>
            </a:r>
            <a:r>
              <a:rPr sz="2400" dirty="0">
                <a:latin typeface="Constantia"/>
                <a:cs typeface="Constantia"/>
              </a:rPr>
              <a:t>of</a:t>
            </a:r>
            <a:r>
              <a:rPr sz="2400" spc="-15" dirty="0">
                <a:latin typeface="Constantia"/>
                <a:cs typeface="Constantia"/>
              </a:rPr>
              <a:t> </a:t>
            </a:r>
            <a:r>
              <a:rPr sz="2400" dirty="0">
                <a:latin typeface="Constantia"/>
                <a:cs typeface="Constantia"/>
              </a:rPr>
              <a:t>a</a:t>
            </a:r>
            <a:r>
              <a:rPr sz="2400" spc="-130" dirty="0">
                <a:latin typeface="Constantia"/>
                <a:cs typeface="Constantia"/>
              </a:rPr>
              <a:t> </a:t>
            </a:r>
            <a:r>
              <a:rPr sz="2400" spc="-55" dirty="0">
                <a:latin typeface="Constantia"/>
                <a:cs typeface="Constantia"/>
              </a:rPr>
              <a:t>v</a:t>
            </a:r>
            <a:r>
              <a:rPr sz="2400" dirty="0">
                <a:latin typeface="Constantia"/>
                <a:cs typeface="Constantia"/>
              </a:rPr>
              <a:t>e</a:t>
            </a:r>
            <a:r>
              <a:rPr sz="2400" spc="5" dirty="0">
                <a:latin typeface="Constantia"/>
                <a:cs typeface="Constantia"/>
              </a:rPr>
              <a:t>r</a:t>
            </a:r>
            <a:r>
              <a:rPr sz="2400" spc="-30" dirty="0">
                <a:latin typeface="Constantia"/>
                <a:cs typeface="Constantia"/>
              </a:rPr>
              <a:t>t</a:t>
            </a:r>
            <a:r>
              <a:rPr sz="2400" dirty="0">
                <a:latin typeface="Constantia"/>
                <a:cs typeface="Constantia"/>
              </a:rPr>
              <a:t>ex</a:t>
            </a:r>
            <a:r>
              <a:rPr sz="2400" spc="-45" dirty="0">
                <a:latin typeface="Constantia"/>
                <a:cs typeface="Constantia"/>
              </a:rPr>
              <a:t> </a:t>
            </a:r>
            <a:r>
              <a:rPr sz="2400" dirty="0">
                <a:latin typeface="Constantia"/>
                <a:cs typeface="Constantia"/>
              </a:rPr>
              <a:t>is</a:t>
            </a:r>
            <a:r>
              <a:rPr sz="2400" spc="-105" dirty="0">
                <a:latin typeface="Constantia"/>
                <a:cs typeface="Constantia"/>
              </a:rPr>
              <a:t> </a:t>
            </a:r>
            <a:r>
              <a:rPr sz="2400" spc="-5" dirty="0">
                <a:latin typeface="Constantia"/>
                <a:cs typeface="Constantia"/>
              </a:rPr>
              <a:t>call</a:t>
            </a:r>
            <a:r>
              <a:rPr sz="2400" dirty="0">
                <a:latin typeface="Constantia"/>
                <a:cs typeface="Constantia"/>
              </a:rPr>
              <a:t>ed</a:t>
            </a:r>
            <a:r>
              <a:rPr sz="2400" spc="-20" dirty="0">
                <a:latin typeface="Constantia"/>
                <a:cs typeface="Constantia"/>
              </a:rPr>
              <a:t> </a:t>
            </a:r>
            <a:r>
              <a:rPr sz="2400" spc="-5" dirty="0">
                <a:latin typeface="Constantia"/>
                <a:cs typeface="Constantia"/>
              </a:rPr>
              <a:t>t</a:t>
            </a:r>
            <a:r>
              <a:rPr sz="2400" spc="5" dirty="0">
                <a:latin typeface="Constantia"/>
                <a:cs typeface="Constantia"/>
              </a:rPr>
              <a:t>h</a:t>
            </a:r>
            <a:r>
              <a:rPr sz="2400" dirty="0">
                <a:latin typeface="Constantia"/>
                <a:cs typeface="Constantia"/>
              </a:rPr>
              <a:t>e</a:t>
            </a:r>
            <a:r>
              <a:rPr sz="2400" spc="-170" dirty="0">
                <a:latin typeface="Constantia"/>
                <a:cs typeface="Constantia"/>
              </a:rPr>
              <a:t> </a:t>
            </a:r>
            <a:r>
              <a:rPr sz="2400" i="1" dirty="0">
                <a:latin typeface="Constantia"/>
                <a:cs typeface="Constantia"/>
              </a:rPr>
              <a:t>r</a:t>
            </a:r>
            <a:r>
              <a:rPr sz="2400" i="1" spc="-10" dirty="0">
                <a:latin typeface="Constantia"/>
                <a:cs typeface="Constantia"/>
              </a:rPr>
              <a:t>ig</a:t>
            </a:r>
            <a:r>
              <a:rPr sz="2400" i="1" spc="-5" dirty="0">
                <a:latin typeface="Constantia"/>
                <a:cs typeface="Constantia"/>
              </a:rPr>
              <a:t>ht  </a:t>
            </a:r>
            <a:r>
              <a:rPr sz="2400" i="1" spc="-10" dirty="0">
                <a:latin typeface="Constantia"/>
                <a:cs typeface="Constantia"/>
              </a:rPr>
              <a:t>subtree</a:t>
            </a:r>
            <a:r>
              <a:rPr sz="2400" i="1" spc="-15" dirty="0">
                <a:latin typeface="Constantia"/>
                <a:cs typeface="Constantia"/>
              </a:rPr>
              <a:t> </a:t>
            </a:r>
            <a:r>
              <a:rPr sz="2400" dirty="0">
                <a:latin typeface="Constantia"/>
                <a:cs typeface="Constantia"/>
              </a:rPr>
              <a:t>of</a:t>
            </a:r>
            <a:r>
              <a:rPr sz="2400" spc="30" dirty="0">
                <a:latin typeface="Constantia"/>
                <a:cs typeface="Constantia"/>
              </a:rPr>
              <a:t> </a:t>
            </a:r>
            <a:r>
              <a:rPr sz="2400" spc="-5" dirty="0">
                <a:latin typeface="Constantia"/>
                <a:cs typeface="Constantia"/>
              </a:rPr>
              <a:t>this</a:t>
            </a:r>
            <a:r>
              <a:rPr sz="2400" spc="-135" dirty="0">
                <a:latin typeface="Constantia"/>
                <a:cs typeface="Constantia"/>
              </a:rPr>
              <a:t> </a:t>
            </a:r>
            <a:r>
              <a:rPr sz="2400" spc="-15" dirty="0">
                <a:latin typeface="Constantia"/>
                <a:cs typeface="Constantia"/>
              </a:rPr>
              <a:t>vertex.</a:t>
            </a:r>
            <a:endParaRPr sz="2400" dirty="0">
              <a:latin typeface="Constantia"/>
              <a:cs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8105"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p:nvPr/>
        </p:nvSpPr>
        <p:spPr>
          <a:xfrm>
            <a:off x="457200" y="990600"/>
            <a:ext cx="8229600" cy="5334000"/>
          </a:xfrm>
          <a:custGeom>
            <a:avLst/>
            <a:gdLst/>
            <a:ahLst/>
            <a:cxnLst/>
            <a:rect l="l" t="t" r="r" b="b"/>
            <a:pathLst>
              <a:path w="8229600" h="5334000">
                <a:moveTo>
                  <a:pt x="0" y="5334000"/>
                </a:moveTo>
                <a:lnTo>
                  <a:pt x="8229600" y="5334000"/>
                </a:lnTo>
                <a:lnTo>
                  <a:pt x="8229600" y="0"/>
                </a:lnTo>
                <a:lnTo>
                  <a:pt x="0" y="0"/>
                </a:lnTo>
                <a:lnTo>
                  <a:pt x="0" y="5334000"/>
                </a:lnTo>
                <a:close/>
              </a:path>
            </a:pathLst>
          </a:custGeom>
          <a:ln w="9144">
            <a:solidFill>
              <a:srgbClr val="FFFFFF"/>
            </a:solidFill>
          </a:ln>
        </p:spPr>
        <p:txBody>
          <a:bodyPr wrap="square" lIns="0" tIns="0" rIns="0" bIns="0" rtlCol="0"/>
          <a:lstStyle/>
          <a:p>
            <a:endParaRPr dirty="0"/>
          </a:p>
        </p:txBody>
      </p:sp>
      <p:sp>
        <p:nvSpPr>
          <p:cNvPr id="9" name="object 9"/>
          <p:cNvSpPr txBox="1">
            <a:spLocks noGrp="1"/>
          </p:cNvSpPr>
          <p:nvPr>
            <p:ph type="title"/>
          </p:nvPr>
        </p:nvSpPr>
        <p:spPr>
          <a:xfrm>
            <a:off x="810259" y="1001013"/>
            <a:ext cx="156337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000000"/>
                </a:solidFill>
                <a:latin typeface="Constantia"/>
                <a:cs typeface="Constantia"/>
              </a:rPr>
              <a:t>E</a:t>
            </a:r>
            <a:r>
              <a:rPr sz="2800" b="1" spc="-35" dirty="0">
                <a:solidFill>
                  <a:srgbClr val="000000"/>
                </a:solidFill>
                <a:latin typeface="Constantia"/>
                <a:cs typeface="Constantia"/>
              </a:rPr>
              <a:t>x</a:t>
            </a:r>
            <a:r>
              <a:rPr sz="2800" b="1" spc="-5" dirty="0">
                <a:solidFill>
                  <a:srgbClr val="000000"/>
                </a:solidFill>
                <a:latin typeface="Constantia"/>
                <a:cs typeface="Constantia"/>
              </a:rPr>
              <a:t>amp</a:t>
            </a:r>
            <a:r>
              <a:rPr sz="2800" b="1" dirty="0">
                <a:solidFill>
                  <a:srgbClr val="000000"/>
                </a:solidFill>
                <a:latin typeface="Constantia"/>
                <a:cs typeface="Constantia"/>
              </a:rPr>
              <a:t>l</a:t>
            </a:r>
            <a:r>
              <a:rPr sz="2800" b="1" spc="-20" dirty="0">
                <a:solidFill>
                  <a:srgbClr val="000000"/>
                </a:solidFill>
                <a:latin typeface="Constantia"/>
                <a:cs typeface="Constantia"/>
              </a:rPr>
              <a:t>e</a:t>
            </a:r>
            <a:r>
              <a:rPr sz="2800" spc="-5" dirty="0">
                <a:solidFill>
                  <a:srgbClr val="000000"/>
                </a:solidFill>
              </a:rPr>
              <a:t>:</a:t>
            </a:r>
            <a:endParaRPr sz="2800" dirty="0">
              <a:latin typeface="Constantia"/>
              <a:cs typeface="Constantia"/>
            </a:endParaRPr>
          </a:p>
        </p:txBody>
      </p:sp>
      <p:sp>
        <p:nvSpPr>
          <p:cNvPr id="10" name="object 10"/>
          <p:cNvSpPr txBox="1"/>
          <p:nvPr/>
        </p:nvSpPr>
        <p:spPr>
          <a:xfrm>
            <a:off x="810259" y="1433741"/>
            <a:ext cx="6926580" cy="1100942"/>
          </a:xfrm>
          <a:prstGeom prst="rect">
            <a:avLst/>
          </a:prstGeom>
        </p:spPr>
        <p:txBody>
          <a:bodyPr vert="horz" wrap="square" lIns="0" tIns="74295" rIns="0" bIns="0" rtlCol="0">
            <a:spAutoFit/>
          </a:bodyPr>
          <a:lstStyle/>
          <a:p>
            <a:pPr marL="12700">
              <a:lnSpc>
                <a:spcPct val="100000"/>
              </a:lnSpc>
              <a:spcBef>
                <a:spcPts val="585"/>
              </a:spcBef>
            </a:pPr>
            <a:r>
              <a:rPr sz="2000" spc="-25" dirty="0">
                <a:latin typeface="Constantia"/>
                <a:cs typeface="Constantia"/>
              </a:rPr>
              <a:t>C</a:t>
            </a:r>
            <a:r>
              <a:rPr sz="2000" dirty="0">
                <a:latin typeface="Constantia"/>
                <a:cs typeface="Constantia"/>
              </a:rPr>
              <a:t>onsid</a:t>
            </a:r>
            <a:r>
              <a:rPr sz="2000" spc="5" dirty="0">
                <a:latin typeface="Constantia"/>
                <a:cs typeface="Constantia"/>
              </a:rPr>
              <a:t>e</a:t>
            </a:r>
            <a:r>
              <a:rPr sz="2000" dirty="0">
                <a:latin typeface="Constantia"/>
                <a:cs typeface="Constantia"/>
              </a:rPr>
              <a:t>r</a:t>
            </a:r>
            <a:r>
              <a:rPr sz="2000" spc="-120" dirty="0">
                <a:latin typeface="Constantia"/>
                <a:cs typeface="Constantia"/>
              </a:rPr>
              <a:t> </a:t>
            </a:r>
            <a:r>
              <a:rPr sz="2000" spc="-5" dirty="0">
                <a:latin typeface="Constantia"/>
                <a:cs typeface="Constantia"/>
              </a:rPr>
              <a:t>th</a:t>
            </a:r>
            <a:r>
              <a:rPr sz="2000" dirty="0">
                <a:latin typeface="Constantia"/>
                <a:cs typeface="Constantia"/>
              </a:rPr>
              <a:t>e</a:t>
            </a:r>
            <a:r>
              <a:rPr sz="2000" spc="-55" dirty="0">
                <a:latin typeface="Constantia"/>
                <a:cs typeface="Constantia"/>
              </a:rPr>
              <a:t> </a:t>
            </a:r>
            <a:r>
              <a:rPr sz="2000" spc="-5" dirty="0">
                <a:latin typeface="Constantia"/>
                <a:cs typeface="Constantia"/>
              </a:rPr>
              <a:t>bina</a:t>
            </a:r>
            <a:r>
              <a:rPr sz="2000" spc="20" dirty="0">
                <a:latin typeface="Constantia"/>
                <a:cs typeface="Constantia"/>
              </a:rPr>
              <a:t>r</a:t>
            </a:r>
            <a:r>
              <a:rPr sz="2000" dirty="0">
                <a:latin typeface="Constantia"/>
                <a:cs typeface="Constantia"/>
              </a:rPr>
              <a:t>y</a:t>
            </a:r>
            <a:r>
              <a:rPr sz="2000" spc="-75" dirty="0">
                <a:latin typeface="Constantia"/>
                <a:cs typeface="Constantia"/>
              </a:rPr>
              <a:t> </a:t>
            </a:r>
            <a:r>
              <a:rPr sz="2000" spc="-5" dirty="0">
                <a:latin typeface="Constantia"/>
                <a:cs typeface="Constantia"/>
              </a:rPr>
              <a:t>t</a:t>
            </a:r>
            <a:r>
              <a:rPr sz="2000" spc="-25" dirty="0">
                <a:latin typeface="Constantia"/>
                <a:cs typeface="Constantia"/>
              </a:rPr>
              <a:t>r</a:t>
            </a:r>
            <a:r>
              <a:rPr sz="2000" dirty="0">
                <a:latin typeface="Constantia"/>
                <a:cs typeface="Constantia"/>
              </a:rPr>
              <a:t>ee</a:t>
            </a:r>
            <a:r>
              <a:rPr sz="2000" spc="-114" dirty="0">
                <a:latin typeface="Constantia"/>
                <a:cs typeface="Constantia"/>
              </a:rPr>
              <a:t> </a:t>
            </a:r>
            <a:r>
              <a:rPr sz="2000" i="1" spc="-10" dirty="0">
                <a:latin typeface="Constantia"/>
                <a:cs typeface="Constantia"/>
              </a:rPr>
              <a:t>T</a:t>
            </a:r>
            <a:r>
              <a:rPr sz="2000" dirty="0">
                <a:latin typeface="Constantia"/>
                <a:cs typeface="Constantia"/>
              </a:rPr>
              <a:t>.</a:t>
            </a:r>
          </a:p>
          <a:p>
            <a:pPr marL="520065" indent="-381635">
              <a:lnSpc>
                <a:spcPct val="100000"/>
              </a:lnSpc>
              <a:spcBef>
                <a:spcPts val="480"/>
              </a:spcBef>
              <a:buClr>
                <a:srgbClr val="009DD9"/>
              </a:buClr>
              <a:buAutoNum type="romanLcParenBoth"/>
              <a:tabLst>
                <a:tab pos="520700" algn="l"/>
              </a:tabLst>
            </a:pPr>
            <a:r>
              <a:rPr sz="2000" dirty="0">
                <a:latin typeface="Constantia"/>
                <a:cs typeface="Constantia"/>
              </a:rPr>
              <a:t>What</a:t>
            </a:r>
            <a:r>
              <a:rPr sz="2000" spc="-110" dirty="0">
                <a:latin typeface="Constantia"/>
                <a:cs typeface="Constantia"/>
              </a:rPr>
              <a:t> </a:t>
            </a:r>
            <a:r>
              <a:rPr sz="2000" dirty="0">
                <a:latin typeface="Constantia"/>
                <a:cs typeface="Constantia"/>
              </a:rPr>
              <a:t>a</a:t>
            </a:r>
            <a:r>
              <a:rPr sz="2000" spc="-30" dirty="0">
                <a:latin typeface="Constantia"/>
                <a:cs typeface="Constantia"/>
              </a:rPr>
              <a:t>r</a:t>
            </a:r>
            <a:r>
              <a:rPr sz="2000" dirty="0">
                <a:latin typeface="Constantia"/>
                <a:cs typeface="Constantia"/>
              </a:rPr>
              <a:t>e</a:t>
            </a:r>
            <a:r>
              <a:rPr sz="2000" spc="-85" dirty="0">
                <a:latin typeface="Constantia"/>
                <a:cs typeface="Constantia"/>
              </a:rPr>
              <a:t> </a:t>
            </a:r>
            <a:r>
              <a:rPr sz="2000" spc="-5" dirty="0">
                <a:latin typeface="Constantia"/>
                <a:cs typeface="Constantia"/>
              </a:rPr>
              <a:t>th</a:t>
            </a:r>
            <a:r>
              <a:rPr sz="2000" dirty="0">
                <a:latin typeface="Constantia"/>
                <a:cs typeface="Constantia"/>
              </a:rPr>
              <a:t>e</a:t>
            </a:r>
            <a:r>
              <a:rPr sz="2000" spc="-60" dirty="0">
                <a:latin typeface="Constantia"/>
                <a:cs typeface="Constantia"/>
              </a:rPr>
              <a:t> </a:t>
            </a:r>
            <a:r>
              <a:rPr sz="2000" dirty="0">
                <a:latin typeface="Constantia"/>
                <a:cs typeface="Constantia"/>
              </a:rPr>
              <a:t>left</a:t>
            </a:r>
            <a:r>
              <a:rPr sz="2000" spc="-105" dirty="0">
                <a:latin typeface="Constantia"/>
                <a:cs typeface="Constantia"/>
              </a:rPr>
              <a:t> </a:t>
            </a:r>
            <a:r>
              <a:rPr sz="2000" dirty="0">
                <a:latin typeface="Constantia"/>
                <a:cs typeface="Constantia"/>
              </a:rPr>
              <a:t>and</a:t>
            </a:r>
            <a:r>
              <a:rPr sz="2000" spc="-35" dirty="0">
                <a:latin typeface="Constantia"/>
                <a:cs typeface="Constantia"/>
              </a:rPr>
              <a:t> </a:t>
            </a:r>
            <a:r>
              <a:rPr sz="2000" spc="-5" dirty="0">
                <a:latin typeface="Constantia"/>
                <a:cs typeface="Constantia"/>
              </a:rPr>
              <a:t>ri</a:t>
            </a:r>
            <a:r>
              <a:rPr sz="2000" spc="-25" dirty="0">
                <a:latin typeface="Constantia"/>
                <a:cs typeface="Constantia"/>
              </a:rPr>
              <a:t>g</a:t>
            </a:r>
            <a:r>
              <a:rPr sz="2000" dirty="0">
                <a:latin typeface="Constantia"/>
                <a:cs typeface="Constantia"/>
              </a:rPr>
              <a:t>ht</a:t>
            </a:r>
            <a:r>
              <a:rPr sz="2000" spc="-114" dirty="0">
                <a:latin typeface="Constantia"/>
                <a:cs typeface="Constantia"/>
              </a:rPr>
              <a:t> </a:t>
            </a:r>
            <a:r>
              <a:rPr sz="2000" spc="-5" dirty="0">
                <a:latin typeface="Constantia"/>
                <a:cs typeface="Constantia"/>
              </a:rPr>
              <a:t>child</a:t>
            </a:r>
            <a:r>
              <a:rPr sz="2000" spc="-25" dirty="0">
                <a:latin typeface="Constantia"/>
                <a:cs typeface="Constantia"/>
              </a:rPr>
              <a:t>r</a:t>
            </a:r>
            <a:r>
              <a:rPr sz="2000" dirty="0">
                <a:latin typeface="Constantia"/>
                <a:cs typeface="Constantia"/>
              </a:rPr>
              <a:t>en</a:t>
            </a:r>
            <a:r>
              <a:rPr sz="2000" spc="-100" dirty="0">
                <a:latin typeface="Constantia"/>
                <a:cs typeface="Constantia"/>
              </a:rPr>
              <a:t> </a:t>
            </a:r>
            <a:r>
              <a:rPr sz="2000" dirty="0">
                <a:latin typeface="Constantia"/>
                <a:cs typeface="Constantia"/>
              </a:rPr>
              <a:t>of</a:t>
            </a:r>
            <a:r>
              <a:rPr sz="2000" spc="35" dirty="0">
                <a:latin typeface="Constantia"/>
                <a:cs typeface="Constantia"/>
              </a:rPr>
              <a:t> </a:t>
            </a:r>
            <a:r>
              <a:rPr sz="2000" i="1" dirty="0">
                <a:latin typeface="Constantia"/>
                <a:cs typeface="Constantia"/>
              </a:rPr>
              <a:t>d</a:t>
            </a:r>
            <a:r>
              <a:rPr sz="2000" dirty="0">
                <a:latin typeface="Constantia"/>
                <a:cs typeface="Constantia"/>
              </a:rPr>
              <a:t>?</a:t>
            </a:r>
          </a:p>
          <a:p>
            <a:pPr marL="526415" indent="-450850">
              <a:lnSpc>
                <a:spcPts val="2230"/>
              </a:lnSpc>
              <a:spcBef>
                <a:spcPts val="480"/>
              </a:spcBef>
              <a:buClr>
                <a:srgbClr val="009DD9"/>
              </a:buClr>
              <a:buAutoNum type="romanLcParenBoth"/>
              <a:tabLst>
                <a:tab pos="527050" algn="l"/>
              </a:tabLst>
            </a:pPr>
            <a:r>
              <a:rPr sz="2000" dirty="0">
                <a:latin typeface="Constantia"/>
                <a:cs typeface="Constantia"/>
              </a:rPr>
              <a:t>What</a:t>
            </a:r>
            <a:r>
              <a:rPr sz="2000" spc="-114" dirty="0">
                <a:latin typeface="Constantia"/>
                <a:cs typeface="Constantia"/>
              </a:rPr>
              <a:t> </a:t>
            </a:r>
            <a:r>
              <a:rPr sz="2000" spc="-10" dirty="0">
                <a:latin typeface="Constantia"/>
                <a:cs typeface="Constantia"/>
              </a:rPr>
              <a:t>are</a:t>
            </a:r>
            <a:r>
              <a:rPr sz="2000" spc="-85" dirty="0">
                <a:latin typeface="Constantia"/>
                <a:cs typeface="Constantia"/>
              </a:rPr>
              <a:t> </a:t>
            </a:r>
            <a:r>
              <a:rPr sz="2000" spc="-5" dirty="0">
                <a:latin typeface="Constantia"/>
                <a:cs typeface="Constantia"/>
              </a:rPr>
              <a:t>the</a:t>
            </a:r>
            <a:r>
              <a:rPr sz="2000" spc="-60" dirty="0">
                <a:latin typeface="Constantia"/>
                <a:cs typeface="Constantia"/>
              </a:rPr>
              <a:t> </a:t>
            </a:r>
            <a:r>
              <a:rPr sz="2000" dirty="0">
                <a:latin typeface="Constantia"/>
                <a:cs typeface="Constantia"/>
              </a:rPr>
              <a:t>left</a:t>
            </a:r>
            <a:r>
              <a:rPr sz="2000" spc="-110" dirty="0">
                <a:latin typeface="Constantia"/>
                <a:cs typeface="Constantia"/>
              </a:rPr>
              <a:t> </a:t>
            </a:r>
            <a:r>
              <a:rPr sz="2000" dirty="0">
                <a:latin typeface="Constantia"/>
                <a:cs typeface="Constantia"/>
              </a:rPr>
              <a:t>and</a:t>
            </a:r>
            <a:r>
              <a:rPr sz="2000" spc="-35" dirty="0">
                <a:latin typeface="Constantia"/>
                <a:cs typeface="Constantia"/>
              </a:rPr>
              <a:t> </a:t>
            </a:r>
            <a:r>
              <a:rPr sz="2000" spc="-10" dirty="0">
                <a:latin typeface="Constantia"/>
                <a:cs typeface="Constantia"/>
              </a:rPr>
              <a:t>right</a:t>
            </a:r>
            <a:r>
              <a:rPr sz="2000" spc="-105" dirty="0">
                <a:latin typeface="Constantia"/>
                <a:cs typeface="Constantia"/>
              </a:rPr>
              <a:t> </a:t>
            </a:r>
            <a:r>
              <a:rPr sz="2000" dirty="0">
                <a:latin typeface="Constantia"/>
                <a:cs typeface="Constantia"/>
              </a:rPr>
              <a:t>sub</a:t>
            </a:r>
            <a:r>
              <a:rPr sz="2000" spc="-85" dirty="0">
                <a:latin typeface="Constantia"/>
                <a:cs typeface="Constantia"/>
              </a:rPr>
              <a:t> </a:t>
            </a:r>
            <a:r>
              <a:rPr sz="2000" spc="-5" dirty="0">
                <a:latin typeface="Constantia"/>
                <a:cs typeface="Constantia"/>
              </a:rPr>
              <a:t>trees</a:t>
            </a:r>
            <a:r>
              <a:rPr sz="2000" spc="-105" dirty="0">
                <a:latin typeface="Constantia"/>
                <a:cs typeface="Constantia"/>
              </a:rPr>
              <a:t> </a:t>
            </a:r>
            <a:r>
              <a:rPr sz="2000" dirty="0">
                <a:latin typeface="Constantia"/>
                <a:cs typeface="Constantia"/>
              </a:rPr>
              <a:t>of</a:t>
            </a:r>
            <a:r>
              <a:rPr sz="2000" spc="45" dirty="0">
                <a:latin typeface="Constantia"/>
                <a:cs typeface="Constantia"/>
              </a:rPr>
              <a:t> </a:t>
            </a:r>
            <a:r>
              <a:rPr sz="2000" i="1" spc="-5" dirty="0">
                <a:latin typeface="Constantia"/>
                <a:cs typeface="Constantia"/>
              </a:rPr>
              <a:t>c</a:t>
            </a:r>
            <a:r>
              <a:rPr sz="2000" spc="-5" dirty="0">
                <a:latin typeface="Constantia"/>
                <a:cs typeface="Constantia"/>
              </a:rPr>
              <a:t>?</a:t>
            </a:r>
            <a:endParaRPr sz="2000" dirty="0">
              <a:latin typeface="Constantia"/>
              <a:cs typeface="Constantia"/>
            </a:endParaRPr>
          </a:p>
        </p:txBody>
      </p:sp>
      <p:pic>
        <p:nvPicPr>
          <p:cNvPr id="11" name="object 11"/>
          <p:cNvPicPr/>
          <p:nvPr/>
        </p:nvPicPr>
        <p:blipFill>
          <a:blip r:embed="rId7" cstate="print"/>
          <a:stretch>
            <a:fillRect/>
          </a:stretch>
        </p:blipFill>
        <p:spPr>
          <a:xfrm>
            <a:off x="76200" y="3657600"/>
            <a:ext cx="8991600" cy="2971800"/>
          </a:xfrm>
          <a:prstGeom prst="rect">
            <a:avLst/>
          </a:prstGeom>
        </p:spPr>
      </p:pic>
      <p:sp>
        <p:nvSpPr>
          <p:cNvPr id="12" name="TextBox 11">
            <a:extLst>
              <a:ext uri="{FF2B5EF4-FFF2-40B4-BE49-F238E27FC236}">
                <a16:creationId xmlns:a16="http://schemas.microsoft.com/office/drawing/2014/main" id="{C4DA0233-F136-49E2-9952-94B41885412A}"/>
              </a:ext>
            </a:extLst>
          </p:cNvPr>
          <p:cNvSpPr txBox="1"/>
          <p:nvPr/>
        </p:nvSpPr>
        <p:spPr>
          <a:xfrm>
            <a:off x="810259" y="2667000"/>
            <a:ext cx="5666741" cy="915826"/>
          </a:xfrm>
          <a:prstGeom prst="rect">
            <a:avLst/>
          </a:prstGeom>
          <a:noFill/>
        </p:spPr>
        <p:txBody>
          <a:bodyPr wrap="square" rtlCol="0">
            <a:spAutoFit/>
          </a:bodyPr>
          <a:lstStyle/>
          <a:p>
            <a:r>
              <a:rPr lang="en-US"/>
              <a:t>Solution:</a:t>
            </a:r>
          </a:p>
          <a:p>
            <a:r>
              <a:rPr lang="en-US"/>
              <a:t>The left child of d is f and the right child is g.</a:t>
            </a:r>
          </a:p>
          <a:p>
            <a:r>
              <a:rPr lang="en-US"/>
              <a:t>The left and right subtrees of c are displayed in (b) and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560578"/>
            <a:ext cx="4316730" cy="711200"/>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04607A"/>
                </a:solidFill>
                <a:latin typeface="Calibri"/>
                <a:cs typeface="Calibri"/>
              </a:rPr>
              <a:t>Binary</a:t>
            </a:r>
            <a:r>
              <a:rPr sz="4500" spc="-35" dirty="0">
                <a:solidFill>
                  <a:srgbClr val="04607A"/>
                </a:solidFill>
                <a:latin typeface="Calibri"/>
                <a:cs typeface="Calibri"/>
              </a:rPr>
              <a:t> </a:t>
            </a:r>
            <a:r>
              <a:rPr sz="4500" spc="-15" dirty="0">
                <a:solidFill>
                  <a:srgbClr val="04607A"/>
                </a:solidFill>
                <a:latin typeface="Calibri"/>
                <a:cs typeface="Calibri"/>
              </a:rPr>
              <a:t>Search</a:t>
            </a:r>
            <a:r>
              <a:rPr sz="4500" spc="-60" dirty="0">
                <a:solidFill>
                  <a:srgbClr val="04607A"/>
                </a:solidFill>
                <a:latin typeface="Calibri"/>
                <a:cs typeface="Calibri"/>
              </a:rPr>
              <a:t> </a:t>
            </a:r>
            <a:r>
              <a:rPr sz="4500" spc="-85" dirty="0">
                <a:solidFill>
                  <a:srgbClr val="04607A"/>
                </a:solidFill>
                <a:latin typeface="Calibri"/>
                <a:cs typeface="Calibri"/>
              </a:rPr>
              <a:t>Tree</a:t>
            </a:r>
            <a:endParaRPr sz="4500" dirty="0">
              <a:latin typeface="Calibri"/>
              <a:cs typeface="Calibri"/>
            </a:endParaRPr>
          </a:p>
        </p:txBody>
      </p:sp>
      <p:sp>
        <p:nvSpPr>
          <p:cNvPr id="9" name="object 9"/>
          <p:cNvSpPr txBox="1"/>
          <p:nvPr/>
        </p:nvSpPr>
        <p:spPr>
          <a:xfrm>
            <a:off x="535940" y="1307033"/>
            <a:ext cx="8080375" cy="3862704"/>
          </a:xfrm>
          <a:prstGeom prst="rect">
            <a:avLst/>
          </a:prstGeom>
        </p:spPr>
        <p:txBody>
          <a:bodyPr vert="horz" wrap="square" lIns="0" tIns="12700" rIns="0" bIns="0" rtlCol="0">
            <a:spAutoFit/>
          </a:bodyPr>
          <a:lstStyle/>
          <a:p>
            <a:pPr marL="12700" marR="7620" algn="just">
              <a:lnSpc>
                <a:spcPct val="100099"/>
              </a:lnSpc>
              <a:spcBef>
                <a:spcPts val="100"/>
              </a:spcBef>
            </a:pPr>
            <a:r>
              <a:rPr sz="2600" b="1" spc="5" dirty="0">
                <a:latin typeface="Constantia"/>
                <a:cs typeface="Constantia"/>
              </a:rPr>
              <a:t>Definition: </a:t>
            </a:r>
            <a:r>
              <a:rPr sz="2400" dirty="0">
                <a:latin typeface="Constantia"/>
                <a:cs typeface="Constantia"/>
              </a:rPr>
              <a:t>A binary </a:t>
            </a:r>
            <a:r>
              <a:rPr sz="2400" spc="-10" dirty="0">
                <a:latin typeface="Constantia"/>
                <a:cs typeface="Constantia"/>
              </a:rPr>
              <a:t>tree </a:t>
            </a:r>
            <a:r>
              <a:rPr sz="2400" dirty="0">
                <a:latin typeface="Constantia"/>
                <a:cs typeface="Constantia"/>
              </a:rPr>
              <a:t>in </a:t>
            </a:r>
            <a:r>
              <a:rPr sz="2400" spc="-5" dirty="0">
                <a:latin typeface="Constantia"/>
                <a:cs typeface="Constantia"/>
              </a:rPr>
              <a:t>which the </a:t>
            </a:r>
            <a:r>
              <a:rPr sz="2400" spc="-15" dirty="0">
                <a:latin typeface="Constantia"/>
                <a:cs typeface="Constantia"/>
              </a:rPr>
              <a:t>vertices are </a:t>
            </a:r>
            <a:r>
              <a:rPr sz="2400" spc="-5" dirty="0">
                <a:latin typeface="Constantia"/>
                <a:cs typeface="Constantia"/>
              </a:rPr>
              <a:t>labeled </a:t>
            </a:r>
            <a:r>
              <a:rPr sz="2400" dirty="0">
                <a:latin typeface="Constantia"/>
                <a:cs typeface="Constantia"/>
              </a:rPr>
              <a:t> with </a:t>
            </a:r>
            <a:r>
              <a:rPr sz="2400" spc="-10" dirty="0">
                <a:latin typeface="Constantia"/>
                <a:cs typeface="Constantia"/>
              </a:rPr>
              <a:t>items </a:t>
            </a:r>
            <a:r>
              <a:rPr sz="2400" dirty="0">
                <a:latin typeface="Constantia"/>
                <a:cs typeface="Constantia"/>
              </a:rPr>
              <a:t>so </a:t>
            </a:r>
            <a:r>
              <a:rPr sz="2400" spc="-5" dirty="0">
                <a:latin typeface="Constantia"/>
                <a:cs typeface="Constantia"/>
              </a:rPr>
              <a:t>that </a:t>
            </a:r>
            <a:r>
              <a:rPr sz="2400" dirty="0">
                <a:latin typeface="Constantia"/>
                <a:cs typeface="Constantia"/>
              </a:rPr>
              <a:t>a </a:t>
            </a:r>
            <a:r>
              <a:rPr sz="2400" spc="-5" dirty="0">
                <a:latin typeface="Constantia"/>
                <a:cs typeface="Constantia"/>
              </a:rPr>
              <a:t>label of </a:t>
            </a:r>
            <a:r>
              <a:rPr sz="2400" dirty="0">
                <a:latin typeface="Constantia"/>
                <a:cs typeface="Constantia"/>
              </a:rPr>
              <a:t>a </a:t>
            </a:r>
            <a:r>
              <a:rPr sz="2400" spc="-15" dirty="0">
                <a:latin typeface="Constantia"/>
                <a:cs typeface="Constantia"/>
              </a:rPr>
              <a:t>vertex </a:t>
            </a:r>
            <a:r>
              <a:rPr sz="2400" dirty="0">
                <a:latin typeface="Constantia"/>
                <a:cs typeface="Constantia"/>
              </a:rPr>
              <a:t>is </a:t>
            </a:r>
            <a:r>
              <a:rPr sz="2400" spc="-10" dirty="0">
                <a:latin typeface="Constantia"/>
                <a:cs typeface="Constantia"/>
              </a:rPr>
              <a:t>greater </a:t>
            </a:r>
            <a:r>
              <a:rPr sz="2400" spc="-5" dirty="0">
                <a:latin typeface="Constantia"/>
                <a:cs typeface="Constantia"/>
              </a:rPr>
              <a:t>than the </a:t>
            </a:r>
            <a:r>
              <a:rPr sz="2400" dirty="0">
                <a:latin typeface="Constantia"/>
                <a:cs typeface="Constantia"/>
              </a:rPr>
              <a:t>labels </a:t>
            </a:r>
            <a:r>
              <a:rPr sz="2400" spc="-590" dirty="0">
                <a:latin typeface="Constantia"/>
                <a:cs typeface="Constantia"/>
              </a:rPr>
              <a:t> </a:t>
            </a:r>
            <a:r>
              <a:rPr sz="2400" spc="-5" dirty="0">
                <a:latin typeface="Constantia"/>
                <a:cs typeface="Constantia"/>
              </a:rPr>
              <a:t>of </a:t>
            </a:r>
            <a:r>
              <a:rPr sz="2400" dirty="0">
                <a:latin typeface="Constantia"/>
                <a:cs typeface="Constantia"/>
              </a:rPr>
              <a:t>all </a:t>
            </a:r>
            <a:r>
              <a:rPr sz="2400" spc="-15" dirty="0">
                <a:latin typeface="Constantia"/>
                <a:cs typeface="Constantia"/>
              </a:rPr>
              <a:t>vertices </a:t>
            </a:r>
            <a:r>
              <a:rPr sz="2400" dirty="0">
                <a:latin typeface="Constantia"/>
                <a:cs typeface="Constantia"/>
              </a:rPr>
              <a:t>in </a:t>
            </a:r>
            <a:r>
              <a:rPr sz="2400" spc="-5" dirty="0">
                <a:latin typeface="Constantia"/>
                <a:cs typeface="Constantia"/>
              </a:rPr>
              <a:t>the </a:t>
            </a:r>
            <a:r>
              <a:rPr sz="2400" dirty="0">
                <a:latin typeface="Constantia"/>
                <a:cs typeface="Constantia"/>
              </a:rPr>
              <a:t>left </a:t>
            </a:r>
            <a:r>
              <a:rPr sz="2400" spc="-5" dirty="0">
                <a:latin typeface="Constantia"/>
                <a:cs typeface="Constantia"/>
              </a:rPr>
              <a:t>subtree </a:t>
            </a:r>
            <a:r>
              <a:rPr sz="2400" dirty="0">
                <a:latin typeface="Constantia"/>
                <a:cs typeface="Constantia"/>
              </a:rPr>
              <a:t>of </a:t>
            </a:r>
            <a:r>
              <a:rPr sz="2400" spc="-5" dirty="0">
                <a:latin typeface="Constantia"/>
                <a:cs typeface="Constantia"/>
              </a:rPr>
              <a:t>this </a:t>
            </a:r>
            <a:r>
              <a:rPr sz="2400" spc="-15" dirty="0">
                <a:latin typeface="Constantia"/>
                <a:cs typeface="Constantia"/>
              </a:rPr>
              <a:t>vertex </a:t>
            </a:r>
            <a:r>
              <a:rPr sz="2400" dirty="0">
                <a:latin typeface="Constantia"/>
                <a:cs typeface="Constantia"/>
              </a:rPr>
              <a:t>and is less </a:t>
            </a:r>
            <a:r>
              <a:rPr sz="2400" spc="-5" dirty="0">
                <a:latin typeface="Constantia"/>
                <a:cs typeface="Constantia"/>
              </a:rPr>
              <a:t>than </a:t>
            </a:r>
            <a:r>
              <a:rPr sz="2400" spc="-590" dirty="0">
                <a:latin typeface="Constantia"/>
                <a:cs typeface="Constantia"/>
              </a:rPr>
              <a:t> </a:t>
            </a:r>
            <a:r>
              <a:rPr sz="2400" spc="-5" dirty="0">
                <a:latin typeface="Constantia"/>
                <a:cs typeface="Constantia"/>
              </a:rPr>
              <a:t>the</a:t>
            </a:r>
            <a:r>
              <a:rPr sz="2400" spc="-70" dirty="0">
                <a:latin typeface="Constantia"/>
                <a:cs typeface="Constantia"/>
              </a:rPr>
              <a:t> </a:t>
            </a:r>
            <a:r>
              <a:rPr sz="2400" spc="-5" dirty="0">
                <a:latin typeface="Constantia"/>
                <a:cs typeface="Constantia"/>
              </a:rPr>
              <a:t>labels</a:t>
            </a:r>
            <a:r>
              <a:rPr sz="2400" spc="-105" dirty="0">
                <a:latin typeface="Constantia"/>
                <a:cs typeface="Constantia"/>
              </a:rPr>
              <a:t> </a:t>
            </a:r>
            <a:r>
              <a:rPr sz="2400" spc="-5" dirty="0">
                <a:latin typeface="Constantia"/>
                <a:cs typeface="Constantia"/>
              </a:rPr>
              <a:t>of </a:t>
            </a:r>
            <a:r>
              <a:rPr sz="2400" dirty="0">
                <a:latin typeface="Constantia"/>
                <a:cs typeface="Constantia"/>
              </a:rPr>
              <a:t>all</a:t>
            </a:r>
            <a:r>
              <a:rPr sz="2400" spc="-65" dirty="0">
                <a:latin typeface="Constantia"/>
                <a:cs typeface="Constantia"/>
              </a:rPr>
              <a:t> </a:t>
            </a:r>
            <a:r>
              <a:rPr sz="2400" spc="-15" dirty="0">
                <a:latin typeface="Constantia"/>
                <a:cs typeface="Constantia"/>
              </a:rPr>
              <a:t>vertices</a:t>
            </a:r>
            <a:r>
              <a:rPr sz="2400" spc="-50" dirty="0">
                <a:latin typeface="Constantia"/>
                <a:cs typeface="Constantia"/>
              </a:rPr>
              <a:t> </a:t>
            </a:r>
            <a:r>
              <a:rPr sz="2400" dirty="0">
                <a:latin typeface="Constantia"/>
                <a:cs typeface="Constantia"/>
              </a:rPr>
              <a:t>in</a:t>
            </a:r>
            <a:r>
              <a:rPr sz="2400" spc="-70" dirty="0">
                <a:latin typeface="Constantia"/>
                <a:cs typeface="Constantia"/>
              </a:rPr>
              <a:t> </a:t>
            </a:r>
            <a:r>
              <a:rPr sz="2400" spc="-5" dirty="0">
                <a:latin typeface="Constantia"/>
                <a:cs typeface="Constantia"/>
              </a:rPr>
              <a:t>the</a:t>
            </a:r>
            <a:r>
              <a:rPr sz="2400" spc="-110" dirty="0">
                <a:latin typeface="Constantia"/>
                <a:cs typeface="Constantia"/>
              </a:rPr>
              <a:t> </a:t>
            </a:r>
            <a:r>
              <a:rPr sz="2400" spc="-5" dirty="0">
                <a:latin typeface="Constantia"/>
                <a:cs typeface="Constantia"/>
              </a:rPr>
              <a:t>right</a:t>
            </a:r>
            <a:r>
              <a:rPr sz="2400" spc="-114" dirty="0">
                <a:latin typeface="Constantia"/>
                <a:cs typeface="Constantia"/>
              </a:rPr>
              <a:t> </a:t>
            </a:r>
            <a:r>
              <a:rPr sz="2400" spc="-5" dirty="0">
                <a:latin typeface="Constantia"/>
                <a:cs typeface="Constantia"/>
              </a:rPr>
              <a:t>subtree</a:t>
            </a:r>
            <a:r>
              <a:rPr sz="2400" spc="-114" dirty="0">
                <a:latin typeface="Constantia"/>
                <a:cs typeface="Constantia"/>
              </a:rPr>
              <a:t> </a:t>
            </a:r>
            <a:r>
              <a:rPr sz="2400" spc="-5" dirty="0">
                <a:latin typeface="Constantia"/>
                <a:cs typeface="Constantia"/>
              </a:rPr>
              <a:t>of</a:t>
            </a:r>
            <a:r>
              <a:rPr sz="2400" spc="20" dirty="0">
                <a:latin typeface="Constantia"/>
                <a:cs typeface="Constantia"/>
              </a:rPr>
              <a:t> </a:t>
            </a:r>
            <a:r>
              <a:rPr sz="2400" spc="-5" dirty="0">
                <a:latin typeface="Constantia"/>
                <a:cs typeface="Constantia"/>
              </a:rPr>
              <a:t>this</a:t>
            </a:r>
            <a:r>
              <a:rPr sz="2400" spc="-120" dirty="0">
                <a:latin typeface="Constantia"/>
                <a:cs typeface="Constantia"/>
              </a:rPr>
              <a:t> </a:t>
            </a:r>
            <a:r>
              <a:rPr sz="2400" spc="-15" dirty="0">
                <a:latin typeface="Constantia"/>
                <a:cs typeface="Constantia"/>
              </a:rPr>
              <a:t>vertex.</a:t>
            </a:r>
            <a:endParaRPr sz="2400" dirty="0">
              <a:latin typeface="Constantia"/>
              <a:cs typeface="Constantia"/>
            </a:endParaRPr>
          </a:p>
          <a:p>
            <a:pPr marL="286385" marR="6350" indent="-274320" algn="just">
              <a:lnSpc>
                <a:spcPct val="100000"/>
              </a:lnSpc>
              <a:spcBef>
                <a:spcPts val="580"/>
              </a:spcBef>
              <a:buClr>
                <a:srgbClr val="0AD0D9"/>
              </a:buClr>
              <a:buSzPct val="93750"/>
              <a:buFont typeface="Segoe UI Symbol"/>
              <a:buChar char="⚫"/>
              <a:tabLst>
                <a:tab pos="287020" algn="l"/>
              </a:tabLst>
            </a:pPr>
            <a:r>
              <a:rPr sz="2400" spc="-5" dirty="0">
                <a:latin typeface="Constantia"/>
                <a:cs typeface="Constantia"/>
              </a:rPr>
              <a:t>Searching </a:t>
            </a:r>
            <a:r>
              <a:rPr sz="2400" spc="-10" dirty="0">
                <a:latin typeface="Constantia"/>
                <a:cs typeface="Constantia"/>
              </a:rPr>
              <a:t>for items </a:t>
            </a:r>
            <a:r>
              <a:rPr sz="2400" dirty="0">
                <a:latin typeface="Constantia"/>
                <a:cs typeface="Constantia"/>
              </a:rPr>
              <a:t>in a list is </a:t>
            </a:r>
            <a:r>
              <a:rPr sz="2400" spc="-5" dirty="0">
                <a:latin typeface="Constantia"/>
                <a:cs typeface="Constantia"/>
              </a:rPr>
              <a:t>one of the most important </a:t>
            </a:r>
            <a:r>
              <a:rPr sz="2400" dirty="0">
                <a:latin typeface="Constantia"/>
                <a:cs typeface="Constantia"/>
              </a:rPr>
              <a:t> </a:t>
            </a:r>
            <a:r>
              <a:rPr sz="2400" spc="-5" dirty="0">
                <a:latin typeface="Constantia"/>
                <a:cs typeface="Constantia"/>
              </a:rPr>
              <a:t>t</a:t>
            </a:r>
            <a:r>
              <a:rPr sz="2400" spc="5" dirty="0">
                <a:latin typeface="Constantia"/>
                <a:cs typeface="Constantia"/>
              </a:rPr>
              <a:t>a</a:t>
            </a:r>
            <a:r>
              <a:rPr sz="2400" dirty="0">
                <a:latin typeface="Constantia"/>
                <a:cs typeface="Constantia"/>
              </a:rPr>
              <a:t>sks</a:t>
            </a:r>
            <a:r>
              <a:rPr sz="2400" spc="-65" dirty="0">
                <a:latin typeface="Constantia"/>
                <a:cs typeface="Constantia"/>
              </a:rPr>
              <a:t> </a:t>
            </a:r>
            <a:r>
              <a:rPr sz="2400" spc="-5" dirty="0">
                <a:latin typeface="Constantia"/>
                <a:cs typeface="Constantia"/>
              </a:rPr>
              <a:t>tha</a:t>
            </a:r>
            <a:r>
              <a:rPr sz="2400" dirty="0">
                <a:latin typeface="Constantia"/>
                <a:cs typeface="Constantia"/>
              </a:rPr>
              <a:t>t</a:t>
            </a:r>
            <a:r>
              <a:rPr sz="2400" spc="-125" dirty="0">
                <a:latin typeface="Constantia"/>
                <a:cs typeface="Constantia"/>
              </a:rPr>
              <a:t> </a:t>
            </a:r>
            <a:r>
              <a:rPr sz="2400" dirty="0">
                <a:latin typeface="Constantia"/>
                <a:cs typeface="Constantia"/>
              </a:rPr>
              <a:t>ar</a:t>
            </a:r>
            <a:r>
              <a:rPr sz="2400" spc="5" dirty="0">
                <a:latin typeface="Constantia"/>
                <a:cs typeface="Constantia"/>
              </a:rPr>
              <a:t>i</a:t>
            </a:r>
            <a:r>
              <a:rPr sz="2400" dirty="0">
                <a:latin typeface="Constantia"/>
                <a:cs typeface="Constantia"/>
              </a:rPr>
              <a:t>ses</a:t>
            </a:r>
            <a:r>
              <a:rPr sz="2400" spc="-45" dirty="0">
                <a:latin typeface="Constantia"/>
                <a:cs typeface="Constantia"/>
              </a:rPr>
              <a:t> </a:t>
            </a:r>
            <a:r>
              <a:rPr sz="2400" dirty="0">
                <a:latin typeface="Constantia"/>
                <a:cs typeface="Constantia"/>
              </a:rPr>
              <a:t>in</a:t>
            </a:r>
            <a:r>
              <a:rPr sz="2400" spc="-105" dirty="0">
                <a:latin typeface="Constantia"/>
                <a:cs typeface="Constantia"/>
              </a:rPr>
              <a:t> </a:t>
            </a:r>
            <a:r>
              <a:rPr sz="2400" spc="-55" dirty="0">
                <a:latin typeface="Constantia"/>
                <a:cs typeface="Constantia"/>
              </a:rPr>
              <a:t>c</a:t>
            </a:r>
            <a:r>
              <a:rPr sz="2400" dirty="0">
                <a:latin typeface="Constantia"/>
                <a:cs typeface="Constantia"/>
              </a:rPr>
              <a:t>ompu</a:t>
            </a:r>
            <a:r>
              <a:rPr sz="2400" spc="-35" dirty="0">
                <a:latin typeface="Constantia"/>
                <a:cs typeface="Constantia"/>
              </a:rPr>
              <a:t>t</a:t>
            </a:r>
            <a:r>
              <a:rPr sz="2400" dirty="0">
                <a:latin typeface="Constantia"/>
                <a:cs typeface="Constantia"/>
              </a:rPr>
              <a:t>er</a:t>
            </a:r>
            <a:r>
              <a:rPr sz="2400" spc="-135" dirty="0">
                <a:latin typeface="Constantia"/>
                <a:cs typeface="Constantia"/>
              </a:rPr>
              <a:t> </a:t>
            </a:r>
            <a:r>
              <a:rPr sz="2400" dirty="0">
                <a:latin typeface="Constantia"/>
                <a:cs typeface="Constantia"/>
              </a:rPr>
              <a:t>scien</a:t>
            </a:r>
            <a:r>
              <a:rPr sz="2400" spc="-50" dirty="0">
                <a:latin typeface="Constantia"/>
                <a:cs typeface="Constantia"/>
              </a:rPr>
              <a:t>c</a:t>
            </a:r>
            <a:r>
              <a:rPr sz="2400" spc="-5" dirty="0">
                <a:latin typeface="Constantia"/>
                <a:cs typeface="Constantia"/>
              </a:rPr>
              <a:t>e</a:t>
            </a:r>
            <a:r>
              <a:rPr sz="2400" dirty="0">
                <a:latin typeface="Constantia"/>
                <a:cs typeface="Constantia"/>
              </a:rPr>
              <a:t>.</a:t>
            </a:r>
          </a:p>
          <a:p>
            <a:pPr marL="286385" marR="5080" indent="-274320" algn="just">
              <a:lnSpc>
                <a:spcPct val="100000"/>
              </a:lnSpc>
              <a:spcBef>
                <a:spcPts val="575"/>
              </a:spcBef>
              <a:buClr>
                <a:srgbClr val="0AD0D9"/>
              </a:buClr>
              <a:buSzPct val="93750"/>
              <a:buFont typeface="Segoe UI Symbol"/>
              <a:buChar char="⚫"/>
              <a:tabLst>
                <a:tab pos="287020" algn="l"/>
              </a:tabLst>
            </a:pPr>
            <a:r>
              <a:rPr sz="2400" dirty="0">
                <a:latin typeface="Constantia"/>
                <a:cs typeface="Constantia"/>
              </a:rPr>
              <a:t>Our primary </a:t>
            </a:r>
            <a:r>
              <a:rPr sz="2400" spc="-15" dirty="0">
                <a:latin typeface="Constantia"/>
                <a:cs typeface="Constantia"/>
              </a:rPr>
              <a:t>goal </a:t>
            </a:r>
            <a:r>
              <a:rPr sz="2400" dirty="0">
                <a:latin typeface="Constantia"/>
                <a:cs typeface="Constantia"/>
              </a:rPr>
              <a:t>is </a:t>
            </a:r>
            <a:r>
              <a:rPr sz="2400" spc="-20" dirty="0">
                <a:latin typeface="Constantia"/>
                <a:cs typeface="Constantia"/>
              </a:rPr>
              <a:t>to </a:t>
            </a:r>
            <a:r>
              <a:rPr sz="2400" spc="-5" dirty="0">
                <a:latin typeface="Constantia"/>
                <a:cs typeface="Constantia"/>
              </a:rPr>
              <a:t>implement </a:t>
            </a:r>
            <a:r>
              <a:rPr sz="2400" dirty="0">
                <a:latin typeface="Constantia"/>
                <a:cs typeface="Constantia"/>
              </a:rPr>
              <a:t>a </a:t>
            </a:r>
            <a:r>
              <a:rPr sz="2400" spc="-5" dirty="0">
                <a:latin typeface="Constantia"/>
                <a:cs typeface="Constantia"/>
              </a:rPr>
              <a:t>searching </a:t>
            </a:r>
            <a:r>
              <a:rPr sz="2400" spc="-10" dirty="0">
                <a:latin typeface="Constantia"/>
                <a:cs typeface="Constantia"/>
              </a:rPr>
              <a:t>algorithm </a:t>
            </a:r>
            <a:r>
              <a:rPr sz="2400" spc="-5" dirty="0">
                <a:latin typeface="Constantia"/>
                <a:cs typeface="Constantia"/>
              </a:rPr>
              <a:t> </a:t>
            </a:r>
            <a:r>
              <a:rPr sz="2400" dirty="0">
                <a:latin typeface="Constantia"/>
                <a:cs typeface="Constantia"/>
              </a:rPr>
              <a:t>that</a:t>
            </a:r>
            <a:r>
              <a:rPr sz="2400" spc="5" dirty="0">
                <a:latin typeface="Constantia"/>
                <a:cs typeface="Constantia"/>
              </a:rPr>
              <a:t> finds</a:t>
            </a:r>
            <a:r>
              <a:rPr sz="2400" spc="10" dirty="0">
                <a:latin typeface="Constantia"/>
                <a:cs typeface="Constantia"/>
              </a:rPr>
              <a:t> </a:t>
            </a:r>
            <a:r>
              <a:rPr sz="2400" spc="-10" dirty="0">
                <a:latin typeface="Constantia"/>
                <a:cs typeface="Constantia"/>
              </a:rPr>
              <a:t>items</a:t>
            </a:r>
            <a:r>
              <a:rPr sz="2400" spc="-5" dirty="0">
                <a:latin typeface="Constantia"/>
                <a:cs typeface="Constantia"/>
              </a:rPr>
              <a:t> efficiently</a:t>
            </a:r>
            <a:r>
              <a:rPr sz="2400" dirty="0">
                <a:latin typeface="Constantia"/>
                <a:cs typeface="Constantia"/>
              </a:rPr>
              <a:t> </a:t>
            </a:r>
            <a:r>
              <a:rPr sz="2400" spc="-10" dirty="0">
                <a:latin typeface="Constantia"/>
                <a:cs typeface="Constantia"/>
              </a:rPr>
              <a:t>when</a:t>
            </a:r>
            <a:r>
              <a:rPr sz="2400" spc="-5" dirty="0">
                <a:latin typeface="Constantia"/>
                <a:cs typeface="Constantia"/>
              </a:rPr>
              <a:t> the</a:t>
            </a:r>
            <a:r>
              <a:rPr sz="2400" dirty="0">
                <a:latin typeface="Constantia"/>
                <a:cs typeface="Constantia"/>
              </a:rPr>
              <a:t> </a:t>
            </a:r>
            <a:r>
              <a:rPr sz="2400" spc="-10" dirty="0">
                <a:latin typeface="Constantia"/>
                <a:cs typeface="Constantia"/>
              </a:rPr>
              <a:t>items</a:t>
            </a:r>
            <a:r>
              <a:rPr sz="2400" spc="-5" dirty="0">
                <a:latin typeface="Constantia"/>
                <a:cs typeface="Constantia"/>
              </a:rPr>
              <a:t> </a:t>
            </a:r>
            <a:r>
              <a:rPr sz="2400" spc="-15" dirty="0">
                <a:latin typeface="Constantia"/>
                <a:cs typeface="Constantia"/>
              </a:rPr>
              <a:t>are</a:t>
            </a:r>
            <a:r>
              <a:rPr sz="2400" spc="-10" dirty="0">
                <a:latin typeface="Constantia"/>
                <a:cs typeface="Constantia"/>
              </a:rPr>
              <a:t> totally </a:t>
            </a:r>
            <a:r>
              <a:rPr sz="2400" spc="-5" dirty="0">
                <a:latin typeface="Constantia"/>
                <a:cs typeface="Constantia"/>
              </a:rPr>
              <a:t> </a:t>
            </a:r>
            <a:r>
              <a:rPr sz="2400" spc="-15" dirty="0">
                <a:latin typeface="Constantia"/>
                <a:cs typeface="Constantia"/>
              </a:rPr>
              <a:t>ordered. </a:t>
            </a:r>
            <a:r>
              <a:rPr sz="2400" dirty="0">
                <a:latin typeface="Constantia"/>
                <a:cs typeface="Constantia"/>
              </a:rPr>
              <a:t>This </a:t>
            </a:r>
            <a:r>
              <a:rPr sz="2400" spc="-5" dirty="0">
                <a:latin typeface="Constantia"/>
                <a:cs typeface="Constantia"/>
              </a:rPr>
              <a:t>can be </a:t>
            </a:r>
            <a:r>
              <a:rPr sz="2400" spc="-15" dirty="0">
                <a:latin typeface="Constantia"/>
                <a:cs typeface="Constantia"/>
              </a:rPr>
              <a:t>accomplished </a:t>
            </a:r>
            <a:r>
              <a:rPr sz="2400" spc="-10" dirty="0">
                <a:latin typeface="Constantia"/>
                <a:cs typeface="Constantia"/>
              </a:rPr>
              <a:t>through </a:t>
            </a:r>
            <a:r>
              <a:rPr sz="2400" spc="-5" dirty="0">
                <a:latin typeface="Constantia"/>
                <a:cs typeface="Constantia"/>
              </a:rPr>
              <a:t>the use of </a:t>
            </a:r>
            <a:r>
              <a:rPr sz="2400" dirty="0">
                <a:latin typeface="Constantia"/>
                <a:cs typeface="Constantia"/>
              </a:rPr>
              <a:t>a </a:t>
            </a:r>
            <a:r>
              <a:rPr sz="2400" spc="5" dirty="0">
                <a:latin typeface="Constantia"/>
                <a:cs typeface="Constantia"/>
              </a:rPr>
              <a:t> </a:t>
            </a:r>
            <a:r>
              <a:rPr sz="2400" dirty="0">
                <a:latin typeface="Constantia"/>
                <a:cs typeface="Constantia"/>
              </a:rPr>
              <a:t>binary</a:t>
            </a:r>
            <a:r>
              <a:rPr sz="2400" spc="-130" dirty="0">
                <a:latin typeface="Constantia"/>
                <a:cs typeface="Constantia"/>
              </a:rPr>
              <a:t> </a:t>
            </a:r>
            <a:r>
              <a:rPr sz="2400" spc="-10" dirty="0">
                <a:latin typeface="Constantia"/>
                <a:cs typeface="Constantia"/>
              </a:rPr>
              <a:t>search</a:t>
            </a:r>
            <a:r>
              <a:rPr sz="2400" spc="-55" dirty="0">
                <a:latin typeface="Constantia"/>
                <a:cs typeface="Constantia"/>
              </a:rPr>
              <a:t> </a:t>
            </a:r>
            <a:r>
              <a:rPr sz="2400" spc="-10" dirty="0">
                <a:latin typeface="Constantia"/>
                <a:cs typeface="Constantia"/>
              </a:rPr>
              <a:t>tree.</a:t>
            </a:r>
            <a:endParaRPr sz="2400" dirty="0">
              <a:latin typeface="Constantia"/>
              <a:cs typeface="Constant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318261"/>
            <a:ext cx="7965440" cy="112268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0000"/>
                </a:solidFill>
                <a:latin typeface="Calibri"/>
                <a:cs typeface="Calibri"/>
              </a:rPr>
              <a:t>Example</a:t>
            </a:r>
            <a:r>
              <a:rPr sz="2400" b="1" spc="-20" dirty="0">
                <a:solidFill>
                  <a:srgbClr val="000000"/>
                </a:solidFill>
                <a:latin typeface="Calibri"/>
                <a:cs typeface="Calibri"/>
              </a:rPr>
              <a:t> </a:t>
            </a:r>
            <a:r>
              <a:rPr sz="2400" b="1" dirty="0">
                <a:solidFill>
                  <a:srgbClr val="000000"/>
                </a:solidFill>
                <a:latin typeface="Calibri"/>
                <a:cs typeface="Calibri"/>
              </a:rPr>
              <a:t>:</a:t>
            </a:r>
            <a:r>
              <a:rPr sz="2400" b="1" spc="-5" dirty="0">
                <a:solidFill>
                  <a:srgbClr val="000000"/>
                </a:solidFill>
                <a:latin typeface="Calibri"/>
                <a:cs typeface="Calibri"/>
              </a:rPr>
              <a:t> </a:t>
            </a:r>
            <a:r>
              <a:rPr sz="2400" spc="-15" dirty="0">
                <a:solidFill>
                  <a:srgbClr val="000000"/>
                </a:solidFill>
                <a:latin typeface="Calibri"/>
                <a:cs typeface="Calibri"/>
              </a:rPr>
              <a:t>Form</a:t>
            </a:r>
            <a:r>
              <a:rPr sz="2400" spc="-20" dirty="0">
                <a:solidFill>
                  <a:srgbClr val="000000"/>
                </a:solidFill>
                <a:latin typeface="Calibri"/>
                <a:cs typeface="Calibri"/>
              </a:rPr>
              <a:t> </a:t>
            </a:r>
            <a:r>
              <a:rPr sz="2400" dirty="0">
                <a:solidFill>
                  <a:srgbClr val="000000"/>
                </a:solidFill>
                <a:latin typeface="Calibri"/>
                <a:cs typeface="Calibri"/>
              </a:rPr>
              <a:t>a</a:t>
            </a:r>
            <a:r>
              <a:rPr sz="2400" spc="-10" dirty="0">
                <a:solidFill>
                  <a:srgbClr val="000000"/>
                </a:solidFill>
                <a:latin typeface="Calibri"/>
                <a:cs typeface="Calibri"/>
              </a:rPr>
              <a:t> </a:t>
            </a:r>
            <a:r>
              <a:rPr sz="2400" spc="-5" dirty="0">
                <a:solidFill>
                  <a:srgbClr val="000000"/>
                </a:solidFill>
                <a:latin typeface="Calibri"/>
                <a:cs typeface="Calibri"/>
              </a:rPr>
              <a:t>binary</a:t>
            </a:r>
            <a:r>
              <a:rPr sz="2400" spc="-10" dirty="0">
                <a:solidFill>
                  <a:srgbClr val="000000"/>
                </a:solidFill>
                <a:latin typeface="Calibri"/>
                <a:cs typeface="Calibri"/>
              </a:rPr>
              <a:t> search tree</a:t>
            </a:r>
            <a:r>
              <a:rPr sz="2400" dirty="0">
                <a:solidFill>
                  <a:srgbClr val="000000"/>
                </a:solidFill>
                <a:latin typeface="Calibri"/>
                <a:cs typeface="Calibri"/>
              </a:rPr>
              <a:t> </a:t>
            </a:r>
            <a:r>
              <a:rPr sz="2400" spc="-20" dirty="0">
                <a:solidFill>
                  <a:srgbClr val="000000"/>
                </a:solidFill>
                <a:latin typeface="Calibri"/>
                <a:cs typeface="Calibri"/>
              </a:rPr>
              <a:t>for</a:t>
            </a:r>
            <a:r>
              <a:rPr sz="2400" spc="-5" dirty="0">
                <a:solidFill>
                  <a:srgbClr val="000000"/>
                </a:solidFill>
                <a:latin typeface="Calibri"/>
                <a:cs typeface="Calibri"/>
              </a:rPr>
              <a:t> </a:t>
            </a:r>
            <a:r>
              <a:rPr sz="2400" dirty="0">
                <a:solidFill>
                  <a:srgbClr val="000000"/>
                </a:solidFill>
                <a:latin typeface="Calibri"/>
                <a:cs typeface="Calibri"/>
              </a:rPr>
              <a:t>the </a:t>
            </a:r>
            <a:r>
              <a:rPr sz="2400" spc="-20" dirty="0">
                <a:solidFill>
                  <a:srgbClr val="000000"/>
                </a:solidFill>
                <a:latin typeface="Calibri"/>
                <a:cs typeface="Calibri"/>
              </a:rPr>
              <a:t>words</a:t>
            </a:r>
            <a:r>
              <a:rPr sz="2400" spc="-5" dirty="0">
                <a:solidFill>
                  <a:srgbClr val="000000"/>
                </a:solidFill>
                <a:latin typeface="Calibri"/>
                <a:cs typeface="Calibri"/>
              </a:rPr>
              <a:t> mathematics, </a:t>
            </a:r>
            <a:r>
              <a:rPr sz="2400" spc="-530" dirty="0">
                <a:solidFill>
                  <a:srgbClr val="000000"/>
                </a:solidFill>
                <a:latin typeface="Calibri"/>
                <a:cs typeface="Calibri"/>
              </a:rPr>
              <a:t> </a:t>
            </a:r>
            <a:r>
              <a:rPr sz="2400" spc="-15" dirty="0">
                <a:solidFill>
                  <a:srgbClr val="000000"/>
                </a:solidFill>
                <a:latin typeface="Calibri"/>
                <a:cs typeface="Calibri"/>
              </a:rPr>
              <a:t>physics,</a:t>
            </a:r>
            <a:r>
              <a:rPr sz="2400" dirty="0">
                <a:solidFill>
                  <a:srgbClr val="000000"/>
                </a:solidFill>
                <a:latin typeface="Calibri"/>
                <a:cs typeface="Calibri"/>
              </a:rPr>
              <a:t> </a:t>
            </a:r>
            <a:r>
              <a:rPr sz="2400" spc="-30" dirty="0">
                <a:solidFill>
                  <a:srgbClr val="000000"/>
                </a:solidFill>
                <a:latin typeface="Calibri"/>
                <a:cs typeface="Calibri"/>
              </a:rPr>
              <a:t>geography,</a:t>
            </a:r>
            <a:r>
              <a:rPr sz="2400" spc="-10" dirty="0">
                <a:solidFill>
                  <a:srgbClr val="000000"/>
                </a:solidFill>
                <a:latin typeface="Calibri"/>
                <a:cs typeface="Calibri"/>
              </a:rPr>
              <a:t> </a:t>
            </a:r>
            <a:r>
              <a:rPr sz="2400" spc="-35" dirty="0">
                <a:solidFill>
                  <a:srgbClr val="000000"/>
                </a:solidFill>
                <a:latin typeface="Calibri"/>
                <a:cs typeface="Calibri"/>
              </a:rPr>
              <a:t>zoology,</a:t>
            </a:r>
            <a:r>
              <a:rPr sz="2400" spc="-10" dirty="0">
                <a:solidFill>
                  <a:srgbClr val="000000"/>
                </a:solidFill>
                <a:latin typeface="Calibri"/>
                <a:cs typeface="Calibri"/>
              </a:rPr>
              <a:t> </a:t>
            </a:r>
            <a:r>
              <a:rPr sz="2400" spc="-25" dirty="0">
                <a:solidFill>
                  <a:srgbClr val="000000"/>
                </a:solidFill>
                <a:latin typeface="Calibri"/>
                <a:cs typeface="Calibri"/>
              </a:rPr>
              <a:t>meteorology,</a:t>
            </a:r>
            <a:r>
              <a:rPr sz="2400" spc="-20" dirty="0">
                <a:solidFill>
                  <a:srgbClr val="000000"/>
                </a:solidFill>
                <a:latin typeface="Calibri"/>
                <a:cs typeface="Calibri"/>
              </a:rPr>
              <a:t> </a:t>
            </a:r>
            <a:r>
              <a:rPr sz="2400" spc="-30" dirty="0">
                <a:solidFill>
                  <a:srgbClr val="000000"/>
                </a:solidFill>
                <a:latin typeface="Calibri"/>
                <a:cs typeface="Calibri"/>
              </a:rPr>
              <a:t>geology,</a:t>
            </a:r>
            <a:r>
              <a:rPr sz="2400" spc="-10" dirty="0">
                <a:solidFill>
                  <a:srgbClr val="000000"/>
                </a:solidFill>
                <a:latin typeface="Calibri"/>
                <a:cs typeface="Calibri"/>
              </a:rPr>
              <a:t> </a:t>
            </a:r>
            <a:r>
              <a:rPr sz="2400" spc="-25" dirty="0">
                <a:solidFill>
                  <a:srgbClr val="000000"/>
                </a:solidFill>
                <a:latin typeface="Calibri"/>
                <a:cs typeface="Calibri"/>
              </a:rPr>
              <a:t>psychology, </a:t>
            </a:r>
            <a:r>
              <a:rPr sz="2400" spc="-20" dirty="0">
                <a:solidFill>
                  <a:srgbClr val="000000"/>
                </a:solidFill>
                <a:latin typeface="Calibri"/>
                <a:cs typeface="Calibri"/>
              </a:rPr>
              <a:t> </a:t>
            </a:r>
            <a:r>
              <a:rPr sz="2400" dirty="0">
                <a:solidFill>
                  <a:srgbClr val="000000"/>
                </a:solidFill>
                <a:latin typeface="Calibri"/>
                <a:cs typeface="Calibri"/>
              </a:rPr>
              <a:t>and</a:t>
            </a:r>
            <a:r>
              <a:rPr sz="2400" spc="-10" dirty="0">
                <a:solidFill>
                  <a:srgbClr val="000000"/>
                </a:solidFill>
                <a:latin typeface="Calibri"/>
                <a:cs typeface="Calibri"/>
              </a:rPr>
              <a:t> </a:t>
            </a:r>
            <a:r>
              <a:rPr sz="2400" spc="-5" dirty="0">
                <a:solidFill>
                  <a:srgbClr val="000000"/>
                </a:solidFill>
                <a:latin typeface="Calibri"/>
                <a:cs typeface="Calibri"/>
              </a:rPr>
              <a:t>chemistry</a:t>
            </a:r>
            <a:r>
              <a:rPr sz="2400" spc="-20" dirty="0">
                <a:solidFill>
                  <a:srgbClr val="000000"/>
                </a:solidFill>
                <a:latin typeface="Calibri"/>
                <a:cs typeface="Calibri"/>
              </a:rPr>
              <a:t> </a:t>
            </a:r>
            <a:r>
              <a:rPr sz="2400" spc="-5" dirty="0">
                <a:solidFill>
                  <a:srgbClr val="000000"/>
                </a:solidFill>
                <a:latin typeface="Calibri"/>
                <a:cs typeface="Calibri"/>
              </a:rPr>
              <a:t>(using</a:t>
            </a:r>
            <a:r>
              <a:rPr sz="2400" spc="-20" dirty="0">
                <a:solidFill>
                  <a:srgbClr val="000000"/>
                </a:solidFill>
                <a:latin typeface="Calibri"/>
                <a:cs typeface="Calibri"/>
              </a:rPr>
              <a:t> </a:t>
            </a:r>
            <a:r>
              <a:rPr sz="2400" spc="-5" dirty="0">
                <a:solidFill>
                  <a:srgbClr val="000000"/>
                </a:solidFill>
                <a:latin typeface="Calibri"/>
                <a:cs typeface="Calibri"/>
              </a:rPr>
              <a:t>alphabetical</a:t>
            </a:r>
            <a:r>
              <a:rPr sz="2400" spc="-15" dirty="0">
                <a:solidFill>
                  <a:srgbClr val="000000"/>
                </a:solidFill>
                <a:latin typeface="Calibri"/>
                <a:cs typeface="Calibri"/>
              </a:rPr>
              <a:t> </a:t>
            </a:r>
            <a:r>
              <a:rPr sz="2400" spc="-10" dirty="0">
                <a:solidFill>
                  <a:srgbClr val="000000"/>
                </a:solidFill>
                <a:latin typeface="Calibri"/>
                <a:cs typeface="Calibri"/>
              </a:rPr>
              <a:t>order).</a:t>
            </a:r>
            <a:endParaRPr sz="2400" dirty="0">
              <a:latin typeface="Calibri"/>
              <a:cs typeface="Calibri"/>
            </a:endParaRPr>
          </a:p>
        </p:txBody>
      </p:sp>
      <p:pic>
        <p:nvPicPr>
          <p:cNvPr id="9" name="object 9"/>
          <p:cNvPicPr/>
          <p:nvPr/>
        </p:nvPicPr>
        <p:blipFill>
          <a:blip r:embed="rId7" cstate="print"/>
          <a:stretch>
            <a:fillRect/>
          </a:stretch>
        </p:blipFill>
        <p:spPr>
          <a:xfrm>
            <a:off x="228600" y="1447800"/>
            <a:ext cx="8763000" cy="5105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pic>
        <p:nvPicPr>
          <p:cNvPr id="8" name="object 8"/>
          <p:cNvPicPr/>
          <p:nvPr/>
        </p:nvPicPr>
        <p:blipFill>
          <a:blip r:embed="rId7" cstate="print"/>
          <a:stretch>
            <a:fillRect/>
          </a:stretch>
        </p:blipFill>
        <p:spPr>
          <a:xfrm>
            <a:off x="4259579" y="2514600"/>
            <a:ext cx="4098035" cy="560832"/>
          </a:xfrm>
          <a:prstGeom prst="rect">
            <a:avLst/>
          </a:prstGeom>
        </p:spPr>
      </p:pic>
      <p:sp>
        <p:nvSpPr>
          <p:cNvPr id="9" name="object 9"/>
          <p:cNvSpPr txBox="1">
            <a:spLocks noGrp="1"/>
          </p:cNvSpPr>
          <p:nvPr>
            <p:ph type="title"/>
          </p:nvPr>
        </p:nvSpPr>
        <p:spPr>
          <a:prstGeom prst="rect">
            <a:avLst/>
          </a:prstGeom>
        </p:spPr>
        <p:txBody>
          <a:bodyPr vert="horz" wrap="square" lIns="0" tIns="13335" rIns="0" bIns="0" rtlCol="0">
            <a:spAutoFit/>
          </a:bodyPr>
          <a:lstStyle/>
          <a:p>
            <a:pPr marL="5765165">
              <a:lnSpc>
                <a:spcPct val="100000"/>
              </a:lnSpc>
              <a:spcBef>
                <a:spcPts val="105"/>
              </a:spcBef>
            </a:pPr>
            <a:r>
              <a:rPr spc="-5" dirty="0"/>
              <a:t>Section</a:t>
            </a:r>
            <a:r>
              <a:rPr spc="-100" dirty="0"/>
              <a:t> </a:t>
            </a:r>
            <a:r>
              <a:rPr dirty="0">
                <a:latin typeface="Cambria Math"/>
                <a:cs typeface="Cambria Math"/>
              </a:rPr>
              <a:t>11.3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555701"/>
            <a:ext cx="6464935" cy="788670"/>
          </a:xfrm>
          <a:prstGeom prst="rect">
            <a:avLst/>
          </a:prstGeom>
        </p:spPr>
        <p:txBody>
          <a:bodyPr vert="horz" wrap="square" lIns="0" tIns="13335" rIns="0" bIns="0" rtlCol="0">
            <a:spAutoFit/>
          </a:bodyPr>
          <a:lstStyle/>
          <a:p>
            <a:pPr marL="12700">
              <a:lnSpc>
                <a:spcPct val="100000"/>
              </a:lnSpc>
              <a:spcBef>
                <a:spcPts val="105"/>
              </a:spcBef>
            </a:pPr>
            <a:r>
              <a:rPr sz="5000" spc="-30" dirty="0">
                <a:solidFill>
                  <a:srgbClr val="04607A"/>
                </a:solidFill>
                <a:latin typeface="Calibri"/>
                <a:cs typeface="Calibri"/>
              </a:rPr>
              <a:t>Rooted</a:t>
            </a:r>
            <a:r>
              <a:rPr sz="5000" spc="-50" dirty="0">
                <a:solidFill>
                  <a:srgbClr val="04607A"/>
                </a:solidFill>
                <a:latin typeface="Calibri"/>
                <a:cs typeface="Calibri"/>
              </a:rPr>
              <a:t> </a:t>
            </a:r>
            <a:r>
              <a:rPr sz="5000" spc="-95" dirty="0">
                <a:solidFill>
                  <a:srgbClr val="04607A"/>
                </a:solidFill>
                <a:latin typeface="Calibri"/>
                <a:cs typeface="Calibri"/>
              </a:rPr>
              <a:t>Tree</a:t>
            </a:r>
            <a:r>
              <a:rPr sz="5000" spc="-50" dirty="0">
                <a:solidFill>
                  <a:srgbClr val="04607A"/>
                </a:solidFill>
                <a:latin typeface="Calibri"/>
                <a:cs typeface="Calibri"/>
              </a:rPr>
              <a:t> </a:t>
            </a:r>
            <a:r>
              <a:rPr sz="5000" spc="-40" dirty="0">
                <a:solidFill>
                  <a:srgbClr val="04607A"/>
                </a:solidFill>
                <a:latin typeface="Calibri"/>
                <a:cs typeface="Calibri"/>
              </a:rPr>
              <a:t>Terminology</a:t>
            </a:r>
            <a:endParaRPr sz="5000" dirty="0">
              <a:latin typeface="Calibri"/>
              <a:cs typeface="Calibri"/>
            </a:endParaRPr>
          </a:p>
        </p:txBody>
      </p:sp>
      <p:sp>
        <p:nvSpPr>
          <p:cNvPr id="9" name="object 9"/>
          <p:cNvSpPr txBox="1"/>
          <p:nvPr/>
        </p:nvSpPr>
        <p:spPr>
          <a:xfrm>
            <a:off x="336905" y="1536319"/>
            <a:ext cx="7928609" cy="1214755"/>
          </a:xfrm>
          <a:prstGeom prst="rect">
            <a:avLst/>
          </a:prstGeom>
        </p:spPr>
        <p:txBody>
          <a:bodyPr vert="horz" wrap="square" lIns="0" tIns="13335" rIns="0" bIns="0" rtlCol="0">
            <a:spAutoFit/>
          </a:bodyPr>
          <a:lstStyle/>
          <a:p>
            <a:pPr marL="287020" marR="5080" indent="-274320">
              <a:lnSpc>
                <a:spcPct val="100000"/>
              </a:lnSpc>
              <a:spcBef>
                <a:spcPts val="105"/>
              </a:spcBef>
              <a:buClr>
                <a:srgbClr val="0AD0D9"/>
              </a:buClr>
              <a:buSzPct val="94230"/>
              <a:buFont typeface="Segoe UI Symbol"/>
              <a:buChar char="⚫"/>
              <a:tabLst>
                <a:tab pos="287020" algn="l"/>
              </a:tabLst>
            </a:pPr>
            <a:r>
              <a:rPr sz="2600" spc="-20" dirty="0">
                <a:latin typeface="Constantia"/>
                <a:cs typeface="Constantia"/>
              </a:rPr>
              <a:t>Terminology</a:t>
            </a:r>
            <a:r>
              <a:rPr sz="2600" spc="-85" dirty="0">
                <a:latin typeface="Constantia"/>
                <a:cs typeface="Constantia"/>
              </a:rPr>
              <a:t> </a:t>
            </a:r>
            <a:r>
              <a:rPr sz="2600" spc="-10" dirty="0">
                <a:latin typeface="Constantia"/>
                <a:cs typeface="Constantia"/>
              </a:rPr>
              <a:t>for</a:t>
            </a:r>
            <a:r>
              <a:rPr sz="2600" spc="-135" dirty="0">
                <a:latin typeface="Constantia"/>
                <a:cs typeface="Constantia"/>
              </a:rPr>
              <a:t> </a:t>
            </a:r>
            <a:r>
              <a:rPr sz="2600" spc="-15" dirty="0">
                <a:latin typeface="Constantia"/>
                <a:cs typeface="Constantia"/>
              </a:rPr>
              <a:t>rooted</a:t>
            </a:r>
            <a:r>
              <a:rPr sz="2600" spc="-55" dirty="0">
                <a:latin typeface="Constantia"/>
                <a:cs typeface="Constantia"/>
              </a:rPr>
              <a:t> </a:t>
            </a:r>
            <a:r>
              <a:rPr sz="2600" spc="-10" dirty="0">
                <a:latin typeface="Constantia"/>
                <a:cs typeface="Constantia"/>
              </a:rPr>
              <a:t>trees</a:t>
            </a:r>
            <a:r>
              <a:rPr sz="2600" spc="-65" dirty="0">
                <a:latin typeface="Constantia"/>
                <a:cs typeface="Constantia"/>
              </a:rPr>
              <a:t> </a:t>
            </a:r>
            <a:r>
              <a:rPr sz="2600" spc="-5" dirty="0">
                <a:latin typeface="Constantia"/>
                <a:cs typeface="Constantia"/>
              </a:rPr>
              <a:t>is</a:t>
            </a:r>
            <a:r>
              <a:rPr sz="2600" spc="-114" dirty="0">
                <a:latin typeface="Constantia"/>
                <a:cs typeface="Constantia"/>
              </a:rPr>
              <a:t> </a:t>
            </a:r>
            <a:r>
              <a:rPr sz="2600" dirty="0">
                <a:latin typeface="Constantia"/>
                <a:cs typeface="Constantia"/>
              </a:rPr>
              <a:t>a</a:t>
            </a:r>
            <a:r>
              <a:rPr sz="2600" spc="-65" dirty="0">
                <a:latin typeface="Constantia"/>
                <a:cs typeface="Constantia"/>
              </a:rPr>
              <a:t> </a:t>
            </a:r>
            <a:r>
              <a:rPr sz="2600" spc="-5" dirty="0">
                <a:latin typeface="Constantia"/>
                <a:cs typeface="Constantia"/>
              </a:rPr>
              <a:t>mix</a:t>
            </a:r>
            <a:r>
              <a:rPr sz="2600" spc="-70" dirty="0">
                <a:latin typeface="Constantia"/>
                <a:cs typeface="Constantia"/>
              </a:rPr>
              <a:t> </a:t>
            </a:r>
            <a:r>
              <a:rPr sz="2600" spc="-10" dirty="0">
                <a:latin typeface="Constantia"/>
                <a:cs typeface="Constantia"/>
              </a:rPr>
              <a:t>from</a:t>
            </a:r>
            <a:r>
              <a:rPr sz="2600" spc="-55" dirty="0">
                <a:latin typeface="Constantia"/>
                <a:cs typeface="Constantia"/>
              </a:rPr>
              <a:t> </a:t>
            </a:r>
            <a:r>
              <a:rPr sz="2600" spc="-10" dirty="0">
                <a:latin typeface="Constantia"/>
                <a:cs typeface="Constantia"/>
              </a:rPr>
              <a:t>botany</a:t>
            </a:r>
            <a:r>
              <a:rPr sz="2600" spc="-150" dirty="0">
                <a:latin typeface="Constantia"/>
                <a:cs typeface="Constantia"/>
              </a:rPr>
              <a:t> </a:t>
            </a:r>
            <a:r>
              <a:rPr sz="2600" dirty="0">
                <a:latin typeface="Constantia"/>
                <a:cs typeface="Constantia"/>
              </a:rPr>
              <a:t>and </a:t>
            </a:r>
            <a:r>
              <a:rPr sz="2600" spc="-640" dirty="0">
                <a:latin typeface="Constantia"/>
                <a:cs typeface="Constantia"/>
              </a:rPr>
              <a:t> </a:t>
            </a:r>
            <a:r>
              <a:rPr sz="2600" spc="-5" dirty="0">
                <a:latin typeface="Constantia"/>
                <a:cs typeface="Constantia"/>
              </a:rPr>
              <a:t>genealogy </a:t>
            </a:r>
            <a:r>
              <a:rPr sz="2600" dirty="0">
                <a:latin typeface="Constantia"/>
                <a:cs typeface="Constantia"/>
              </a:rPr>
              <a:t>(such as </a:t>
            </a:r>
            <a:r>
              <a:rPr sz="2600" spc="-5" dirty="0">
                <a:latin typeface="Constantia"/>
                <a:cs typeface="Constantia"/>
              </a:rPr>
              <a:t>this family </a:t>
            </a:r>
            <a:r>
              <a:rPr sz="2600" spc="-10" dirty="0">
                <a:latin typeface="Constantia"/>
                <a:cs typeface="Constantia"/>
              </a:rPr>
              <a:t>tree </a:t>
            </a:r>
            <a:r>
              <a:rPr sz="2600" dirty="0">
                <a:latin typeface="Constantia"/>
                <a:cs typeface="Constantia"/>
              </a:rPr>
              <a:t>of </a:t>
            </a:r>
            <a:r>
              <a:rPr sz="2600" spc="-5" dirty="0">
                <a:latin typeface="Constantia"/>
                <a:cs typeface="Constantia"/>
              </a:rPr>
              <a:t>the Bernoulli </a:t>
            </a:r>
            <a:r>
              <a:rPr sz="2600" dirty="0">
                <a:latin typeface="Constantia"/>
                <a:cs typeface="Constantia"/>
              </a:rPr>
              <a:t> </a:t>
            </a:r>
            <a:r>
              <a:rPr sz="2600" spc="-5" dirty="0">
                <a:latin typeface="Constantia"/>
                <a:cs typeface="Constantia"/>
              </a:rPr>
              <a:t>family</a:t>
            </a:r>
            <a:r>
              <a:rPr sz="2600" spc="-150" dirty="0">
                <a:latin typeface="Constantia"/>
                <a:cs typeface="Constantia"/>
              </a:rPr>
              <a:t> </a:t>
            </a:r>
            <a:r>
              <a:rPr sz="2600" dirty="0">
                <a:latin typeface="Constantia"/>
                <a:cs typeface="Constantia"/>
              </a:rPr>
              <a:t>of</a:t>
            </a:r>
            <a:r>
              <a:rPr sz="2600" spc="50" dirty="0">
                <a:latin typeface="Constantia"/>
                <a:cs typeface="Constantia"/>
              </a:rPr>
              <a:t> </a:t>
            </a:r>
            <a:r>
              <a:rPr sz="2600" spc="-5" dirty="0">
                <a:latin typeface="Constantia"/>
                <a:cs typeface="Constantia"/>
              </a:rPr>
              <a:t>mathematicians).</a:t>
            </a:r>
            <a:endParaRPr sz="2600" dirty="0">
              <a:latin typeface="Constantia"/>
              <a:cs typeface="Constantia"/>
            </a:endParaRPr>
          </a:p>
        </p:txBody>
      </p:sp>
      <p:pic>
        <p:nvPicPr>
          <p:cNvPr id="10" name="object 10"/>
          <p:cNvPicPr/>
          <p:nvPr/>
        </p:nvPicPr>
        <p:blipFill>
          <a:blip r:embed="rId7" cstate="print"/>
          <a:stretch>
            <a:fillRect/>
          </a:stretch>
        </p:blipFill>
        <p:spPr>
          <a:xfrm>
            <a:off x="257556" y="2971798"/>
            <a:ext cx="8657844" cy="38511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3559810" cy="788670"/>
          </a:xfrm>
          <a:prstGeom prst="rect">
            <a:avLst/>
          </a:prstGeom>
        </p:spPr>
        <p:txBody>
          <a:bodyPr vert="horz" wrap="square" lIns="0" tIns="13335" rIns="0" bIns="0" rtlCol="0">
            <a:spAutoFit/>
          </a:bodyPr>
          <a:lstStyle/>
          <a:p>
            <a:pPr marL="12700">
              <a:lnSpc>
                <a:spcPct val="100000"/>
              </a:lnSpc>
              <a:spcBef>
                <a:spcPts val="105"/>
              </a:spcBef>
            </a:pPr>
            <a:r>
              <a:rPr sz="5000" spc="-95" dirty="0">
                <a:solidFill>
                  <a:srgbClr val="04607A"/>
                </a:solidFill>
                <a:latin typeface="Calibri"/>
                <a:cs typeface="Calibri"/>
              </a:rPr>
              <a:t>Tree </a:t>
            </a:r>
            <a:r>
              <a:rPr sz="5000" spc="-75" dirty="0">
                <a:solidFill>
                  <a:srgbClr val="04607A"/>
                </a:solidFill>
                <a:latin typeface="Calibri"/>
                <a:cs typeface="Calibri"/>
              </a:rPr>
              <a:t>Traversal</a:t>
            </a:r>
            <a:endParaRPr sz="5000" dirty="0">
              <a:latin typeface="Calibri"/>
              <a:cs typeface="Calibri"/>
            </a:endParaRPr>
          </a:p>
        </p:txBody>
      </p:sp>
      <p:sp>
        <p:nvSpPr>
          <p:cNvPr id="9" name="object 9"/>
          <p:cNvSpPr txBox="1"/>
          <p:nvPr/>
        </p:nvSpPr>
        <p:spPr>
          <a:xfrm>
            <a:off x="535940" y="1947799"/>
            <a:ext cx="8004809" cy="1691005"/>
          </a:xfrm>
          <a:prstGeom prst="rect">
            <a:avLst/>
          </a:prstGeom>
        </p:spPr>
        <p:txBody>
          <a:bodyPr vert="horz" wrap="square" lIns="0" tIns="13335" rIns="0" bIns="0" rtlCol="0">
            <a:spAutoFit/>
          </a:bodyPr>
          <a:lstStyle/>
          <a:p>
            <a:pPr marL="286385" marR="341630" indent="-274320">
              <a:lnSpc>
                <a:spcPct val="100000"/>
              </a:lnSpc>
              <a:spcBef>
                <a:spcPts val="105"/>
              </a:spcBef>
              <a:buClr>
                <a:srgbClr val="0AD0D9"/>
              </a:buClr>
              <a:buSzPct val="94230"/>
              <a:buFont typeface="Segoe UI Symbol"/>
              <a:buChar char="⚫"/>
              <a:tabLst>
                <a:tab pos="287020" algn="l"/>
              </a:tabLst>
            </a:pPr>
            <a:r>
              <a:rPr sz="2600" spc="-10" dirty="0">
                <a:latin typeface="Constantia"/>
                <a:cs typeface="Constantia"/>
              </a:rPr>
              <a:t>Procedures</a:t>
            </a:r>
            <a:r>
              <a:rPr sz="2600" spc="-80" dirty="0">
                <a:latin typeface="Constantia"/>
                <a:cs typeface="Constantia"/>
              </a:rPr>
              <a:t> </a:t>
            </a:r>
            <a:r>
              <a:rPr sz="2600" spc="-10" dirty="0">
                <a:latin typeface="Constantia"/>
                <a:cs typeface="Constantia"/>
              </a:rPr>
              <a:t>for</a:t>
            </a:r>
            <a:r>
              <a:rPr sz="2600" spc="-135" dirty="0">
                <a:latin typeface="Constantia"/>
                <a:cs typeface="Constantia"/>
              </a:rPr>
              <a:t> </a:t>
            </a:r>
            <a:r>
              <a:rPr sz="2600" spc="-10" dirty="0">
                <a:latin typeface="Constantia"/>
                <a:cs typeface="Constantia"/>
              </a:rPr>
              <a:t>systematically</a:t>
            </a:r>
            <a:r>
              <a:rPr sz="2600" spc="-170" dirty="0">
                <a:latin typeface="Constantia"/>
                <a:cs typeface="Constantia"/>
              </a:rPr>
              <a:t> </a:t>
            </a:r>
            <a:r>
              <a:rPr sz="2600" dirty="0">
                <a:latin typeface="Constantia"/>
                <a:cs typeface="Constantia"/>
              </a:rPr>
              <a:t>visiting</a:t>
            </a:r>
            <a:r>
              <a:rPr sz="2600" spc="-75" dirty="0">
                <a:latin typeface="Constantia"/>
                <a:cs typeface="Constantia"/>
              </a:rPr>
              <a:t> </a:t>
            </a:r>
            <a:r>
              <a:rPr sz="2600" spc="-5" dirty="0">
                <a:latin typeface="Constantia"/>
                <a:cs typeface="Constantia"/>
              </a:rPr>
              <a:t>every</a:t>
            </a:r>
            <a:r>
              <a:rPr sz="2600" spc="-135" dirty="0">
                <a:latin typeface="Constantia"/>
                <a:cs typeface="Constantia"/>
              </a:rPr>
              <a:t> </a:t>
            </a:r>
            <a:r>
              <a:rPr sz="2600" spc="-15" dirty="0">
                <a:latin typeface="Constantia"/>
                <a:cs typeface="Constantia"/>
              </a:rPr>
              <a:t>vertex</a:t>
            </a:r>
            <a:r>
              <a:rPr sz="2600" spc="-130" dirty="0">
                <a:latin typeface="Constantia"/>
                <a:cs typeface="Constantia"/>
              </a:rPr>
              <a:t> </a:t>
            </a:r>
            <a:r>
              <a:rPr sz="2600" dirty="0">
                <a:latin typeface="Constantia"/>
                <a:cs typeface="Constantia"/>
              </a:rPr>
              <a:t>of </a:t>
            </a:r>
            <a:r>
              <a:rPr sz="2600" spc="-635" dirty="0">
                <a:latin typeface="Constantia"/>
                <a:cs typeface="Constantia"/>
              </a:rPr>
              <a:t> </a:t>
            </a:r>
            <a:r>
              <a:rPr sz="2600" dirty="0">
                <a:latin typeface="Constantia"/>
                <a:cs typeface="Constantia"/>
              </a:rPr>
              <a:t>an</a:t>
            </a:r>
            <a:r>
              <a:rPr sz="2600" spc="-105" dirty="0">
                <a:latin typeface="Constantia"/>
                <a:cs typeface="Constantia"/>
              </a:rPr>
              <a:t> </a:t>
            </a:r>
            <a:r>
              <a:rPr sz="2600" spc="-10" dirty="0">
                <a:latin typeface="Constantia"/>
                <a:cs typeface="Constantia"/>
              </a:rPr>
              <a:t>ordered</a:t>
            </a:r>
            <a:r>
              <a:rPr sz="2600" spc="-25" dirty="0">
                <a:latin typeface="Constantia"/>
                <a:cs typeface="Constantia"/>
              </a:rPr>
              <a:t> </a:t>
            </a:r>
            <a:r>
              <a:rPr sz="2600" spc="-10" dirty="0">
                <a:latin typeface="Constantia"/>
                <a:cs typeface="Constantia"/>
              </a:rPr>
              <a:t>tree</a:t>
            </a:r>
            <a:r>
              <a:rPr sz="2600" spc="-130" dirty="0">
                <a:latin typeface="Constantia"/>
                <a:cs typeface="Constantia"/>
              </a:rPr>
              <a:t> </a:t>
            </a:r>
            <a:r>
              <a:rPr sz="2600" spc="-10" dirty="0">
                <a:latin typeface="Constantia"/>
                <a:cs typeface="Constantia"/>
              </a:rPr>
              <a:t>are</a:t>
            </a:r>
            <a:r>
              <a:rPr sz="2600" spc="-120" dirty="0">
                <a:latin typeface="Constantia"/>
                <a:cs typeface="Constantia"/>
              </a:rPr>
              <a:t> </a:t>
            </a:r>
            <a:r>
              <a:rPr sz="2600" spc="-5" dirty="0">
                <a:latin typeface="Constantia"/>
                <a:cs typeface="Constantia"/>
              </a:rPr>
              <a:t>called</a:t>
            </a:r>
            <a:r>
              <a:rPr sz="2600" spc="-60" dirty="0">
                <a:latin typeface="Constantia"/>
                <a:cs typeface="Constantia"/>
              </a:rPr>
              <a:t> </a:t>
            </a:r>
            <a:r>
              <a:rPr sz="2600" i="1" spc="-15" dirty="0">
                <a:latin typeface="Constantia"/>
                <a:cs typeface="Constantia"/>
              </a:rPr>
              <a:t>traversals</a:t>
            </a:r>
            <a:r>
              <a:rPr sz="2600" spc="-15" dirty="0">
                <a:latin typeface="Constantia"/>
                <a:cs typeface="Constantia"/>
              </a:rPr>
              <a:t>.</a:t>
            </a:r>
            <a:endParaRPr sz="2600" dirty="0">
              <a:latin typeface="Constantia"/>
              <a:cs typeface="Constantia"/>
            </a:endParaRPr>
          </a:p>
          <a:p>
            <a:pPr marL="286385" marR="5080" indent="-274320">
              <a:lnSpc>
                <a:spcPct val="100000"/>
              </a:lnSpc>
              <a:spcBef>
                <a:spcPts val="625"/>
              </a:spcBef>
              <a:buClr>
                <a:srgbClr val="0AD0D9"/>
              </a:buClr>
              <a:buSzPct val="94230"/>
              <a:buFont typeface="Segoe UI Symbol"/>
              <a:buChar char="⚫"/>
              <a:tabLst>
                <a:tab pos="287020" algn="l"/>
              </a:tabLst>
            </a:pPr>
            <a:r>
              <a:rPr sz="2600" spc="-5" dirty="0">
                <a:latin typeface="Constantia"/>
                <a:cs typeface="Constantia"/>
              </a:rPr>
              <a:t>The</a:t>
            </a:r>
            <a:r>
              <a:rPr sz="2600" spc="-80" dirty="0">
                <a:latin typeface="Constantia"/>
                <a:cs typeface="Constantia"/>
              </a:rPr>
              <a:t> </a:t>
            </a:r>
            <a:r>
              <a:rPr sz="2600" spc="-10" dirty="0">
                <a:latin typeface="Constantia"/>
                <a:cs typeface="Constantia"/>
              </a:rPr>
              <a:t>three</a:t>
            </a:r>
            <a:r>
              <a:rPr sz="2600" spc="-50" dirty="0">
                <a:latin typeface="Constantia"/>
                <a:cs typeface="Constantia"/>
              </a:rPr>
              <a:t> </a:t>
            </a:r>
            <a:r>
              <a:rPr sz="2600" spc="-5" dirty="0">
                <a:latin typeface="Constantia"/>
                <a:cs typeface="Constantia"/>
              </a:rPr>
              <a:t>most</a:t>
            </a:r>
            <a:r>
              <a:rPr sz="2600" spc="-150" dirty="0">
                <a:latin typeface="Constantia"/>
                <a:cs typeface="Constantia"/>
              </a:rPr>
              <a:t> </a:t>
            </a:r>
            <a:r>
              <a:rPr sz="2600" spc="-10" dirty="0">
                <a:latin typeface="Constantia"/>
                <a:cs typeface="Constantia"/>
              </a:rPr>
              <a:t>commonly</a:t>
            </a:r>
            <a:r>
              <a:rPr sz="2600" spc="-135" dirty="0">
                <a:latin typeface="Constantia"/>
                <a:cs typeface="Constantia"/>
              </a:rPr>
              <a:t> </a:t>
            </a:r>
            <a:r>
              <a:rPr sz="2600" dirty="0">
                <a:latin typeface="Constantia"/>
                <a:cs typeface="Constantia"/>
              </a:rPr>
              <a:t>used</a:t>
            </a:r>
            <a:r>
              <a:rPr sz="2600" spc="-60" dirty="0">
                <a:latin typeface="Constantia"/>
                <a:cs typeface="Constantia"/>
              </a:rPr>
              <a:t> </a:t>
            </a:r>
            <a:r>
              <a:rPr sz="2600" i="1" spc="-15" dirty="0">
                <a:latin typeface="Constantia"/>
                <a:cs typeface="Constantia"/>
              </a:rPr>
              <a:t>traversals</a:t>
            </a:r>
            <a:r>
              <a:rPr sz="2600" i="1" spc="-10" dirty="0">
                <a:latin typeface="Constantia"/>
                <a:cs typeface="Constantia"/>
              </a:rPr>
              <a:t> </a:t>
            </a:r>
            <a:r>
              <a:rPr sz="2600" spc="-15" dirty="0">
                <a:latin typeface="Constantia"/>
                <a:cs typeface="Constantia"/>
              </a:rPr>
              <a:t>are</a:t>
            </a:r>
            <a:r>
              <a:rPr sz="2600" spc="-60" dirty="0">
                <a:latin typeface="Constantia"/>
                <a:cs typeface="Constantia"/>
              </a:rPr>
              <a:t> </a:t>
            </a:r>
            <a:r>
              <a:rPr sz="2600" i="1" spc="-10" dirty="0">
                <a:latin typeface="Constantia"/>
                <a:cs typeface="Constantia"/>
              </a:rPr>
              <a:t>preorder </a:t>
            </a:r>
            <a:r>
              <a:rPr sz="2600" i="1" spc="-600" dirty="0">
                <a:latin typeface="Constantia"/>
                <a:cs typeface="Constantia"/>
              </a:rPr>
              <a:t> </a:t>
            </a:r>
            <a:r>
              <a:rPr sz="2600" i="1" spc="-15" dirty="0">
                <a:latin typeface="Constantia"/>
                <a:cs typeface="Constantia"/>
              </a:rPr>
              <a:t>traversal</a:t>
            </a:r>
            <a:r>
              <a:rPr sz="2600" spc="-15" dirty="0">
                <a:latin typeface="Constantia"/>
                <a:cs typeface="Constantia"/>
              </a:rPr>
              <a:t>,</a:t>
            </a:r>
            <a:r>
              <a:rPr sz="2600" dirty="0">
                <a:latin typeface="Constantia"/>
                <a:cs typeface="Constantia"/>
              </a:rPr>
              <a:t> </a:t>
            </a:r>
            <a:r>
              <a:rPr sz="2600" i="1" spc="-5" dirty="0">
                <a:latin typeface="Constantia"/>
                <a:cs typeface="Constantia"/>
              </a:rPr>
              <a:t>inorder</a:t>
            </a:r>
            <a:r>
              <a:rPr sz="2600" i="1" spc="-15" dirty="0">
                <a:latin typeface="Constantia"/>
                <a:cs typeface="Constantia"/>
              </a:rPr>
              <a:t> traversal</a:t>
            </a:r>
            <a:r>
              <a:rPr sz="2600" spc="-15" dirty="0">
                <a:latin typeface="Constantia"/>
                <a:cs typeface="Constantia"/>
              </a:rPr>
              <a:t>,</a:t>
            </a:r>
            <a:r>
              <a:rPr sz="2600" spc="-75" dirty="0">
                <a:latin typeface="Constantia"/>
                <a:cs typeface="Constantia"/>
              </a:rPr>
              <a:t> </a:t>
            </a:r>
            <a:r>
              <a:rPr sz="2600" dirty="0">
                <a:latin typeface="Constantia"/>
                <a:cs typeface="Constantia"/>
              </a:rPr>
              <a:t>and</a:t>
            </a:r>
            <a:r>
              <a:rPr sz="2600" spc="-5" dirty="0">
                <a:latin typeface="Constantia"/>
                <a:cs typeface="Constantia"/>
              </a:rPr>
              <a:t> </a:t>
            </a:r>
            <a:r>
              <a:rPr sz="2600" i="1" spc="-10" dirty="0">
                <a:latin typeface="Constantia"/>
                <a:cs typeface="Constantia"/>
              </a:rPr>
              <a:t>postorder </a:t>
            </a:r>
            <a:r>
              <a:rPr sz="2600" i="1" spc="-15" dirty="0">
                <a:latin typeface="Constantia"/>
                <a:cs typeface="Constantia"/>
              </a:rPr>
              <a:t>traversal</a:t>
            </a:r>
            <a:r>
              <a:rPr sz="2600" spc="-15" dirty="0">
                <a:latin typeface="Constantia"/>
                <a:cs typeface="Constantia"/>
              </a:rPr>
              <a:t>.</a:t>
            </a:r>
            <a:endParaRPr sz="2600" dirty="0">
              <a:latin typeface="Constantia"/>
              <a:cs typeface="Constant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06400" y="291021"/>
            <a:ext cx="9088207" cy="3103413"/>
          </a:xfrm>
          <a:prstGeom prst="rect">
            <a:avLst/>
          </a:prstGeom>
        </p:spPr>
        <p:txBody>
          <a:bodyPr vert="horz" wrap="square" lIns="0" tIns="129539" rIns="0" bIns="0" rtlCol="0">
            <a:spAutoFit/>
          </a:bodyPr>
          <a:lstStyle/>
          <a:p>
            <a:pPr marL="50800">
              <a:lnSpc>
                <a:spcPct val="100000"/>
              </a:lnSpc>
              <a:spcBef>
                <a:spcPts val="1019"/>
              </a:spcBef>
            </a:pPr>
            <a:r>
              <a:rPr sz="4500" spc="-15" dirty="0">
                <a:solidFill>
                  <a:srgbClr val="04607A"/>
                </a:solidFill>
                <a:latin typeface="Calibri"/>
                <a:cs typeface="Calibri"/>
              </a:rPr>
              <a:t>Preorder</a:t>
            </a:r>
            <a:r>
              <a:rPr sz="4500" spc="-50" dirty="0">
                <a:solidFill>
                  <a:srgbClr val="04607A"/>
                </a:solidFill>
                <a:latin typeface="Calibri"/>
                <a:cs typeface="Calibri"/>
              </a:rPr>
              <a:t> </a:t>
            </a:r>
            <a:r>
              <a:rPr sz="4500" spc="-65" dirty="0">
                <a:solidFill>
                  <a:srgbClr val="04607A"/>
                </a:solidFill>
                <a:latin typeface="Calibri"/>
                <a:cs typeface="Calibri"/>
              </a:rPr>
              <a:t>Traversal</a:t>
            </a:r>
            <a:r>
              <a:rPr lang="en-US" sz="4500" spc="-65" dirty="0">
                <a:solidFill>
                  <a:srgbClr val="04607A"/>
                </a:solidFill>
                <a:latin typeface="Calibri"/>
                <a:cs typeface="Calibri"/>
              </a:rPr>
              <a:t>(Result in Prefix Exp)</a:t>
            </a:r>
            <a:endParaRPr sz="4500" dirty="0">
              <a:latin typeface="Calibri"/>
              <a:cs typeface="Calibri"/>
            </a:endParaRPr>
          </a:p>
          <a:p>
            <a:pPr marL="416559" marR="43180">
              <a:lnSpc>
                <a:spcPct val="100000"/>
              </a:lnSpc>
              <a:spcBef>
                <a:spcPts val="495"/>
              </a:spcBef>
              <a:tabLst>
                <a:tab pos="866140" algn="l"/>
                <a:tab pos="5028565" algn="l"/>
                <a:tab pos="6383020" algn="l"/>
              </a:tabLst>
            </a:pPr>
            <a:r>
              <a:rPr sz="2400" b="1" dirty="0">
                <a:solidFill>
                  <a:srgbClr val="000000"/>
                </a:solidFill>
                <a:latin typeface="Constantia"/>
                <a:cs typeface="Constantia"/>
              </a:rPr>
              <a:t>Definition</a:t>
            </a:r>
            <a:r>
              <a:rPr sz="2400" dirty="0">
                <a:solidFill>
                  <a:srgbClr val="000000"/>
                </a:solidFill>
              </a:rPr>
              <a:t>: </a:t>
            </a:r>
            <a:r>
              <a:rPr sz="2400" spc="5" dirty="0">
                <a:solidFill>
                  <a:srgbClr val="000000"/>
                </a:solidFill>
              </a:rPr>
              <a:t>Let </a:t>
            </a:r>
            <a:r>
              <a:rPr sz="2400" i="1" dirty="0">
                <a:solidFill>
                  <a:srgbClr val="000000"/>
                </a:solidFill>
                <a:latin typeface="Constantia"/>
                <a:cs typeface="Constantia"/>
              </a:rPr>
              <a:t>T </a:t>
            </a:r>
            <a:r>
              <a:rPr sz="2400" spc="-5" dirty="0">
                <a:solidFill>
                  <a:srgbClr val="000000"/>
                </a:solidFill>
              </a:rPr>
              <a:t>be </a:t>
            </a:r>
            <a:r>
              <a:rPr sz="2400" dirty="0">
                <a:solidFill>
                  <a:srgbClr val="000000"/>
                </a:solidFill>
              </a:rPr>
              <a:t>an </a:t>
            </a:r>
            <a:r>
              <a:rPr sz="2400" spc="-15" dirty="0">
                <a:solidFill>
                  <a:srgbClr val="000000"/>
                </a:solidFill>
              </a:rPr>
              <a:t>ordered rooted </a:t>
            </a:r>
            <a:r>
              <a:rPr sz="2400" spc="-10" dirty="0">
                <a:solidFill>
                  <a:srgbClr val="000000"/>
                </a:solidFill>
              </a:rPr>
              <a:t>tree </a:t>
            </a:r>
            <a:r>
              <a:rPr sz="2400" dirty="0">
                <a:solidFill>
                  <a:srgbClr val="000000"/>
                </a:solidFill>
              </a:rPr>
              <a:t>with </a:t>
            </a:r>
            <a:r>
              <a:rPr sz="2400" spc="-10" dirty="0">
                <a:solidFill>
                  <a:srgbClr val="000000"/>
                </a:solidFill>
              </a:rPr>
              <a:t>root </a:t>
            </a:r>
            <a:r>
              <a:rPr sz="2400" i="1" spc="-5" dirty="0">
                <a:solidFill>
                  <a:srgbClr val="000000"/>
                </a:solidFill>
                <a:latin typeface="Constantia"/>
                <a:cs typeface="Constantia"/>
              </a:rPr>
              <a:t>r</a:t>
            </a:r>
            <a:r>
              <a:rPr sz="2400" spc="-5" dirty="0">
                <a:solidFill>
                  <a:srgbClr val="000000"/>
                </a:solidFill>
              </a:rPr>
              <a:t>. </a:t>
            </a:r>
            <a:r>
              <a:rPr sz="2400" dirty="0">
                <a:solidFill>
                  <a:srgbClr val="000000"/>
                </a:solidFill>
              </a:rPr>
              <a:t>If </a:t>
            </a:r>
            <a:r>
              <a:rPr sz="2400" spc="5" dirty="0">
                <a:solidFill>
                  <a:srgbClr val="000000"/>
                </a:solidFill>
              </a:rPr>
              <a:t> </a:t>
            </a:r>
            <a:r>
              <a:rPr sz="2400" i="1" dirty="0">
                <a:solidFill>
                  <a:srgbClr val="000000"/>
                </a:solidFill>
                <a:latin typeface="Constantia"/>
                <a:cs typeface="Constantia"/>
              </a:rPr>
              <a:t>T </a:t>
            </a:r>
            <a:r>
              <a:rPr sz="2400" spc="-10" dirty="0">
                <a:solidFill>
                  <a:srgbClr val="000000"/>
                </a:solidFill>
              </a:rPr>
              <a:t>consists only </a:t>
            </a:r>
            <a:r>
              <a:rPr sz="2400" dirty="0">
                <a:solidFill>
                  <a:srgbClr val="000000"/>
                </a:solidFill>
              </a:rPr>
              <a:t>of </a:t>
            </a:r>
            <a:r>
              <a:rPr sz="2400" i="1" spc="-5" dirty="0">
                <a:solidFill>
                  <a:srgbClr val="000000"/>
                </a:solidFill>
                <a:latin typeface="Constantia"/>
                <a:cs typeface="Constantia"/>
              </a:rPr>
              <a:t>r</a:t>
            </a:r>
            <a:r>
              <a:rPr sz="2400" spc="-5" dirty="0">
                <a:solidFill>
                  <a:srgbClr val="000000"/>
                </a:solidFill>
              </a:rPr>
              <a:t>, then </a:t>
            </a:r>
            <a:r>
              <a:rPr sz="2400" i="1" dirty="0">
                <a:solidFill>
                  <a:srgbClr val="000000"/>
                </a:solidFill>
                <a:latin typeface="Constantia"/>
                <a:cs typeface="Constantia"/>
              </a:rPr>
              <a:t>r </a:t>
            </a:r>
            <a:r>
              <a:rPr sz="2400" spc="-5" dirty="0">
                <a:solidFill>
                  <a:srgbClr val="000000"/>
                </a:solidFill>
              </a:rPr>
              <a:t>is the </a:t>
            </a:r>
            <a:r>
              <a:rPr sz="2400" i="1" spc="-10" dirty="0">
                <a:solidFill>
                  <a:srgbClr val="000000"/>
                </a:solidFill>
                <a:latin typeface="Constantia"/>
                <a:cs typeface="Constantia"/>
              </a:rPr>
              <a:t>preorder </a:t>
            </a:r>
            <a:r>
              <a:rPr sz="2400" i="1" spc="-15" dirty="0">
                <a:solidFill>
                  <a:srgbClr val="000000"/>
                </a:solidFill>
                <a:latin typeface="Constantia"/>
                <a:cs typeface="Constantia"/>
              </a:rPr>
              <a:t>traversal </a:t>
            </a:r>
            <a:r>
              <a:rPr sz="2400" dirty="0">
                <a:solidFill>
                  <a:srgbClr val="000000"/>
                </a:solidFill>
              </a:rPr>
              <a:t>of </a:t>
            </a:r>
            <a:r>
              <a:rPr sz="2400" i="1" spc="-5" dirty="0">
                <a:solidFill>
                  <a:srgbClr val="000000"/>
                </a:solidFill>
                <a:latin typeface="Constantia"/>
                <a:cs typeface="Constantia"/>
              </a:rPr>
              <a:t>T</a:t>
            </a:r>
            <a:r>
              <a:rPr sz="2400" spc="-5" dirty="0">
                <a:solidFill>
                  <a:srgbClr val="000000"/>
                </a:solidFill>
              </a:rPr>
              <a:t>. </a:t>
            </a:r>
            <a:r>
              <a:rPr sz="2400" dirty="0">
                <a:solidFill>
                  <a:srgbClr val="000000"/>
                </a:solidFill>
              </a:rPr>
              <a:t> Otherwise, suppose that </a:t>
            </a:r>
            <a:r>
              <a:rPr sz="2400" i="1" spc="-5" dirty="0">
                <a:solidFill>
                  <a:srgbClr val="000000"/>
                </a:solidFill>
                <a:latin typeface="Constantia"/>
                <a:cs typeface="Constantia"/>
              </a:rPr>
              <a:t>T</a:t>
            </a:r>
            <a:r>
              <a:rPr sz="2400" spc="-7" baseline="-20833" dirty="0">
                <a:solidFill>
                  <a:srgbClr val="000000"/>
                </a:solidFill>
                <a:latin typeface="Cambria Math"/>
                <a:cs typeface="Cambria Math"/>
              </a:rPr>
              <a:t>1</a:t>
            </a:r>
            <a:r>
              <a:rPr sz="2400" spc="-5" dirty="0">
                <a:solidFill>
                  <a:srgbClr val="000000"/>
                </a:solidFill>
              </a:rPr>
              <a:t>, </a:t>
            </a:r>
            <a:r>
              <a:rPr sz="2400" i="1" spc="-5" dirty="0">
                <a:solidFill>
                  <a:srgbClr val="000000"/>
                </a:solidFill>
                <a:latin typeface="Constantia"/>
                <a:cs typeface="Constantia"/>
              </a:rPr>
              <a:t>T</a:t>
            </a:r>
            <a:r>
              <a:rPr sz="2400" spc="-7" baseline="-20833" dirty="0">
                <a:solidFill>
                  <a:srgbClr val="000000"/>
                </a:solidFill>
                <a:latin typeface="Cambria Math"/>
                <a:cs typeface="Cambria Math"/>
              </a:rPr>
              <a:t>2</a:t>
            </a:r>
            <a:r>
              <a:rPr sz="2400" spc="-5" dirty="0">
                <a:solidFill>
                  <a:srgbClr val="000000"/>
                </a:solidFill>
              </a:rPr>
              <a:t>, …, </a:t>
            </a:r>
            <a:r>
              <a:rPr sz="2400" i="1" spc="-5" dirty="0">
                <a:solidFill>
                  <a:srgbClr val="000000"/>
                </a:solidFill>
                <a:latin typeface="Constantia"/>
                <a:cs typeface="Constantia"/>
              </a:rPr>
              <a:t>T</a:t>
            </a:r>
            <a:r>
              <a:rPr sz="2400" i="1" spc="-7" baseline="-20833" dirty="0">
                <a:solidFill>
                  <a:srgbClr val="000000"/>
                </a:solidFill>
                <a:latin typeface="Constantia"/>
                <a:cs typeface="Constantia"/>
              </a:rPr>
              <a:t>n </a:t>
            </a:r>
            <a:r>
              <a:rPr sz="2400" spc="-15" dirty="0">
                <a:solidFill>
                  <a:srgbClr val="000000"/>
                </a:solidFill>
              </a:rPr>
              <a:t>are </a:t>
            </a:r>
            <a:r>
              <a:rPr sz="2400" spc="-5" dirty="0">
                <a:solidFill>
                  <a:srgbClr val="000000"/>
                </a:solidFill>
              </a:rPr>
              <a:t>the subtrees </a:t>
            </a:r>
            <a:r>
              <a:rPr sz="2400" dirty="0">
                <a:solidFill>
                  <a:srgbClr val="000000"/>
                </a:solidFill>
              </a:rPr>
              <a:t>of </a:t>
            </a:r>
            <a:r>
              <a:rPr sz="2400" i="1" dirty="0">
                <a:solidFill>
                  <a:srgbClr val="000000"/>
                </a:solidFill>
                <a:latin typeface="Constantia"/>
                <a:cs typeface="Constantia"/>
              </a:rPr>
              <a:t>r </a:t>
            </a:r>
            <a:r>
              <a:rPr sz="2400" i="1" spc="5" dirty="0">
                <a:solidFill>
                  <a:srgbClr val="000000"/>
                </a:solidFill>
                <a:latin typeface="Constantia"/>
                <a:cs typeface="Constantia"/>
              </a:rPr>
              <a:t> </a:t>
            </a:r>
            <a:r>
              <a:rPr sz="2400" spc="-10" dirty="0">
                <a:solidFill>
                  <a:srgbClr val="000000"/>
                </a:solidFill>
              </a:rPr>
              <a:t>from</a:t>
            </a:r>
            <a:r>
              <a:rPr sz="2400" spc="-30" dirty="0">
                <a:solidFill>
                  <a:srgbClr val="000000"/>
                </a:solidFill>
              </a:rPr>
              <a:t> </a:t>
            </a:r>
            <a:r>
              <a:rPr sz="2400" dirty="0">
                <a:solidFill>
                  <a:srgbClr val="000000"/>
                </a:solidFill>
              </a:rPr>
              <a:t>left</a:t>
            </a:r>
            <a:r>
              <a:rPr sz="2400" spc="-85" dirty="0">
                <a:solidFill>
                  <a:srgbClr val="000000"/>
                </a:solidFill>
              </a:rPr>
              <a:t> </a:t>
            </a:r>
            <a:r>
              <a:rPr sz="2400" spc="-15" dirty="0">
                <a:solidFill>
                  <a:srgbClr val="000000"/>
                </a:solidFill>
              </a:rPr>
              <a:t>to</a:t>
            </a:r>
            <a:r>
              <a:rPr sz="2400" spc="-80" dirty="0">
                <a:solidFill>
                  <a:srgbClr val="000000"/>
                </a:solidFill>
              </a:rPr>
              <a:t> </a:t>
            </a:r>
            <a:r>
              <a:rPr sz="2400" spc="-5" dirty="0">
                <a:solidFill>
                  <a:srgbClr val="000000"/>
                </a:solidFill>
              </a:rPr>
              <a:t>right</a:t>
            </a:r>
            <a:r>
              <a:rPr sz="2400" spc="-55" dirty="0">
                <a:solidFill>
                  <a:srgbClr val="000000"/>
                </a:solidFill>
              </a:rPr>
              <a:t> </a:t>
            </a:r>
            <a:r>
              <a:rPr sz="2400" spc="-5" dirty="0">
                <a:solidFill>
                  <a:srgbClr val="000000"/>
                </a:solidFill>
              </a:rPr>
              <a:t>in</a:t>
            </a:r>
            <a:r>
              <a:rPr sz="2400" spc="-75" dirty="0">
                <a:solidFill>
                  <a:srgbClr val="000000"/>
                </a:solidFill>
              </a:rPr>
              <a:t> </a:t>
            </a:r>
            <a:r>
              <a:rPr sz="2400" i="1" spc="-5" dirty="0">
                <a:solidFill>
                  <a:srgbClr val="000000"/>
                </a:solidFill>
                <a:latin typeface="Constantia"/>
                <a:cs typeface="Constantia"/>
              </a:rPr>
              <a:t>T</a:t>
            </a:r>
            <a:r>
              <a:rPr sz="2400" spc="-5" dirty="0">
                <a:solidFill>
                  <a:srgbClr val="000000"/>
                </a:solidFill>
              </a:rPr>
              <a:t>.</a:t>
            </a:r>
            <a:r>
              <a:rPr sz="2400" spc="-40" dirty="0">
                <a:solidFill>
                  <a:srgbClr val="000000"/>
                </a:solidFill>
              </a:rPr>
              <a:t> </a:t>
            </a:r>
            <a:r>
              <a:rPr sz="2400" spc="-5" dirty="0">
                <a:solidFill>
                  <a:srgbClr val="000000"/>
                </a:solidFill>
              </a:rPr>
              <a:t>The</a:t>
            </a:r>
            <a:r>
              <a:rPr sz="2400" spc="-90" dirty="0">
                <a:solidFill>
                  <a:srgbClr val="000000"/>
                </a:solidFill>
              </a:rPr>
              <a:t> </a:t>
            </a:r>
            <a:r>
              <a:rPr sz="2400" spc="-10" dirty="0">
                <a:solidFill>
                  <a:srgbClr val="000000"/>
                </a:solidFill>
              </a:rPr>
              <a:t>preorder</a:t>
            </a:r>
            <a:r>
              <a:rPr sz="2400" spc="-105" dirty="0">
                <a:solidFill>
                  <a:srgbClr val="000000"/>
                </a:solidFill>
              </a:rPr>
              <a:t> </a:t>
            </a:r>
            <a:r>
              <a:rPr sz="2400" spc="-20" dirty="0">
                <a:solidFill>
                  <a:srgbClr val="000000"/>
                </a:solidFill>
              </a:rPr>
              <a:t>traversal	</a:t>
            </a:r>
            <a:r>
              <a:rPr sz="2400" spc="-5" dirty="0">
                <a:solidFill>
                  <a:srgbClr val="000000"/>
                </a:solidFill>
              </a:rPr>
              <a:t>begins </a:t>
            </a:r>
            <a:r>
              <a:rPr sz="2400" spc="-15" dirty="0">
                <a:solidFill>
                  <a:srgbClr val="000000"/>
                </a:solidFill>
              </a:rPr>
              <a:t>by </a:t>
            </a:r>
            <a:r>
              <a:rPr sz="2400" spc="-10" dirty="0">
                <a:solidFill>
                  <a:srgbClr val="000000"/>
                </a:solidFill>
              </a:rPr>
              <a:t> </a:t>
            </a:r>
            <a:r>
              <a:rPr sz="2400" dirty="0">
                <a:solidFill>
                  <a:srgbClr val="000000"/>
                </a:solidFill>
              </a:rPr>
              <a:t>visiting </a:t>
            </a:r>
            <a:r>
              <a:rPr sz="2400" i="1" spc="-5" dirty="0">
                <a:solidFill>
                  <a:srgbClr val="000000"/>
                </a:solidFill>
                <a:latin typeface="Constantia"/>
                <a:cs typeface="Constantia"/>
              </a:rPr>
              <a:t>r</a:t>
            </a:r>
            <a:r>
              <a:rPr sz="2400" spc="-5" dirty="0">
                <a:solidFill>
                  <a:srgbClr val="000000"/>
                </a:solidFill>
              </a:rPr>
              <a:t>, and </a:t>
            </a:r>
            <a:r>
              <a:rPr sz="2400" spc="-10" dirty="0">
                <a:solidFill>
                  <a:srgbClr val="000000"/>
                </a:solidFill>
              </a:rPr>
              <a:t>continues </a:t>
            </a:r>
            <a:r>
              <a:rPr sz="2400" spc="-20" dirty="0">
                <a:solidFill>
                  <a:srgbClr val="000000"/>
                </a:solidFill>
              </a:rPr>
              <a:t>by </a:t>
            </a:r>
            <a:r>
              <a:rPr sz="2400" spc="-15" dirty="0">
                <a:solidFill>
                  <a:srgbClr val="000000"/>
                </a:solidFill>
              </a:rPr>
              <a:t>traversing </a:t>
            </a:r>
            <a:r>
              <a:rPr sz="2400" i="1" spc="-5" dirty="0">
                <a:solidFill>
                  <a:srgbClr val="000000"/>
                </a:solidFill>
                <a:latin typeface="Constantia"/>
                <a:cs typeface="Constantia"/>
              </a:rPr>
              <a:t>T</a:t>
            </a:r>
            <a:r>
              <a:rPr sz="2400" spc="-7" baseline="-20833" dirty="0">
                <a:solidFill>
                  <a:srgbClr val="000000"/>
                </a:solidFill>
                <a:latin typeface="Cambria Math"/>
                <a:cs typeface="Cambria Math"/>
              </a:rPr>
              <a:t>1 </a:t>
            </a:r>
            <a:r>
              <a:rPr sz="2400" spc="-5" dirty="0">
                <a:solidFill>
                  <a:srgbClr val="000000"/>
                </a:solidFill>
              </a:rPr>
              <a:t>in </a:t>
            </a:r>
            <a:r>
              <a:rPr sz="2400" spc="-30" dirty="0">
                <a:solidFill>
                  <a:srgbClr val="000000"/>
                </a:solidFill>
              </a:rPr>
              <a:t>preorder, </a:t>
            </a:r>
            <a:r>
              <a:rPr sz="2400" spc="-5" dirty="0">
                <a:solidFill>
                  <a:srgbClr val="000000"/>
                </a:solidFill>
              </a:rPr>
              <a:t>then </a:t>
            </a:r>
            <a:r>
              <a:rPr sz="2400" dirty="0">
                <a:solidFill>
                  <a:srgbClr val="000000"/>
                </a:solidFill>
              </a:rPr>
              <a:t> </a:t>
            </a:r>
            <a:r>
              <a:rPr sz="2400" i="1" spc="-5" dirty="0">
                <a:solidFill>
                  <a:srgbClr val="000000"/>
                </a:solidFill>
                <a:latin typeface="Constantia"/>
                <a:cs typeface="Constantia"/>
              </a:rPr>
              <a:t>T</a:t>
            </a:r>
            <a:r>
              <a:rPr sz="2400" spc="-7" baseline="-20833" dirty="0">
                <a:solidFill>
                  <a:srgbClr val="000000"/>
                </a:solidFill>
                <a:latin typeface="Cambria Math"/>
                <a:cs typeface="Cambria Math"/>
              </a:rPr>
              <a:t>2	</a:t>
            </a:r>
            <a:r>
              <a:rPr sz="2400" spc="-5" dirty="0">
                <a:solidFill>
                  <a:srgbClr val="000000"/>
                </a:solidFill>
              </a:rPr>
              <a:t>in</a:t>
            </a:r>
            <a:r>
              <a:rPr sz="2400" spc="-70" dirty="0">
                <a:solidFill>
                  <a:srgbClr val="000000"/>
                </a:solidFill>
              </a:rPr>
              <a:t> </a:t>
            </a:r>
            <a:r>
              <a:rPr sz="2400" spc="-35" dirty="0">
                <a:solidFill>
                  <a:srgbClr val="000000"/>
                </a:solidFill>
              </a:rPr>
              <a:t>preorder,</a:t>
            </a:r>
            <a:r>
              <a:rPr sz="2400" spc="-50" dirty="0">
                <a:solidFill>
                  <a:srgbClr val="000000"/>
                </a:solidFill>
              </a:rPr>
              <a:t> </a:t>
            </a:r>
            <a:r>
              <a:rPr sz="2400" dirty="0">
                <a:solidFill>
                  <a:srgbClr val="000000"/>
                </a:solidFill>
              </a:rPr>
              <a:t>and</a:t>
            </a:r>
            <a:r>
              <a:rPr sz="2400" spc="-40" dirty="0">
                <a:solidFill>
                  <a:srgbClr val="000000"/>
                </a:solidFill>
              </a:rPr>
              <a:t> </a:t>
            </a:r>
            <a:r>
              <a:rPr sz="2400" dirty="0">
                <a:solidFill>
                  <a:srgbClr val="000000"/>
                </a:solidFill>
              </a:rPr>
              <a:t>so</a:t>
            </a:r>
            <a:r>
              <a:rPr sz="2400" spc="-110" dirty="0">
                <a:solidFill>
                  <a:srgbClr val="000000"/>
                </a:solidFill>
              </a:rPr>
              <a:t> </a:t>
            </a:r>
            <a:r>
              <a:rPr sz="2400" spc="-5" dirty="0">
                <a:solidFill>
                  <a:srgbClr val="000000"/>
                </a:solidFill>
              </a:rPr>
              <a:t>on,</a:t>
            </a:r>
            <a:r>
              <a:rPr sz="2400" spc="-20" dirty="0">
                <a:solidFill>
                  <a:srgbClr val="000000"/>
                </a:solidFill>
              </a:rPr>
              <a:t> </a:t>
            </a:r>
            <a:r>
              <a:rPr sz="2400" spc="-5" dirty="0">
                <a:solidFill>
                  <a:srgbClr val="000000"/>
                </a:solidFill>
              </a:rPr>
              <a:t>until</a:t>
            </a:r>
            <a:r>
              <a:rPr sz="2400" dirty="0">
                <a:solidFill>
                  <a:srgbClr val="000000"/>
                </a:solidFill>
              </a:rPr>
              <a:t> </a:t>
            </a:r>
            <a:r>
              <a:rPr sz="2400" i="1" spc="-5" dirty="0">
                <a:solidFill>
                  <a:srgbClr val="000000"/>
                </a:solidFill>
                <a:latin typeface="Constantia"/>
                <a:cs typeface="Constantia"/>
              </a:rPr>
              <a:t>T</a:t>
            </a:r>
            <a:r>
              <a:rPr sz="2400" i="1" spc="-7" baseline="-20833" dirty="0">
                <a:solidFill>
                  <a:srgbClr val="000000"/>
                </a:solidFill>
                <a:latin typeface="Constantia"/>
                <a:cs typeface="Constantia"/>
              </a:rPr>
              <a:t>n	</a:t>
            </a:r>
            <a:r>
              <a:rPr sz="2400" spc="-5" dirty="0">
                <a:solidFill>
                  <a:srgbClr val="000000"/>
                </a:solidFill>
              </a:rPr>
              <a:t>is</a:t>
            </a:r>
            <a:r>
              <a:rPr sz="2400" spc="-85" dirty="0">
                <a:solidFill>
                  <a:srgbClr val="000000"/>
                </a:solidFill>
              </a:rPr>
              <a:t> </a:t>
            </a:r>
            <a:r>
              <a:rPr sz="2400" spc="-20" dirty="0">
                <a:solidFill>
                  <a:srgbClr val="000000"/>
                </a:solidFill>
              </a:rPr>
              <a:t>traversed</a:t>
            </a:r>
            <a:r>
              <a:rPr sz="2400" spc="-15" dirty="0">
                <a:solidFill>
                  <a:srgbClr val="000000"/>
                </a:solidFill>
              </a:rPr>
              <a:t> </a:t>
            </a:r>
            <a:r>
              <a:rPr sz="2400" spc="-5" dirty="0">
                <a:solidFill>
                  <a:srgbClr val="000000"/>
                </a:solidFill>
              </a:rPr>
              <a:t>in</a:t>
            </a:r>
            <a:r>
              <a:rPr sz="2400" spc="-90" dirty="0">
                <a:solidFill>
                  <a:srgbClr val="000000"/>
                </a:solidFill>
              </a:rPr>
              <a:t> </a:t>
            </a:r>
            <a:r>
              <a:rPr sz="2400" spc="-35" dirty="0">
                <a:solidFill>
                  <a:srgbClr val="000000"/>
                </a:solidFill>
              </a:rPr>
              <a:t>preorder.</a:t>
            </a:r>
            <a:endParaRPr sz="2400" dirty="0">
              <a:latin typeface="Constantia"/>
              <a:cs typeface="Constantia"/>
            </a:endParaRPr>
          </a:p>
        </p:txBody>
      </p:sp>
      <p:pic>
        <p:nvPicPr>
          <p:cNvPr id="9" name="object 9"/>
          <p:cNvPicPr/>
          <p:nvPr/>
        </p:nvPicPr>
        <p:blipFill>
          <a:blip r:embed="rId7" cstate="print"/>
          <a:stretch>
            <a:fillRect/>
          </a:stretch>
        </p:blipFill>
        <p:spPr>
          <a:xfrm>
            <a:off x="1077003" y="3574397"/>
            <a:ext cx="6934200" cy="2971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331978"/>
            <a:ext cx="7023100" cy="711200"/>
          </a:xfrm>
          <a:prstGeom prst="rect">
            <a:avLst/>
          </a:prstGeom>
        </p:spPr>
        <p:txBody>
          <a:bodyPr vert="horz" wrap="square" lIns="0" tIns="12700" rIns="0" bIns="0" rtlCol="0">
            <a:spAutoFit/>
          </a:bodyPr>
          <a:lstStyle/>
          <a:p>
            <a:pPr marL="12700">
              <a:lnSpc>
                <a:spcPct val="100000"/>
              </a:lnSpc>
              <a:spcBef>
                <a:spcPts val="100"/>
              </a:spcBef>
            </a:pPr>
            <a:r>
              <a:rPr sz="4500" spc="-15" dirty="0">
                <a:solidFill>
                  <a:srgbClr val="04607A"/>
                </a:solidFill>
                <a:latin typeface="Calibri"/>
                <a:cs typeface="Calibri"/>
              </a:rPr>
              <a:t>Preorder</a:t>
            </a:r>
            <a:r>
              <a:rPr sz="4500" spc="-35" dirty="0">
                <a:solidFill>
                  <a:srgbClr val="04607A"/>
                </a:solidFill>
                <a:latin typeface="Calibri"/>
                <a:cs typeface="Calibri"/>
              </a:rPr>
              <a:t> </a:t>
            </a:r>
            <a:r>
              <a:rPr sz="4500" spc="-65" dirty="0">
                <a:solidFill>
                  <a:srgbClr val="04607A"/>
                </a:solidFill>
                <a:latin typeface="Calibri"/>
                <a:cs typeface="Calibri"/>
              </a:rPr>
              <a:t>Traversal</a:t>
            </a:r>
            <a:r>
              <a:rPr sz="4500" spc="-55" dirty="0">
                <a:solidFill>
                  <a:srgbClr val="04607A"/>
                </a:solidFill>
                <a:latin typeface="Calibri"/>
                <a:cs typeface="Calibri"/>
              </a:rPr>
              <a:t> </a:t>
            </a:r>
            <a:r>
              <a:rPr sz="4500" spc="-10" dirty="0">
                <a:solidFill>
                  <a:srgbClr val="04607A"/>
                </a:solidFill>
                <a:latin typeface="Calibri"/>
                <a:cs typeface="Calibri"/>
              </a:rPr>
              <a:t>(</a:t>
            </a:r>
            <a:r>
              <a:rPr sz="4500" i="1" spc="-10" dirty="0">
                <a:solidFill>
                  <a:srgbClr val="04607A"/>
                </a:solidFill>
                <a:latin typeface="Calibri"/>
                <a:cs typeface="Calibri"/>
              </a:rPr>
              <a:t>continued</a:t>
            </a:r>
            <a:r>
              <a:rPr sz="4500" spc="-10" dirty="0">
                <a:solidFill>
                  <a:srgbClr val="04607A"/>
                </a:solidFill>
                <a:latin typeface="Calibri"/>
                <a:cs typeface="Calibri"/>
              </a:rPr>
              <a:t>)</a:t>
            </a:r>
            <a:endParaRPr sz="4500" dirty="0">
              <a:latin typeface="Calibri"/>
              <a:cs typeface="Calibri"/>
            </a:endParaRPr>
          </a:p>
        </p:txBody>
      </p:sp>
      <p:pic>
        <p:nvPicPr>
          <p:cNvPr id="9" name="object 9"/>
          <p:cNvPicPr/>
          <p:nvPr/>
        </p:nvPicPr>
        <p:blipFill>
          <a:blip r:embed="rId7" cstate="print"/>
          <a:stretch>
            <a:fillRect/>
          </a:stretch>
        </p:blipFill>
        <p:spPr>
          <a:xfrm>
            <a:off x="2743200" y="1066798"/>
            <a:ext cx="6400800" cy="5791197"/>
          </a:xfrm>
          <a:prstGeom prst="rect">
            <a:avLst/>
          </a:prstGeom>
        </p:spPr>
      </p:pic>
      <p:sp>
        <p:nvSpPr>
          <p:cNvPr id="10" name="object 10"/>
          <p:cNvSpPr txBox="1"/>
          <p:nvPr/>
        </p:nvSpPr>
        <p:spPr>
          <a:xfrm>
            <a:off x="304800" y="2286000"/>
            <a:ext cx="2438400" cy="3139440"/>
          </a:xfrm>
          <a:prstGeom prst="rect">
            <a:avLst/>
          </a:prstGeom>
          <a:ln w="9144">
            <a:solidFill>
              <a:srgbClr val="0E6EC5"/>
            </a:solidFill>
          </a:ln>
        </p:spPr>
        <p:txBody>
          <a:bodyPr vert="horz" wrap="square" lIns="0" tIns="31115" rIns="0" bIns="0" rtlCol="0">
            <a:spAutoFit/>
          </a:bodyPr>
          <a:lstStyle/>
          <a:p>
            <a:pPr marL="90805" marR="309245">
              <a:lnSpc>
                <a:spcPct val="100000"/>
              </a:lnSpc>
              <a:spcBef>
                <a:spcPts val="245"/>
              </a:spcBef>
            </a:pPr>
            <a:r>
              <a:rPr sz="1800" b="1" spc="-10" dirty="0">
                <a:latin typeface="Constantia"/>
                <a:cs typeface="Constantia"/>
              </a:rPr>
              <a:t>procedure</a:t>
            </a:r>
            <a:r>
              <a:rPr sz="1800" b="1" spc="285" dirty="0">
                <a:latin typeface="Constantia"/>
                <a:cs typeface="Constantia"/>
              </a:rPr>
              <a:t> </a:t>
            </a:r>
            <a:r>
              <a:rPr sz="1800" i="1" spc="-10" dirty="0">
                <a:latin typeface="Constantia"/>
                <a:cs typeface="Constantia"/>
              </a:rPr>
              <a:t>preorder </a:t>
            </a:r>
            <a:r>
              <a:rPr sz="1800" i="1" spc="-405" dirty="0">
                <a:latin typeface="Constantia"/>
                <a:cs typeface="Constantia"/>
              </a:rPr>
              <a:t> </a:t>
            </a:r>
            <a:r>
              <a:rPr sz="1800" spc="-5" dirty="0">
                <a:latin typeface="Constantia"/>
                <a:cs typeface="Constantia"/>
              </a:rPr>
              <a:t>(</a:t>
            </a:r>
            <a:r>
              <a:rPr sz="1800" i="1" spc="-5" dirty="0">
                <a:latin typeface="Constantia"/>
                <a:cs typeface="Constantia"/>
              </a:rPr>
              <a:t>T</a:t>
            </a:r>
            <a:r>
              <a:rPr sz="1800" spc="-5" dirty="0">
                <a:latin typeface="Constantia"/>
                <a:cs typeface="Constantia"/>
              </a:rPr>
              <a:t>: </a:t>
            </a:r>
            <a:r>
              <a:rPr sz="1800" spc="-10" dirty="0">
                <a:latin typeface="Constantia"/>
                <a:cs typeface="Constantia"/>
              </a:rPr>
              <a:t>ordered rooted </a:t>
            </a:r>
            <a:r>
              <a:rPr sz="1800" spc="-5" dirty="0">
                <a:latin typeface="Constantia"/>
                <a:cs typeface="Constantia"/>
              </a:rPr>
              <a:t> tree)</a:t>
            </a:r>
            <a:endParaRPr sz="1800" dirty="0">
              <a:latin typeface="Constantia"/>
              <a:cs typeface="Constantia"/>
            </a:endParaRPr>
          </a:p>
          <a:p>
            <a:pPr marL="90805">
              <a:lnSpc>
                <a:spcPct val="100000"/>
              </a:lnSpc>
            </a:pPr>
            <a:r>
              <a:rPr sz="1800" i="1" dirty="0">
                <a:latin typeface="Constantia"/>
                <a:cs typeface="Constantia"/>
              </a:rPr>
              <a:t>r</a:t>
            </a:r>
            <a:r>
              <a:rPr sz="1800" i="1" spc="30" dirty="0">
                <a:latin typeface="Constantia"/>
                <a:cs typeface="Constantia"/>
              </a:rPr>
              <a:t> </a:t>
            </a:r>
            <a:r>
              <a:rPr sz="1800" dirty="0">
                <a:latin typeface="Constantia"/>
                <a:cs typeface="Constantia"/>
              </a:rPr>
              <a:t>:=</a:t>
            </a:r>
            <a:r>
              <a:rPr sz="1800" spc="-35" dirty="0">
                <a:latin typeface="Constantia"/>
                <a:cs typeface="Constantia"/>
              </a:rPr>
              <a:t> </a:t>
            </a:r>
            <a:r>
              <a:rPr sz="1800" spc="-20" dirty="0">
                <a:latin typeface="Constantia"/>
                <a:cs typeface="Constantia"/>
              </a:rPr>
              <a:t>r</a:t>
            </a:r>
            <a:r>
              <a:rPr sz="1800" dirty="0">
                <a:latin typeface="Constantia"/>
                <a:cs typeface="Constantia"/>
              </a:rPr>
              <a:t>oot</a:t>
            </a:r>
            <a:r>
              <a:rPr sz="1800" spc="-95" dirty="0">
                <a:latin typeface="Constantia"/>
                <a:cs typeface="Constantia"/>
              </a:rPr>
              <a:t> </a:t>
            </a:r>
            <a:r>
              <a:rPr sz="1800" dirty="0">
                <a:latin typeface="Constantia"/>
                <a:cs typeface="Constantia"/>
              </a:rPr>
              <a:t>of</a:t>
            </a:r>
            <a:r>
              <a:rPr sz="1800" spc="45" dirty="0">
                <a:latin typeface="Constantia"/>
                <a:cs typeface="Constantia"/>
              </a:rPr>
              <a:t> </a:t>
            </a:r>
            <a:r>
              <a:rPr sz="1800" i="1" dirty="0">
                <a:latin typeface="Constantia"/>
                <a:cs typeface="Constantia"/>
              </a:rPr>
              <a:t>T</a:t>
            </a:r>
            <a:endParaRPr sz="1800" dirty="0">
              <a:latin typeface="Constantia"/>
              <a:cs typeface="Constantia"/>
            </a:endParaRPr>
          </a:p>
          <a:p>
            <a:pPr marL="90805">
              <a:lnSpc>
                <a:spcPct val="100000"/>
              </a:lnSpc>
            </a:pPr>
            <a:r>
              <a:rPr sz="1800" spc="-5" dirty="0">
                <a:latin typeface="Constantia"/>
                <a:cs typeface="Constantia"/>
              </a:rPr>
              <a:t>list</a:t>
            </a:r>
            <a:r>
              <a:rPr sz="1800" spc="-70" dirty="0">
                <a:latin typeface="Constantia"/>
                <a:cs typeface="Constantia"/>
              </a:rPr>
              <a:t> </a:t>
            </a:r>
            <a:r>
              <a:rPr sz="1800" i="1" dirty="0">
                <a:latin typeface="Constantia"/>
                <a:cs typeface="Constantia"/>
              </a:rPr>
              <a:t>r</a:t>
            </a:r>
            <a:endParaRPr sz="1800" dirty="0">
              <a:latin typeface="Constantia"/>
              <a:cs typeface="Constantia"/>
            </a:endParaRPr>
          </a:p>
          <a:p>
            <a:pPr marL="90805">
              <a:lnSpc>
                <a:spcPct val="100000"/>
              </a:lnSpc>
            </a:pPr>
            <a:r>
              <a:rPr sz="1800" b="1" spc="-5" dirty="0">
                <a:latin typeface="Constantia"/>
                <a:cs typeface="Constantia"/>
              </a:rPr>
              <a:t>for</a:t>
            </a:r>
            <a:r>
              <a:rPr sz="1800" b="1" spc="-40" dirty="0">
                <a:latin typeface="Constantia"/>
                <a:cs typeface="Constantia"/>
              </a:rPr>
              <a:t> </a:t>
            </a:r>
            <a:r>
              <a:rPr sz="1800" dirty="0">
                <a:latin typeface="Constantia"/>
                <a:cs typeface="Constantia"/>
              </a:rPr>
              <a:t>each</a:t>
            </a:r>
            <a:r>
              <a:rPr sz="1800" spc="-95" dirty="0">
                <a:latin typeface="Constantia"/>
                <a:cs typeface="Constantia"/>
              </a:rPr>
              <a:t> </a:t>
            </a:r>
            <a:r>
              <a:rPr sz="1800" spc="-5" dirty="0">
                <a:latin typeface="Constantia"/>
                <a:cs typeface="Constantia"/>
              </a:rPr>
              <a:t>child</a:t>
            </a:r>
            <a:r>
              <a:rPr sz="1800" spc="-25" dirty="0">
                <a:latin typeface="Constantia"/>
                <a:cs typeface="Constantia"/>
              </a:rPr>
              <a:t> </a:t>
            </a:r>
            <a:r>
              <a:rPr sz="1800" i="1" dirty="0">
                <a:latin typeface="Constantia"/>
                <a:cs typeface="Constantia"/>
              </a:rPr>
              <a:t>c</a:t>
            </a:r>
            <a:r>
              <a:rPr sz="1800" i="1" spc="-30" dirty="0">
                <a:latin typeface="Constantia"/>
                <a:cs typeface="Constantia"/>
              </a:rPr>
              <a:t> </a:t>
            </a:r>
            <a:r>
              <a:rPr sz="1800" spc="-5" dirty="0">
                <a:latin typeface="Constantia"/>
                <a:cs typeface="Constantia"/>
              </a:rPr>
              <a:t>of</a:t>
            </a:r>
            <a:r>
              <a:rPr sz="1800" spc="-35" dirty="0">
                <a:latin typeface="Constantia"/>
                <a:cs typeface="Constantia"/>
              </a:rPr>
              <a:t> </a:t>
            </a:r>
            <a:r>
              <a:rPr sz="1800" i="1" dirty="0">
                <a:latin typeface="Constantia"/>
                <a:cs typeface="Constantia"/>
              </a:rPr>
              <a:t>r</a:t>
            </a:r>
            <a:endParaRPr sz="1800" dirty="0">
              <a:latin typeface="Constantia"/>
              <a:cs typeface="Constantia"/>
            </a:endParaRPr>
          </a:p>
          <a:p>
            <a:pPr marL="90805">
              <a:lnSpc>
                <a:spcPct val="100000"/>
              </a:lnSpc>
            </a:pPr>
            <a:r>
              <a:rPr sz="1800" spc="-10" dirty="0">
                <a:latin typeface="Constantia"/>
                <a:cs typeface="Constantia"/>
              </a:rPr>
              <a:t>f</a:t>
            </a:r>
            <a:r>
              <a:rPr sz="1800" spc="-20" dirty="0">
                <a:latin typeface="Constantia"/>
                <a:cs typeface="Constantia"/>
              </a:rPr>
              <a:t>r</a:t>
            </a:r>
            <a:r>
              <a:rPr sz="1800" dirty="0">
                <a:latin typeface="Constantia"/>
                <a:cs typeface="Constantia"/>
              </a:rPr>
              <a:t>om</a:t>
            </a:r>
            <a:r>
              <a:rPr sz="1800" spc="-30" dirty="0">
                <a:latin typeface="Constantia"/>
                <a:cs typeface="Constantia"/>
              </a:rPr>
              <a:t> </a:t>
            </a:r>
            <a:r>
              <a:rPr sz="1800" dirty="0">
                <a:latin typeface="Constantia"/>
                <a:cs typeface="Constantia"/>
              </a:rPr>
              <a:t>left</a:t>
            </a:r>
            <a:r>
              <a:rPr sz="1800" spc="-65" dirty="0">
                <a:latin typeface="Constantia"/>
                <a:cs typeface="Constantia"/>
              </a:rPr>
              <a:t> </a:t>
            </a:r>
            <a:r>
              <a:rPr sz="1800" spc="-25" dirty="0">
                <a:latin typeface="Constantia"/>
                <a:cs typeface="Constantia"/>
              </a:rPr>
              <a:t>t</a:t>
            </a:r>
            <a:r>
              <a:rPr sz="1800" dirty="0">
                <a:latin typeface="Constantia"/>
                <a:cs typeface="Constantia"/>
              </a:rPr>
              <a:t>o</a:t>
            </a:r>
            <a:r>
              <a:rPr sz="1800" spc="-85" dirty="0">
                <a:latin typeface="Constantia"/>
                <a:cs typeface="Constantia"/>
              </a:rPr>
              <a:t> </a:t>
            </a:r>
            <a:r>
              <a:rPr sz="1800" dirty="0">
                <a:latin typeface="Constantia"/>
                <a:cs typeface="Constantia"/>
              </a:rPr>
              <a:t>r</a:t>
            </a:r>
            <a:r>
              <a:rPr sz="1800" spc="-10" dirty="0">
                <a:latin typeface="Constantia"/>
                <a:cs typeface="Constantia"/>
              </a:rPr>
              <a:t>i</a:t>
            </a:r>
            <a:r>
              <a:rPr sz="1800" spc="-20" dirty="0">
                <a:latin typeface="Constantia"/>
                <a:cs typeface="Constantia"/>
              </a:rPr>
              <a:t>g</a:t>
            </a:r>
            <a:r>
              <a:rPr sz="1800" dirty="0">
                <a:latin typeface="Constantia"/>
                <a:cs typeface="Constantia"/>
              </a:rPr>
              <a:t>ht</a:t>
            </a:r>
          </a:p>
          <a:p>
            <a:pPr marL="320040">
              <a:lnSpc>
                <a:spcPct val="100000"/>
              </a:lnSpc>
              <a:spcBef>
                <a:spcPts val="5"/>
              </a:spcBef>
            </a:pPr>
            <a:r>
              <a:rPr sz="1800" i="1" spc="-5" dirty="0">
                <a:latin typeface="Constantia"/>
                <a:cs typeface="Constantia"/>
              </a:rPr>
              <a:t>T</a:t>
            </a:r>
            <a:r>
              <a:rPr sz="1800" spc="-5" dirty="0">
                <a:latin typeface="Constantia"/>
                <a:cs typeface="Constantia"/>
              </a:rPr>
              <a:t>(</a:t>
            </a:r>
            <a:r>
              <a:rPr sz="1800" i="1" spc="5" dirty="0">
                <a:latin typeface="Constantia"/>
                <a:cs typeface="Constantia"/>
              </a:rPr>
              <a:t>c</a:t>
            </a:r>
            <a:r>
              <a:rPr sz="1800" dirty="0">
                <a:latin typeface="Constantia"/>
                <a:cs typeface="Constantia"/>
              </a:rPr>
              <a:t>) :=</a:t>
            </a:r>
            <a:r>
              <a:rPr sz="1800" spc="-35" dirty="0">
                <a:latin typeface="Constantia"/>
                <a:cs typeface="Constantia"/>
              </a:rPr>
              <a:t> </a:t>
            </a:r>
            <a:r>
              <a:rPr sz="1800" dirty="0">
                <a:latin typeface="Constantia"/>
                <a:cs typeface="Constantia"/>
              </a:rPr>
              <a:t>subt</a:t>
            </a:r>
            <a:r>
              <a:rPr sz="1800" spc="-15" dirty="0">
                <a:latin typeface="Constantia"/>
                <a:cs typeface="Constantia"/>
              </a:rPr>
              <a:t>r</a:t>
            </a:r>
            <a:r>
              <a:rPr sz="1800" dirty="0">
                <a:latin typeface="Constantia"/>
                <a:cs typeface="Constantia"/>
              </a:rPr>
              <a:t>ee</a:t>
            </a:r>
            <a:r>
              <a:rPr sz="1800" spc="-120" dirty="0">
                <a:latin typeface="Constantia"/>
                <a:cs typeface="Constantia"/>
              </a:rPr>
              <a:t> </a:t>
            </a:r>
            <a:r>
              <a:rPr sz="1800" dirty="0">
                <a:latin typeface="Constantia"/>
                <a:cs typeface="Constantia"/>
              </a:rPr>
              <a:t>with</a:t>
            </a:r>
          </a:p>
          <a:p>
            <a:pPr marL="90805">
              <a:lnSpc>
                <a:spcPct val="100000"/>
              </a:lnSpc>
            </a:pPr>
            <a:r>
              <a:rPr sz="1800" i="1" dirty="0">
                <a:latin typeface="Constantia"/>
                <a:cs typeface="Constantia"/>
              </a:rPr>
              <a:t>c</a:t>
            </a:r>
            <a:r>
              <a:rPr sz="1800" i="1" spc="-45" dirty="0">
                <a:latin typeface="Constantia"/>
                <a:cs typeface="Constantia"/>
              </a:rPr>
              <a:t> </a:t>
            </a:r>
            <a:r>
              <a:rPr sz="1800" dirty="0">
                <a:latin typeface="Constantia"/>
                <a:cs typeface="Constantia"/>
              </a:rPr>
              <a:t>as</a:t>
            </a:r>
            <a:r>
              <a:rPr sz="1800" spc="-110" dirty="0">
                <a:latin typeface="Constantia"/>
                <a:cs typeface="Constantia"/>
              </a:rPr>
              <a:t> </a:t>
            </a:r>
            <a:r>
              <a:rPr sz="1800" spc="-5" dirty="0">
                <a:latin typeface="Constantia"/>
                <a:cs typeface="Constantia"/>
              </a:rPr>
              <a:t>root</a:t>
            </a:r>
            <a:endParaRPr sz="1800" dirty="0">
              <a:latin typeface="Constantia"/>
              <a:cs typeface="Constantia"/>
            </a:endParaRPr>
          </a:p>
          <a:p>
            <a:pPr marL="375920">
              <a:lnSpc>
                <a:spcPct val="100000"/>
              </a:lnSpc>
            </a:pPr>
            <a:r>
              <a:rPr sz="1800" i="1" spc="-10" dirty="0">
                <a:latin typeface="Constantia"/>
                <a:cs typeface="Constantia"/>
              </a:rPr>
              <a:t>preorder</a:t>
            </a:r>
            <a:r>
              <a:rPr sz="1800" spc="-10" dirty="0">
                <a:latin typeface="Constantia"/>
                <a:cs typeface="Constantia"/>
              </a:rPr>
              <a:t>(</a:t>
            </a:r>
            <a:r>
              <a:rPr sz="1800" i="1" spc="-10" dirty="0">
                <a:latin typeface="Constantia"/>
                <a:cs typeface="Constantia"/>
              </a:rPr>
              <a:t>T</a:t>
            </a:r>
            <a:r>
              <a:rPr sz="1800" spc="-10" dirty="0">
                <a:latin typeface="Constantia"/>
                <a:cs typeface="Constantia"/>
              </a:rPr>
              <a:t>(</a:t>
            </a:r>
            <a:r>
              <a:rPr sz="1800" i="1" spc="-10" dirty="0">
                <a:latin typeface="Constantia"/>
                <a:cs typeface="Constantia"/>
              </a:rPr>
              <a:t>c</a:t>
            </a:r>
            <a:r>
              <a:rPr sz="1800" spc="-10" dirty="0">
                <a:latin typeface="Constantia"/>
                <a:cs typeface="Constantia"/>
              </a:rPr>
              <a:t>))</a:t>
            </a:r>
            <a:endParaRPr sz="1800" dirty="0">
              <a:latin typeface="Constantia"/>
              <a:cs typeface="Constant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560578"/>
            <a:ext cx="7901941" cy="705321"/>
          </a:xfrm>
          <a:prstGeom prst="rect">
            <a:avLst/>
          </a:prstGeom>
        </p:spPr>
        <p:txBody>
          <a:bodyPr vert="horz" wrap="square" lIns="0" tIns="12700" rIns="0" bIns="0" rtlCol="0">
            <a:spAutoFit/>
          </a:bodyPr>
          <a:lstStyle/>
          <a:p>
            <a:pPr marL="12700">
              <a:lnSpc>
                <a:spcPct val="100000"/>
              </a:lnSpc>
              <a:spcBef>
                <a:spcPts val="100"/>
              </a:spcBef>
            </a:pPr>
            <a:r>
              <a:rPr sz="4500" spc="-10" dirty="0" err="1">
                <a:solidFill>
                  <a:srgbClr val="04607A"/>
                </a:solidFill>
                <a:latin typeface="Calibri"/>
                <a:cs typeface="Calibri"/>
              </a:rPr>
              <a:t>Inorder</a:t>
            </a:r>
            <a:r>
              <a:rPr sz="4500" spc="-75" dirty="0">
                <a:solidFill>
                  <a:srgbClr val="04607A"/>
                </a:solidFill>
                <a:latin typeface="Calibri"/>
                <a:cs typeface="Calibri"/>
              </a:rPr>
              <a:t> </a:t>
            </a:r>
            <a:r>
              <a:rPr sz="4500" spc="-65" dirty="0">
                <a:solidFill>
                  <a:srgbClr val="04607A"/>
                </a:solidFill>
                <a:latin typeface="Calibri"/>
                <a:cs typeface="Calibri"/>
              </a:rPr>
              <a:t>Traversal</a:t>
            </a:r>
            <a:r>
              <a:rPr lang="en-US" sz="4500" spc="-65" dirty="0">
                <a:solidFill>
                  <a:srgbClr val="04607A"/>
                </a:solidFill>
                <a:latin typeface="Calibri"/>
                <a:cs typeface="Calibri"/>
              </a:rPr>
              <a:t> (Results in Infix</a:t>
            </a:r>
            <a:endParaRPr sz="4500" dirty="0">
              <a:latin typeface="Calibri"/>
              <a:cs typeface="Calibri"/>
            </a:endParaRPr>
          </a:p>
        </p:txBody>
      </p:sp>
      <p:sp>
        <p:nvSpPr>
          <p:cNvPr id="9" name="object 9"/>
          <p:cNvSpPr txBox="1"/>
          <p:nvPr/>
        </p:nvSpPr>
        <p:spPr>
          <a:xfrm>
            <a:off x="797559" y="1156461"/>
            <a:ext cx="7707630" cy="2586355"/>
          </a:xfrm>
          <a:prstGeom prst="rect">
            <a:avLst/>
          </a:prstGeom>
        </p:spPr>
        <p:txBody>
          <a:bodyPr vert="horz" wrap="square" lIns="0" tIns="12700" rIns="0" bIns="0" rtlCol="0">
            <a:spAutoFit/>
          </a:bodyPr>
          <a:lstStyle/>
          <a:p>
            <a:pPr marL="25400" marR="17780">
              <a:lnSpc>
                <a:spcPct val="100000"/>
              </a:lnSpc>
              <a:spcBef>
                <a:spcPts val="100"/>
              </a:spcBef>
              <a:tabLst>
                <a:tab pos="1855470" algn="l"/>
                <a:tab pos="5831205" algn="l"/>
                <a:tab pos="5858510" algn="l"/>
              </a:tabLst>
            </a:pPr>
            <a:r>
              <a:rPr sz="2400" b="1" dirty="0">
                <a:latin typeface="Constantia"/>
                <a:cs typeface="Constantia"/>
              </a:rPr>
              <a:t>Definition</a:t>
            </a:r>
            <a:r>
              <a:rPr sz="2400" dirty="0">
                <a:latin typeface="Constantia"/>
                <a:cs typeface="Constantia"/>
              </a:rPr>
              <a:t>: </a:t>
            </a:r>
            <a:r>
              <a:rPr sz="2400" spc="5" dirty="0">
                <a:latin typeface="Constantia"/>
                <a:cs typeface="Constantia"/>
              </a:rPr>
              <a:t>Let </a:t>
            </a:r>
            <a:r>
              <a:rPr sz="2400" i="1" dirty="0">
                <a:latin typeface="Constantia"/>
                <a:cs typeface="Constantia"/>
              </a:rPr>
              <a:t>T </a:t>
            </a:r>
            <a:r>
              <a:rPr sz="2400" spc="-5" dirty="0">
                <a:latin typeface="Constantia"/>
                <a:cs typeface="Constantia"/>
              </a:rPr>
              <a:t>be </a:t>
            </a:r>
            <a:r>
              <a:rPr sz="2400" dirty="0">
                <a:latin typeface="Constantia"/>
                <a:cs typeface="Constantia"/>
              </a:rPr>
              <a:t>an </a:t>
            </a:r>
            <a:r>
              <a:rPr sz="2400" spc="-15" dirty="0">
                <a:latin typeface="Constantia"/>
                <a:cs typeface="Constantia"/>
              </a:rPr>
              <a:t>ordered rooted </a:t>
            </a:r>
            <a:r>
              <a:rPr sz="2400" spc="-10" dirty="0">
                <a:latin typeface="Constantia"/>
                <a:cs typeface="Constantia"/>
              </a:rPr>
              <a:t>tree </a:t>
            </a:r>
            <a:r>
              <a:rPr sz="2400" dirty="0">
                <a:latin typeface="Constantia"/>
                <a:cs typeface="Constantia"/>
              </a:rPr>
              <a:t>with </a:t>
            </a:r>
            <a:r>
              <a:rPr sz="2400" spc="-10" dirty="0">
                <a:latin typeface="Constantia"/>
                <a:cs typeface="Constantia"/>
              </a:rPr>
              <a:t>root </a:t>
            </a:r>
            <a:r>
              <a:rPr sz="2400" i="1" spc="-5" dirty="0">
                <a:latin typeface="Constantia"/>
                <a:cs typeface="Constantia"/>
              </a:rPr>
              <a:t>r</a:t>
            </a:r>
            <a:r>
              <a:rPr sz="2400" spc="-5" dirty="0">
                <a:latin typeface="Constantia"/>
                <a:cs typeface="Constantia"/>
              </a:rPr>
              <a:t>. </a:t>
            </a:r>
            <a:r>
              <a:rPr sz="2400" dirty="0">
                <a:latin typeface="Constantia"/>
                <a:cs typeface="Constantia"/>
              </a:rPr>
              <a:t>If </a:t>
            </a:r>
            <a:r>
              <a:rPr sz="2400" spc="-590" dirty="0">
                <a:latin typeface="Constantia"/>
                <a:cs typeface="Constantia"/>
              </a:rPr>
              <a:t> </a:t>
            </a:r>
            <a:r>
              <a:rPr sz="2400" i="1" dirty="0">
                <a:latin typeface="Constantia"/>
                <a:cs typeface="Constantia"/>
              </a:rPr>
              <a:t>T </a:t>
            </a:r>
            <a:r>
              <a:rPr sz="2400" spc="-10" dirty="0">
                <a:latin typeface="Constantia"/>
                <a:cs typeface="Constantia"/>
              </a:rPr>
              <a:t>consists only </a:t>
            </a:r>
            <a:r>
              <a:rPr sz="2400" dirty="0">
                <a:latin typeface="Constantia"/>
                <a:cs typeface="Constantia"/>
              </a:rPr>
              <a:t>of </a:t>
            </a:r>
            <a:r>
              <a:rPr sz="2400" i="1" spc="-5" dirty="0">
                <a:latin typeface="Constantia"/>
                <a:cs typeface="Constantia"/>
              </a:rPr>
              <a:t>r</a:t>
            </a:r>
            <a:r>
              <a:rPr sz="2400" spc="-5" dirty="0">
                <a:latin typeface="Constantia"/>
                <a:cs typeface="Constantia"/>
              </a:rPr>
              <a:t>, then </a:t>
            </a:r>
            <a:r>
              <a:rPr sz="2400" i="1" dirty="0">
                <a:latin typeface="Constantia"/>
                <a:cs typeface="Constantia"/>
              </a:rPr>
              <a:t>r </a:t>
            </a:r>
            <a:r>
              <a:rPr sz="2400" spc="-5" dirty="0">
                <a:latin typeface="Constantia"/>
                <a:cs typeface="Constantia"/>
              </a:rPr>
              <a:t>is the </a:t>
            </a:r>
            <a:r>
              <a:rPr sz="2400" i="1" spc="-5" dirty="0">
                <a:latin typeface="Constantia"/>
                <a:cs typeface="Constantia"/>
              </a:rPr>
              <a:t>inorder </a:t>
            </a:r>
            <a:r>
              <a:rPr sz="2400" i="1" spc="-15" dirty="0">
                <a:latin typeface="Constantia"/>
                <a:cs typeface="Constantia"/>
              </a:rPr>
              <a:t>traversal </a:t>
            </a:r>
            <a:r>
              <a:rPr sz="2400" dirty="0">
                <a:latin typeface="Constantia"/>
                <a:cs typeface="Constantia"/>
              </a:rPr>
              <a:t>of </a:t>
            </a:r>
            <a:r>
              <a:rPr sz="2400" i="1" spc="-5" dirty="0">
                <a:latin typeface="Constantia"/>
                <a:cs typeface="Constantia"/>
              </a:rPr>
              <a:t>T</a:t>
            </a:r>
            <a:r>
              <a:rPr sz="2400" spc="-5" dirty="0">
                <a:latin typeface="Constantia"/>
                <a:cs typeface="Constantia"/>
              </a:rPr>
              <a:t>. </a:t>
            </a:r>
            <a:r>
              <a:rPr sz="2400" dirty="0">
                <a:latin typeface="Constantia"/>
                <a:cs typeface="Constantia"/>
              </a:rPr>
              <a:t> Otherwise, suppose that </a:t>
            </a:r>
            <a:r>
              <a:rPr sz="2400" i="1" spc="-5" dirty="0">
                <a:latin typeface="Constantia"/>
                <a:cs typeface="Constantia"/>
              </a:rPr>
              <a:t>T</a:t>
            </a:r>
            <a:r>
              <a:rPr sz="2400" spc="-7" baseline="-20833" dirty="0">
                <a:latin typeface="Cambria Math"/>
                <a:cs typeface="Cambria Math"/>
              </a:rPr>
              <a:t>1</a:t>
            </a:r>
            <a:r>
              <a:rPr sz="2400" spc="-5" dirty="0">
                <a:latin typeface="Constantia"/>
                <a:cs typeface="Constantia"/>
              </a:rPr>
              <a:t>, </a:t>
            </a:r>
            <a:r>
              <a:rPr sz="2400" i="1" spc="-5" dirty="0">
                <a:latin typeface="Constantia"/>
                <a:cs typeface="Constantia"/>
              </a:rPr>
              <a:t>T</a:t>
            </a:r>
            <a:r>
              <a:rPr sz="2400" spc="-7" baseline="-20833" dirty="0">
                <a:latin typeface="Cambria Math"/>
                <a:cs typeface="Cambria Math"/>
              </a:rPr>
              <a:t>2</a:t>
            </a:r>
            <a:r>
              <a:rPr sz="2400" spc="-5" dirty="0">
                <a:latin typeface="Constantia"/>
                <a:cs typeface="Constantia"/>
              </a:rPr>
              <a:t>, …, </a:t>
            </a:r>
            <a:r>
              <a:rPr sz="2400" i="1" spc="-5" dirty="0">
                <a:latin typeface="Constantia"/>
                <a:cs typeface="Constantia"/>
              </a:rPr>
              <a:t>T</a:t>
            </a:r>
            <a:r>
              <a:rPr sz="2400" i="1" spc="-7" baseline="-20833" dirty="0">
                <a:latin typeface="Constantia"/>
                <a:cs typeface="Constantia"/>
              </a:rPr>
              <a:t>n </a:t>
            </a:r>
            <a:r>
              <a:rPr sz="2400" spc="-15" dirty="0">
                <a:latin typeface="Constantia"/>
                <a:cs typeface="Constantia"/>
              </a:rPr>
              <a:t>are </a:t>
            </a:r>
            <a:r>
              <a:rPr sz="2400" spc="-5" dirty="0">
                <a:latin typeface="Constantia"/>
                <a:cs typeface="Constantia"/>
              </a:rPr>
              <a:t>the subtrees </a:t>
            </a:r>
            <a:r>
              <a:rPr sz="2400" dirty="0">
                <a:latin typeface="Constantia"/>
                <a:cs typeface="Constantia"/>
              </a:rPr>
              <a:t>of </a:t>
            </a:r>
            <a:r>
              <a:rPr sz="2400" i="1" dirty="0">
                <a:latin typeface="Constantia"/>
                <a:cs typeface="Constantia"/>
              </a:rPr>
              <a:t>r </a:t>
            </a:r>
            <a:r>
              <a:rPr sz="2400" i="1" spc="5" dirty="0">
                <a:latin typeface="Constantia"/>
                <a:cs typeface="Constantia"/>
              </a:rPr>
              <a:t> </a:t>
            </a:r>
            <a:r>
              <a:rPr sz="2400" spc="-10" dirty="0">
                <a:latin typeface="Constantia"/>
                <a:cs typeface="Constantia"/>
              </a:rPr>
              <a:t>from</a:t>
            </a:r>
            <a:r>
              <a:rPr sz="2400" spc="-30" dirty="0">
                <a:latin typeface="Constantia"/>
                <a:cs typeface="Constantia"/>
              </a:rPr>
              <a:t> </a:t>
            </a:r>
            <a:r>
              <a:rPr sz="2400" dirty="0">
                <a:latin typeface="Constantia"/>
                <a:cs typeface="Constantia"/>
              </a:rPr>
              <a:t>left</a:t>
            </a:r>
            <a:r>
              <a:rPr sz="2400" spc="-85" dirty="0">
                <a:latin typeface="Constantia"/>
                <a:cs typeface="Constantia"/>
              </a:rPr>
              <a:t> </a:t>
            </a:r>
            <a:r>
              <a:rPr sz="2400" spc="-15" dirty="0">
                <a:latin typeface="Constantia"/>
                <a:cs typeface="Constantia"/>
              </a:rPr>
              <a:t>to</a:t>
            </a:r>
            <a:r>
              <a:rPr sz="2400" spc="-75" dirty="0">
                <a:latin typeface="Constantia"/>
                <a:cs typeface="Constantia"/>
              </a:rPr>
              <a:t> </a:t>
            </a:r>
            <a:r>
              <a:rPr sz="2400" spc="-5" dirty="0">
                <a:latin typeface="Constantia"/>
                <a:cs typeface="Constantia"/>
              </a:rPr>
              <a:t>right</a:t>
            </a:r>
            <a:r>
              <a:rPr sz="2400" spc="-60" dirty="0">
                <a:latin typeface="Constantia"/>
                <a:cs typeface="Constantia"/>
              </a:rPr>
              <a:t> </a:t>
            </a:r>
            <a:r>
              <a:rPr sz="2400" spc="-5" dirty="0">
                <a:latin typeface="Constantia"/>
                <a:cs typeface="Constantia"/>
              </a:rPr>
              <a:t>in</a:t>
            </a:r>
            <a:r>
              <a:rPr sz="2400" spc="-70" dirty="0">
                <a:latin typeface="Constantia"/>
                <a:cs typeface="Constantia"/>
              </a:rPr>
              <a:t> </a:t>
            </a:r>
            <a:r>
              <a:rPr sz="2400" i="1" spc="-5" dirty="0">
                <a:latin typeface="Constantia"/>
                <a:cs typeface="Constantia"/>
              </a:rPr>
              <a:t>T</a:t>
            </a:r>
            <a:r>
              <a:rPr sz="2400" spc="-5" dirty="0">
                <a:latin typeface="Constantia"/>
                <a:cs typeface="Constantia"/>
              </a:rPr>
              <a:t>.</a:t>
            </a:r>
            <a:r>
              <a:rPr sz="2400" spc="-40" dirty="0">
                <a:latin typeface="Constantia"/>
                <a:cs typeface="Constantia"/>
              </a:rPr>
              <a:t> </a:t>
            </a:r>
            <a:r>
              <a:rPr sz="2400" spc="-5" dirty="0">
                <a:latin typeface="Constantia"/>
                <a:cs typeface="Constantia"/>
              </a:rPr>
              <a:t>The</a:t>
            </a:r>
            <a:r>
              <a:rPr sz="2400" spc="-60" dirty="0">
                <a:latin typeface="Constantia"/>
                <a:cs typeface="Constantia"/>
              </a:rPr>
              <a:t> </a:t>
            </a:r>
            <a:r>
              <a:rPr sz="2400" spc="-10" dirty="0">
                <a:latin typeface="Constantia"/>
                <a:cs typeface="Constantia"/>
              </a:rPr>
              <a:t>inorder</a:t>
            </a:r>
            <a:r>
              <a:rPr sz="2400" spc="-75" dirty="0">
                <a:latin typeface="Constantia"/>
                <a:cs typeface="Constantia"/>
              </a:rPr>
              <a:t> </a:t>
            </a:r>
            <a:r>
              <a:rPr sz="2400" spc="-20" dirty="0">
                <a:latin typeface="Constantia"/>
                <a:cs typeface="Constantia"/>
              </a:rPr>
              <a:t>traversal	</a:t>
            </a:r>
            <a:r>
              <a:rPr sz="2400" spc="-5" dirty="0">
                <a:latin typeface="Constantia"/>
                <a:cs typeface="Constantia"/>
              </a:rPr>
              <a:t>begins </a:t>
            </a:r>
            <a:r>
              <a:rPr sz="2400" spc="-15" dirty="0">
                <a:latin typeface="Constantia"/>
                <a:cs typeface="Constantia"/>
              </a:rPr>
              <a:t>by </a:t>
            </a:r>
            <a:r>
              <a:rPr sz="2400" spc="-10" dirty="0">
                <a:latin typeface="Constantia"/>
                <a:cs typeface="Constantia"/>
              </a:rPr>
              <a:t> </a:t>
            </a:r>
            <a:r>
              <a:rPr sz="2400" spc="-15" dirty="0">
                <a:latin typeface="Constantia"/>
                <a:cs typeface="Constantia"/>
              </a:rPr>
              <a:t>traversing </a:t>
            </a:r>
            <a:r>
              <a:rPr sz="2400" i="1" spc="-5" dirty="0">
                <a:latin typeface="Constantia"/>
                <a:cs typeface="Constantia"/>
              </a:rPr>
              <a:t>T</a:t>
            </a:r>
            <a:r>
              <a:rPr sz="2400" spc="-7" baseline="-20833" dirty="0">
                <a:latin typeface="Cambria Math"/>
                <a:cs typeface="Cambria Math"/>
              </a:rPr>
              <a:t>1 </a:t>
            </a:r>
            <a:r>
              <a:rPr sz="2400" spc="-5" dirty="0">
                <a:latin typeface="Constantia"/>
                <a:cs typeface="Constantia"/>
              </a:rPr>
              <a:t>in </a:t>
            </a:r>
            <a:r>
              <a:rPr sz="2400" spc="-35" dirty="0">
                <a:latin typeface="Constantia"/>
                <a:cs typeface="Constantia"/>
              </a:rPr>
              <a:t>inorder, </a:t>
            </a:r>
            <a:r>
              <a:rPr sz="2400" spc="-5" dirty="0">
                <a:latin typeface="Constantia"/>
                <a:cs typeface="Constantia"/>
              </a:rPr>
              <a:t>then </a:t>
            </a:r>
            <a:r>
              <a:rPr sz="2400" dirty="0">
                <a:latin typeface="Constantia"/>
                <a:cs typeface="Constantia"/>
              </a:rPr>
              <a:t>visiting </a:t>
            </a:r>
            <a:r>
              <a:rPr sz="2400" i="1" spc="-5" dirty="0">
                <a:latin typeface="Constantia"/>
                <a:cs typeface="Constantia"/>
              </a:rPr>
              <a:t>r</a:t>
            </a:r>
            <a:r>
              <a:rPr sz="2400" spc="-5" dirty="0">
                <a:latin typeface="Constantia"/>
                <a:cs typeface="Constantia"/>
              </a:rPr>
              <a:t>, and </a:t>
            </a:r>
            <a:r>
              <a:rPr sz="2400" spc="-10" dirty="0">
                <a:latin typeface="Constantia"/>
                <a:cs typeface="Constantia"/>
              </a:rPr>
              <a:t>continues </a:t>
            </a:r>
            <a:r>
              <a:rPr sz="2400" spc="-20" dirty="0">
                <a:latin typeface="Constantia"/>
                <a:cs typeface="Constantia"/>
              </a:rPr>
              <a:t>by </a:t>
            </a:r>
            <a:r>
              <a:rPr sz="2400" spc="-15" dirty="0">
                <a:latin typeface="Constantia"/>
                <a:cs typeface="Constantia"/>
              </a:rPr>
              <a:t> traversing</a:t>
            </a:r>
            <a:r>
              <a:rPr sz="2400" spc="-20" dirty="0">
                <a:latin typeface="Constantia"/>
                <a:cs typeface="Constantia"/>
              </a:rPr>
              <a:t> </a:t>
            </a:r>
            <a:r>
              <a:rPr sz="2400" i="1" spc="-5" dirty="0">
                <a:latin typeface="Constantia"/>
                <a:cs typeface="Constantia"/>
              </a:rPr>
              <a:t>T</a:t>
            </a:r>
            <a:r>
              <a:rPr sz="2400" spc="-7" baseline="-20833" dirty="0">
                <a:latin typeface="Cambria Math"/>
                <a:cs typeface="Cambria Math"/>
              </a:rPr>
              <a:t>2	</a:t>
            </a:r>
            <a:r>
              <a:rPr sz="2400" spc="-5" dirty="0">
                <a:latin typeface="Constantia"/>
                <a:cs typeface="Constantia"/>
              </a:rPr>
              <a:t>in</a:t>
            </a:r>
            <a:r>
              <a:rPr sz="2400" spc="-30" dirty="0">
                <a:latin typeface="Constantia"/>
                <a:cs typeface="Constantia"/>
              </a:rPr>
              <a:t> </a:t>
            </a:r>
            <a:r>
              <a:rPr sz="2400" spc="-35" dirty="0">
                <a:latin typeface="Constantia"/>
                <a:cs typeface="Constantia"/>
              </a:rPr>
              <a:t>inorder,</a:t>
            </a:r>
            <a:r>
              <a:rPr sz="2400" spc="-40" dirty="0">
                <a:latin typeface="Constantia"/>
                <a:cs typeface="Constantia"/>
              </a:rPr>
              <a:t> </a:t>
            </a:r>
            <a:r>
              <a:rPr sz="2400" dirty="0">
                <a:latin typeface="Constantia"/>
                <a:cs typeface="Constantia"/>
              </a:rPr>
              <a:t>and</a:t>
            </a:r>
            <a:r>
              <a:rPr sz="2400" spc="-45" dirty="0">
                <a:latin typeface="Constantia"/>
                <a:cs typeface="Constantia"/>
              </a:rPr>
              <a:t> </a:t>
            </a:r>
            <a:r>
              <a:rPr sz="2400" dirty="0">
                <a:latin typeface="Constantia"/>
                <a:cs typeface="Constantia"/>
              </a:rPr>
              <a:t>so</a:t>
            </a:r>
            <a:r>
              <a:rPr sz="2400" spc="-105" dirty="0">
                <a:latin typeface="Constantia"/>
                <a:cs typeface="Constantia"/>
              </a:rPr>
              <a:t> </a:t>
            </a:r>
            <a:r>
              <a:rPr sz="2400" spc="-5" dirty="0">
                <a:latin typeface="Constantia"/>
                <a:cs typeface="Constantia"/>
              </a:rPr>
              <a:t>on,</a:t>
            </a:r>
            <a:r>
              <a:rPr sz="2400" spc="-25" dirty="0">
                <a:latin typeface="Constantia"/>
                <a:cs typeface="Constantia"/>
              </a:rPr>
              <a:t> </a:t>
            </a:r>
            <a:r>
              <a:rPr sz="2400" spc="-5" dirty="0">
                <a:latin typeface="Constantia"/>
                <a:cs typeface="Constantia"/>
              </a:rPr>
              <a:t>until</a:t>
            </a:r>
            <a:r>
              <a:rPr sz="2400" spc="-10" dirty="0">
                <a:latin typeface="Constantia"/>
                <a:cs typeface="Constantia"/>
              </a:rPr>
              <a:t> </a:t>
            </a:r>
            <a:r>
              <a:rPr sz="2400" i="1" spc="-5" dirty="0">
                <a:latin typeface="Constantia"/>
                <a:cs typeface="Constantia"/>
              </a:rPr>
              <a:t>T</a:t>
            </a:r>
            <a:r>
              <a:rPr sz="2400" i="1" spc="-7" baseline="-20833" dirty="0">
                <a:latin typeface="Constantia"/>
                <a:cs typeface="Constantia"/>
              </a:rPr>
              <a:t>n		</a:t>
            </a:r>
            <a:r>
              <a:rPr sz="2400" spc="-5" dirty="0">
                <a:latin typeface="Constantia"/>
                <a:cs typeface="Constantia"/>
              </a:rPr>
              <a:t>is</a:t>
            </a:r>
            <a:r>
              <a:rPr sz="2400" spc="-100" dirty="0">
                <a:latin typeface="Constantia"/>
                <a:cs typeface="Constantia"/>
              </a:rPr>
              <a:t> </a:t>
            </a:r>
            <a:r>
              <a:rPr sz="2400" spc="-20" dirty="0">
                <a:latin typeface="Constantia"/>
                <a:cs typeface="Constantia"/>
              </a:rPr>
              <a:t>traversed</a:t>
            </a:r>
            <a:r>
              <a:rPr sz="2400" spc="-30" dirty="0">
                <a:latin typeface="Constantia"/>
                <a:cs typeface="Constantia"/>
              </a:rPr>
              <a:t> </a:t>
            </a:r>
            <a:r>
              <a:rPr sz="2400" spc="-5" dirty="0">
                <a:latin typeface="Constantia"/>
                <a:cs typeface="Constantia"/>
              </a:rPr>
              <a:t>in </a:t>
            </a:r>
            <a:r>
              <a:rPr sz="2400" spc="-590" dirty="0">
                <a:latin typeface="Constantia"/>
                <a:cs typeface="Constantia"/>
              </a:rPr>
              <a:t> </a:t>
            </a:r>
            <a:r>
              <a:rPr sz="2400" spc="-35" dirty="0">
                <a:latin typeface="Constantia"/>
                <a:cs typeface="Constantia"/>
              </a:rPr>
              <a:t>inorder.</a:t>
            </a:r>
            <a:endParaRPr sz="2400" dirty="0">
              <a:latin typeface="Constantia"/>
              <a:cs typeface="Constantia"/>
            </a:endParaRPr>
          </a:p>
        </p:txBody>
      </p:sp>
      <p:pic>
        <p:nvPicPr>
          <p:cNvPr id="10" name="object 10"/>
          <p:cNvPicPr/>
          <p:nvPr/>
        </p:nvPicPr>
        <p:blipFill>
          <a:blip r:embed="rId7" cstate="print"/>
          <a:stretch>
            <a:fillRect/>
          </a:stretch>
        </p:blipFill>
        <p:spPr>
          <a:xfrm>
            <a:off x="1143000" y="3886200"/>
            <a:ext cx="7252716" cy="265480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255778"/>
            <a:ext cx="6697345" cy="711200"/>
          </a:xfrm>
          <a:prstGeom prst="rect">
            <a:avLst/>
          </a:prstGeom>
        </p:spPr>
        <p:txBody>
          <a:bodyPr vert="horz" wrap="square" lIns="0" tIns="12700" rIns="0" bIns="0" rtlCol="0">
            <a:spAutoFit/>
          </a:bodyPr>
          <a:lstStyle/>
          <a:p>
            <a:pPr marL="12700">
              <a:lnSpc>
                <a:spcPct val="100000"/>
              </a:lnSpc>
              <a:spcBef>
                <a:spcPts val="100"/>
              </a:spcBef>
            </a:pPr>
            <a:r>
              <a:rPr sz="4500" spc="-10" dirty="0">
                <a:solidFill>
                  <a:srgbClr val="04607A"/>
                </a:solidFill>
                <a:latin typeface="Calibri"/>
                <a:cs typeface="Calibri"/>
              </a:rPr>
              <a:t>Inorder</a:t>
            </a:r>
            <a:r>
              <a:rPr sz="4500" spc="-25" dirty="0">
                <a:solidFill>
                  <a:srgbClr val="04607A"/>
                </a:solidFill>
                <a:latin typeface="Calibri"/>
                <a:cs typeface="Calibri"/>
              </a:rPr>
              <a:t> </a:t>
            </a:r>
            <a:r>
              <a:rPr sz="4500" spc="-65" dirty="0">
                <a:solidFill>
                  <a:srgbClr val="04607A"/>
                </a:solidFill>
                <a:latin typeface="Calibri"/>
                <a:cs typeface="Calibri"/>
              </a:rPr>
              <a:t>Traversal</a:t>
            </a:r>
            <a:r>
              <a:rPr sz="4500" spc="-45" dirty="0">
                <a:solidFill>
                  <a:srgbClr val="04607A"/>
                </a:solidFill>
                <a:latin typeface="Calibri"/>
                <a:cs typeface="Calibri"/>
              </a:rPr>
              <a:t> </a:t>
            </a:r>
            <a:r>
              <a:rPr sz="4500" spc="-10" dirty="0">
                <a:solidFill>
                  <a:srgbClr val="04607A"/>
                </a:solidFill>
                <a:latin typeface="Calibri"/>
                <a:cs typeface="Calibri"/>
              </a:rPr>
              <a:t>(</a:t>
            </a:r>
            <a:r>
              <a:rPr sz="4500" i="1" spc="-10" dirty="0">
                <a:solidFill>
                  <a:srgbClr val="04607A"/>
                </a:solidFill>
                <a:latin typeface="Calibri"/>
                <a:cs typeface="Calibri"/>
              </a:rPr>
              <a:t>continued</a:t>
            </a:r>
            <a:r>
              <a:rPr sz="4500" spc="-10" dirty="0">
                <a:solidFill>
                  <a:srgbClr val="04607A"/>
                </a:solidFill>
                <a:latin typeface="Calibri"/>
                <a:cs typeface="Calibri"/>
              </a:rPr>
              <a:t>)</a:t>
            </a:r>
            <a:endParaRPr sz="4500" dirty="0">
              <a:latin typeface="Calibri"/>
              <a:cs typeface="Calibri"/>
            </a:endParaRPr>
          </a:p>
        </p:txBody>
      </p:sp>
      <p:pic>
        <p:nvPicPr>
          <p:cNvPr id="9" name="object 9"/>
          <p:cNvPicPr/>
          <p:nvPr/>
        </p:nvPicPr>
        <p:blipFill>
          <a:blip r:embed="rId7" cstate="print"/>
          <a:stretch>
            <a:fillRect/>
          </a:stretch>
        </p:blipFill>
        <p:spPr>
          <a:xfrm>
            <a:off x="2667000" y="990598"/>
            <a:ext cx="6400800" cy="5867397"/>
          </a:xfrm>
          <a:prstGeom prst="rect">
            <a:avLst/>
          </a:prstGeom>
        </p:spPr>
      </p:pic>
      <p:sp>
        <p:nvSpPr>
          <p:cNvPr id="10" name="object 10"/>
          <p:cNvSpPr txBox="1"/>
          <p:nvPr/>
        </p:nvSpPr>
        <p:spPr>
          <a:xfrm>
            <a:off x="0" y="1371600"/>
            <a:ext cx="2590800" cy="5078095"/>
          </a:xfrm>
          <a:prstGeom prst="rect">
            <a:avLst/>
          </a:prstGeom>
          <a:ln w="9144">
            <a:solidFill>
              <a:srgbClr val="0E6EC5"/>
            </a:solidFill>
          </a:ln>
        </p:spPr>
        <p:txBody>
          <a:bodyPr vert="horz" wrap="square" lIns="0" tIns="30480" rIns="0" bIns="0" rtlCol="0">
            <a:spAutoFit/>
          </a:bodyPr>
          <a:lstStyle/>
          <a:p>
            <a:pPr marL="91440">
              <a:lnSpc>
                <a:spcPct val="100000"/>
              </a:lnSpc>
              <a:spcBef>
                <a:spcPts val="240"/>
              </a:spcBef>
            </a:pPr>
            <a:r>
              <a:rPr sz="1800" b="1" spc="-10" dirty="0">
                <a:latin typeface="Constantia"/>
                <a:cs typeface="Constantia"/>
              </a:rPr>
              <a:t>procedure</a:t>
            </a:r>
            <a:endParaRPr sz="1800" dirty="0">
              <a:latin typeface="Constantia"/>
              <a:cs typeface="Constantia"/>
            </a:endParaRPr>
          </a:p>
          <a:p>
            <a:pPr marL="91440" marR="570865" indent="53340">
              <a:lnSpc>
                <a:spcPct val="100000"/>
              </a:lnSpc>
              <a:spcBef>
                <a:spcPts val="5"/>
              </a:spcBef>
            </a:pPr>
            <a:r>
              <a:rPr sz="1800" i="1" spc="-5" dirty="0">
                <a:latin typeface="Constantia"/>
                <a:cs typeface="Constantia"/>
              </a:rPr>
              <a:t>inorder</a:t>
            </a:r>
            <a:r>
              <a:rPr sz="1800" i="1" spc="-15" dirty="0">
                <a:latin typeface="Constantia"/>
                <a:cs typeface="Constantia"/>
              </a:rPr>
              <a:t> </a:t>
            </a:r>
            <a:r>
              <a:rPr sz="1800" spc="-5" dirty="0">
                <a:latin typeface="Constantia"/>
                <a:cs typeface="Constantia"/>
              </a:rPr>
              <a:t>(</a:t>
            </a:r>
            <a:r>
              <a:rPr sz="1800" i="1" spc="-5" dirty="0">
                <a:latin typeface="Constantia"/>
                <a:cs typeface="Constantia"/>
              </a:rPr>
              <a:t>T</a:t>
            </a:r>
            <a:r>
              <a:rPr sz="1800" spc="-5" dirty="0">
                <a:latin typeface="Constantia"/>
                <a:cs typeface="Constantia"/>
              </a:rPr>
              <a:t>:</a:t>
            </a:r>
            <a:r>
              <a:rPr sz="1800" spc="-70" dirty="0">
                <a:latin typeface="Constantia"/>
                <a:cs typeface="Constantia"/>
              </a:rPr>
              <a:t> </a:t>
            </a:r>
            <a:r>
              <a:rPr sz="1800" spc="-10" dirty="0">
                <a:latin typeface="Constantia"/>
                <a:cs typeface="Constantia"/>
              </a:rPr>
              <a:t>ordered </a:t>
            </a:r>
            <a:r>
              <a:rPr sz="1800" spc="-434" dirty="0">
                <a:latin typeface="Constantia"/>
                <a:cs typeface="Constantia"/>
              </a:rPr>
              <a:t> </a:t>
            </a:r>
            <a:r>
              <a:rPr sz="1800" spc="-10" dirty="0">
                <a:latin typeface="Constantia"/>
                <a:cs typeface="Constantia"/>
              </a:rPr>
              <a:t>rooted</a:t>
            </a:r>
            <a:r>
              <a:rPr sz="1800" spc="-30" dirty="0">
                <a:latin typeface="Constantia"/>
                <a:cs typeface="Constantia"/>
              </a:rPr>
              <a:t> </a:t>
            </a:r>
            <a:r>
              <a:rPr sz="1800" spc="-5" dirty="0">
                <a:latin typeface="Constantia"/>
                <a:cs typeface="Constantia"/>
              </a:rPr>
              <a:t>tree)</a:t>
            </a:r>
            <a:endParaRPr sz="1800" dirty="0">
              <a:latin typeface="Constantia"/>
              <a:cs typeface="Constantia"/>
            </a:endParaRPr>
          </a:p>
          <a:p>
            <a:pPr marL="91440">
              <a:lnSpc>
                <a:spcPct val="100000"/>
              </a:lnSpc>
            </a:pPr>
            <a:r>
              <a:rPr sz="1800" i="1" dirty="0">
                <a:latin typeface="Constantia"/>
                <a:cs typeface="Constantia"/>
              </a:rPr>
              <a:t>r</a:t>
            </a:r>
            <a:r>
              <a:rPr sz="1800" i="1" spc="30" dirty="0">
                <a:latin typeface="Constantia"/>
                <a:cs typeface="Constantia"/>
              </a:rPr>
              <a:t> </a:t>
            </a:r>
            <a:r>
              <a:rPr sz="1800" dirty="0">
                <a:latin typeface="Constantia"/>
                <a:cs typeface="Constantia"/>
              </a:rPr>
              <a:t>:=</a:t>
            </a:r>
            <a:r>
              <a:rPr sz="1800" spc="-35" dirty="0">
                <a:latin typeface="Constantia"/>
                <a:cs typeface="Constantia"/>
              </a:rPr>
              <a:t> </a:t>
            </a:r>
            <a:r>
              <a:rPr sz="1800" spc="-20" dirty="0">
                <a:latin typeface="Constantia"/>
                <a:cs typeface="Constantia"/>
              </a:rPr>
              <a:t>r</a:t>
            </a:r>
            <a:r>
              <a:rPr sz="1800" dirty="0">
                <a:latin typeface="Constantia"/>
                <a:cs typeface="Constantia"/>
              </a:rPr>
              <a:t>oot</a:t>
            </a:r>
            <a:r>
              <a:rPr sz="1800" spc="-95" dirty="0">
                <a:latin typeface="Constantia"/>
                <a:cs typeface="Constantia"/>
              </a:rPr>
              <a:t> </a:t>
            </a:r>
            <a:r>
              <a:rPr sz="1800" dirty="0">
                <a:latin typeface="Constantia"/>
                <a:cs typeface="Constantia"/>
              </a:rPr>
              <a:t>of</a:t>
            </a:r>
            <a:r>
              <a:rPr sz="1800" spc="45" dirty="0">
                <a:latin typeface="Constantia"/>
                <a:cs typeface="Constantia"/>
              </a:rPr>
              <a:t> </a:t>
            </a:r>
            <a:r>
              <a:rPr sz="1800" i="1" dirty="0">
                <a:latin typeface="Constantia"/>
                <a:cs typeface="Constantia"/>
              </a:rPr>
              <a:t>T</a:t>
            </a:r>
            <a:endParaRPr sz="1800" dirty="0">
              <a:latin typeface="Constantia"/>
              <a:cs typeface="Constantia"/>
            </a:endParaRPr>
          </a:p>
          <a:p>
            <a:pPr marL="91440">
              <a:lnSpc>
                <a:spcPct val="100000"/>
              </a:lnSpc>
            </a:pPr>
            <a:r>
              <a:rPr sz="1800" b="1" dirty="0">
                <a:latin typeface="Constantia"/>
                <a:cs typeface="Constantia"/>
              </a:rPr>
              <a:t>if</a:t>
            </a:r>
            <a:r>
              <a:rPr sz="1800" b="1" spc="10" dirty="0">
                <a:latin typeface="Constantia"/>
                <a:cs typeface="Constantia"/>
              </a:rPr>
              <a:t> </a:t>
            </a:r>
            <a:r>
              <a:rPr sz="1800" i="1" dirty="0">
                <a:latin typeface="Constantia"/>
                <a:cs typeface="Constantia"/>
              </a:rPr>
              <a:t>r</a:t>
            </a:r>
            <a:r>
              <a:rPr sz="1800" i="1" spc="5" dirty="0">
                <a:latin typeface="Constantia"/>
                <a:cs typeface="Constantia"/>
              </a:rPr>
              <a:t> </a:t>
            </a:r>
            <a:r>
              <a:rPr sz="1800" spc="-5" dirty="0">
                <a:latin typeface="Constantia"/>
                <a:cs typeface="Constantia"/>
              </a:rPr>
              <a:t>is</a:t>
            </a:r>
            <a:r>
              <a:rPr sz="1800" spc="-90" dirty="0">
                <a:latin typeface="Constantia"/>
                <a:cs typeface="Constantia"/>
              </a:rPr>
              <a:t> </a:t>
            </a:r>
            <a:r>
              <a:rPr sz="1800" dirty="0">
                <a:latin typeface="Constantia"/>
                <a:cs typeface="Constantia"/>
              </a:rPr>
              <a:t>a</a:t>
            </a:r>
            <a:r>
              <a:rPr sz="1800" spc="-60" dirty="0">
                <a:latin typeface="Constantia"/>
                <a:cs typeface="Constantia"/>
              </a:rPr>
              <a:t> </a:t>
            </a:r>
            <a:r>
              <a:rPr sz="1800" dirty="0">
                <a:latin typeface="Constantia"/>
                <a:cs typeface="Constantia"/>
              </a:rPr>
              <a:t>leaf</a:t>
            </a:r>
            <a:r>
              <a:rPr sz="1800" spc="40" dirty="0">
                <a:latin typeface="Constantia"/>
                <a:cs typeface="Constantia"/>
              </a:rPr>
              <a:t> </a:t>
            </a:r>
            <a:r>
              <a:rPr sz="1800" b="1" spc="-5" dirty="0">
                <a:latin typeface="Constantia"/>
                <a:cs typeface="Constantia"/>
              </a:rPr>
              <a:t>then</a:t>
            </a:r>
            <a:r>
              <a:rPr sz="1800" b="1" spc="-10" dirty="0">
                <a:latin typeface="Constantia"/>
                <a:cs typeface="Constantia"/>
              </a:rPr>
              <a:t> </a:t>
            </a:r>
            <a:r>
              <a:rPr sz="1800" spc="-5" dirty="0">
                <a:latin typeface="Constantia"/>
                <a:cs typeface="Constantia"/>
              </a:rPr>
              <a:t>list</a:t>
            </a:r>
            <a:r>
              <a:rPr sz="1800" spc="-25" dirty="0">
                <a:latin typeface="Constantia"/>
                <a:cs typeface="Constantia"/>
              </a:rPr>
              <a:t> </a:t>
            </a:r>
            <a:r>
              <a:rPr sz="1800" i="1" dirty="0">
                <a:latin typeface="Constantia"/>
                <a:cs typeface="Constantia"/>
              </a:rPr>
              <a:t>r</a:t>
            </a:r>
            <a:endParaRPr sz="1800" dirty="0">
              <a:latin typeface="Constantia"/>
              <a:cs typeface="Constantia"/>
            </a:endParaRPr>
          </a:p>
          <a:p>
            <a:pPr marL="91440">
              <a:lnSpc>
                <a:spcPct val="100000"/>
              </a:lnSpc>
            </a:pPr>
            <a:r>
              <a:rPr sz="1800" b="1" spc="-5" dirty="0">
                <a:latin typeface="Constantia"/>
                <a:cs typeface="Constantia"/>
              </a:rPr>
              <a:t>else</a:t>
            </a:r>
            <a:endParaRPr sz="1800" dirty="0">
              <a:latin typeface="Constantia"/>
              <a:cs typeface="Constantia"/>
            </a:endParaRPr>
          </a:p>
          <a:p>
            <a:pPr marL="360680">
              <a:lnSpc>
                <a:spcPct val="100000"/>
              </a:lnSpc>
            </a:pPr>
            <a:r>
              <a:rPr sz="1800" i="1" dirty="0">
                <a:latin typeface="Constantia"/>
                <a:cs typeface="Constantia"/>
              </a:rPr>
              <a:t>l</a:t>
            </a:r>
            <a:r>
              <a:rPr sz="1800" i="1" spc="-15" dirty="0">
                <a:latin typeface="Constantia"/>
                <a:cs typeface="Constantia"/>
              </a:rPr>
              <a:t> </a:t>
            </a:r>
            <a:r>
              <a:rPr sz="1800" dirty="0">
                <a:latin typeface="Constantia"/>
                <a:cs typeface="Constantia"/>
              </a:rPr>
              <a:t>:=</a:t>
            </a:r>
            <a:r>
              <a:rPr sz="1800" spc="-30" dirty="0">
                <a:latin typeface="Constantia"/>
                <a:cs typeface="Constantia"/>
              </a:rPr>
              <a:t> </a:t>
            </a:r>
            <a:r>
              <a:rPr sz="1800" spc="5" dirty="0">
                <a:latin typeface="Constantia"/>
                <a:cs typeface="Constantia"/>
              </a:rPr>
              <a:t>first</a:t>
            </a:r>
            <a:r>
              <a:rPr sz="1800" spc="-105" dirty="0">
                <a:latin typeface="Constantia"/>
                <a:cs typeface="Constantia"/>
              </a:rPr>
              <a:t> </a:t>
            </a:r>
            <a:r>
              <a:rPr sz="1800" spc="-5" dirty="0">
                <a:latin typeface="Constantia"/>
                <a:cs typeface="Constantia"/>
              </a:rPr>
              <a:t>child</a:t>
            </a:r>
            <a:r>
              <a:rPr sz="1800" spc="-65" dirty="0">
                <a:latin typeface="Constantia"/>
                <a:cs typeface="Constantia"/>
              </a:rPr>
              <a:t> </a:t>
            </a:r>
            <a:r>
              <a:rPr sz="1800" dirty="0">
                <a:latin typeface="Constantia"/>
                <a:cs typeface="Constantia"/>
              </a:rPr>
              <a:t>of</a:t>
            </a:r>
            <a:r>
              <a:rPr sz="1800" spc="35" dirty="0">
                <a:latin typeface="Constantia"/>
                <a:cs typeface="Constantia"/>
              </a:rPr>
              <a:t> </a:t>
            </a:r>
            <a:r>
              <a:rPr sz="1800" i="1" dirty="0">
                <a:latin typeface="Constantia"/>
                <a:cs typeface="Constantia"/>
              </a:rPr>
              <a:t>r</a:t>
            </a:r>
            <a:endParaRPr sz="1800" dirty="0">
              <a:latin typeface="Constantia"/>
              <a:cs typeface="Constantia"/>
            </a:endParaRPr>
          </a:p>
          <a:p>
            <a:pPr marL="91440">
              <a:lnSpc>
                <a:spcPct val="100000"/>
              </a:lnSpc>
            </a:pPr>
            <a:r>
              <a:rPr sz="1800" spc="-10" dirty="0">
                <a:latin typeface="Constantia"/>
                <a:cs typeface="Constantia"/>
              </a:rPr>
              <a:t>from</a:t>
            </a:r>
            <a:r>
              <a:rPr sz="1800" spc="-40" dirty="0">
                <a:latin typeface="Constantia"/>
                <a:cs typeface="Constantia"/>
              </a:rPr>
              <a:t> </a:t>
            </a:r>
            <a:r>
              <a:rPr sz="1800" dirty="0">
                <a:latin typeface="Constantia"/>
                <a:cs typeface="Constantia"/>
              </a:rPr>
              <a:t>left</a:t>
            </a:r>
            <a:r>
              <a:rPr sz="1800" spc="-75" dirty="0">
                <a:latin typeface="Constantia"/>
                <a:cs typeface="Constantia"/>
              </a:rPr>
              <a:t> </a:t>
            </a:r>
            <a:r>
              <a:rPr sz="1800" spc="-15" dirty="0">
                <a:latin typeface="Constantia"/>
                <a:cs typeface="Constantia"/>
              </a:rPr>
              <a:t>to</a:t>
            </a:r>
            <a:r>
              <a:rPr sz="1800" spc="-95" dirty="0">
                <a:latin typeface="Constantia"/>
                <a:cs typeface="Constantia"/>
              </a:rPr>
              <a:t> </a:t>
            </a:r>
            <a:r>
              <a:rPr sz="1800" spc="-10" dirty="0">
                <a:latin typeface="Constantia"/>
                <a:cs typeface="Constantia"/>
              </a:rPr>
              <a:t>right</a:t>
            </a:r>
            <a:endParaRPr sz="1800" dirty="0">
              <a:latin typeface="Constantia"/>
              <a:cs typeface="Constantia"/>
            </a:endParaRPr>
          </a:p>
          <a:p>
            <a:pPr marL="302895">
              <a:lnSpc>
                <a:spcPct val="100000"/>
              </a:lnSpc>
            </a:pPr>
            <a:r>
              <a:rPr sz="1800" i="1" spc="-5" dirty="0">
                <a:latin typeface="Constantia"/>
                <a:cs typeface="Constantia"/>
              </a:rPr>
              <a:t>T</a:t>
            </a:r>
            <a:r>
              <a:rPr sz="1800" spc="-5" dirty="0">
                <a:latin typeface="Constantia"/>
                <a:cs typeface="Constantia"/>
              </a:rPr>
              <a:t>(</a:t>
            </a:r>
            <a:r>
              <a:rPr sz="1800" i="1" spc="-10" dirty="0">
                <a:latin typeface="Constantia"/>
                <a:cs typeface="Constantia"/>
              </a:rPr>
              <a:t>l</a:t>
            </a:r>
            <a:r>
              <a:rPr sz="1800" dirty="0">
                <a:latin typeface="Constantia"/>
                <a:cs typeface="Constantia"/>
              </a:rPr>
              <a:t>)</a:t>
            </a:r>
            <a:r>
              <a:rPr sz="1800" spc="10" dirty="0">
                <a:latin typeface="Constantia"/>
                <a:cs typeface="Constantia"/>
              </a:rPr>
              <a:t> </a:t>
            </a:r>
            <a:r>
              <a:rPr sz="1800" dirty="0">
                <a:latin typeface="Constantia"/>
                <a:cs typeface="Constantia"/>
              </a:rPr>
              <a:t>:=</a:t>
            </a:r>
            <a:r>
              <a:rPr sz="1800" spc="-45" dirty="0">
                <a:latin typeface="Constantia"/>
                <a:cs typeface="Constantia"/>
              </a:rPr>
              <a:t> </a:t>
            </a:r>
            <a:r>
              <a:rPr sz="1800" dirty="0">
                <a:latin typeface="Constantia"/>
                <a:cs typeface="Constantia"/>
              </a:rPr>
              <a:t>subt</a:t>
            </a:r>
            <a:r>
              <a:rPr sz="1800" spc="-15" dirty="0">
                <a:latin typeface="Constantia"/>
                <a:cs typeface="Constantia"/>
              </a:rPr>
              <a:t>r</a:t>
            </a:r>
            <a:r>
              <a:rPr sz="1800" dirty="0">
                <a:latin typeface="Constantia"/>
                <a:cs typeface="Constantia"/>
              </a:rPr>
              <a:t>ee</a:t>
            </a:r>
            <a:r>
              <a:rPr sz="1800" spc="-105" dirty="0">
                <a:latin typeface="Constantia"/>
                <a:cs typeface="Constantia"/>
              </a:rPr>
              <a:t> </a:t>
            </a:r>
            <a:r>
              <a:rPr sz="1800" dirty="0">
                <a:latin typeface="Constantia"/>
                <a:cs typeface="Constantia"/>
              </a:rPr>
              <a:t>with</a:t>
            </a:r>
            <a:r>
              <a:rPr sz="1800" spc="-35" dirty="0">
                <a:latin typeface="Constantia"/>
                <a:cs typeface="Constantia"/>
              </a:rPr>
              <a:t> </a:t>
            </a:r>
            <a:r>
              <a:rPr sz="1800" i="1" dirty="0">
                <a:latin typeface="Constantia"/>
                <a:cs typeface="Constantia"/>
              </a:rPr>
              <a:t>l</a:t>
            </a:r>
            <a:endParaRPr sz="1800" dirty="0">
              <a:latin typeface="Constantia"/>
              <a:cs typeface="Constantia"/>
            </a:endParaRPr>
          </a:p>
          <a:p>
            <a:pPr marL="320040" marR="1023619" indent="-228600">
              <a:lnSpc>
                <a:spcPct val="100000"/>
              </a:lnSpc>
            </a:pPr>
            <a:r>
              <a:rPr sz="1800" dirty="0">
                <a:latin typeface="Constantia"/>
                <a:cs typeface="Constantia"/>
              </a:rPr>
              <a:t>as </a:t>
            </a:r>
            <a:r>
              <a:rPr sz="1800" spc="-5" dirty="0">
                <a:latin typeface="Constantia"/>
                <a:cs typeface="Constantia"/>
              </a:rPr>
              <a:t>its </a:t>
            </a:r>
            <a:r>
              <a:rPr sz="1800" spc="-10" dirty="0">
                <a:latin typeface="Constantia"/>
                <a:cs typeface="Constantia"/>
              </a:rPr>
              <a:t>root </a:t>
            </a:r>
            <a:r>
              <a:rPr sz="1800" spc="-5" dirty="0">
                <a:latin typeface="Constantia"/>
                <a:cs typeface="Constantia"/>
              </a:rPr>
              <a:t> </a:t>
            </a:r>
            <a:r>
              <a:rPr sz="1800" i="1" dirty="0">
                <a:latin typeface="Constantia"/>
                <a:cs typeface="Constantia"/>
              </a:rPr>
              <a:t>ino</a:t>
            </a:r>
            <a:r>
              <a:rPr sz="1800" i="1" spc="-25" dirty="0">
                <a:latin typeface="Constantia"/>
                <a:cs typeface="Constantia"/>
              </a:rPr>
              <a:t>r</a:t>
            </a:r>
            <a:r>
              <a:rPr sz="1800" i="1" dirty="0">
                <a:latin typeface="Constantia"/>
                <a:cs typeface="Constantia"/>
              </a:rPr>
              <a:t>de</a:t>
            </a:r>
            <a:r>
              <a:rPr sz="1800" i="1" spc="5" dirty="0">
                <a:latin typeface="Constantia"/>
                <a:cs typeface="Constantia"/>
              </a:rPr>
              <a:t>r</a:t>
            </a:r>
            <a:r>
              <a:rPr sz="1800" spc="-5" dirty="0">
                <a:latin typeface="Constantia"/>
                <a:cs typeface="Constantia"/>
              </a:rPr>
              <a:t>(</a:t>
            </a:r>
            <a:r>
              <a:rPr sz="1800" i="1" spc="-5" dirty="0">
                <a:latin typeface="Constantia"/>
                <a:cs typeface="Constantia"/>
              </a:rPr>
              <a:t>T</a:t>
            </a:r>
            <a:r>
              <a:rPr sz="1800" spc="-5" dirty="0">
                <a:latin typeface="Constantia"/>
                <a:cs typeface="Constantia"/>
              </a:rPr>
              <a:t>(</a:t>
            </a:r>
            <a:r>
              <a:rPr sz="1800" i="1" spc="-10" dirty="0">
                <a:latin typeface="Constantia"/>
                <a:cs typeface="Constantia"/>
              </a:rPr>
              <a:t>l</a:t>
            </a:r>
            <a:r>
              <a:rPr sz="1800" spc="-5" dirty="0">
                <a:latin typeface="Constantia"/>
                <a:cs typeface="Constantia"/>
              </a:rPr>
              <a:t>))  list(</a:t>
            </a:r>
            <a:r>
              <a:rPr sz="1800" i="1" spc="-5" dirty="0">
                <a:latin typeface="Constantia"/>
                <a:cs typeface="Constantia"/>
              </a:rPr>
              <a:t>r</a:t>
            </a:r>
            <a:r>
              <a:rPr sz="1800" spc="-5" dirty="0">
                <a:latin typeface="Constantia"/>
                <a:cs typeface="Constantia"/>
              </a:rPr>
              <a:t>)</a:t>
            </a:r>
            <a:endParaRPr sz="1800" dirty="0">
              <a:latin typeface="Constantia"/>
              <a:cs typeface="Constantia"/>
            </a:endParaRPr>
          </a:p>
          <a:p>
            <a:pPr marL="306070">
              <a:lnSpc>
                <a:spcPct val="100000"/>
              </a:lnSpc>
              <a:spcBef>
                <a:spcPts val="5"/>
              </a:spcBef>
            </a:pPr>
            <a:r>
              <a:rPr sz="1800" b="1" spc="-5" dirty="0">
                <a:latin typeface="Constantia"/>
                <a:cs typeface="Constantia"/>
              </a:rPr>
              <a:t>for</a:t>
            </a:r>
            <a:r>
              <a:rPr sz="1800" b="1" spc="-40" dirty="0">
                <a:latin typeface="Constantia"/>
                <a:cs typeface="Constantia"/>
              </a:rPr>
              <a:t> </a:t>
            </a:r>
            <a:r>
              <a:rPr sz="1800" dirty="0">
                <a:latin typeface="Constantia"/>
                <a:cs typeface="Constantia"/>
              </a:rPr>
              <a:t>each</a:t>
            </a:r>
            <a:r>
              <a:rPr sz="1800" spc="-95" dirty="0">
                <a:latin typeface="Constantia"/>
                <a:cs typeface="Constantia"/>
              </a:rPr>
              <a:t> </a:t>
            </a:r>
            <a:r>
              <a:rPr sz="1800" spc="-5" dirty="0">
                <a:latin typeface="Constantia"/>
                <a:cs typeface="Constantia"/>
              </a:rPr>
              <a:t>child</a:t>
            </a:r>
            <a:r>
              <a:rPr sz="1800" spc="-25" dirty="0">
                <a:latin typeface="Constantia"/>
                <a:cs typeface="Constantia"/>
              </a:rPr>
              <a:t> </a:t>
            </a:r>
            <a:r>
              <a:rPr sz="1800" i="1" dirty="0">
                <a:latin typeface="Constantia"/>
                <a:cs typeface="Constantia"/>
              </a:rPr>
              <a:t>c</a:t>
            </a:r>
            <a:r>
              <a:rPr sz="1800" i="1" spc="-30" dirty="0">
                <a:latin typeface="Constantia"/>
                <a:cs typeface="Constantia"/>
              </a:rPr>
              <a:t> </a:t>
            </a:r>
            <a:r>
              <a:rPr sz="1800" spc="-5" dirty="0">
                <a:latin typeface="Constantia"/>
                <a:cs typeface="Constantia"/>
              </a:rPr>
              <a:t>of</a:t>
            </a:r>
            <a:r>
              <a:rPr sz="1800" spc="-35" dirty="0">
                <a:latin typeface="Constantia"/>
                <a:cs typeface="Constantia"/>
              </a:rPr>
              <a:t> </a:t>
            </a:r>
            <a:r>
              <a:rPr sz="1800" i="1" dirty="0">
                <a:latin typeface="Constantia"/>
                <a:cs typeface="Constantia"/>
              </a:rPr>
              <a:t>r</a:t>
            </a:r>
            <a:endParaRPr sz="1800" dirty="0">
              <a:latin typeface="Constantia"/>
              <a:cs typeface="Constantia"/>
            </a:endParaRPr>
          </a:p>
          <a:p>
            <a:pPr marL="91440">
              <a:lnSpc>
                <a:spcPct val="100000"/>
              </a:lnSpc>
            </a:pPr>
            <a:r>
              <a:rPr sz="1800" spc="-10" dirty="0">
                <a:latin typeface="Constantia"/>
                <a:cs typeface="Constantia"/>
              </a:rPr>
              <a:t>from</a:t>
            </a:r>
            <a:r>
              <a:rPr sz="1800" spc="-40" dirty="0">
                <a:latin typeface="Constantia"/>
                <a:cs typeface="Constantia"/>
              </a:rPr>
              <a:t> </a:t>
            </a:r>
            <a:r>
              <a:rPr sz="1800" dirty="0">
                <a:latin typeface="Constantia"/>
                <a:cs typeface="Constantia"/>
              </a:rPr>
              <a:t>left</a:t>
            </a:r>
            <a:r>
              <a:rPr sz="1800" spc="-75" dirty="0">
                <a:latin typeface="Constantia"/>
                <a:cs typeface="Constantia"/>
              </a:rPr>
              <a:t> </a:t>
            </a:r>
            <a:r>
              <a:rPr sz="1800" spc="-15" dirty="0">
                <a:latin typeface="Constantia"/>
                <a:cs typeface="Constantia"/>
              </a:rPr>
              <a:t>to</a:t>
            </a:r>
            <a:r>
              <a:rPr sz="1800" spc="-95" dirty="0">
                <a:latin typeface="Constantia"/>
                <a:cs typeface="Constantia"/>
              </a:rPr>
              <a:t> </a:t>
            </a:r>
            <a:r>
              <a:rPr sz="1800" spc="-10" dirty="0">
                <a:latin typeface="Constantia"/>
                <a:cs typeface="Constantia"/>
              </a:rPr>
              <a:t>right</a:t>
            </a:r>
            <a:endParaRPr sz="1800" dirty="0">
              <a:latin typeface="Constantia"/>
              <a:cs typeface="Constantia"/>
            </a:endParaRPr>
          </a:p>
          <a:p>
            <a:pPr marL="604520">
              <a:lnSpc>
                <a:spcPct val="100000"/>
              </a:lnSpc>
            </a:pPr>
            <a:r>
              <a:rPr sz="1800" i="1" spc="-5" dirty="0">
                <a:latin typeface="Constantia"/>
                <a:cs typeface="Constantia"/>
              </a:rPr>
              <a:t>T</a:t>
            </a:r>
            <a:r>
              <a:rPr sz="1800" spc="-5" dirty="0">
                <a:latin typeface="Constantia"/>
                <a:cs typeface="Constantia"/>
              </a:rPr>
              <a:t>(</a:t>
            </a:r>
            <a:r>
              <a:rPr sz="1800" i="1" spc="-5" dirty="0">
                <a:latin typeface="Constantia"/>
                <a:cs typeface="Constantia"/>
              </a:rPr>
              <a:t>c</a:t>
            </a:r>
            <a:r>
              <a:rPr sz="1800" spc="-5" dirty="0">
                <a:latin typeface="Constantia"/>
                <a:cs typeface="Constantia"/>
              </a:rPr>
              <a:t>)</a:t>
            </a:r>
            <a:r>
              <a:rPr sz="1800" spc="-10" dirty="0">
                <a:latin typeface="Constantia"/>
                <a:cs typeface="Constantia"/>
              </a:rPr>
              <a:t> </a:t>
            </a:r>
            <a:r>
              <a:rPr sz="1800" spc="-5" dirty="0">
                <a:latin typeface="Constantia"/>
                <a:cs typeface="Constantia"/>
              </a:rPr>
              <a:t>:=</a:t>
            </a:r>
            <a:r>
              <a:rPr sz="1800" spc="-60" dirty="0">
                <a:latin typeface="Constantia"/>
                <a:cs typeface="Constantia"/>
              </a:rPr>
              <a:t> </a:t>
            </a:r>
            <a:r>
              <a:rPr sz="1800" spc="-5" dirty="0">
                <a:latin typeface="Constantia"/>
                <a:cs typeface="Constantia"/>
              </a:rPr>
              <a:t>subtree</a:t>
            </a:r>
            <a:endParaRPr sz="1800" dirty="0">
              <a:latin typeface="Constantia"/>
              <a:cs typeface="Constantia"/>
            </a:endParaRPr>
          </a:p>
          <a:p>
            <a:pPr marL="91440">
              <a:lnSpc>
                <a:spcPct val="100000"/>
              </a:lnSpc>
            </a:pPr>
            <a:r>
              <a:rPr sz="1800" dirty="0">
                <a:latin typeface="Constantia"/>
                <a:cs typeface="Constantia"/>
              </a:rPr>
              <a:t>with</a:t>
            </a:r>
            <a:r>
              <a:rPr sz="1800" spc="-60" dirty="0">
                <a:latin typeface="Constantia"/>
                <a:cs typeface="Constantia"/>
              </a:rPr>
              <a:t> </a:t>
            </a:r>
            <a:r>
              <a:rPr sz="1800" i="1" dirty="0">
                <a:latin typeface="Constantia"/>
                <a:cs typeface="Constantia"/>
              </a:rPr>
              <a:t>c</a:t>
            </a:r>
            <a:r>
              <a:rPr sz="1800" i="1" spc="-40" dirty="0">
                <a:latin typeface="Constantia"/>
                <a:cs typeface="Constantia"/>
              </a:rPr>
              <a:t> </a:t>
            </a:r>
            <a:r>
              <a:rPr sz="1800" dirty="0">
                <a:latin typeface="Constantia"/>
                <a:cs typeface="Constantia"/>
              </a:rPr>
              <a:t>as</a:t>
            </a:r>
            <a:r>
              <a:rPr sz="1800" spc="-100" dirty="0">
                <a:latin typeface="Constantia"/>
                <a:cs typeface="Constantia"/>
              </a:rPr>
              <a:t> </a:t>
            </a:r>
            <a:r>
              <a:rPr sz="1800" spc="-5" dirty="0">
                <a:latin typeface="Constantia"/>
                <a:cs typeface="Constantia"/>
              </a:rPr>
              <a:t>root</a:t>
            </a:r>
            <a:endParaRPr sz="1800" dirty="0">
              <a:latin typeface="Constantia"/>
              <a:cs typeface="Constantia"/>
            </a:endParaRPr>
          </a:p>
          <a:p>
            <a:pPr marL="604520">
              <a:lnSpc>
                <a:spcPct val="100000"/>
              </a:lnSpc>
            </a:pPr>
            <a:r>
              <a:rPr sz="1800" i="1" spc="-5" dirty="0">
                <a:latin typeface="Constantia"/>
                <a:cs typeface="Constantia"/>
              </a:rPr>
              <a:t>inorder</a:t>
            </a:r>
            <a:r>
              <a:rPr sz="1800" spc="-5" dirty="0">
                <a:latin typeface="Constantia"/>
                <a:cs typeface="Constantia"/>
              </a:rPr>
              <a:t>(</a:t>
            </a:r>
            <a:r>
              <a:rPr sz="1800" i="1" spc="-5" dirty="0">
                <a:latin typeface="Constantia"/>
                <a:cs typeface="Constantia"/>
              </a:rPr>
              <a:t>T</a:t>
            </a:r>
            <a:r>
              <a:rPr sz="1800" spc="-5" dirty="0">
                <a:latin typeface="Constantia"/>
                <a:cs typeface="Constantia"/>
              </a:rPr>
              <a:t>(</a:t>
            </a:r>
            <a:r>
              <a:rPr sz="1800" i="1" spc="-5" dirty="0">
                <a:latin typeface="Constantia"/>
                <a:cs typeface="Constantia"/>
              </a:rPr>
              <a:t>c</a:t>
            </a:r>
            <a:r>
              <a:rPr sz="1800" spc="-5" dirty="0">
                <a:latin typeface="Constantia"/>
                <a:cs typeface="Constantia"/>
              </a:rPr>
              <a:t>))</a:t>
            </a:r>
            <a:endParaRPr sz="1800" dirty="0">
              <a:latin typeface="Constantia"/>
              <a:cs typeface="Constant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393700" y="214821"/>
            <a:ext cx="8694507" cy="3103413"/>
          </a:xfrm>
          <a:prstGeom prst="rect">
            <a:avLst/>
          </a:prstGeom>
        </p:spPr>
        <p:txBody>
          <a:bodyPr vert="horz" wrap="square" lIns="0" tIns="129539" rIns="0" bIns="0" rtlCol="0">
            <a:spAutoFit/>
          </a:bodyPr>
          <a:lstStyle/>
          <a:p>
            <a:pPr marL="63500">
              <a:lnSpc>
                <a:spcPct val="100000"/>
              </a:lnSpc>
              <a:spcBef>
                <a:spcPts val="1019"/>
              </a:spcBef>
            </a:pPr>
            <a:r>
              <a:rPr sz="4500" spc="-30" dirty="0" err="1">
                <a:solidFill>
                  <a:srgbClr val="04607A"/>
                </a:solidFill>
                <a:latin typeface="Calibri"/>
                <a:cs typeface="Calibri"/>
              </a:rPr>
              <a:t>Postorder</a:t>
            </a:r>
            <a:r>
              <a:rPr sz="4500" spc="-25" dirty="0">
                <a:solidFill>
                  <a:srgbClr val="04607A"/>
                </a:solidFill>
                <a:latin typeface="Calibri"/>
                <a:cs typeface="Calibri"/>
              </a:rPr>
              <a:t> </a:t>
            </a:r>
            <a:r>
              <a:rPr sz="4500" spc="-65" dirty="0">
                <a:solidFill>
                  <a:srgbClr val="04607A"/>
                </a:solidFill>
                <a:latin typeface="Calibri"/>
                <a:cs typeface="Calibri"/>
              </a:rPr>
              <a:t>Traversal</a:t>
            </a:r>
            <a:r>
              <a:rPr lang="en-US" sz="4500" spc="-65" dirty="0">
                <a:solidFill>
                  <a:srgbClr val="04607A"/>
                </a:solidFill>
                <a:latin typeface="Calibri"/>
                <a:cs typeface="Calibri"/>
              </a:rPr>
              <a:t> (Results in Postfix</a:t>
            </a:r>
            <a:endParaRPr sz="4500" dirty="0">
              <a:latin typeface="Calibri"/>
              <a:cs typeface="Calibri"/>
            </a:endParaRPr>
          </a:p>
          <a:p>
            <a:pPr marL="429259" marR="55880">
              <a:lnSpc>
                <a:spcPct val="100000"/>
              </a:lnSpc>
              <a:spcBef>
                <a:spcPts val="495"/>
              </a:spcBef>
              <a:tabLst>
                <a:tab pos="1550670" algn="l"/>
                <a:tab pos="5048885" algn="l"/>
                <a:tab pos="6529070" algn="l"/>
              </a:tabLst>
            </a:pPr>
            <a:r>
              <a:rPr sz="2400" b="1" dirty="0">
                <a:solidFill>
                  <a:srgbClr val="000000"/>
                </a:solidFill>
                <a:latin typeface="Constantia"/>
                <a:cs typeface="Constantia"/>
              </a:rPr>
              <a:t>Definition</a:t>
            </a:r>
            <a:r>
              <a:rPr sz="2400" dirty="0">
                <a:solidFill>
                  <a:srgbClr val="000000"/>
                </a:solidFill>
              </a:rPr>
              <a:t>: </a:t>
            </a:r>
            <a:r>
              <a:rPr sz="2400" spc="5" dirty="0">
                <a:solidFill>
                  <a:srgbClr val="000000"/>
                </a:solidFill>
              </a:rPr>
              <a:t>Let </a:t>
            </a:r>
            <a:r>
              <a:rPr sz="2400" i="1" dirty="0">
                <a:solidFill>
                  <a:srgbClr val="000000"/>
                </a:solidFill>
                <a:latin typeface="Constantia"/>
                <a:cs typeface="Constantia"/>
              </a:rPr>
              <a:t>T </a:t>
            </a:r>
            <a:r>
              <a:rPr sz="2400" spc="-5" dirty="0">
                <a:solidFill>
                  <a:srgbClr val="000000"/>
                </a:solidFill>
              </a:rPr>
              <a:t>be </a:t>
            </a:r>
            <a:r>
              <a:rPr sz="2400" dirty="0">
                <a:solidFill>
                  <a:srgbClr val="000000"/>
                </a:solidFill>
              </a:rPr>
              <a:t>an </a:t>
            </a:r>
            <a:r>
              <a:rPr sz="2400" spc="-15" dirty="0">
                <a:solidFill>
                  <a:srgbClr val="000000"/>
                </a:solidFill>
              </a:rPr>
              <a:t>ordered rooted </a:t>
            </a:r>
            <a:r>
              <a:rPr sz="2400" spc="-10" dirty="0">
                <a:solidFill>
                  <a:srgbClr val="000000"/>
                </a:solidFill>
              </a:rPr>
              <a:t>tree </a:t>
            </a:r>
            <a:r>
              <a:rPr sz="2400" dirty="0">
                <a:solidFill>
                  <a:srgbClr val="000000"/>
                </a:solidFill>
              </a:rPr>
              <a:t>with </a:t>
            </a:r>
            <a:r>
              <a:rPr sz="2400" spc="-10" dirty="0">
                <a:solidFill>
                  <a:srgbClr val="000000"/>
                </a:solidFill>
              </a:rPr>
              <a:t>root </a:t>
            </a:r>
            <a:r>
              <a:rPr sz="2400" i="1" spc="-5" dirty="0">
                <a:solidFill>
                  <a:srgbClr val="000000"/>
                </a:solidFill>
                <a:latin typeface="Constantia"/>
                <a:cs typeface="Constantia"/>
              </a:rPr>
              <a:t>r</a:t>
            </a:r>
            <a:r>
              <a:rPr sz="2400" spc="-5" dirty="0">
                <a:solidFill>
                  <a:srgbClr val="000000"/>
                </a:solidFill>
              </a:rPr>
              <a:t>. </a:t>
            </a:r>
            <a:r>
              <a:rPr sz="2400" dirty="0">
                <a:solidFill>
                  <a:srgbClr val="000000"/>
                </a:solidFill>
              </a:rPr>
              <a:t>If </a:t>
            </a:r>
            <a:r>
              <a:rPr sz="2400" spc="5" dirty="0">
                <a:solidFill>
                  <a:srgbClr val="000000"/>
                </a:solidFill>
              </a:rPr>
              <a:t> </a:t>
            </a:r>
            <a:r>
              <a:rPr sz="2400" i="1" dirty="0">
                <a:solidFill>
                  <a:srgbClr val="000000"/>
                </a:solidFill>
                <a:latin typeface="Constantia"/>
                <a:cs typeface="Constantia"/>
              </a:rPr>
              <a:t>T </a:t>
            </a:r>
            <a:r>
              <a:rPr sz="2400" spc="-10" dirty="0">
                <a:solidFill>
                  <a:srgbClr val="000000"/>
                </a:solidFill>
              </a:rPr>
              <a:t>consists only </a:t>
            </a:r>
            <a:r>
              <a:rPr sz="2400" dirty="0">
                <a:solidFill>
                  <a:srgbClr val="000000"/>
                </a:solidFill>
              </a:rPr>
              <a:t>of </a:t>
            </a:r>
            <a:r>
              <a:rPr sz="2400" i="1" spc="-5" dirty="0">
                <a:solidFill>
                  <a:srgbClr val="000000"/>
                </a:solidFill>
                <a:latin typeface="Constantia"/>
                <a:cs typeface="Constantia"/>
              </a:rPr>
              <a:t>r</a:t>
            </a:r>
            <a:r>
              <a:rPr sz="2400" spc="-5" dirty="0">
                <a:solidFill>
                  <a:srgbClr val="000000"/>
                </a:solidFill>
              </a:rPr>
              <a:t>, then </a:t>
            </a:r>
            <a:r>
              <a:rPr sz="2400" i="1" dirty="0">
                <a:solidFill>
                  <a:srgbClr val="000000"/>
                </a:solidFill>
                <a:latin typeface="Constantia"/>
                <a:cs typeface="Constantia"/>
              </a:rPr>
              <a:t>r </a:t>
            </a:r>
            <a:r>
              <a:rPr sz="2400" spc="-5" dirty="0">
                <a:solidFill>
                  <a:srgbClr val="000000"/>
                </a:solidFill>
              </a:rPr>
              <a:t>is the </a:t>
            </a:r>
            <a:r>
              <a:rPr sz="2400" i="1" spc="-10" dirty="0">
                <a:solidFill>
                  <a:srgbClr val="000000"/>
                </a:solidFill>
                <a:latin typeface="Constantia"/>
                <a:cs typeface="Constantia"/>
              </a:rPr>
              <a:t>postorder </a:t>
            </a:r>
            <a:r>
              <a:rPr sz="2400" i="1" spc="-15" dirty="0">
                <a:solidFill>
                  <a:srgbClr val="000000"/>
                </a:solidFill>
                <a:latin typeface="Constantia"/>
                <a:cs typeface="Constantia"/>
              </a:rPr>
              <a:t>traversal </a:t>
            </a:r>
            <a:r>
              <a:rPr sz="2400" dirty="0">
                <a:solidFill>
                  <a:srgbClr val="000000"/>
                </a:solidFill>
              </a:rPr>
              <a:t>of </a:t>
            </a:r>
            <a:r>
              <a:rPr sz="2400" i="1" spc="-5" dirty="0">
                <a:solidFill>
                  <a:srgbClr val="000000"/>
                </a:solidFill>
                <a:latin typeface="Constantia"/>
                <a:cs typeface="Constantia"/>
              </a:rPr>
              <a:t>T</a:t>
            </a:r>
            <a:r>
              <a:rPr sz="2400" spc="-5" dirty="0">
                <a:solidFill>
                  <a:srgbClr val="000000"/>
                </a:solidFill>
              </a:rPr>
              <a:t>. </a:t>
            </a:r>
            <a:r>
              <a:rPr sz="2400" dirty="0">
                <a:solidFill>
                  <a:srgbClr val="000000"/>
                </a:solidFill>
              </a:rPr>
              <a:t> Otherwise, suppose that </a:t>
            </a:r>
            <a:r>
              <a:rPr sz="2400" i="1" spc="-5" dirty="0">
                <a:solidFill>
                  <a:srgbClr val="000000"/>
                </a:solidFill>
                <a:latin typeface="Constantia"/>
                <a:cs typeface="Constantia"/>
              </a:rPr>
              <a:t>T</a:t>
            </a:r>
            <a:r>
              <a:rPr sz="2400" spc="-7" baseline="-20833" dirty="0">
                <a:solidFill>
                  <a:srgbClr val="000000"/>
                </a:solidFill>
                <a:latin typeface="Cambria Math"/>
                <a:cs typeface="Cambria Math"/>
              </a:rPr>
              <a:t>1</a:t>
            </a:r>
            <a:r>
              <a:rPr sz="2400" spc="-5" dirty="0">
                <a:solidFill>
                  <a:srgbClr val="000000"/>
                </a:solidFill>
              </a:rPr>
              <a:t>, </a:t>
            </a:r>
            <a:r>
              <a:rPr sz="2400" i="1" spc="-5" dirty="0">
                <a:solidFill>
                  <a:srgbClr val="000000"/>
                </a:solidFill>
                <a:latin typeface="Constantia"/>
                <a:cs typeface="Constantia"/>
              </a:rPr>
              <a:t>T</a:t>
            </a:r>
            <a:r>
              <a:rPr sz="2400" spc="-7" baseline="-20833" dirty="0">
                <a:solidFill>
                  <a:srgbClr val="000000"/>
                </a:solidFill>
                <a:latin typeface="Cambria Math"/>
                <a:cs typeface="Cambria Math"/>
              </a:rPr>
              <a:t>2</a:t>
            </a:r>
            <a:r>
              <a:rPr sz="2400" spc="-5" dirty="0">
                <a:solidFill>
                  <a:srgbClr val="000000"/>
                </a:solidFill>
              </a:rPr>
              <a:t>, …, </a:t>
            </a:r>
            <a:r>
              <a:rPr sz="2400" i="1" spc="-5" dirty="0">
                <a:solidFill>
                  <a:srgbClr val="000000"/>
                </a:solidFill>
                <a:latin typeface="Constantia"/>
                <a:cs typeface="Constantia"/>
              </a:rPr>
              <a:t>T</a:t>
            </a:r>
            <a:r>
              <a:rPr sz="2400" i="1" spc="-7" baseline="-20833" dirty="0">
                <a:solidFill>
                  <a:srgbClr val="000000"/>
                </a:solidFill>
                <a:latin typeface="Constantia"/>
                <a:cs typeface="Constantia"/>
              </a:rPr>
              <a:t>n </a:t>
            </a:r>
            <a:r>
              <a:rPr sz="2400" spc="-15" dirty="0">
                <a:solidFill>
                  <a:srgbClr val="000000"/>
                </a:solidFill>
              </a:rPr>
              <a:t>are </a:t>
            </a:r>
            <a:r>
              <a:rPr sz="2400" spc="-5" dirty="0">
                <a:solidFill>
                  <a:srgbClr val="000000"/>
                </a:solidFill>
              </a:rPr>
              <a:t>the subtrees </a:t>
            </a:r>
            <a:r>
              <a:rPr sz="2400" dirty="0">
                <a:solidFill>
                  <a:srgbClr val="000000"/>
                </a:solidFill>
              </a:rPr>
              <a:t>of </a:t>
            </a:r>
            <a:r>
              <a:rPr sz="2400" i="1" dirty="0">
                <a:solidFill>
                  <a:srgbClr val="000000"/>
                </a:solidFill>
                <a:latin typeface="Constantia"/>
                <a:cs typeface="Constantia"/>
              </a:rPr>
              <a:t>r </a:t>
            </a:r>
            <a:r>
              <a:rPr sz="2400" i="1" spc="5" dirty="0">
                <a:solidFill>
                  <a:srgbClr val="000000"/>
                </a:solidFill>
                <a:latin typeface="Constantia"/>
                <a:cs typeface="Constantia"/>
              </a:rPr>
              <a:t> </a:t>
            </a:r>
            <a:r>
              <a:rPr sz="2400" spc="-10" dirty="0">
                <a:solidFill>
                  <a:srgbClr val="000000"/>
                </a:solidFill>
              </a:rPr>
              <a:t>from</a:t>
            </a:r>
            <a:r>
              <a:rPr sz="2400" spc="-30" dirty="0">
                <a:solidFill>
                  <a:srgbClr val="000000"/>
                </a:solidFill>
              </a:rPr>
              <a:t> </a:t>
            </a:r>
            <a:r>
              <a:rPr sz="2400" dirty="0">
                <a:solidFill>
                  <a:srgbClr val="000000"/>
                </a:solidFill>
              </a:rPr>
              <a:t>left</a:t>
            </a:r>
            <a:r>
              <a:rPr sz="2400" spc="-85" dirty="0">
                <a:solidFill>
                  <a:srgbClr val="000000"/>
                </a:solidFill>
              </a:rPr>
              <a:t> </a:t>
            </a:r>
            <a:r>
              <a:rPr sz="2400" spc="-15" dirty="0">
                <a:solidFill>
                  <a:srgbClr val="000000"/>
                </a:solidFill>
              </a:rPr>
              <a:t>to</a:t>
            </a:r>
            <a:r>
              <a:rPr sz="2400" spc="-75" dirty="0">
                <a:solidFill>
                  <a:srgbClr val="000000"/>
                </a:solidFill>
              </a:rPr>
              <a:t> </a:t>
            </a:r>
            <a:r>
              <a:rPr sz="2400" spc="-5" dirty="0">
                <a:solidFill>
                  <a:srgbClr val="000000"/>
                </a:solidFill>
              </a:rPr>
              <a:t>right</a:t>
            </a:r>
            <a:r>
              <a:rPr sz="2400" spc="-60" dirty="0">
                <a:solidFill>
                  <a:srgbClr val="000000"/>
                </a:solidFill>
              </a:rPr>
              <a:t> </a:t>
            </a:r>
            <a:r>
              <a:rPr sz="2400" spc="-5" dirty="0">
                <a:solidFill>
                  <a:srgbClr val="000000"/>
                </a:solidFill>
              </a:rPr>
              <a:t>in</a:t>
            </a:r>
            <a:r>
              <a:rPr sz="2400" spc="-70" dirty="0">
                <a:solidFill>
                  <a:srgbClr val="000000"/>
                </a:solidFill>
              </a:rPr>
              <a:t> </a:t>
            </a:r>
            <a:r>
              <a:rPr sz="2400" i="1" spc="-5" dirty="0">
                <a:solidFill>
                  <a:srgbClr val="000000"/>
                </a:solidFill>
                <a:latin typeface="Constantia"/>
                <a:cs typeface="Constantia"/>
              </a:rPr>
              <a:t>T</a:t>
            </a:r>
            <a:r>
              <a:rPr sz="2400" spc="-5" dirty="0">
                <a:solidFill>
                  <a:srgbClr val="000000"/>
                </a:solidFill>
              </a:rPr>
              <a:t>.</a:t>
            </a:r>
            <a:r>
              <a:rPr sz="2400" spc="-40" dirty="0">
                <a:solidFill>
                  <a:srgbClr val="000000"/>
                </a:solidFill>
              </a:rPr>
              <a:t> </a:t>
            </a:r>
            <a:r>
              <a:rPr sz="2400" spc="-5" dirty="0">
                <a:solidFill>
                  <a:srgbClr val="000000"/>
                </a:solidFill>
              </a:rPr>
              <a:t>The</a:t>
            </a:r>
            <a:r>
              <a:rPr sz="2400" spc="-80" dirty="0">
                <a:solidFill>
                  <a:srgbClr val="000000"/>
                </a:solidFill>
              </a:rPr>
              <a:t> </a:t>
            </a:r>
            <a:r>
              <a:rPr sz="2400" spc="-10" dirty="0">
                <a:solidFill>
                  <a:srgbClr val="000000"/>
                </a:solidFill>
              </a:rPr>
              <a:t>postorder</a:t>
            </a:r>
            <a:r>
              <a:rPr sz="2400" spc="-95" dirty="0">
                <a:solidFill>
                  <a:srgbClr val="000000"/>
                </a:solidFill>
              </a:rPr>
              <a:t> </a:t>
            </a:r>
            <a:r>
              <a:rPr sz="2400" spc="-20" dirty="0">
                <a:solidFill>
                  <a:srgbClr val="000000"/>
                </a:solidFill>
              </a:rPr>
              <a:t>traversal	</a:t>
            </a:r>
            <a:r>
              <a:rPr sz="2400" spc="-5" dirty="0">
                <a:solidFill>
                  <a:srgbClr val="000000"/>
                </a:solidFill>
              </a:rPr>
              <a:t>begins </a:t>
            </a:r>
            <a:r>
              <a:rPr sz="2400" spc="-15" dirty="0">
                <a:solidFill>
                  <a:srgbClr val="000000"/>
                </a:solidFill>
              </a:rPr>
              <a:t>by </a:t>
            </a:r>
            <a:r>
              <a:rPr sz="2400" spc="-10" dirty="0">
                <a:solidFill>
                  <a:srgbClr val="000000"/>
                </a:solidFill>
              </a:rPr>
              <a:t> </a:t>
            </a:r>
            <a:r>
              <a:rPr sz="2400" spc="-15" dirty="0">
                <a:solidFill>
                  <a:srgbClr val="000000"/>
                </a:solidFill>
              </a:rPr>
              <a:t>traversing</a:t>
            </a:r>
            <a:r>
              <a:rPr sz="2400" spc="-10" dirty="0">
                <a:solidFill>
                  <a:srgbClr val="000000"/>
                </a:solidFill>
              </a:rPr>
              <a:t> </a:t>
            </a:r>
            <a:r>
              <a:rPr sz="2400" i="1" spc="-5" dirty="0">
                <a:solidFill>
                  <a:srgbClr val="000000"/>
                </a:solidFill>
                <a:latin typeface="Constantia"/>
                <a:cs typeface="Constantia"/>
              </a:rPr>
              <a:t>T</a:t>
            </a:r>
            <a:r>
              <a:rPr sz="2400" spc="-7" baseline="-20833" dirty="0">
                <a:solidFill>
                  <a:srgbClr val="000000"/>
                </a:solidFill>
                <a:latin typeface="Cambria Math"/>
                <a:cs typeface="Cambria Math"/>
              </a:rPr>
              <a:t>1</a:t>
            </a:r>
            <a:r>
              <a:rPr sz="2400" spc="382" baseline="-20833" dirty="0">
                <a:solidFill>
                  <a:srgbClr val="000000"/>
                </a:solidFill>
                <a:latin typeface="Cambria Math"/>
                <a:cs typeface="Cambria Math"/>
              </a:rPr>
              <a:t> </a:t>
            </a:r>
            <a:r>
              <a:rPr sz="2400" spc="-5" dirty="0">
                <a:solidFill>
                  <a:srgbClr val="000000"/>
                </a:solidFill>
              </a:rPr>
              <a:t>in</a:t>
            </a:r>
            <a:r>
              <a:rPr sz="2400" spc="-55" dirty="0">
                <a:solidFill>
                  <a:srgbClr val="000000"/>
                </a:solidFill>
              </a:rPr>
              <a:t> </a:t>
            </a:r>
            <a:r>
              <a:rPr sz="2400" spc="-30" dirty="0">
                <a:solidFill>
                  <a:srgbClr val="000000"/>
                </a:solidFill>
              </a:rPr>
              <a:t>postorder,</a:t>
            </a:r>
            <a:r>
              <a:rPr sz="2400" spc="-10" dirty="0">
                <a:solidFill>
                  <a:srgbClr val="000000"/>
                </a:solidFill>
              </a:rPr>
              <a:t> </a:t>
            </a:r>
            <a:r>
              <a:rPr sz="2400" spc="-5" dirty="0">
                <a:solidFill>
                  <a:srgbClr val="000000"/>
                </a:solidFill>
              </a:rPr>
              <a:t>then</a:t>
            </a:r>
            <a:r>
              <a:rPr sz="2400" spc="-25" dirty="0">
                <a:solidFill>
                  <a:srgbClr val="000000"/>
                </a:solidFill>
              </a:rPr>
              <a:t> </a:t>
            </a:r>
            <a:r>
              <a:rPr sz="2400" i="1" spc="-5" dirty="0">
                <a:solidFill>
                  <a:srgbClr val="000000"/>
                </a:solidFill>
                <a:latin typeface="Constantia"/>
                <a:cs typeface="Constantia"/>
              </a:rPr>
              <a:t>T</a:t>
            </a:r>
            <a:r>
              <a:rPr sz="2400" spc="-7" baseline="-20833" dirty="0">
                <a:solidFill>
                  <a:srgbClr val="000000"/>
                </a:solidFill>
                <a:latin typeface="Cambria Math"/>
                <a:cs typeface="Cambria Math"/>
              </a:rPr>
              <a:t>2	</a:t>
            </a:r>
            <a:r>
              <a:rPr sz="2400" spc="-5" dirty="0">
                <a:solidFill>
                  <a:srgbClr val="000000"/>
                </a:solidFill>
              </a:rPr>
              <a:t>in</a:t>
            </a:r>
            <a:r>
              <a:rPr sz="2400" spc="-90" dirty="0">
                <a:solidFill>
                  <a:srgbClr val="000000"/>
                </a:solidFill>
              </a:rPr>
              <a:t> </a:t>
            </a:r>
            <a:r>
              <a:rPr sz="2400" spc="-30" dirty="0">
                <a:solidFill>
                  <a:srgbClr val="000000"/>
                </a:solidFill>
              </a:rPr>
              <a:t>postorder,</a:t>
            </a:r>
            <a:r>
              <a:rPr sz="2400" spc="-70" dirty="0">
                <a:solidFill>
                  <a:srgbClr val="000000"/>
                </a:solidFill>
              </a:rPr>
              <a:t> </a:t>
            </a:r>
            <a:r>
              <a:rPr sz="2400" spc="-5" dirty="0">
                <a:solidFill>
                  <a:srgbClr val="000000"/>
                </a:solidFill>
              </a:rPr>
              <a:t>and</a:t>
            </a:r>
            <a:r>
              <a:rPr sz="2400" spc="-60" dirty="0">
                <a:solidFill>
                  <a:srgbClr val="000000"/>
                </a:solidFill>
              </a:rPr>
              <a:t> </a:t>
            </a:r>
            <a:r>
              <a:rPr sz="2400" dirty="0">
                <a:solidFill>
                  <a:srgbClr val="000000"/>
                </a:solidFill>
              </a:rPr>
              <a:t>so</a:t>
            </a:r>
            <a:r>
              <a:rPr sz="2400" spc="-125" dirty="0">
                <a:solidFill>
                  <a:srgbClr val="000000"/>
                </a:solidFill>
              </a:rPr>
              <a:t> </a:t>
            </a:r>
            <a:r>
              <a:rPr sz="2400" spc="-5" dirty="0">
                <a:solidFill>
                  <a:srgbClr val="000000"/>
                </a:solidFill>
              </a:rPr>
              <a:t>on, </a:t>
            </a:r>
            <a:r>
              <a:rPr sz="2400" spc="-585" dirty="0">
                <a:solidFill>
                  <a:srgbClr val="000000"/>
                </a:solidFill>
              </a:rPr>
              <a:t> </a:t>
            </a:r>
            <a:r>
              <a:rPr sz="2400" spc="-5" dirty="0">
                <a:solidFill>
                  <a:srgbClr val="000000"/>
                </a:solidFill>
              </a:rPr>
              <a:t>after</a:t>
            </a:r>
            <a:r>
              <a:rPr sz="2400" spc="-100" dirty="0">
                <a:solidFill>
                  <a:srgbClr val="000000"/>
                </a:solidFill>
              </a:rPr>
              <a:t> </a:t>
            </a:r>
            <a:r>
              <a:rPr sz="2400" i="1" spc="-5" dirty="0">
                <a:solidFill>
                  <a:srgbClr val="000000"/>
                </a:solidFill>
                <a:latin typeface="Constantia"/>
                <a:cs typeface="Constantia"/>
              </a:rPr>
              <a:t>T</a:t>
            </a:r>
            <a:r>
              <a:rPr sz="2400" i="1" spc="-7" baseline="-20833" dirty="0">
                <a:solidFill>
                  <a:srgbClr val="000000"/>
                </a:solidFill>
                <a:latin typeface="Constantia"/>
                <a:cs typeface="Constantia"/>
              </a:rPr>
              <a:t>n	</a:t>
            </a:r>
            <a:r>
              <a:rPr sz="2400" spc="-5" dirty="0">
                <a:solidFill>
                  <a:srgbClr val="000000"/>
                </a:solidFill>
              </a:rPr>
              <a:t>is</a:t>
            </a:r>
            <a:r>
              <a:rPr sz="2400" spc="-70" dirty="0">
                <a:solidFill>
                  <a:srgbClr val="000000"/>
                </a:solidFill>
              </a:rPr>
              <a:t> </a:t>
            </a:r>
            <a:r>
              <a:rPr sz="2400" spc="-20" dirty="0">
                <a:solidFill>
                  <a:srgbClr val="000000"/>
                </a:solidFill>
              </a:rPr>
              <a:t>traversed</a:t>
            </a:r>
            <a:r>
              <a:rPr sz="2400" spc="-5" dirty="0">
                <a:solidFill>
                  <a:srgbClr val="000000"/>
                </a:solidFill>
              </a:rPr>
              <a:t> in</a:t>
            </a:r>
            <a:r>
              <a:rPr sz="2400" spc="-80" dirty="0">
                <a:solidFill>
                  <a:srgbClr val="000000"/>
                </a:solidFill>
              </a:rPr>
              <a:t> </a:t>
            </a:r>
            <a:r>
              <a:rPr sz="2400" spc="-30" dirty="0">
                <a:solidFill>
                  <a:srgbClr val="000000"/>
                </a:solidFill>
              </a:rPr>
              <a:t>postorder,</a:t>
            </a:r>
            <a:r>
              <a:rPr sz="2400" spc="5" dirty="0">
                <a:solidFill>
                  <a:srgbClr val="000000"/>
                </a:solidFill>
              </a:rPr>
              <a:t> </a:t>
            </a:r>
            <a:r>
              <a:rPr sz="2400" i="1" dirty="0">
                <a:solidFill>
                  <a:srgbClr val="000000"/>
                </a:solidFill>
                <a:latin typeface="Constantia"/>
                <a:cs typeface="Constantia"/>
              </a:rPr>
              <a:t>r</a:t>
            </a:r>
            <a:r>
              <a:rPr sz="2400" i="1" spc="25" dirty="0">
                <a:solidFill>
                  <a:srgbClr val="000000"/>
                </a:solidFill>
                <a:latin typeface="Constantia"/>
                <a:cs typeface="Constantia"/>
              </a:rPr>
              <a:t> </a:t>
            </a:r>
            <a:r>
              <a:rPr sz="2400" spc="-5" dirty="0">
                <a:solidFill>
                  <a:srgbClr val="000000"/>
                </a:solidFill>
              </a:rPr>
              <a:t>is</a:t>
            </a:r>
            <a:r>
              <a:rPr sz="2400" spc="-120" dirty="0">
                <a:solidFill>
                  <a:srgbClr val="000000"/>
                </a:solidFill>
              </a:rPr>
              <a:t> </a:t>
            </a:r>
            <a:r>
              <a:rPr sz="2400" spc="-5" dirty="0">
                <a:solidFill>
                  <a:srgbClr val="000000"/>
                </a:solidFill>
              </a:rPr>
              <a:t>visited.</a:t>
            </a:r>
            <a:endParaRPr sz="2400" dirty="0">
              <a:latin typeface="Constantia"/>
              <a:cs typeface="Constantia"/>
            </a:endParaRPr>
          </a:p>
        </p:txBody>
      </p:sp>
      <p:pic>
        <p:nvPicPr>
          <p:cNvPr id="9" name="object 9"/>
          <p:cNvPicPr/>
          <p:nvPr/>
        </p:nvPicPr>
        <p:blipFill>
          <a:blip r:embed="rId7" cstate="print"/>
          <a:stretch>
            <a:fillRect/>
          </a:stretch>
        </p:blipFill>
        <p:spPr>
          <a:xfrm>
            <a:off x="457200" y="3657600"/>
            <a:ext cx="8077200" cy="30297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331978"/>
            <a:ext cx="7505065" cy="711200"/>
          </a:xfrm>
          <a:prstGeom prst="rect">
            <a:avLst/>
          </a:prstGeom>
        </p:spPr>
        <p:txBody>
          <a:bodyPr vert="horz" wrap="square" lIns="0" tIns="12700" rIns="0" bIns="0" rtlCol="0">
            <a:spAutoFit/>
          </a:bodyPr>
          <a:lstStyle/>
          <a:p>
            <a:pPr marL="12700">
              <a:lnSpc>
                <a:spcPct val="100000"/>
              </a:lnSpc>
              <a:spcBef>
                <a:spcPts val="100"/>
              </a:spcBef>
              <a:tabLst>
                <a:tab pos="4851400" algn="l"/>
              </a:tabLst>
            </a:pPr>
            <a:r>
              <a:rPr sz="4500" spc="-35" dirty="0">
                <a:solidFill>
                  <a:srgbClr val="04607A"/>
                </a:solidFill>
                <a:latin typeface="Calibri"/>
                <a:cs typeface="Calibri"/>
              </a:rPr>
              <a:t>Post</a:t>
            </a:r>
            <a:r>
              <a:rPr sz="4500" spc="-20" dirty="0">
                <a:solidFill>
                  <a:srgbClr val="04607A"/>
                </a:solidFill>
                <a:latin typeface="Calibri"/>
                <a:cs typeface="Calibri"/>
              </a:rPr>
              <a:t> </a:t>
            </a:r>
            <a:r>
              <a:rPr sz="4500" spc="-15" dirty="0">
                <a:solidFill>
                  <a:srgbClr val="04607A"/>
                </a:solidFill>
                <a:latin typeface="Calibri"/>
                <a:cs typeface="Calibri"/>
              </a:rPr>
              <a:t>order</a:t>
            </a:r>
            <a:r>
              <a:rPr sz="4500" spc="20" dirty="0">
                <a:solidFill>
                  <a:srgbClr val="04607A"/>
                </a:solidFill>
                <a:latin typeface="Calibri"/>
                <a:cs typeface="Calibri"/>
              </a:rPr>
              <a:t> </a:t>
            </a:r>
            <a:r>
              <a:rPr sz="4500" spc="-65" dirty="0">
                <a:solidFill>
                  <a:srgbClr val="04607A"/>
                </a:solidFill>
                <a:latin typeface="Calibri"/>
                <a:cs typeface="Calibri"/>
              </a:rPr>
              <a:t>Traversal	</a:t>
            </a:r>
            <a:r>
              <a:rPr sz="4500" spc="-10" dirty="0">
                <a:solidFill>
                  <a:srgbClr val="04607A"/>
                </a:solidFill>
                <a:latin typeface="Calibri"/>
                <a:cs typeface="Calibri"/>
              </a:rPr>
              <a:t>(</a:t>
            </a:r>
            <a:r>
              <a:rPr sz="4500" i="1" spc="-10" dirty="0">
                <a:solidFill>
                  <a:srgbClr val="04607A"/>
                </a:solidFill>
                <a:latin typeface="Calibri"/>
                <a:cs typeface="Calibri"/>
              </a:rPr>
              <a:t>continued</a:t>
            </a:r>
            <a:r>
              <a:rPr sz="4500" spc="-10" dirty="0">
                <a:solidFill>
                  <a:srgbClr val="04607A"/>
                </a:solidFill>
                <a:latin typeface="Calibri"/>
                <a:cs typeface="Calibri"/>
              </a:rPr>
              <a:t>)</a:t>
            </a:r>
            <a:endParaRPr sz="4500" dirty="0">
              <a:latin typeface="Calibri"/>
              <a:cs typeface="Calibri"/>
            </a:endParaRPr>
          </a:p>
        </p:txBody>
      </p:sp>
      <p:pic>
        <p:nvPicPr>
          <p:cNvPr id="9" name="object 9"/>
          <p:cNvPicPr/>
          <p:nvPr/>
        </p:nvPicPr>
        <p:blipFill>
          <a:blip r:embed="rId7" cstate="print"/>
          <a:stretch>
            <a:fillRect/>
          </a:stretch>
        </p:blipFill>
        <p:spPr>
          <a:xfrm>
            <a:off x="2209800" y="1066800"/>
            <a:ext cx="6934200" cy="5638800"/>
          </a:xfrm>
          <a:prstGeom prst="rect">
            <a:avLst/>
          </a:prstGeom>
        </p:spPr>
      </p:pic>
      <p:sp>
        <p:nvSpPr>
          <p:cNvPr id="10" name="object 10"/>
          <p:cNvSpPr txBox="1"/>
          <p:nvPr/>
        </p:nvSpPr>
        <p:spPr>
          <a:xfrm>
            <a:off x="0" y="2286000"/>
            <a:ext cx="2057400" cy="3416935"/>
          </a:xfrm>
          <a:prstGeom prst="rect">
            <a:avLst/>
          </a:prstGeom>
          <a:ln w="9144">
            <a:solidFill>
              <a:srgbClr val="0E6EC5"/>
            </a:solidFill>
          </a:ln>
        </p:spPr>
        <p:txBody>
          <a:bodyPr vert="horz" wrap="square" lIns="0" tIns="31115" rIns="0" bIns="0" rtlCol="0">
            <a:spAutoFit/>
          </a:bodyPr>
          <a:lstStyle/>
          <a:p>
            <a:pPr marL="91440" marR="474345">
              <a:lnSpc>
                <a:spcPct val="100000"/>
              </a:lnSpc>
              <a:spcBef>
                <a:spcPts val="245"/>
              </a:spcBef>
            </a:pPr>
            <a:r>
              <a:rPr sz="1800" b="1" spc="-10" dirty="0">
                <a:latin typeface="Constantia"/>
                <a:cs typeface="Constantia"/>
              </a:rPr>
              <a:t>procedure </a:t>
            </a:r>
            <a:r>
              <a:rPr sz="1800" b="1" spc="-5" dirty="0">
                <a:latin typeface="Constantia"/>
                <a:cs typeface="Constantia"/>
              </a:rPr>
              <a:t> </a:t>
            </a:r>
            <a:r>
              <a:rPr sz="1800" i="1" spc="-10" dirty="0">
                <a:latin typeface="Constantia"/>
                <a:cs typeface="Constantia"/>
              </a:rPr>
              <a:t>postordered</a:t>
            </a:r>
            <a:r>
              <a:rPr sz="1800" i="1" spc="-45" dirty="0">
                <a:latin typeface="Constantia"/>
                <a:cs typeface="Constantia"/>
              </a:rPr>
              <a:t> </a:t>
            </a:r>
            <a:r>
              <a:rPr sz="1800" spc="-5" dirty="0">
                <a:latin typeface="Constantia"/>
                <a:cs typeface="Constantia"/>
              </a:rPr>
              <a:t>(</a:t>
            </a:r>
            <a:r>
              <a:rPr sz="1800" i="1" spc="-5" dirty="0">
                <a:latin typeface="Constantia"/>
                <a:cs typeface="Constantia"/>
              </a:rPr>
              <a:t>T</a:t>
            </a:r>
            <a:r>
              <a:rPr sz="1800" spc="-5" dirty="0">
                <a:latin typeface="Constantia"/>
                <a:cs typeface="Constantia"/>
              </a:rPr>
              <a:t>: </a:t>
            </a:r>
            <a:r>
              <a:rPr sz="1800" spc="-440" dirty="0">
                <a:latin typeface="Constantia"/>
                <a:cs typeface="Constantia"/>
              </a:rPr>
              <a:t> </a:t>
            </a:r>
            <a:r>
              <a:rPr sz="1800" spc="-10" dirty="0">
                <a:latin typeface="Constantia"/>
                <a:cs typeface="Constantia"/>
              </a:rPr>
              <a:t>ordered</a:t>
            </a:r>
            <a:r>
              <a:rPr sz="1800" spc="-100" dirty="0">
                <a:latin typeface="Constantia"/>
                <a:cs typeface="Constantia"/>
              </a:rPr>
              <a:t> </a:t>
            </a:r>
            <a:r>
              <a:rPr sz="1800" spc="-10" dirty="0">
                <a:latin typeface="Constantia"/>
                <a:cs typeface="Constantia"/>
              </a:rPr>
              <a:t>rooted </a:t>
            </a:r>
            <a:r>
              <a:rPr sz="1800" spc="-440" dirty="0">
                <a:latin typeface="Constantia"/>
                <a:cs typeface="Constantia"/>
              </a:rPr>
              <a:t> </a:t>
            </a:r>
            <a:r>
              <a:rPr sz="1800" spc="-5" dirty="0">
                <a:latin typeface="Constantia"/>
                <a:cs typeface="Constantia"/>
              </a:rPr>
              <a:t>tree)</a:t>
            </a:r>
            <a:endParaRPr sz="1800" dirty="0">
              <a:latin typeface="Constantia"/>
              <a:cs typeface="Constantia"/>
            </a:endParaRPr>
          </a:p>
          <a:p>
            <a:pPr marL="91440">
              <a:lnSpc>
                <a:spcPct val="100000"/>
              </a:lnSpc>
            </a:pPr>
            <a:r>
              <a:rPr sz="1800" i="1" dirty="0">
                <a:latin typeface="Constantia"/>
                <a:cs typeface="Constantia"/>
              </a:rPr>
              <a:t>r</a:t>
            </a:r>
            <a:r>
              <a:rPr sz="1800" i="1" spc="30" dirty="0">
                <a:latin typeface="Constantia"/>
                <a:cs typeface="Constantia"/>
              </a:rPr>
              <a:t> </a:t>
            </a:r>
            <a:r>
              <a:rPr sz="1800" dirty="0">
                <a:latin typeface="Constantia"/>
                <a:cs typeface="Constantia"/>
              </a:rPr>
              <a:t>:=</a:t>
            </a:r>
            <a:r>
              <a:rPr sz="1800" spc="-35" dirty="0">
                <a:latin typeface="Constantia"/>
                <a:cs typeface="Constantia"/>
              </a:rPr>
              <a:t> </a:t>
            </a:r>
            <a:r>
              <a:rPr sz="1800" spc="-20" dirty="0">
                <a:latin typeface="Constantia"/>
                <a:cs typeface="Constantia"/>
              </a:rPr>
              <a:t>r</a:t>
            </a:r>
            <a:r>
              <a:rPr sz="1800" dirty="0">
                <a:latin typeface="Constantia"/>
                <a:cs typeface="Constantia"/>
              </a:rPr>
              <a:t>oot</a:t>
            </a:r>
            <a:r>
              <a:rPr sz="1800" spc="-95" dirty="0">
                <a:latin typeface="Constantia"/>
                <a:cs typeface="Constantia"/>
              </a:rPr>
              <a:t> </a:t>
            </a:r>
            <a:r>
              <a:rPr sz="1800" dirty="0">
                <a:latin typeface="Constantia"/>
                <a:cs typeface="Constantia"/>
              </a:rPr>
              <a:t>of</a:t>
            </a:r>
            <a:r>
              <a:rPr sz="1800" spc="45" dirty="0">
                <a:latin typeface="Constantia"/>
                <a:cs typeface="Constantia"/>
              </a:rPr>
              <a:t> </a:t>
            </a:r>
            <a:r>
              <a:rPr sz="1800" i="1" dirty="0">
                <a:latin typeface="Constantia"/>
                <a:cs typeface="Constantia"/>
              </a:rPr>
              <a:t>T</a:t>
            </a:r>
            <a:endParaRPr sz="1800" dirty="0">
              <a:latin typeface="Constantia"/>
              <a:cs typeface="Constantia"/>
            </a:endParaRPr>
          </a:p>
          <a:p>
            <a:pPr marL="90805" marR="179705" indent="-4445" algn="ctr">
              <a:lnSpc>
                <a:spcPct val="100000"/>
              </a:lnSpc>
            </a:pPr>
            <a:r>
              <a:rPr sz="1800" b="1" spc="-5" dirty="0">
                <a:latin typeface="Constantia"/>
                <a:cs typeface="Constantia"/>
              </a:rPr>
              <a:t>for</a:t>
            </a:r>
            <a:r>
              <a:rPr sz="1800" b="1" spc="-50" dirty="0">
                <a:latin typeface="Constantia"/>
                <a:cs typeface="Constantia"/>
              </a:rPr>
              <a:t> </a:t>
            </a:r>
            <a:r>
              <a:rPr sz="1800" dirty="0">
                <a:latin typeface="Constantia"/>
                <a:cs typeface="Constantia"/>
              </a:rPr>
              <a:t>each</a:t>
            </a:r>
            <a:r>
              <a:rPr sz="1800" spc="-100" dirty="0">
                <a:latin typeface="Constantia"/>
                <a:cs typeface="Constantia"/>
              </a:rPr>
              <a:t> </a:t>
            </a:r>
            <a:r>
              <a:rPr sz="1800" spc="-5" dirty="0">
                <a:latin typeface="Constantia"/>
                <a:cs typeface="Constantia"/>
              </a:rPr>
              <a:t>child</a:t>
            </a:r>
            <a:r>
              <a:rPr sz="1800" spc="-35" dirty="0">
                <a:latin typeface="Constantia"/>
                <a:cs typeface="Constantia"/>
              </a:rPr>
              <a:t> </a:t>
            </a:r>
            <a:r>
              <a:rPr sz="1800" i="1" dirty="0">
                <a:latin typeface="Constantia"/>
                <a:cs typeface="Constantia"/>
              </a:rPr>
              <a:t>c</a:t>
            </a:r>
            <a:r>
              <a:rPr sz="1800" i="1" spc="-35" dirty="0">
                <a:latin typeface="Constantia"/>
                <a:cs typeface="Constantia"/>
              </a:rPr>
              <a:t> </a:t>
            </a:r>
            <a:r>
              <a:rPr sz="1800" spc="-5" dirty="0">
                <a:latin typeface="Constantia"/>
                <a:cs typeface="Constantia"/>
              </a:rPr>
              <a:t>of </a:t>
            </a:r>
            <a:r>
              <a:rPr sz="1800" spc="-440" dirty="0">
                <a:latin typeface="Constantia"/>
                <a:cs typeface="Constantia"/>
              </a:rPr>
              <a:t> </a:t>
            </a:r>
            <a:r>
              <a:rPr sz="1800" i="1" dirty="0">
                <a:latin typeface="Constantia"/>
                <a:cs typeface="Constantia"/>
              </a:rPr>
              <a:t>r</a:t>
            </a:r>
            <a:r>
              <a:rPr sz="1800" i="1" spc="-15" dirty="0">
                <a:latin typeface="Constantia"/>
                <a:cs typeface="Constantia"/>
              </a:rPr>
              <a:t> </a:t>
            </a:r>
            <a:r>
              <a:rPr sz="1800" spc="-10" dirty="0">
                <a:latin typeface="Constantia"/>
                <a:cs typeface="Constantia"/>
              </a:rPr>
              <a:t>from</a:t>
            </a:r>
            <a:r>
              <a:rPr sz="1800" spc="-55" dirty="0">
                <a:latin typeface="Constantia"/>
                <a:cs typeface="Constantia"/>
              </a:rPr>
              <a:t> </a:t>
            </a:r>
            <a:r>
              <a:rPr sz="1800" spc="-5" dirty="0">
                <a:latin typeface="Constantia"/>
                <a:cs typeface="Constantia"/>
              </a:rPr>
              <a:t>left</a:t>
            </a:r>
            <a:r>
              <a:rPr sz="1800" spc="-75" dirty="0">
                <a:latin typeface="Constantia"/>
                <a:cs typeface="Constantia"/>
              </a:rPr>
              <a:t> </a:t>
            </a:r>
            <a:r>
              <a:rPr sz="1800" spc="-15" dirty="0">
                <a:latin typeface="Constantia"/>
                <a:cs typeface="Constantia"/>
              </a:rPr>
              <a:t>to</a:t>
            </a:r>
            <a:r>
              <a:rPr sz="1800" spc="-85" dirty="0">
                <a:latin typeface="Constantia"/>
                <a:cs typeface="Constantia"/>
              </a:rPr>
              <a:t> </a:t>
            </a:r>
            <a:r>
              <a:rPr sz="1800" spc="-5" dirty="0">
                <a:latin typeface="Constantia"/>
                <a:cs typeface="Constantia"/>
              </a:rPr>
              <a:t>right </a:t>
            </a:r>
            <a:r>
              <a:rPr sz="1800" spc="-434" dirty="0">
                <a:latin typeface="Constantia"/>
                <a:cs typeface="Constantia"/>
              </a:rPr>
              <a:t> </a:t>
            </a:r>
            <a:r>
              <a:rPr sz="1800" i="1" spc="-5" dirty="0">
                <a:latin typeface="Constantia"/>
                <a:cs typeface="Constantia"/>
              </a:rPr>
              <a:t>T</a:t>
            </a:r>
            <a:r>
              <a:rPr sz="1800" spc="-5" dirty="0">
                <a:latin typeface="Constantia"/>
                <a:cs typeface="Constantia"/>
              </a:rPr>
              <a:t>(</a:t>
            </a:r>
            <a:r>
              <a:rPr sz="1800" i="1" spc="-5" dirty="0">
                <a:latin typeface="Constantia"/>
                <a:cs typeface="Constantia"/>
              </a:rPr>
              <a:t>c</a:t>
            </a:r>
            <a:r>
              <a:rPr sz="1800" spc="-5" dirty="0">
                <a:latin typeface="Constantia"/>
                <a:cs typeface="Constantia"/>
              </a:rPr>
              <a:t>)</a:t>
            </a:r>
            <a:r>
              <a:rPr sz="1800" spc="-10" dirty="0">
                <a:latin typeface="Constantia"/>
                <a:cs typeface="Constantia"/>
              </a:rPr>
              <a:t> </a:t>
            </a:r>
            <a:r>
              <a:rPr sz="1800" dirty="0">
                <a:latin typeface="Constantia"/>
                <a:cs typeface="Constantia"/>
              </a:rPr>
              <a:t>:=</a:t>
            </a:r>
            <a:r>
              <a:rPr sz="1800" spc="-45" dirty="0">
                <a:latin typeface="Constantia"/>
                <a:cs typeface="Constantia"/>
              </a:rPr>
              <a:t> </a:t>
            </a:r>
            <a:r>
              <a:rPr sz="1800" spc="-5" dirty="0">
                <a:latin typeface="Constantia"/>
                <a:cs typeface="Constantia"/>
              </a:rPr>
              <a:t>subtree</a:t>
            </a:r>
            <a:endParaRPr sz="1800" dirty="0">
              <a:latin typeface="Constantia"/>
              <a:cs typeface="Constantia"/>
            </a:endParaRPr>
          </a:p>
          <a:p>
            <a:pPr marL="316865" marR="196215" indent="-226060">
              <a:lnSpc>
                <a:spcPct val="100000"/>
              </a:lnSpc>
              <a:spcBef>
                <a:spcPts val="5"/>
              </a:spcBef>
            </a:pPr>
            <a:r>
              <a:rPr sz="1800" dirty="0">
                <a:latin typeface="Constantia"/>
                <a:cs typeface="Constantia"/>
              </a:rPr>
              <a:t>with </a:t>
            </a:r>
            <a:r>
              <a:rPr sz="1800" i="1" dirty="0">
                <a:latin typeface="Constantia"/>
                <a:cs typeface="Constantia"/>
              </a:rPr>
              <a:t>c </a:t>
            </a:r>
            <a:r>
              <a:rPr sz="1800" dirty="0">
                <a:latin typeface="Constantia"/>
                <a:cs typeface="Constantia"/>
              </a:rPr>
              <a:t>as </a:t>
            </a:r>
            <a:r>
              <a:rPr sz="1800" spc="-5" dirty="0">
                <a:latin typeface="Constantia"/>
                <a:cs typeface="Constantia"/>
              </a:rPr>
              <a:t>root </a:t>
            </a:r>
            <a:r>
              <a:rPr sz="1800" dirty="0">
                <a:latin typeface="Constantia"/>
                <a:cs typeface="Constantia"/>
              </a:rPr>
              <a:t> pos</a:t>
            </a:r>
            <a:r>
              <a:rPr sz="1800" spc="-25" dirty="0">
                <a:latin typeface="Constantia"/>
                <a:cs typeface="Constantia"/>
              </a:rPr>
              <a:t>t</a:t>
            </a:r>
            <a:r>
              <a:rPr sz="1800" dirty="0">
                <a:latin typeface="Constantia"/>
                <a:cs typeface="Constantia"/>
              </a:rPr>
              <a:t>o</a:t>
            </a:r>
            <a:r>
              <a:rPr sz="1800" spc="-20" dirty="0">
                <a:latin typeface="Constantia"/>
                <a:cs typeface="Constantia"/>
              </a:rPr>
              <a:t>r</a:t>
            </a:r>
            <a:r>
              <a:rPr sz="1800" spc="-5" dirty="0">
                <a:latin typeface="Constantia"/>
                <a:cs typeface="Constantia"/>
              </a:rPr>
              <a:t>de</a:t>
            </a:r>
            <a:r>
              <a:rPr sz="1800" spc="5" dirty="0">
                <a:latin typeface="Constantia"/>
                <a:cs typeface="Constantia"/>
              </a:rPr>
              <a:t>r</a:t>
            </a:r>
            <a:r>
              <a:rPr sz="1800" spc="-5" dirty="0">
                <a:latin typeface="Constantia"/>
                <a:cs typeface="Constantia"/>
              </a:rPr>
              <a:t>(</a:t>
            </a:r>
            <a:r>
              <a:rPr sz="1800" i="1" spc="-5" dirty="0">
                <a:latin typeface="Constantia"/>
                <a:cs typeface="Constantia"/>
              </a:rPr>
              <a:t>T</a:t>
            </a:r>
            <a:r>
              <a:rPr sz="1800" spc="-5" dirty="0">
                <a:latin typeface="Constantia"/>
                <a:cs typeface="Constantia"/>
              </a:rPr>
              <a:t>(</a:t>
            </a:r>
            <a:r>
              <a:rPr sz="1800" i="1" spc="5" dirty="0">
                <a:latin typeface="Constantia"/>
                <a:cs typeface="Constantia"/>
              </a:rPr>
              <a:t>c</a:t>
            </a:r>
            <a:r>
              <a:rPr sz="1800" spc="-5" dirty="0">
                <a:latin typeface="Constantia"/>
                <a:cs typeface="Constantia"/>
              </a:rPr>
              <a:t>))</a:t>
            </a:r>
            <a:endParaRPr sz="1800" dirty="0">
              <a:latin typeface="Constantia"/>
              <a:cs typeface="Constantia"/>
            </a:endParaRPr>
          </a:p>
          <a:p>
            <a:pPr marL="91440">
              <a:lnSpc>
                <a:spcPct val="100000"/>
              </a:lnSpc>
            </a:pPr>
            <a:r>
              <a:rPr sz="1800" spc="-5" dirty="0">
                <a:latin typeface="Constantia"/>
                <a:cs typeface="Constantia"/>
              </a:rPr>
              <a:t>list</a:t>
            </a:r>
            <a:r>
              <a:rPr sz="1800" spc="-70" dirty="0">
                <a:latin typeface="Constantia"/>
                <a:cs typeface="Constantia"/>
              </a:rPr>
              <a:t> </a:t>
            </a:r>
            <a:r>
              <a:rPr sz="1800" i="1" dirty="0">
                <a:latin typeface="Constantia"/>
                <a:cs typeface="Constantia"/>
              </a:rPr>
              <a:t>r</a:t>
            </a:r>
            <a:endParaRPr sz="1800" dirty="0">
              <a:latin typeface="Constantia"/>
              <a:cs typeface="Constant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A2A6DE-8702-48DC-9428-5E65DE8975A8}"/>
              </a:ext>
            </a:extLst>
          </p:cNvPr>
          <p:cNvPicPr>
            <a:picLocks noChangeAspect="1"/>
          </p:cNvPicPr>
          <p:nvPr/>
        </p:nvPicPr>
        <p:blipFill>
          <a:blip r:embed="rId2"/>
          <a:stretch>
            <a:fillRect/>
          </a:stretch>
        </p:blipFill>
        <p:spPr>
          <a:xfrm>
            <a:off x="1052945" y="681037"/>
            <a:ext cx="6066974" cy="995363"/>
          </a:xfrm>
          <a:prstGeom prst="rect">
            <a:avLst/>
          </a:prstGeom>
        </p:spPr>
      </p:pic>
      <p:pic>
        <p:nvPicPr>
          <p:cNvPr id="7" name="Picture 6">
            <a:extLst>
              <a:ext uri="{FF2B5EF4-FFF2-40B4-BE49-F238E27FC236}">
                <a16:creationId xmlns:a16="http://schemas.microsoft.com/office/drawing/2014/main" id="{0983C288-DB7A-4810-8691-94338DAC1E96}"/>
              </a:ext>
            </a:extLst>
          </p:cNvPr>
          <p:cNvPicPr>
            <a:picLocks noChangeAspect="1"/>
          </p:cNvPicPr>
          <p:nvPr/>
        </p:nvPicPr>
        <p:blipFill>
          <a:blip r:embed="rId3"/>
          <a:stretch>
            <a:fillRect/>
          </a:stretch>
        </p:blipFill>
        <p:spPr>
          <a:xfrm>
            <a:off x="1066800" y="1676400"/>
            <a:ext cx="5638800" cy="858078"/>
          </a:xfrm>
          <a:prstGeom prst="rect">
            <a:avLst/>
          </a:prstGeom>
        </p:spPr>
      </p:pic>
      <p:pic>
        <p:nvPicPr>
          <p:cNvPr id="9" name="Picture 8">
            <a:extLst>
              <a:ext uri="{FF2B5EF4-FFF2-40B4-BE49-F238E27FC236}">
                <a16:creationId xmlns:a16="http://schemas.microsoft.com/office/drawing/2014/main" id="{DDD8569A-5034-4FD5-B0D7-30F7AD81A84F}"/>
              </a:ext>
            </a:extLst>
          </p:cNvPr>
          <p:cNvPicPr>
            <a:picLocks noChangeAspect="1"/>
          </p:cNvPicPr>
          <p:nvPr/>
        </p:nvPicPr>
        <p:blipFill>
          <a:blip r:embed="rId4"/>
          <a:stretch>
            <a:fillRect/>
          </a:stretch>
        </p:blipFill>
        <p:spPr>
          <a:xfrm>
            <a:off x="935182" y="2409824"/>
            <a:ext cx="5638800" cy="771478"/>
          </a:xfrm>
          <a:prstGeom prst="rect">
            <a:avLst/>
          </a:prstGeom>
        </p:spPr>
      </p:pic>
      <p:pic>
        <p:nvPicPr>
          <p:cNvPr id="11" name="Picture 10">
            <a:extLst>
              <a:ext uri="{FF2B5EF4-FFF2-40B4-BE49-F238E27FC236}">
                <a16:creationId xmlns:a16="http://schemas.microsoft.com/office/drawing/2014/main" id="{8427853E-84B0-461F-B05E-475084F3A555}"/>
              </a:ext>
            </a:extLst>
          </p:cNvPr>
          <p:cNvPicPr>
            <a:picLocks noChangeAspect="1"/>
          </p:cNvPicPr>
          <p:nvPr/>
        </p:nvPicPr>
        <p:blipFill>
          <a:blip r:embed="rId5"/>
          <a:stretch>
            <a:fillRect/>
          </a:stretch>
        </p:blipFill>
        <p:spPr>
          <a:xfrm>
            <a:off x="1295400" y="3405186"/>
            <a:ext cx="6521771" cy="2538414"/>
          </a:xfrm>
          <a:prstGeom prst="rect">
            <a:avLst/>
          </a:prstGeom>
        </p:spPr>
      </p:pic>
    </p:spTree>
    <p:extLst>
      <p:ext uri="{BB962C8B-B14F-4D97-AF65-F5344CB8AC3E}">
        <p14:creationId xmlns:p14="http://schemas.microsoft.com/office/powerpoint/2010/main" val="220151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FCEEFA-16C0-4306-B369-456936D55F88}"/>
              </a:ext>
            </a:extLst>
          </p:cNvPr>
          <p:cNvPicPr>
            <a:picLocks noChangeAspect="1"/>
          </p:cNvPicPr>
          <p:nvPr/>
        </p:nvPicPr>
        <p:blipFill>
          <a:blip r:embed="rId2"/>
          <a:stretch>
            <a:fillRect/>
          </a:stretch>
        </p:blipFill>
        <p:spPr>
          <a:xfrm>
            <a:off x="152399" y="685800"/>
            <a:ext cx="8305801" cy="4953000"/>
          </a:xfrm>
          <a:prstGeom prst="rect">
            <a:avLst/>
          </a:prstGeom>
        </p:spPr>
      </p:pic>
    </p:spTree>
    <p:extLst>
      <p:ext uri="{BB962C8B-B14F-4D97-AF65-F5344CB8AC3E}">
        <p14:creationId xmlns:p14="http://schemas.microsoft.com/office/powerpoint/2010/main" val="2695284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560578"/>
            <a:ext cx="3867785" cy="711200"/>
          </a:xfrm>
          <a:prstGeom prst="rect">
            <a:avLst/>
          </a:prstGeom>
        </p:spPr>
        <p:txBody>
          <a:bodyPr vert="horz" wrap="square" lIns="0" tIns="12700" rIns="0" bIns="0" rtlCol="0">
            <a:spAutoFit/>
          </a:bodyPr>
          <a:lstStyle/>
          <a:p>
            <a:pPr marL="12700">
              <a:lnSpc>
                <a:spcPct val="100000"/>
              </a:lnSpc>
              <a:spcBef>
                <a:spcPts val="100"/>
              </a:spcBef>
            </a:pPr>
            <a:r>
              <a:rPr sz="4500" spc="-10" dirty="0">
                <a:solidFill>
                  <a:srgbClr val="04607A"/>
                </a:solidFill>
                <a:latin typeface="Calibri"/>
                <a:cs typeface="Calibri"/>
              </a:rPr>
              <a:t>Expression</a:t>
            </a:r>
            <a:r>
              <a:rPr sz="4500" spc="-50" dirty="0">
                <a:solidFill>
                  <a:srgbClr val="04607A"/>
                </a:solidFill>
                <a:latin typeface="Calibri"/>
                <a:cs typeface="Calibri"/>
              </a:rPr>
              <a:t> </a:t>
            </a:r>
            <a:r>
              <a:rPr sz="4500" spc="-70" dirty="0">
                <a:solidFill>
                  <a:srgbClr val="04607A"/>
                </a:solidFill>
                <a:latin typeface="Calibri"/>
                <a:cs typeface="Calibri"/>
              </a:rPr>
              <a:t>Trees</a:t>
            </a:r>
            <a:endParaRPr sz="4500" dirty="0">
              <a:latin typeface="Calibri"/>
              <a:cs typeface="Calibri"/>
            </a:endParaRPr>
          </a:p>
        </p:txBody>
      </p:sp>
      <p:sp>
        <p:nvSpPr>
          <p:cNvPr id="9" name="object 9"/>
          <p:cNvSpPr txBox="1"/>
          <p:nvPr/>
        </p:nvSpPr>
        <p:spPr>
          <a:xfrm>
            <a:off x="535940" y="1308557"/>
            <a:ext cx="7489190" cy="2001520"/>
          </a:xfrm>
          <a:prstGeom prst="rect">
            <a:avLst/>
          </a:prstGeom>
        </p:spPr>
        <p:txBody>
          <a:bodyPr vert="horz" wrap="square" lIns="0" tIns="12700" rIns="0" bIns="0" rtlCol="0">
            <a:spAutoFit/>
          </a:bodyPr>
          <a:lstStyle/>
          <a:p>
            <a:pPr marL="287020" indent="-274320">
              <a:lnSpc>
                <a:spcPct val="100000"/>
              </a:lnSpc>
              <a:spcBef>
                <a:spcPts val="100"/>
              </a:spcBef>
              <a:buClr>
                <a:srgbClr val="0AD0D9"/>
              </a:buClr>
              <a:buSzPct val="93750"/>
              <a:buFont typeface="Segoe UI Symbol"/>
              <a:buChar char="⚫"/>
              <a:tabLst>
                <a:tab pos="287020" algn="l"/>
              </a:tabLst>
            </a:pPr>
            <a:r>
              <a:rPr sz="2400" spc="-5" dirty="0">
                <a:latin typeface="Constantia"/>
                <a:cs typeface="Constantia"/>
              </a:rPr>
              <a:t>Complex</a:t>
            </a:r>
            <a:r>
              <a:rPr sz="2400" spc="-105" dirty="0">
                <a:latin typeface="Constantia"/>
                <a:cs typeface="Constantia"/>
              </a:rPr>
              <a:t> </a:t>
            </a:r>
            <a:r>
              <a:rPr sz="2400" spc="-5" dirty="0">
                <a:latin typeface="Constantia"/>
                <a:cs typeface="Constantia"/>
              </a:rPr>
              <a:t>expressions</a:t>
            </a:r>
            <a:r>
              <a:rPr sz="2400" spc="-114" dirty="0">
                <a:latin typeface="Constantia"/>
                <a:cs typeface="Constantia"/>
              </a:rPr>
              <a:t> </a:t>
            </a:r>
            <a:r>
              <a:rPr sz="2400" spc="-5" dirty="0">
                <a:latin typeface="Constantia"/>
                <a:cs typeface="Constantia"/>
              </a:rPr>
              <a:t>can</a:t>
            </a:r>
            <a:r>
              <a:rPr sz="2400" spc="-35" dirty="0">
                <a:latin typeface="Constantia"/>
                <a:cs typeface="Constantia"/>
              </a:rPr>
              <a:t> </a:t>
            </a:r>
            <a:r>
              <a:rPr sz="2400" spc="-5" dirty="0">
                <a:latin typeface="Constantia"/>
                <a:cs typeface="Constantia"/>
              </a:rPr>
              <a:t>be</a:t>
            </a:r>
            <a:r>
              <a:rPr sz="2400" spc="-80" dirty="0">
                <a:latin typeface="Constantia"/>
                <a:cs typeface="Constantia"/>
              </a:rPr>
              <a:t> </a:t>
            </a:r>
            <a:r>
              <a:rPr sz="2400" spc="-10" dirty="0">
                <a:latin typeface="Constantia"/>
                <a:cs typeface="Constantia"/>
              </a:rPr>
              <a:t>represented</a:t>
            </a:r>
            <a:r>
              <a:rPr sz="2400" spc="-40" dirty="0">
                <a:latin typeface="Constantia"/>
                <a:cs typeface="Constantia"/>
              </a:rPr>
              <a:t> </a:t>
            </a:r>
            <a:r>
              <a:rPr sz="2400" spc="-5" dirty="0">
                <a:latin typeface="Constantia"/>
                <a:cs typeface="Constantia"/>
              </a:rPr>
              <a:t>using</a:t>
            </a:r>
            <a:r>
              <a:rPr sz="2400" spc="-60" dirty="0">
                <a:latin typeface="Constantia"/>
                <a:cs typeface="Constantia"/>
              </a:rPr>
              <a:t> </a:t>
            </a:r>
            <a:r>
              <a:rPr sz="2400" spc="-10" dirty="0">
                <a:latin typeface="Constantia"/>
                <a:cs typeface="Constantia"/>
              </a:rPr>
              <a:t>ordered</a:t>
            </a:r>
            <a:endParaRPr sz="2400" dirty="0">
              <a:latin typeface="Constantia"/>
              <a:cs typeface="Constantia"/>
            </a:endParaRPr>
          </a:p>
          <a:p>
            <a:pPr marL="286385">
              <a:lnSpc>
                <a:spcPct val="100000"/>
              </a:lnSpc>
              <a:spcBef>
                <a:spcPts val="5"/>
              </a:spcBef>
            </a:pPr>
            <a:r>
              <a:rPr sz="2400" spc="-10" dirty="0">
                <a:latin typeface="Constantia"/>
                <a:cs typeface="Constantia"/>
              </a:rPr>
              <a:t>rooted</a:t>
            </a:r>
            <a:r>
              <a:rPr sz="2400" spc="-55" dirty="0">
                <a:latin typeface="Constantia"/>
                <a:cs typeface="Constantia"/>
              </a:rPr>
              <a:t> </a:t>
            </a:r>
            <a:r>
              <a:rPr sz="2400" spc="-10" dirty="0">
                <a:latin typeface="Constantia"/>
                <a:cs typeface="Constantia"/>
              </a:rPr>
              <a:t>trees.</a:t>
            </a:r>
            <a:endParaRPr sz="2400" dirty="0">
              <a:latin typeface="Constantia"/>
              <a:cs typeface="Constantia"/>
            </a:endParaRPr>
          </a:p>
          <a:p>
            <a:pPr marL="287020" indent="-274320">
              <a:lnSpc>
                <a:spcPct val="100000"/>
              </a:lnSpc>
              <a:spcBef>
                <a:spcPts val="600"/>
              </a:spcBef>
              <a:buClr>
                <a:srgbClr val="0AD0D9"/>
              </a:buClr>
              <a:buSzPct val="93750"/>
              <a:buFont typeface="Segoe UI Symbol"/>
              <a:buChar char="⚫"/>
              <a:tabLst>
                <a:tab pos="287020" algn="l"/>
              </a:tabLst>
            </a:pPr>
            <a:r>
              <a:rPr sz="2400" spc="-5" dirty="0">
                <a:latin typeface="Constantia"/>
                <a:cs typeface="Constantia"/>
              </a:rPr>
              <a:t>Consider</a:t>
            </a:r>
            <a:r>
              <a:rPr sz="2400" spc="-95" dirty="0">
                <a:latin typeface="Constantia"/>
                <a:cs typeface="Constantia"/>
              </a:rPr>
              <a:t> </a:t>
            </a:r>
            <a:r>
              <a:rPr sz="2400" dirty="0">
                <a:latin typeface="Constantia"/>
                <a:cs typeface="Constantia"/>
              </a:rPr>
              <a:t>the</a:t>
            </a:r>
            <a:r>
              <a:rPr sz="2400" spc="-135" dirty="0">
                <a:latin typeface="Constantia"/>
                <a:cs typeface="Constantia"/>
              </a:rPr>
              <a:t> </a:t>
            </a:r>
            <a:r>
              <a:rPr sz="2400" spc="-5" dirty="0">
                <a:latin typeface="Constantia"/>
                <a:cs typeface="Constantia"/>
              </a:rPr>
              <a:t>expression</a:t>
            </a:r>
            <a:r>
              <a:rPr sz="2400" spc="-45" dirty="0">
                <a:latin typeface="Constantia"/>
                <a:cs typeface="Constantia"/>
              </a:rPr>
              <a:t> </a:t>
            </a:r>
            <a:r>
              <a:rPr sz="2400" spc="-15" dirty="0">
                <a:latin typeface="Constantia"/>
                <a:cs typeface="Constantia"/>
              </a:rPr>
              <a:t>((</a:t>
            </a:r>
            <a:r>
              <a:rPr sz="2400" i="1" spc="-15" dirty="0">
                <a:latin typeface="Constantia"/>
                <a:cs typeface="Constantia"/>
              </a:rPr>
              <a:t>x</a:t>
            </a:r>
            <a:r>
              <a:rPr sz="2400" i="1" spc="25" dirty="0">
                <a:latin typeface="Constantia"/>
                <a:cs typeface="Constantia"/>
              </a:rPr>
              <a:t> </a:t>
            </a:r>
            <a:r>
              <a:rPr sz="2400" dirty="0">
                <a:latin typeface="Constantia"/>
                <a:cs typeface="Constantia"/>
              </a:rPr>
              <a:t>+ </a:t>
            </a:r>
            <a:r>
              <a:rPr sz="2400" i="1" dirty="0">
                <a:latin typeface="Constantia"/>
                <a:cs typeface="Constantia"/>
              </a:rPr>
              <a:t>y</a:t>
            </a:r>
            <a:r>
              <a:rPr sz="2400" dirty="0">
                <a:latin typeface="Constantia"/>
                <a:cs typeface="Constantia"/>
              </a:rPr>
              <a:t>)</a:t>
            </a:r>
            <a:r>
              <a:rPr sz="2400" spc="-5" dirty="0">
                <a:latin typeface="Constantia"/>
                <a:cs typeface="Constantia"/>
              </a:rPr>
              <a:t> </a:t>
            </a:r>
            <a:r>
              <a:rPr lang="en-US" sz="2400" spc="-5" dirty="0">
                <a:latin typeface="Constantia"/>
                <a:cs typeface="Constantia"/>
              </a:rPr>
              <a:t>+</a:t>
            </a:r>
            <a:r>
              <a:rPr sz="2400" spc="55" dirty="0">
                <a:latin typeface="Cambria Math"/>
                <a:cs typeface="Cambria Math"/>
              </a:rPr>
              <a:t> </a:t>
            </a:r>
            <a:r>
              <a:rPr sz="2400" dirty="0">
                <a:latin typeface="Cambria Math"/>
                <a:cs typeface="Cambria Math"/>
              </a:rPr>
              <a:t>2</a:t>
            </a:r>
            <a:r>
              <a:rPr sz="2400" spc="65" dirty="0">
                <a:latin typeface="Cambria Math"/>
                <a:cs typeface="Cambria Math"/>
              </a:rPr>
              <a:t> </a:t>
            </a:r>
            <a:r>
              <a:rPr sz="2400" dirty="0">
                <a:latin typeface="Constantia"/>
                <a:cs typeface="Constantia"/>
              </a:rPr>
              <a:t>)</a:t>
            </a:r>
            <a:r>
              <a:rPr sz="2400" spc="-5" dirty="0">
                <a:latin typeface="Constantia"/>
                <a:cs typeface="Constantia"/>
              </a:rPr>
              <a:t> </a:t>
            </a:r>
            <a:r>
              <a:rPr sz="2400" dirty="0">
                <a:latin typeface="Constantia"/>
                <a:cs typeface="Constantia"/>
              </a:rPr>
              <a:t>+</a:t>
            </a:r>
            <a:r>
              <a:rPr sz="2400" spc="-5" dirty="0">
                <a:latin typeface="Constantia"/>
                <a:cs typeface="Constantia"/>
              </a:rPr>
              <a:t> ((</a:t>
            </a:r>
            <a:r>
              <a:rPr sz="2400" i="1" spc="-5" dirty="0">
                <a:latin typeface="Constantia"/>
                <a:cs typeface="Constantia"/>
              </a:rPr>
              <a:t>x</a:t>
            </a:r>
            <a:r>
              <a:rPr sz="2400" i="1" spc="25" dirty="0">
                <a:latin typeface="Constantia"/>
                <a:cs typeface="Constantia"/>
              </a:rPr>
              <a:t> </a:t>
            </a:r>
            <a:r>
              <a:rPr sz="2400" dirty="0">
                <a:latin typeface="Cambria Math"/>
                <a:cs typeface="Cambria Math"/>
              </a:rPr>
              <a:t>−</a:t>
            </a:r>
            <a:r>
              <a:rPr sz="2400" spc="60" dirty="0">
                <a:latin typeface="Cambria Math"/>
                <a:cs typeface="Cambria Math"/>
              </a:rPr>
              <a:t> </a:t>
            </a:r>
            <a:r>
              <a:rPr sz="2400" dirty="0">
                <a:latin typeface="Cambria Math"/>
                <a:cs typeface="Cambria Math"/>
              </a:rPr>
              <a:t>4</a:t>
            </a:r>
            <a:r>
              <a:rPr sz="2400" dirty="0">
                <a:latin typeface="Constantia"/>
                <a:cs typeface="Constantia"/>
              </a:rPr>
              <a:t>)/</a:t>
            </a:r>
            <a:r>
              <a:rPr sz="2400" dirty="0">
                <a:latin typeface="Cambria Math"/>
                <a:cs typeface="Cambria Math"/>
              </a:rPr>
              <a:t>3</a:t>
            </a:r>
            <a:r>
              <a:rPr sz="2400" dirty="0">
                <a:latin typeface="Constantia"/>
                <a:cs typeface="Constantia"/>
              </a:rPr>
              <a:t>).</a:t>
            </a:r>
          </a:p>
          <a:p>
            <a:pPr marL="287020" indent="-274320">
              <a:lnSpc>
                <a:spcPct val="100000"/>
              </a:lnSpc>
              <a:spcBef>
                <a:spcPts val="550"/>
              </a:spcBef>
              <a:buClr>
                <a:srgbClr val="0AD0D9"/>
              </a:buClr>
              <a:buSzPct val="93750"/>
              <a:buFont typeface="Segoe UI Symbol"/>
              <a:buChar char="⚫"/>
              <a:tabLst>
                <a:tab pos="287020" algn="l"/>
              </a:tabLst>
            </a:pPr>
            <a:r>
              <a:rPr sz="2400" dirty="0">
                <a:latin typeface="Constantia"/>
                <a:cs typeface="Constantia"/>
              </a:rPr>
              <a:t>A</a:t>
            </a:r>
            <a:r>
              <a:rPr sz="2400" spc="-50" dirty="0">
                <a:latin typeface="Constantia"/>
                <a:cs typeface="Constantia"/>
              </a:rPr>
              <a:t> </a:t>
            </a:r>
            <a:r>
              <a:rPr sz="2400" dirty="0">
                <a:latin typeface="Constantia"/>
                <a:cs typeface="Constantia"/>
              </a:rPr>
              <a:t>binary</a:t>
            </a:r>
            <a:r>
              <a:rPr sz="2400" spc="-70" dirty="0">
                <a:latin typeface="Constantia"/>
                <a:cs typeface="Constantia"/>
              </a:rPr>
              <a:t> </a:t>
            </a:r>
            <a:r>
              <a:rPr sz="2400" spc="-10" dirty="0">
                <a:latin typeface="Constantia"/>
                <a:cs typeface="Constantia"/>
              </a:rPr>
              <a:t>tree</a:t>
            </a:r>
            <a:r>
              <a:rPr sz="2400" spc="-65" dirty="0">
                <a:latin typeface="Constantia"/>
                <a:cs typeface="Constantia"/>
              </a:rPr>
              <a:t> </a:t>
            </a:r>
            <a:r>
              <a:rPr sz="2400" spc="-5" dirty="0">
                <a:latin typeface="Constantia"/>
                <a:cs typeface="Constantia"/>
              </a:rPr>
              <a:t>for</a:t>
            </a:r>
            <a:r>
              <a:rPr sz="2400" spc="-110" dirty="0">
                <a:latin typeface="Constantia"/>
                <a:cs typeface="Constantia"/>
              </a:rPr>
              <a:t> </a:t>
            </a:r>
            <a:r>
              <a:rPr sz="2400" spc="-5" dirty="0">
                <a:latin typeface="Constantia"/>
                <a:cs typeface="Constantia"/>
              </a:rPr>
              <a:t>the</a:t>
            </a:r>
            <a:r>
              <a:rPr sz="2400" spc="-114" dirty="0">
                <a:latin typeface="Constantia"/>
                <a:cs typeface="Constantia"/>
              </a:rPr>
              <a:t> </a:t>
            </a:r>
            <a:r>
              <a:rPr sz="2400" spc="-5" dirty="0">
                <a:latin typeface="Constantia"/>
                <a:cs typeface="Constantia"/>
              </a:rPr>
              <a:t>expression</a:t>
            </a:r>
            <a:r>
              <a:rPr sz="2400" spc="-95" dirty="0">
                <a:latin typeface="Constantia"/>
                <a:cs typeface="Constantia"/>
              </a:rPr>
              <a:t> </a:t>
            </a:r>
            <a:r>
              <a:rPr sz="2400" spc="-5" dirty="0">
                <a:latin typeface="Constantia"/>
                <a:cs typeface="Constantia"/>
              </a:rPr>
              <a:t>can</a:t>
            </a:r>
            <a:r>
              <a:rPr sz="2400" spc="-30" dirty="0">
                <a:latin typeface="Constantia"/>
                <a:cs typeface="Constantia"/>
              </a:rPr>
              <a:t> </a:t>
            </a:r>
            <a:r>
              <a:rPr sz="2400" spc="-5" dirty="0">
                <a:latin typeface="Constantia"/>
                <a:cs typeface="Constantia"/>
              </a:rPr>
              <a:t>be</a:t>
            </a:r>
            <a:r>
              <a:rPr sz="2400" spc="-55" dirty="0">
                <a:latin typeface="Constantia"/>
                <a:cs typeface="Constantia"/>
              </a:rPr>
              <a:t> </a:t>
            </a:r>
            <a:r>
              <a:rPr sz="2400" spc="-5" dirty="0">
                <a:latin typeface="Constantia"/>
                <a:cs typeface="Constantia"/>
              </a:rPr>
              <a:t>built</a:t>
            </a:r>
            <a:r>
              <a:rPr sz="2400" spc="-70" dirty="0">
                <a:latin typeface="Constantia"/>
                <a:cs typeface="Constantia"/>
              </a:rPr>
              <a:t> </a:t>
            </a:r>
            <a:r>
              <a:rPr sz="2400" spc="-10" dirty="0">
                <a:latin typeface="Constantia"/>
                <a:cs typeface="Constantia"/>
              </a:rPr>
              <a:t>from</a:t>
            </a:r>
            <a:r>
              <a:rPr sz="2400" spc="-65" dirty="0">
                <a:latin typeface="Constantia"/>
                <a:cs typeface="Constantia"/>
              </a:rPr>
              <a:t> </a:t>
            </a:r>
            <a:r>
              <a:rPr sz="2400" spc="-5" dirty="0">
                <a:latin typeface="Constantia"/>
                <a:cs typeface="Constantia"/>
              </a:rPr>
              <a:t>the</a:t>
            </a:r>
            <a:endParaRPr sz="2400" dirty="0">
              <a:latin typeface="Constantia"/>
              <a:cs typeface="Constantia"/>
            </a:endParaRPr>
          </a:p>
          <a:p>
            <a:pPr marL="286385">
              <a:lnSpc>
                <a:spcPct val="100000"/>
              </a:lnSpc>
              <a:spcBef>
                <a:spcPts val="5"/>
              </a:spcBef>
            </a:pPr>
            <a:r>
              <a:rPr sz="2400" spc="-15" dirty="0">
                <a:latin typeface="Constantia"/>
                <a:cs typeface="Constantia"/>
              </a:rPr>
              <a:t>bottom</a:t>
            </a:r>
            <a:r>
              <a:rPr sz="2400" spc="-70" dirty="0">
                <a:latin typeface="Constantia"/>
                <a:cs typeface="Constantia"/>
              </a:rPr>
              <a:t> </a:t>
            </a:r>
            <a:r>
              <a:rPr sz="2400" spc="-20" dirty="0">
                <a:latin typeface="Constantia"/>
                <a:cs typeface="Constantia"/>
              </a:rPr>
              <a:t>up,</a:t>
            </a:r>
            <a:r>
              <a:rPr sz="2400" spc="-80" dirty="0">
                <a:latin typeface="Constantia"/>
                <a:cs typeface="Constantia"/>
              </a:rPr>
              <a:t> </a:t>
            </a:r>
            <a:r>
              <a:rPr sz="2400" dirty="0">
                <a:latin typeface="Constantia"/>
                <a:cs typeface="Constantia"/>
              </a:rPr>
              <a:t>as</a:t>
            </a:r>
            <a:r>
              <a:rPr sz="2400" spc="-40" dirty="0">
                <a:latin typeface="Constantia"/>
                <a:cs typeface="Constantia"/>
              </a:rPr>
              <a:t> </a:t>
            </a:r>
            <a:r>
              <a:rPr sz="2400" spc="-5" dirty="0">
                <a:latin typeface="Constantia"/>
                <a:cs typeface="Constantia"/>
              </a:rPr>
              <a:t>is</a:t>
            </a:r>
            <a:r>
              <a:rPr sz="2400" spc="-60" dirty="0">
                <a:latin typeface="Constantia"/>
                <a:cs typeface="Constantia"/>
              </a:rPr>
              <a:t> </a:t>
            </a:r>
            <a:r>
              <a:rPr sz="2400" spc="-10" dirty="0">
                <a:latin typeface="Constantia"/>
                <a:cs typeface="Constantia"/>
              </a:rPr>
              <a:t>illustrated</a:t>
            </a:r>
            <a:r>
              <a:rPr sz="2400" spc="-15" dirty="0">
                <a:latin typeface="Constantia"/>
                <a:cs typeface="Constantia"/>
              </a:rPr>
              <a:t> </a:t>
            </a:r>
            <a:r>
              <a:rPr sz="2400" spc="-5" dirty="0">
                <a:latin typeface="Constantia"/>
                <a:cs typeface="Constantia"/>
              </a:rPr>
              <a:t>here.</a:t>
            </a:r>
            <a:endParaRPr sz="2400" dirty="0">
              <a:latin typeface="Constantia"/>
              <a:cs typeface="Constantia"/>
            </a:endParaRPr>
          </a:p>
        </p:txBody>
      </p:sp>
      <p:pic>
        <p:nvPicPr>
          <p:cNvPr id="10" name="object 10"/>
          <p:cNvPicPr/>
          <p:nvPr/>
        </p:nvPicPr>
        <p:blipFill>
          <a:blip r:embed="rId7" cstate="print"/>
          <a:stretch>
            <a:fillRect/>
          </a:stretch>
        </p:blipFill>
        <p:spPr>
          <a:xfrm>
            <a:off x="304800" y="3428999"/>
            <a:ext cx="8382000" cy="3428999"/>
          </a:xfrm>
          <a:prstGeom prst="rect">
            <a:avLst/>
          </a:prstGeom>
        </p:spPr>
      </p:pic>
      <p:pic>
        <p:nvPicPr>
          <p:cNvPr id="12" name="Picture 11">
            <a:extLst>
              <a:ext uri="{FF2B5EF4-FFF2-40B4-BE49-F238E27FC236}">
                <a16:creationId xmlns:a16="http://schemas.microsoft.com/office/drawing/2014/main" id="{C914578B-745A-482C-ADAE-1CEBE46E7FE1}"/>
              </a:ext>
            </a:extLst>
          </p:cNvPr>
          <p:cNvPicPr>
            <a:picLocks noChangeAspect="1"/>
          </p:cNvPicPr>
          <p:nvPr/>
        </p:nvPicPr>
        <p:blipFill>
          <a:blip r:embed="rId8"/>
          <a:stretch>
            <a:fillRect/>
          </a:stretch>
        </p:blipFill>
        <p:spPr>
          <a:xfrm>
            <a:off x="4280536" y="0"/>
            <a:ext cx="4742642" cy="14453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596900" y="0"/>
            <a:ext cx="5824855" cy="711835"/>
          </a:xfrm>
          <a:prstGeom prst="rect">
            <a:avLst/>
          </a:prstGeom>
        </p:spPr>
        <p:txBody>
          <a:bodyPr vert="horz" wrap="square" lIns="0" tIns="12700" rIns="0" bIns="0" rtlCol="0">
            <a:spAutoFit/>
          </a:bodyPr>
          <a:lstStyle/>
          <a:p>
            <a:pPr marL="12700">
              <a:lnSpc>
                <a:spcPct val="100000"/>
              </a:lnSpc>
              <a:spcBef>
                <a:spcPts val="100"/>
              </a:spcBef>
            </a:pPr>
            <a:r>
              <a:rPr sz="4500" spc="-25" dirty="0">
                <a:solidFill>
                  <a:srgbClr val="04607A"/>
                </a:solidFill>
                <a:latin typeface="Calibri"/>
                <a:cs typeface="Calibri"/>
              </a:rPr>
              <a:t>Rooted</a:t>
            </a:r>
            <a:r>
              <a:rPr sz="4500" spc="-55" dirty="0">
                <a:solidFill>
                  <a:srgbClr val="04607A"/>
                </a:solidFill>
                <a:latin typeface="Calibri"/>
                <a:cs typeface="Calibri"/>
              </a:rPr>
              <a:t> </a:t>
            </a:r>
            <a:r>
              <a:rPr sz="4500" spc="-85" dirty="0">
                <a:solidFill>
                  <a:srgbClr val="04607A"/>
                </a:solidFill>
                <a:latin typeface="Calibri"/>
                <a:cs typeface="Calibri"/>
              </a:rPr>
              <a:t>Tree</a:t>
            </a:r>
            <a:r>
              <a:rPr sz="4500" spc="-55" dirty="0">
                <a:solidFill>
                  <a:srgbClr val="04607A"/>
                </a:solidFill>
                <a:latin typeface="Calibri"/>
                <a:cs typeface="Calibri"/>
              </a:rPr>
              <a:t> </a:t>
            </a:r>
            <a:r>
              <a:rPr sz="4500" spc="-35" dirty="0">
                <a:solidFill>
                  <a:srgbClr val="04607A"/>
                </a:solidFill>
                <a:latin typeface="Calibri"/>
                <a:cs typeface="Calibri"/>
              </a:rPr>
              <a:t>Terminology</a:t>
            </a:r>
            <a:endParaRPr sz="4500" dirty="0">
              <a:latin typeface="Calibri"/>
              <a:cs typeface="Calibri"/>
            </a:endParaRPr>
          </a:p>
        </p:txBody>
      </p:sp>
      <p:sp>
        <p:nvSpPr>
          <p:cNvPr id="9" name="object 9"/>
          <p:cNvSpPr txBox="1"/>
          <p:nvPr/>
        </p:nvSpPr>
        <p:spPr>
          <a:xfrm>
            <a:off x="154939" y="926338"/>
            <a:ext cx="8918575" cy="1611630"/>
          </a:xfrm>
          <a:prstGeom prst="rect">
            <a:avLst/>
          </a:prstGeom>
        </p:spPr>
        <p:txBody>
          <a:bodyPr vert="horz" wrap="square" lIns="0" tIns="13335" rIns="0" bIns="0" rtlCol="0">
            <a:spAutoFit/>
          </a:bodyPr>
          <a:lstStyle/>
          <a:p>
            <a:pPr marL="286385" marR="5080" indent="-274320" algn="just">
              <a:lnSpc>
                <a:spcPct val="100000"/>
              </a:lnSpc>
              <a:spcBef>
                <a:spcPts val="105"/>
              </a:spcBef>
              <a:buClr>
                <a:srgbClr val="0AD0D9"/>
              </a:buClr>
              <a:buSzPct val="94230"/>
              <a:buFont typeface="Segoe UI Symbol"/>
              <a:buChar char="⚫"/>
              <a:tabLst>
                <a:tab pos="287020" algn="l"/>
              </a:tabLst>
            </a:pPr>
            <a:r>
              <a:rPr sz="2600" dirty="0">
                <a:latin typeface="Constantia"/>
                <a:cs typeface="Constantia"/>
              </a:rPr>
              <a:t>If</a:t>
            </a:r>
            <a:r>
              <a:rPr sz="2600" spc="50" dirty="0">
                <a:latin typeface="Constantia"/>
                <a:cs typeface="Constantia"/>
              </a:rPr>
              <a:t> </a:t>
            </a:r>
            <a:r>
              <a:rPr sz="2600" i="1" dirty="0">
                <a:latin typeface="Constantia"/>
                <a:cs typeface="Constantia"/>
              </a:rPr>
              <a:t>v</a:t>
            </a:r>
            <a:r>
              <a:rPr sz="2600" i="1" spc="35" dirty="0">
                <a:latin typeface="Constantia"/>
                <a:cs typeface="Constantia"/>
              </a:rPr>
              <a:t> </a:t>
            </a:r>
            <a:r>
              <a:rPr sz="2600" spc="-5" dirty="0">
                <a:latin typeface="Constantia"/>
                <a:cs typeface="Constantia"/>
              </a:rPr>
              <a:t>is</a:t>
            </a:r>
            <a:r>
              <a:rPr sz="2600" spc="-55" dirty="0">
                <a:latin typeface="Constantia"/>
                <a:cs typeface="Constantia"/>
              </a:rPr>
              <a:t> </a:t>
            </a:r>
            <a:r>
              <a:rPr sz="2600" dirty="0">
                <a:latin typeface="Constantia"/>
                <a:cs typeface="Constantia"/>
              </a:rPr>
              <a:t>a</a:t>
            </a:r>
            <a:r>
              <a:rPr sz="2600" spc="-70" dirty="0">
                <a:latin typeface="Constantia"/>
                <a:cs typeface="Constantia"/>
              </a:rPr>
              <a:t> </a:t>
            </a:r>
            <a:r>
              <a:rPr sz="2600" spc="-15" dirty="0">
                <a:latin typeface="Constantia"/>
                <a:cs typeface="Constantia"/>
              </a:rPr>
              <a:t>vertex</a:t>
            </a:r>
            <a:r>
              <a:rPr sz="2600" spc="-60" dirty="0">
                <a:latin typeface="Constantia"/>
                <a:cs typeface="Constantia"/>
              </a:rPr>
              <a:t> </a:t>
            </a:r>
            <a:r>
              <a:rPr sz="2600" spc="-5" dirty="0">
                <a:latin typeface="Constantia"/>
                <a:cs typeface="Constantia"/>
              </a:rPr>
              <a:t>of</a:t>
            </a:r>
            <a:r>
              <a:rPr sz="2600" spc="55" dirty="0">
                <a:latin typeface="Constantia"/>
                <a:cs typeface="Constantia"/>
              </a:rPr>
              <a:t> </a:t>
            </a:r>
            <a:r>
              <a:rPr sz="2600" dirty="0">
                <a:latin typeface="Constantia"/>
                <a:cs typeface="Constantia"/>
              </a:rPr>
              <a:t>a</a:t>
            </a:r>
            <a:r>
              <a:rPr sz="2600" spc="-65" dirty="0">
                <a:latin typeface="Constantia"/>
                <a:cs typeface="Constantia"/>
              </a:rPr>
              <a:t> </a:t>
            </a:r>
            <a:r>
              <a:rPr sz="2600" spc="-15" dirty="0">
                <a:latin typeface="Constantia"/>
                <a:cs typeface="Constantia"/>
              </a:rPr>
              <a:t>rooted</a:t>
            </a:r>
            <a:r>
              <a:rPr sz="2600" spc="-25" dirty="0">
                <a:latin typeface="Constantia"/>
                <a:cs typeface="Constantia"/>
              </a:rPr>
              <a:t> </a:t>
            </a:r>
            <a:r>
              <a:rPr sz="2600" spc="-10" dirty="0">
                <a:latin typeface="Constantia"/>
                <a:cs typeface="Constantia"/>
              </a:rPr>
              <a:t>tree</a:t>
            </a:r>
            <a:r>
              <a:rPr sz="2600" spc="-70" dirty="0">
                <a:latin typeface="Constantia"/>
                <a:cs typeface="Constantia"/>
              </a:rPr>
              <a:t> </a:t>
            </a:r>
            <a:r>
              <a:rPr sz="2600" spc="-5" dirty="0">
                <a:latin typeface="Constantia"/>
                <a:cs typeface="Constantia"/>
              </a:rPr>
              <a:t>other</a:t>
            </a:r>
            <a:r>
              <a:rPr sz="2600" spc="-90" dirty="0">
                <a:latin typeface="Constantia"/>
                <a:cs typeface="Constantia"/>
              </a:rPr>
              <a:t> </a:t>
            </a:r>
            <a:r>
              <a:rPr sz="2600" spc="-5" dirty="0">
                <a:latin typeface="Constantia"/>
                <a:cs typeface="Constantia"/>
              </a:rPr>
              <a:t>than</a:t>
            </a:r>
            <a:r>
              <a:rPr sz="2600" spc="-55" dirty="0">
                <a:latin typeface="Constantia"/>
                <a:cs typeface="Constantia"/>
              </a:rPr>
              <a:t> </a:t>
            </a:r>
            <a:r>
              <a:rPr sz="2600" spc="-5" dirty="0">
                <a:latin typeface="Constantia"/>
                <a:cs typeface="Constantia"/>
              </a:rPr>
              <a:t>the</a:t>
            </a:r>
            <a:r>
              <a:rPr sz="2600" spc="-70" dirty="0">
                <a:latin typeface="Constantia"/>
                <a:cs typeface="Constantia"/>
              </a:rPr>
              <a:t> </a:t>
            </a:r>
            <a:r>
              <a:rPr sz="2600" spc="-10" dirty="0">
                <a:latin typeface="Constantia"/>
                <a:cs typeface="Constantia"/>
              </a:rPr>
              <a:t>root,</a:t>
            </a:r>
            <a:r>
              <a:rPr sz="2600" spc="-15" dirty="0">
                <a:latin typeface="Constantia"/>
                <a:cs typeface="Constantia"/>
              </a:rPr>
              <a:t> </a:t>
            </a:r>
            <a:r>
              <a:rPr sz="2600" spc="-5" dirty="0">
                <a:latin typeface="Constantia"/>
                <a:cs typeface="Constantia"/>
              </a:rPr>
              <a:t>the</a:t>
            </a:r>
            <a:r>
              <a:rPr sz="2600" spc="-70" dirty="0">
                <a:latin typeface="Constantia"/>
                <a:cs typeface="Constantia"/>
              </a:rPr>
              <a:t> </a:t>
            </a:r>
            <a:r>
              <a:rPr sz="2600" i="1" spc="-10" dirty="0">
                <a:latin typeface="Constantia"/>
                <a:cs typeface="Constantia"/>
              </a:rPr>
              <a:t>parent </a:t>
            </a:r>
            <a:r>
              <a:rPr sz="2600" i="1" spc="-605" dirty="0">
                <a:latin typeface="Constantia"/>
                <a:cs typeface="Constantia"/>
              </a:rPr>
              <a:t> </a:t>
            </a:r>
            <a:r>
              <a:rPr sz="2600" dirty="0">
                <a:latin typeface="Constantia"/>
                <a:cs typeface="Constantia"/>
              </a:rPr>
              <a:t>of </a:t>
            </a:r>
            <a:r>
              <a:rPr sz="2600" i="1" dirty="0">
                <a:latin typeface="Constantia"/>
                <a:cs typeface="Constantia"/>
              </a:rPr>
              <a:t>v </a:t>
            </a:r>
            <a:r>
              <a:rPr sz="2600" spc="-5" dirty="0">
                <a:latin typeface="Constantia"/>
                <a:cs typeface="Constantia"/>
              </a:rPr>
              <a:t>is the unique </a:t>
            </a:r>
            <a:r>
              <a:rPr sz="2600" spc="-20" dirty="0">
                <a:latin typeface="Constantia"/>
                <a:cs typeface="Constantia"/>
              </a:rPr>
              <a:t>vertex </a:t>
            </a:r>
            <a:r>
              <a:rPr sz="2600" i="1" dirty="0">
                <a:latin typeface="Constantia"/>
                <a:cs typeface="Constantia"/>
              </a:rPr>
              <a:t>u </a:t>
            </a:r>
            <a:r>
              <a:rPr sz="2600" dirty="0">
                <a:latin typeface="Constantia"/>
                <a:cs typeface="Constantia"/>
              </a:rPr>
              <a:t>such </a:t>
            </a:r>
            <a:r>
              <a:rPr sz="2600" spc="-5" dirty="0">
                <a:latin typeface="Constantia"/>
                <a:cs typeface="Constantia"/>
              </a:rPr>
              <a:t>that </a:t>
            </a:r>
            <a:r>
              <a:rPr sz="2600" spc="-10" dirty="0">
                <a:latin typeface="Constantia"/>
                <a:cs typeface="Constantia"/>
              </a:rPr>
              <a:t>there </a:t>
            </a:r>
            <a:r>
              <a:rPr sz="2600" spc="-5" dirty="0">
                <a:latin typeface="Constantia"/>
                <a:cs typeface="Constantia"/>
              </a:rPr>
              <a:t>is </a:t>
            </a:r>
            <a:r>
              <a:rPr sz="2600" dirty="0">
                <a:latin typeface="Constantia"/>
                <a:cs typeface="Constantia"/>
              </a:rPr>
              <a:t>a </a:t>
            </a:r>
            <a:r>
              <a:rPr sz="2600" spc="-15" dirty="0">
                <a:latin typeface="Constantia"/>
                <a:cs typeface="Constantia"/>
              </a:rPr>
              <a:t>directed edge </a:t>
            </a:r>
            <a:r>
              <a:rPr sz="2600" spc="-10" dirty="0">
                <a:latin typeface="Constantia"/>
                <a:cs typeface="Constantia"/>
              </a:rPr>
              <a:t> from </a:t>
            </a:r>
            <a:r>
              <a:rPr sz="2600" i="1" dirty="0">
                <a:latin typeface="Constantia"/>
                <a:cs typeface="Constantia"/>
              </a:rPr>
              <a:t>u </a:t>
            </a:r>
            <a:r>
              <a:rPr sz="2600" spc="-25" dirty="0">
                <a:latin typeface="Constantia"/>
                <a:cs typeface="Constantia"/>
              </a:rPr>
              <a:t>to </a:t>
            </a:r>
            <a:r>
              <a:rPr sz="2600" i="1" spc="-5" dirty="0">
                <a:latin typeface="Constantia"/>
                <a:cs typeface="Constantia"/>
              </a:rPr>
              <a:t>v</a:t>
            </a:r>
            <a:r>
              <a:rPr sz="2600" spc="-5" dirty="0">
                <a:latin typeface="Constantia"/>
                <a:cs typeface="Constantia"/>
              </a:rPr>
              <a:t>. </a:t>
            </a:r>
            <a:r>
              <a:rPr sz="2600" dirty="0">
                <a:latin typeface="Constantia"/>
                <a:cs typeface="Constantia"/>
              </a:rPr>
              <a:t>When </a:t>
            </a:r>
            <a:r>
              <a:rPr sz="2600" i="1" dirty="0">
                <a:latin typeface="Constantia"/>
                <a:cs typeface="Constantia"/>
              </a:rPr>
              <a:t>u </a:t>
            </a:r>
            <a:r>
              <a:rPr sz="2600" spc="-5" dirty="0">
                <a:latin typeface="Constantia"/>
                <a:cs typeface="Constantia"/>
              </a:rPr>
              <a:t>is </a:t>
            </a:r>
            <a:r>
              <a:rPr sz="2600" dirty="0">
                <a:latin typeface="Constantia"/>
                <a:cs typeface="Constantia"/>
              </a:rPr>
              <a:t>a </a:t>
            </a:r>
            <a:r>
              <a:rPr sz="2600" spc="-10" dirty="0">
                <a:latin typeface="Constantia"/>
                <a:cs typeface="Constantia"/>
              </a:rPr>
              <a:t>parent </a:t>
            </a:r>
            <a:r>
              <a:rPr sz="2600" spc="-5" dirty="0">
                <a:latin typeface="Constantia"/>
                <a:cs typeface="Constantia"/>
              </a:rPr>
              <a:t>of </a:t>
            </a:r>
            <a:r>
              <a:rPr sz="2600" i="1" spc="-5" dirty="0">
                <a:latin typeface="Constantia"/>
                <a:cs typeface="Constantia"/>
              </a:rPr>
              <a:t>v</a:t>
            </a:r>
            <a:r>
              <a:rPr sz="2600" spc="-5" dirty="0">
                <a:latin typeface="Constantia"/>
                <a:cs typeface="Constantia"/>
              </a:rPr>
              <a:t>, </a:t>
            </a:r>
            <a:r>
              <a:rPr sz="2600" i="1" dirty="0">
                <a:latin typeface="Constantia"/>
                <a:cs typeface="Constantia"/>
              </a:rPr>
              <a:t>v </a:t>
            </a:r>
            <a:r>
              <a:rPr sz="2600" spc="-5" dirty="0">
                <a:latin typeface="Constantia"/>
                <a:cs typeface="Constantia"/>
              </a:rPr>
              <a:t>is called </a:t>
            </a:r>
            <a:r>
              <a:rPr sz="2600" dirty="0">
                <a:latin typeface="Constantia"/>
                <a:cs typeface="Constantia"/>
              </a:rPr>
              <a:t>a </a:t>
            </a:r>
            <a:r>
              <a:rPr sz="2600" i="1" spc="-15" dirty="0">
                <a:latin typeface="Constantia"/>
                <a:cs typeface="Constantia"/>
              </a:rPr>
              <a:t>child </a:t>
            </a:r>
            <a:r>
              <a:rPr sz="2600" spc="-5" dirty="0">
                <a:latin typeface="Constantia"/>
                <a:cs typeface="Constantia"/>
              </a:rPr>
              <a:t>of </a:t>
            </a:r>
            <a:r>
              <a:rPr sz="2600" i="1" dirty="0">
                <a:latin typeface="Constantia"/>
                <a:cs typeface="Constantia"/>
              </a:rPr>
              <a:t>u</a:t>
            </a:r>
            <a:r>
              <a:rPr sz="2600" dirty="0">
                <a:latin typeface="Constantia"/>
                <a:cs typeface="Constantia"/>
              </a:rPr>
              <a:t>. </a:t>
            </a:r>
            <a:r>
              <a:rPr sz="2600" spc="5" dirty="0">
                <a:latin typeface="Constantia"/>
                <a:cs typeface="Constantia"/>
              </a:rPr>
              <a:t> </a:t>
            </a:r>
            <a:r>
              <a:rPr sz="2600" spc="-30" dirty="0">
                <a:latin typeface="Constantia"/>
                <a:cs typeface="Constantia"/>
              </a:rPr>
              <a:t>Vertices</a:t>
            </a:r>
            <a:r>
              <a:rPr sz="2600" spc="-125" dirty="0">
                <a:latin typeface="Constantia"/>
                <a:cs typeface="Constantia"/>
              </a:rPr>
              <a:t> </a:t>
            </a:r>
            <a:r>
              <a:rPr sz="2600" dirty="0">
                <a:latin typeface="Constantia"/>
                <a:cs typeface="Constantia"/>
              </a:rPr>
              <a:t>with</a:t>
            </a:r>
            <a:r>
              <a:rPr sz="2600" spc="-75" dirty="0">
                <a:latin typeface="Constantia"/>
                <a:cs typeface="Constantia"/>
              </a:rPr>
              <a:t> </a:t>
            </a:r>
            <a:r>
              <a:rPr sz="2600" spc="-5" dirty="0">
                <a:latin typeface="Constantia"/>
                <a:cs typeface="Constantia"/>
              </a:rPr>
              <a:t>the</a:t>
            </a:r>
            <a:r>
              <a:rPr sz="2600" spc="-114" dirty="0">
                <a:latin typeface="Constantia"/>
                <a:cs typeface="Constantia"/>
              </a:rPr>
              <a:t> </a:t>
            </a:r>
            <a:r>
              <a:rPr sz="2600" dirty="0">
                <a:latin typeface="Constantia"/>
                <a:cs typeface="Constantia"/>
              </a:rPr>
              <a:t>same</a:t>
            </a:r>
            <a:r>
              <a:rPr sz="2600" spc="-114" dirty="0">
                <a:latin typeface="Constantia"/>
                <a:cs typeface="Constantia"/>
              </a:rPr>
              <a:t> </a:t>
            </a:r>
            <a:r>
              <a:rPr sz="2600" spc="-10" dirty="0">
                <a:latin typeface="Constantia"/>
                <a:cs typeface="Constantia"/>
              </a:rPr>
              <a:t>parent</a:t>
            </a:r>
            <a:r>
              <a:rPr sz="2600" spc="-140" dirty="0">
                <a:latin typeface="Constantia"/>
                <a:cs typeface="Constantia"/>
              </a:rPr>
              <a:t> </a:t>
            </a:r>
            <a:r>
              <a:rPr sz="2600" spc="-15" dirty="0">
                <a:latin typeface="Constantia"/>
                <a:cs typeface="Constantia"/>
              </a:rPr>
              <a:t>are</a:t>
            </a:r>
            <a:r>
              <a:rPr sz="2600" spc="-120" dirty="0">
                <a:latin typeface="Constantia"/>
                <a:cs typeface="Constantia"/>
              </a:rPr>
              <a:t> </a:t>
            </a:r>
            <a:r>
              <a:rPr sz="2600" spc="-5" dirty="0">
                <a:latin typeface="Constantia"/>
                <a:cs typeface="Constantia"/>
              </a:rPr>
              <a:t>called</a:t>
            </a:r>
            <a:r>
              <a:rPr sz="2600" spc="-15" dirty="0">
                <a:latin typeface="Constantia"/>
                <a:cs typeface="Constantia"/>
              </a:rPr>
              <a:t> </a:t>
            </a:r>
            <a:r>
              <a:rPr sz="2600" i="1" spc="-5" dirty="0">
                <a:latin typeface="Constantia"/>
                <a:cs typeface="Constantia"/>
              </a:rPr>
              <a:t>siblings</a:t>
            </a:r>
            <a:r>
              <a:rPr sz="2600" spc="-5" dirty="0">
                <a:latin typeface="Constantia"/>
                <a:cs typeface="Constantia"/>
              </a:rPr>
              <a:t>.</a:t>
            </a:r>
            <a:endParaRPr sz="2600" dirty="0">
              <a:latin typeface="Constantia"/>
              <a:cs typeface="Constantia"/>
            </a:endParaRPr>
          </a:p>
        </p:txBody>
      </p:sp>
      <p:pic>
        <p:nvPicPr>
          <p:cNvPr id="10" name="object 10"/>
          <p:cNvPicPr/>
          <p:nvPr/>
        </p:nvPicPr>
        <p:blipFill>
          <a:blip r:embed="rId7" cstate="print"/>
          <a:stretch>
            <a:fillRect/>
          </a:stretch>
        </p:blipFill>
        <p:spPr>
          <a:xfrm>
            <a:off x="609600" y="2667000"/>
            <a:ext cx="7772400" cy="3810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08178"/>
            <a:ext cx="3198495" cy="711200"/>
          </a:xfrm>
          <a:prstGeom prst="rect">
            <a:avLst/>
          </a:prstGeom>
        </p:spPr>
        <p:txBody>
          <a:bodyPr vert="horz" wrap="square" lIns="0" tIns="12700" rIns="0" bIns="0" rtlCol="0">
            <a:spAutoFit/>
          </a:bodyPr>
          <a:lstStyle/>
          <a:p>
            <a:pPr marL="12700">
              <a:lnSpc>
                <a:spcPct val="100000"/>
              </a:lnSpc>
              <a:spcBef>
                <a:spcPts val="100"/>
              </a:spcBef>
            </a:pPr>
            <a:r>
              <a:rPr sz="4500" spc="-10" dirty="0">
                <a:solidFill>
                  <a:srgbClr val="04607A"/>
                </a:solidFill>
                <a:latin typeface="Calibri"/>
                <a:cs typeface="Calibri"/>
              </a:rPr>
              <a:t>Infix</a:t>
            </a:r>
            <a:r>
              <a:rPr sz="4500" spc="-55" dirty="0">
                <a:solidFill>
                  <a:srgbClr val="04607A"/>
                </a:solidFill>
                <a:latin typeface="Calibri"/>
                <a:cs typeface="Calibri"/>
              </a:rPr>
              <a:t> </a:t>
            </a:r>
            <a:r>
              <a:rPr sz="4500" spc="-15" dirty="0">
                <a:solidFill>
                  <a:srgbClr val="04607A"/>
                </a:solidFill>
                <a:latin typeface="Calibri"/>
                <a:cs typeface="Calibri"/>
              </a:rPr>
              <a:t>Notation</a:t>
            </a:r>
            <a:endParaRPr sz="4500" dirty="0">
              <a:latin typeface="Calibri"/>
              <a:cs typeface="Calibri"/>
            </a:endParaRPr>
          </a:p>
        </p:txBody>
      </p:sp>
      <p:sp>
        <p:nvSpPr>
          <p:cNvPr id="9" name="object 9"/>
          <p:cNvSpPr txBox="1"/>
          <p:nvPr/>
        </p:nvSpPr>
        <p:spPr>
          <a:xfrm>
            <a:off x="535940" y="1159509"/>
            <a:ext cx="8049895" cy="1611630"/>
          </a:xfrm>
          <a:prstGeom prst="rect">
            <a:avLst/>
          </a:prstGeom>
        </p:spPr>
        <p:txBody>
          <a:bodyPr vert="horz" wrap="square" lIns="0" tIns="13335" rIns="0" bIns="0" rtlCol="0">
            <a:spAutoFit/>
          </a:bodyPr>
          <a:lstStyle/>
          <a:p>
            <a:pPr marL="286385" marR="5080" indent="-274320">
              <a:lnSpc>
                <a:spcPct val="100000"/>
              </a:lnSpc>
              <a:spcBef>
                <a:spcPts val="105"/>
              </a:spcBef>
              <a:buClr>
                <a:srgbClr val="0AD0D9"/>
              </a:buClr>
              <a:buSzPct val="95000"/>
              <a:buFont typeface="Segoe UI Symbol"/>
              <a:buChar char="⚫"/>
              <a:tabLst>
                <a:tab pos="286385" algn="l"/>
                <a:tab pos="287020" algn="l"/>
              </a:tabLst>
            </a:pPr>
            <a:r>
              <a:rPr sz="2000" spc="5" dirty="0">
                <a:latin typeface="Constantia"/>
                <a:cs typeface="Constantia"/>
              </a:rPr>
              <a:t>An </a:t>
            </a:r>
            <a:r>
              <a:rPr sz="2000" spc="-10" dirty="0">
                <a:latin typeface="Constantia"/>
                <a:cs typeface="Constantia"/>
              </a:rPr>
              <a:t>inorder </a:t>
            </a:r>
            <a:r>
              <a:rPr sz="2000" spc="-15" dirty="0">
                <a:latin typeface="Constantia"/>
                <a:cs typeface="Constantia"/>
              </a:rPr>
              <a:t>traversal </a:t>
            </a:r>
            <a:r>
              <a:rPr sz="2000" dirty="0">
                <a:latin typeface="Constantia"/>
                <a:cs typeface="Constantia"/>
              </a:rPr>
              <a:t>of </a:t>
            </a:r>
            <a:r>
              <a:rPr sz="2000" spc="-5" dirty="0">
                <a:latin typeface="Constantia"/>
                <a:cs typeface="Constantia"/>
              </a:rPr>
              <a:t>the </a:t>
            </a:r>
            <a:r>
              <a:rPr sz="2000" spc="-10" dirty="0">
                <a:latin typeface="Constantia"/>
                <a:cs typeface="Constantia"/>
              </a:rPr>
              <a:t>tree </a:t>
            </a:r>
            <a:r>
              <a:rPr sz="2000" spc="-5" dirty="0">
                <a:latin typeface="Constantia"/>
                <a:cs typeface="Constantia"/>
              </a:rPr>
              <a:t>representing </a:t>
            </a:r>
            <a:r>
              <a:rPr sz="2000" dirty="0">
                <a:latin typeface="Constantia"/>
                <a:cs typeface="Constantia"/>
              </a:rPr>
              <a:t>an </a:t>
            </a:r>
            <a:r>
              <a:rPr sz="2000" spc="-10" dirty="0">
                <a:latin typeface="Constantia"/>
                <a:cs typeface="Constantia"/>
              </a:rPr>
              <a:t>expression produces </a:t>
            </a:r>
            <a:r>
              <a:rPr sz="2000" spc="-5" dirty="0">
                <a:latin typeface="Constantia"/>
                <a:cs typeface="Constantia"/>
              </a:rPr>
              <a:t> the</a:t>
            </a:r>
            <a:r>
              <a:rPr sz="2000" spc="-100" dirty="0">
                <a:latin typeface="Constantia"/>
                <a:cs typeface="Constantia"/>
              </a:rPr>
              <a:t> </a:t>
            </a:r>
            <a:r>
              <a:rPr sz="2000" dirty="0">
                <a:latin typeface="Constantia"/>
                <a:cs typeface="Constantia"/>
              </a:rPr>
              <a:t>original</a:t>
            </a:r>
            <a:r>
              <a:rPr sz="2000" spc="-60" dirty="0">
                <a:latin typeface="Constantia"/>
                <a:cs typeface="Constantia"/>
              </a:rPr>
              <a:t> </a:t>
            </a:r>
            <a:r>
              <a:rPr sz="2000" spc="-5" dirty="0">
                <a:latin typeface="Constantia"/>
                <a:cs typeface="Constantia"/>
              </a:rPr>
              <a:t>expression</a:t>
            </a:r>
            <a:r>
              <a:rPr sz="2000" spc="-85" dirty="0">
                <a:latin typeface="Constantia"/>
                <a:cs typeface="Constantia"/>
              </a:rPr>
              <a:t> </a:t>
            </a:r>
            <a:r>
              <a:rPr sz="2000" spc="-5" dirty="0">
                <a:latin typeface="Constantia"/>
                <a:cs typeface="Constantia"/>
              </a:rPr>
              <a:t>when</a:t>
            </a:r>
            <a:r>
              <a:rPr sz="2000" spc="-50" dirty="0">
                <a:latin typeface="Constantia"/>
                <a:cs typeface="Constantia"/>
              </a:rPr>
              <a:t> </a:t>
            </a:r>
            <a:r>
              <a:rPr sz="2000" dirty="0">
                <a:latin typeface="Constantia"/>
                <a:cs typeface="Constantia"/>
              </a:rPr>
              <a:t>parentheses</a:t>
            </a:r>
            <a:r>
              <a:rPr sz="2000" spc="-80" dirty="0">
                <a:latin typeface="Constantia"/>
                <a:cs typeface="Constantia"/>
              </a:rPr>
              <a:t> </a:t>
            </a:r>
            <a:r>
              <a:rPr sz="2000" spc="-10" dirty="0">
                <a:latin typeface="Constantia"/>
                <a:cs typeface="Constantia"/>
              </a:rPr>
              <a:t>are</a:t>
            </a:r>
            <a:r>
              <a:rPr sz="2000" spc="-45" dirty="0">
                <a:latin typeface="Constantia"/>
                <a:cs typeface="Constantia"/>
              </a:rPr>
              <a:t> </a:t>
            </a:r>
            <a:r>
              <a:rPr sz="2000" spc="-5" dirty="0">
                <a:latin typeface="Constantia"/>
                <a:cs typeface="Constantia"/>
              </a:rPr>
              <a:t>included</a:t>
            </a:r>
            <a:r>
              <a:rPr sz="2000" spc="-45" dirty="0">
                <a:latin typeface="Constantia"/>
                <a:cs typeface="Constantia"/>
              </a:rPr>
              <a:t> </a:t>
            </a:r>
            <a:r>
              <a:rPr sz="2000" spc="-15" dirty="0">
                <a:latin typeface="Constantia"/>
                <a:cs typeface="Constantia"/>
              </a:rPr>
              <a:t>except</a:t>
            </a:r>
            <a:r>
              <a:rPr sz="2000" spc="-50" dirty="0">
                <a:latin typeface="Constantia"/>
                <a:cs typeface="Constantia"/>
              </a:rPr>
              <a:t> </a:t>
            </a:r>
            <a:r>
              <a:rPr sz="2000" spc="-5" dirty="0">
                <a:latin typeface="Constantia"/>
                <a:cs typeface="Constantia"/>
              </a:rPr>
              <a:t>for</a:t>
            </a:r>
            <a:r>
              <a:rPr sz="2000" spc="-105" dirty="0">
                <a:latin typeface="Constantia"/>
                <a:cs typeface="Constantia"/>
              </a:rPr>
              <a:t> </a:t>
            </a:r>
            <a:r>
              <a:rPr sz="2000" dirty="0">
                <a:latin typeface="Constantia"/>
                <a:cs typeface="Constantia"/>
              </a:rPr>
              <a:t>unary </a:t>
            </a:r>
            <a:r>
              <a:rPr sz="2000" spc="-484" dirty="0">
                <a:latin typeface="Constantia"/>
                <a:cs typeface="Constantia"/>
              </a:rPr>
              <a:t> </a:t>
            </a:r>
            <a:r>
              <a:rPr sz="2000" dirty="0">
                <a:latin typeface="Constantia"/>
                <a:cs typeface="Constantia"/>
              </a:rPr>
              <a:t>ope</a:t>
            </a:r>
            <a:r>
              <a:rPr sz="2000" spc="-40" dirty="0">
                <a:latin typeface="Constantia"/>
                <a:cs typeface="Constantia"/>
              </a:rPr>
              <a:t>r</a:t>
            </a:r>
            <a:r>
              <a:rPr sz="2000" dirty="0">
                <a:latin typeface="Constantia"/>
                <a:cs typeface="Constantia"/>
              </a:rPr>
              <a:t>ation</a:t>
            </a:r>
            <a:r>
              <a:rPr sz="2000" spc="-20" dirty="0">
                <a:latin typeface="Constantia"/>
                <a:cs typeface="Constantia"/>
              </a:rPr>
              <a:t>s</a:t>
            </a:r>
            <a:r>
              <a:rPr sz="2000" dirty="0">
                <a:latin typeface="Constantia"/>
                <a:cs typeface="Constantia"/>
              </a:rPr>
              <a:t>,</a:t>
            </a:r>
            <a:r>
              <a:rPr sz="2000" spc="-65" dirty="0">
                <a:latin typeface="Constantia"/>
                <a:cs typeface="Constantia"/>
              </a:rPr>
              <a:t> </a:t>
            </a:r>
            <a:r>
              <a:rPr sz="2000" spc="-25" dirty="0">
                <a:latin typeface="Constantia"/>
                <a:cs typeface="Constantia"/>
              </a:rPr>
              <a:t>w</a:t>
            </a:r>
            <a:r>
              <a:rPr sz="2000" dirty="0">
                <a:latin typeface="Constantia"/>
                <a:cs typeface="Constantia"/>
              </a:rPr>
              <a:t>hich</a:t>
            </a:r>
            <a:r>
              <a:rPr sz="2000" spc="-15" dirty="0">
                <a:latin typeface="Constantia"/>
                <a:cs typeface="Constantia"/>
              </a:rPr>
              <a:t> </a:t>
            </a:r>
            <a:r>
              <a:rPr sz="2000" spc="-5" dirty="0">
                <a:latin typeface="Constantia"/>
                <a:cs typeface="Constantia"/>
              </a:rPr>
              <a:t>n</a:t>
            </a:r>
            <a:r>
              <a:rPr sz="2000" spc="-35" dirty="0">
                <a:latin typeface="Constantia"/>
                <a:cs typeface="Constantia"/>
              </a:rPr>
              <a:t>o</a:t>
            </a:r>
            <a:r>
              <a:rPr sz="2000" dirty="0">
                <a:latin typeface="Constantia"/>
                <a:cs typeface="Constantia"/>
              </a:rPr>
              <a:t>w</a:t>
            </a:r>
            <a:r>
              <a:rPr sz="2000" spc="-60" dirty="0">
                <a:latin typeface="Constantia"/>
                <a:cs typeface="Constantia"/>
              </a:rPr>
              <a:t> </a:t>
            </a:r>
            <a:r>
              <a:rPr sz="2000" spc="-5" dirty="0">
                <a:latin typeface="Constantia"/>
                <a:cs typeface="Constantia"/>
              </a:rPr>
              <a:t>i</a:t>
            </a:r>
            <a:r>
              <a:rPr sz="2000" dirty="0">
                <a:latin typeface="Constantia"/>
                <a:cs typeface="Constantia"/>
              </a:rPr>
              <a:t>mme</a:t>
            </a:r>
            <a:r>
              <a:rPr sz="2000" spc="5" dirty="0">
                <a:latin typeface="Constantia"/>
                <a:cs typeface="Constantia"/>
              </a:rPr>
              <a:t>d</a:t>
            </a:r>
            <a:r>
              <a:rPr sz="2000" spc="-5" dirty="0">
                <a:latin typeface="Constantia"/>
                <a:cs typeface="Constantia"/>
              </a:rPr>
              <a:t>ia</a:t>
            </a:r>
            <a:r>
              <a:rPr sz="2000" spc="-25" dirty="0">
                <a:latin typeface="Constantia"/>
                <a:cs typeface="Constantia"/>
              </a:rPr>
              <a:t>t</a:t>
            </a:r>
            <a:r>
              <a:rPr sz="2000" dirty="0">
                <a:latin typeface="Constantia"/>
                <a:cs typeface="Constantia"/>
              </a:rPr>
              <a:t>e</a:t>
            </a:r>
            <a:r>
              <a:rPr sz="2000" spc="-20" dirty="0">
                <a:latin typeface="Constantia"/>
                <a:cs typeface="Constantia"/>
              </a:rPr>
              <a:t>l</a:t>
            </a:r>
            <a:r>
              <a:rPr sz="2000" dirty="0">
                <a:latin typeface="Constantia"/>
                <a:cs typeface="Constantia"/>
              </a:rPr>
              <a:t>y</a:t>
            </a:r>
            <a:r>
              <a:rPr sz="2000" spc="-75" dirty="0">
                <a:latin typeface="Constantia"/>
                <a:cs typeface="Constantia"/>
              </a:rPr>
              <a:t> </a:t>
            </a:r>
            <a:r>
              <a:rPr sz="2000" spc="-10" dirty="0">
                <a:latin typeface="Constantia"/>
                <a:cs typeface="Constantia"/>
              </a:rPr>
              <a:t>f</a:t>
            </a:r>
            <a:r>
              <a:rPr sz="2000" dirty="0">
                <a:latin typeface="Constantia"/>
                <a:cs typeface="Constantia"/>
              </a:rPr>
              <a:t>oll</a:t>
            </a:r>
            <a:r>
              <a:rPr sz="2000" spc="-35" dirty="0">
                <a:latin typeface="Constantia"/>
                <a:cs typeface="Constantia"/>
              </a:rPr>
              <a:t>o</a:t>
            </a:r>
            <a:r>
              <a:rPr sz="2000" dirty="0">
                <a:latin typeface="Constantia"/>
                <a:cs typeface="Constantia"/>
              </a:rPr>
              <a:t>w</a:t>
            </a:r>
            <a:r>
              <a:rPr sz="2000" spc="-85" dirty="0">
                <a:latin typeface="Constantia"/>
                <a:cs typeface="Constantia"/>
              </a:rPr>
              <a:t> </a:t>
            </a:r>
            <a:r>
              <a:rPr sz="2000" spc="-5" dirty="0">
                <a:latin typeface="Constantia"/>
                <a:cs typeface="Constantia"/>
              </a:rPr>
              <a:t>t</a:t>
            </a:r>
            <a:r>
              <a:rPr sz="2000" spc="5" dirty="0">
                <a:latin typeface="Constantia"/>
                <a:cs typeface="Constantia"/>
              </a:rPr>
              <a:t>h</a:t>
            </a:r>
            <a:r>
              <a:rPr sz="2000" dirty="0">
                <a:latin typeface="Constantia"/>
                <a:cs typeface="Constantia"/>
              </a:rPr>
              <a:t>eir</a:t>
            </a:r>
            <a:r>
              <a:rPr sz="2000" spc="-130" dirty="0">
                <a:latin typeface="Constantia"/>
                <a:cs typeface="Constantia"/>
              </a:rPr>
              <a:t> </a:t>
            </a:r>
            <a:r>
              <a:rPr sz="2000" dirty="0">
                <a:latin typeface="Constantia"/>
                <a:cs typeface="Constantia"/>
              </a:rPr>
              <a:t>ope</a:t>
            </a:r>
            <a:r>
              <a:rPr sz="2000" spc="-40" dirty="0">
                <a:latin typeface="Constantia"/>
                <a:cs typeface="Constantia"/>
              </a:rPr>
              <a:t>r</a:t>
            </a:r>
            <a:r>
              <a:rPr sz="2000" dirty="0">
                <a:latin typeface="Constantia"/>
                <a:cs typeface="Constantia"/>
              </a:rPr>
              <a:t>and</a:t>
            </a:r>
            <a:r>
              <a:rPr sz="2000" spc="-20" dirty="0">
                <a:latin typeface="Constantia"/>
                <a:cs typeface="Constantia"/>
              </a:rPr>
              <a:t>s</a:t>
            </a:r>
            <a:r>
              <a:rPr sz="2000" dirty="0">
                <a:latin typeface="Constantia"/>
                <a:cs typeface="Constantia"/>
              </a:rPr>
              <a:t>.</a:t>
            </a:r>
          </a:p>
          <a:p>
            <a:pPr marL="286385" marR="871855" indent="-274320">
              <a:lnSpc>
                <a:spcPct val="100000"/>
              </a:lnSpc>
              <a:spcBef>
                <a:spcPts val="480"/>
              </a:spcBef>
              <a:buClr>
                <a:srgbClr val="0AD0D9"/>
              </a:buClr>
              <a:buSzPct val="95000"/>
              <a:buFont typeface="Segoe UI Symbol"/>
              <a:buChar char="⚫"/>
              <a:tabLst>
                <a:tab pos="286385" algn="l"/>
                <a:tab pos="287020" algn="l"/>
              </a:tabLst>
            </a:pPr>
            <a:r>
              <a:rPr sz="2000" spc="-150" dirty="0">
                <a:latin typeface="Constantia"/>
                <a:cs typeface="Constantia"/>
              </a:rPr>
              <a:t>W</a:t>
            </a:r>
            <a:r>
              <a:rPr sz="2000" dirty="0">
                <a:latin typeface="Constantia"/>
                <a:cs typeface="Constantia"/>
              </a:rPr>
              <a:t>e</a:t>
            </a:r>
            <a:r>
              <a:rPr sz="2000" spc="-45" dirty="0">
                <a:latin typeface="Constantia"/>
                <a:cs typeface="Constantia"/>
              </a:rPr>
              <a:t> </a:t>
            </a:r>
            <a:r>
              <a:rPr sz="2000" spc="-5" dirty="0">
                <a:latin typeface="Constantia"/>
                <a:cs typeface="Constantia"/>
              </a:rPr>
              <a:t>il</a:t>
            </a:r>
            <a:r>
              <a:rPr sz="2000" spc="5" dirty="0">
                <a:latin typeface="Constantia"/>
                <a:cs typeface="Constantia"/>
              </a:rPr>
              <a:t>l</a:t>
            </a:r>
            <a:r>
              <a:rPr sz="2000" spc="-5" dirty="0">
                <a:latin typeface="Constantia"/>
                <a:cs typeface="Constantia"/>
              </a:rPr>
              <a:t>u</a:t>
            </a:r>
            <a:r>
              <a:rPr sz="2000" spc="5" dirty="0">
                <a:latin typeface="Constantia"/>
                <a:cs typeface="Constantia"/>
              </a:rPr>
              <a:t>s</a:t>
            </a:r>
            <a:r>
              <a:rPr sz="2000" spc="-5" dirty="0">
                <a:latin typeface="Constantia"/>
                <a:cs typeface="Constantia"/>
              </a:rPr>
              <a:t>t</a:t>
            </a:r>
            <a:r>
              <a:rPr sz="2000" spc="-35" dirty="0">
                <a:latin typeface="Constantia"/>
                <a:cs typeface="Constantia"/>
              </a:rPr>
              <a:t>r</a:t>
            </a:r>
            <a:r>
              <a:rPr sz="2000" dirty="0">
                <a:latin typeface="Constantia"/>
                <a:cs typeface="Constantia"/>
              </a:rPr>
              <a:t>a</a:t>
            </a:r>
            <a:r>
              <a:rPr sz="2000" spc="-20" dirty="0">
                <a:latin typeface="Constantia"/>
                <a:cs typeface="Constantia"/>
              </a:rPr>
              <a:t>t</a:t>
            </a:r>
            <a:r>
              <a:rPr sz="2000" dirty="0">
                <a:latin typeface="Constantia"/>
                <a:cs typeface="Constantia"/>
              </a:rPr>
              <a:t>e</a:t>
            </a:r>
            <a:r>
              <a:rPr sz="2000" spc="-130" dirty="0">
                <a:latin typeface="Constantia"/>
                <a:cs typeface="Constantia"/>
              </a:rPr>
              <a:t> </a:t>
            </a:r>
            <a:r>
              <a:rPr sz="2000" spc="-25" dirty="0">
                <a:latin typeface="Constantia"/>
                <a:cs typeface="Constantia"/>
              </a:rPr>
              <a:t>w</a:t>
            </a:r>
            <a:r>
              <a:rPr sz="2000" spc="-20" dirty="0">
                <a:latin typeface="Constantia"/>
                <a:cs typeface="Constantia"/>
              </a:rPr>
              <a:t>h</a:t>
            </a:r>
            <a:r>
              <a:rPr sz="2000" dirty="0">
                <a:latin typeface="Constantia"/>
                <a:cs typeface="Constantia"/>
              </a:rPr>
              <a:t>y</a:t>
            </a:r>
            <a:r>
              <a:rPr sz="2000" spc="-85" dirty="0">
                <a:latin typeface="Constantia"/>
                <a:cs typeface="Constantia"/>
              </a:rPr>
              <a:t> </a:t>
            </a:r>
            <a:r>
              <a:rPr sz="2000" dirty="0">
                <a:latin typeface="Constantia"/>
                <a:cs typeface="Constantia"/>
              </a:rPr>
              <a:t>pa</a:t>
            </a:r>
            <a:r>
              <a:rPr sz="2000" spc="-25" dirty="0">
                <a:latin typeface="Constantia"/>
                <a:cs typeface="Constantia"/>
              </a:rPr>
              <a:t>r</a:t>
            </a:r>
            <a:r>
              <a:rPr sz="2000" dirty="0">
                <a:latin typeface="Constantia"/>
                <a:cs typeface="Constantia"/>
              </a:rPr>
              <a:t>ent</a:t>
            </a:r>
            <a:r>
              <a:rPr sz="2000" spc="5" dirty="0">
                <a:latin typeface="Constantia"/>
                <a:cs typeface="Constantia"/>
              </a:rPr>
              <a:t>h</a:t>
            </a:r>
            <a:r>
              <a:rPr sz="2000" dirty="0">
                <a:latin typeface="Constantia"/>
                <a:cs typeface="Constantia"/>
              </a:rPr>
              <a:t>e</a:t>
            </a:r>
            <a:r>
              <a:rPr sz="2000" spc="5" dirty="0">
                <a:latin typeface="Constantia"/>
                <a:cs typeface="Constantia"/>
              </a:rPr>
              <a:t>s</a:t>
            </a:r>
            <a:r>
              <a:rPr sz="2000" dirty="0">
                <a:latin typeface="Constantia"/>
                <a:cs typeface="Constantia"/>
              </a:rPr>
              <a:t>es</a:t>
            </a:r>
            <a:r>
              <a:rPr sz="2000" spc="-100" dirty="0">
                <a:latin typeface="Constantia"/>
                <a:cs typeface="Constantia"/>
              </a:rPr>
              <a:t> </a:t>
            </a:r>
            <a:r>
              <a:rPr sz="2000" dirty="0">
                <a:latin typeface="Constantia"/>
                <a:cs typeface="Constantia"/>
              </a:rPr>
              <a:t>a</a:t>
            </a:r>
            <a:r>
              <a:rPr sz="2000" spc="-20" dirty="0">
                <a:latin typeface="Constantia"/>
                <a:cs typeface="Constantia"/>
              </a:rPr>
              <a:t>r</a:t>
            </a:r>
            <a:r>
              <a:rPr sz="2000" dirty="0">
                <a:latin typeface="Constantia"/>
                <a:cs typeface="Constantia"/>
              </a:rPr>
              <a:t>e</a:t>
            </a:r>
            <a:r>
              <a:rPr sz="2000" spc="-55" dirty="0">
                <a:latin typeface="Constantia"/>
                <a:cs typeface="Constantia"/>
              </a:rPr>
              <a:t> </a:t>
            </a:r>
            <a:r>
              <a:rPr sz="2000" spc="-5" dirty="0">
                <a:latin typeface="Constantia"/>
                <a:cs typeface="Constantia"/>
              </a:rPr>
              <a:t>nee</a:t>
            </a:r>
            <a:r>
              <a:rPr sz="2000" spc="10" dirty="0">
                <a:latin typeface="Constantia"/>
                <a:cs typeface="Constantia"/>
              </a:rPr>
              <a:t>d</a:t>
            </a:r>
            <a:r>
              <a:rPr sz="2000" dirty="0">
                <a:latin typeface="Constantia"/>
                <a:cs typeface="Constantia"/>
              </a:rPr>
              <a:t>ed</a:t>
            </a:r>
            <a:r>
              <a:rPr sz="2000" spc="-40" dirty="0">
                <a:latin typeface="Constantia"/>
                <a:cs typeface="Constantia"/>
              </a:rPr>
              <a:t> </a:t>
            </a:r>
            <a:r>
              <a:rPr sz="2000" dirty="0">
                <a:latin typeface="Constantia"/>
                <a:cs typeface="Constantia"/>
              </a:rPr>
              <a:t>with</a:t>
            </a:r>
            <a:r>
              <a:rPr sz="2000" spc="-90" dirty="0">
                <a:latin typeface="Constantia"/>
                <a:cs typeface="Constantia"/>
              </a:rPr>
              <a:t> </a:t>
            </a:r>
            <a:r>
              <a:rPr sz="2000" dirty="0">
                <a:latin typeface="Constantia"/>
                <a:cs typeface="Constantia"/>
              </a:rPr>
              <a:t>an</a:t>
            </a:r>
            <a:r>
              <a:rPr sz="2000" spc="-85" dirty="0">
                <a:latin typeface="Constantia"/>
                <a:cs typeface="Constantia"/>
              </a:rPr>
              <a:t> </a:t>
            </a:r>
            <a:r>
              <a:rPr sz="2000" dirty="0">
                <a:latin typeface="Constantia"/>
                <a:cs typeface="Constantia"/>
              </a:rPr>
              <a:t>e</a:t>
            </a:r>
            <a:r>
              <a:rPr sz="2000" spc="-10" dirty="0">
                <a:latin typeface="Constantia"/>
                <a:cs typeface="Constantia"/>
              </a:rPr>
              <a:t>x</a:t>
            </a:r>
            <a:r>
              <a:rPr sz="2000" dirty="0">
                <a:latin typeface="Constantia"/>
                <a:cs typeface="Constantia"/>
              </a:rPr>
              <a:t>a</a:t>
            </a:r>
            <a:r>
              <a:rPr sz="2000" spc="5" dirty="0">
                <a:latin typeface="Constantia"/>
                <a:cs typeface="Constantia"/>
              </a:rPr>
              <a:t>m</a:t>
            </a:r>
            <a:r>
              <a:rPr sz="2000" dirty="0">
                <a:latin typeface="Constantia"/>
                <a:cs typeface="Constantia"/>
              </a:rPr>
              <a:t>ple</a:t>
            </a:r>
            <a:r>
              <a:rPr sz="2000" spc="-55" dirty="0">
                <a:latin typeface="Constantia"/>
                <a:cs typeface="Constantia"/>
              </a:rPr>
              <a:t> </a:t>
            </a:r>
            <a:r>
              <a:rPr sz="2000" spc="-5" dirty="0">
                <a:latin typeface="Constantia"/>
                <a:cs typeface="Constantia"/>
              </a:rPr>
              <a:t>t</a:t>
            </a:r>
            <a:r>
              <a:rPr sz="2000" spc="5" dirty="0">
                <a:latin typeface="Constantia"/>
                <a:cs typeface="Constantia"/>
              </a:rPr>
              <a:t>h</a:t>
            </a:r>
            <a:r>
              <a:rPr sz="2000" dirty="0">
                <a:latin typeface="Constantia"/>
                <a:cs typeface="Constantia"/>
              </a:rPr>
              <a:t>at  </a:t>
            </a:r>
            <a:r>
              <a:rPr sz="2000" spc="-10" dirty="0">
                <a:latin typeface="Constantia"/>
                <a:cs typeface="Constantia"/>
              </a:rPr>
              <a:t>displays</a:t>
            </a:r>
            <a:r>
              <a:rPr sz="2000" spc="-55" dirty="0">
                <a:latin typeface="Constantia"/>
                <a:cs typeface="Constantia"/>
              </a:rPr>
              <a:t> </a:t>
            </a:r>
            <a:r>
              <a:rPr sz="2000" spc="-5" dirty="0">
                <a:latin typeface="Constantia"/>
                <a:cs typeface="Constantia"/>
              </a:rPr>
              <a:t>three</a:t>
            </a:r>
            <a:r>
              <a:rPr sz="2000" spc="-80" dirty="0">
                <a:latin typeface="Constantia"/>
                <a:cs typeface="Constantia"/>
              </a:rPr>
              <a:t> </a:t>
            </a:r>
            <a:r>
              <a:rPr sz="2000" spc="-5" dirty="0">
                <a:latin typeface="Constantia"/>
                <a:cs typeface="Constantia"/>
              </a:rPr>
              <a:t>trees</a:t>
            </a:r>
            <a:r>
              <a:rPr sz="2000" spc="-95" dirty="0">
                <a:latin typeface="Constantia"/>
                <a:cs typeface="Constantia"/>
              </a:rPr>
              <a:t> </a:t>
            </a:r>
            <a:r>
              <a:rPr sz="2000" dirty="0">
                <a:latin typeface="Constantia"/>
                <a:cs typeface="Constantia"/>
              </a:rPr>
              <a:t>all</a:t>
            </a:r>
            <a:r>
              <a:rPr sz="2000" spc="-65" dirty="0">
                <a:latin typeface="Constantia"/>
                <a:cs typeface="Constantia"/>
              </a:rPr>
              <a:t> </a:t>
            </a:r>
            <a:r>
              <a:rPr sz="2000" spc="-5" dirty="0">
                <a:latin typeface="Constantia"/>
                <a:cs typeface="Constantia"/>
              </a:rPr>
              <a:t>yield</a:t>
            </a:r>
            <a:r>
              <a:rPr sz="2000" spc="-10" dirty="0">
                <a:latin typeface="Constantia"/>
                <a:cs typeface="Constantia"/>
              </a:rPr>
              <a:t> </a:t>
            </a:r>
            <a:r>
              <a:rPr sz="2000" dirty="0">
                <a:latin typeface="Constantia"/>
                <a:cs typeface="Constantia"/>
              </a:rPr>
              <a:t>the</a:t>
            </a:r>
            <a:r>
              <a:rPr sz="2000" spc="-95" dirty="0">
                <a:latin typeface="Constantia"/>
                <a:cs typeface="Constantia"/>
              </a:rPr>
              <a:t> </a:t>
            </a:r>
            <a:r>
              <a:rPr sz="2000" dirty="0">
                <a:latin typeface="Constantia"/>
                <a:cs typeface="Constantia"/>
              </a:rPr>
              <a:t>same</a:t>
            </a:r>
            <a:r>
              <a:rPr sz="2000" spc="-45" dirty="0">
                <a:latin typeface="Constantia"/>
                <a:cs typeface="Constantia"/>
              </a:rPr>
              <a:t> </a:t>
            </a:r>
            <a:r>
              <a:rPr sz="2000" spc="5" dirty="0">
                <a:latin typeface="Constantia"/>
                <a:cs typeface="Constantia"/>
              </a:rPr>
              <a:t>infix</a:t>
            </a:r>
            <a:r>
              <a:rPr sz="2000" spc="-70" dirty="0">
                <a:latin typeface="Constantia"/>
                <a:cs typeface="Constantia"/>
              </a:rPr>
              <a:t> </a:t>
            </a:r>
            <a:r>
              <a:rPr sz="2000" spc="-5" dirty="0">
                <a:latin typeface="Constantia"/>
                <a:cs typeface="Constantia"/>
              </a:rPr>
              <a:t>representation.</a:t>
            </a:r>
            <a:endParaRPr sz="2000" dirty="0">
              <a:latin typeface="Constantia"/>
              <a:cs typeface="Constantia"/>
            </a:endParaRPr>
          </a:p>
        </p:txBody>
      </p:sp>
      <p:pic>
        <p:nvPicPr>
          <p:cNvPr id="10" name="object 10"/>
          <p:cNvPicPr/>
          <p:nvPr/>
        </p:nvPicPr>
        <p:blipFill>
          <a:blip r:embed="rId7" cstate="print"/>
          <a:stretch>
            <a:fillRect/>
          </a:stretch>
        </p:blipFill>
        <p:spPr>
          <a:xfrm>
            <a:off x="457200" y="2971798"/>
            <a:ext cx="8458200" cy="379171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3910965" cy="788670"/>
          </a:xfrm>
          <a:prstGeom prst="rect">
            <a:avLst/>
          </a:prstGeom>
        </p:spPr>
        <p:txBody>
          <a:bodyPr vert="horz" wrap="square" lIns="0" tIns="13335" rIns="0" bIns="0" rtlCol="0">
            <a:spAutoFit/>
          </a:bodyPr>
          <a:lstStyle/>
          <a:p>
            <a:pPr marL="12700">
              <a:lnSpc>
                <a:spcPct val="100000"/>
              </a:lnSpc>
              <a:spcBef>
                <a:spcPts val="105"/>
              </a:spcBef>
            </a:pPr>
            <a:r>
              <a:rPr sz="5000" spc="-25" dirty="0">
                <a:solidFill>
                  <a:srgbClr val="04607A"/>
                </a:solidFill>
                <a:latin typeface="Calibri"/>
                <a:cs typeface="Calibri"/>
              </a:rPr>
              <a:t>Prefix</a:t>
            </a:r>
            <a:r>
              <a:rPr sz="5000" spc="-65" dirty="0">
                <a:solidFill>
                  <a:srgbClr val="04607A"/>
                </a:solidFill>
                <a:latin typeface="Calibri"/>
                <a:cs typeface="Calibri"/>
              </a:rPr>
              <a:t> </a:t>
            </a:r>
            <a:r>
              <a:rPr sz="5000" spc="-15" dirty="0">
                <a:solidFill>
                  <a:srgbClr val="04607A"/>
                </a:solidFill>
                <a:latin typeface="Calibri"/>
                <a:cs typeface="Calibri"/>
              </a:rPr>
              <a:t>Notation</a:t>
            </a:r>
            <a:endParaRPr sz="5000" dirty="0">
              <a:latin typeface="Calibri"/>
              <a:cs typeface="Calibri"/>
            </a:endParaRPr>
          </a:p>
        </p:txBody>
      </p:sp>
      <p:sp>
        <p:nvSpPr>
          <p:cNvPr id="9" name="object 9"/>
          <p:cNvSpPr txBox="1"/>
          <p:nvPr/>
        </p:nvSpPr>
        <p:spPr>
          <a:xfrm>
            <a:off x="535940" y="1918842"/>
            <a:ext cx="7896859" cy="3949065"/>
          </a:xfrm>
          <a:prstGeom prst="rect">
            <a:avLst/>
          </a:prstGeom>
        </p:spPr>
        <p:txBody>
          <a:bodyPr vert="horz" wrap="square" lIns="0" tIns="45085" rIns="0" bIns="0" rtlCol="0">
            <a:spAutoFit/>
          </a:bodyPr>
          <a:lstStyle/>
          <a:p>
            <a:pPr marL="286385" marR="194945" indent="-274320">
              <a:lnSpc>
                <a:spcPct val="90200"/>
              </a:lnSpc>
              <a:spcBef>
                <a:spcPts val="355"/>
              </a:spcBef>
              <a:buClr>
                <a:srgbClr val="0AD0D9"/>
              </a:buClr>
              <a:buSzPct val="93181"/>
              <a:buFont typeface="Segoe UI Symbol"/>
              <a:buChar char="⚫"/>
              <a:tabLst>
                <a:tab pos="286385" algn="l"/>
                <a:tab pos="287020" algn="l"/>
                <a:tab pos="1847214" algn="l"/>
              </a:tabLst>
            </a:pPr>
            <a:r>
              <a:rPr sz="2200" spc="-5" dirty="0">
                <a:latin typeface="Constantia"/>
                <a:cs typeface="Constantia"/>
              </a:rPr>
              <a:t>When </a:t>
            </a:r>
            <a:r>
              <a:rPr sz="2200" spc="-30" dirty="0">
                <a:latin typeface="Constantia"/>
                <a:cs typeface="Constantia"/>
              </a:rPr>
              <a:t>we </a:t>
            </a:r>
            <a:r>
              <a:rPr sz="2200" spc="-20" dirty="0">
                <a:latin typeface="Constantia"/>
                <a:cs typeface="Constantia"/>
              </a:rPr>
              <a:t>traverse </a:t>
            </a:r>
            <a:r>
              <a:rPr sz="2200" spc="-5" dirty="0">
                <a:latin typeface="Constantia"/>
                <a:cs typeface="Constantia"/>
              </a:rPr>
              <a:t>the </a:t>
            </a:r>
            <a:r>
              <a:rPr sz="2200" spc="-15" dirty="0">
                <a:latin typeface="Constantia"/>
                <a:cs typeface="Constantia"/>
              </a:rPr>
              <a:t>rooted tree </a:t>
            </a:r>
            <a:r>
              <a:rPr sz="2200" spc="-10" dirty="0">
                <a:latin typeface="Constantia"/>
                <a:cs typeface="Constantia"/>
              </a:rPr>
              <a:t>representation </a:t>
            </a:r>
            <a:r>
              <a:rPr sz="2200" spc="-5" dirty="0">
                <a:latin typeface="Constantia"/>
                <a:cs typeface="Constantia"/>
              </a:rPr>
              <a:t>of an </a:t>
            </a:r>
            <a:r>
              <a:rPr sz="2200" dirty="0">
                <a:latin typeface="Constantia"/>
                <a:cs typeface="Constantia"/>
              </a:rPr>
              <a:t> </a:t>
            </a:r>
            <a:r>
              <a:rPr sz="2200" spc="-10" dirty="0">
                <a:latin typeface="Constantia"/>
                <a:cs typeface="Constantia"/>
              </a:rPr>
              <a:t>expression </a:t>
            </a:r>
            <a:r>
              <a:rPr sz="2200" spc="-5" dirty="0">
                <a:latin typeface="Constantia"/>
                <a:cs typeface="Constantia"/>
              </a:rPr>
              <a:t>in </a:t>
            </a:r>
            <a:r>
              <a:rPr sz="2200" spc="-30" dirty="0">
                <a:latin typeface="Constantia"/>
                <a:cs typeface="Constantia"/>
              </a:rPr>
              <a:t>preorder, we </a:t>
            </a:r>
            <a:r>
              <a:rPr sz="2200" dirty="0">
                <a:latin typeface="Constantia"/>
                <a:cs typeface="Constantia"/>
              </a:rPr>
              <a:t>obtain </a:t>
            </a:r>
            <a:r>
              <a:rPr sz="2200" spc="-5" dirty="0">
                <a:latin typeface="Constantia"/>
                <a:cs typeface="Constantia"/>
              </a:rPr>
              <a:t>the </a:t>
            </a:r>
            <a:r>
              <a:rPr sz="2200" i="1" spc="5" dirty="0">
                <a:latin typeface="Constantia"/>
                <a:cs typeface="Constantia"/>
              </a:rPr>
              <a:t>prefix </a:t>
            </a:r>
            <a:r>
              <a:rPr sz="2200" spc="-5" dirty="0">
                <a:latin typeface="Constantia"/>
                <a:cs typeface="Constantia"/>
              </a:rPr>
              <a:t>form of </a:t>
            </a:r>
            <a:r>
              <a:rPr sz="2200" spc="-10" dirty="0">
                <a:latin typeface="Constantia"/>
                <a:cs typeface="Constantia"/>
              </a:rPr>
              <a:t>the </a:t>
            </a:r>
            <a:r>
              <a:rPr sz="2200" spc="-5" dirty="0">
                <a:latin typeface="Constantia"/>
                <a:cs typeface="Constantia"/>
              </a:rPr>
              <a:t> </a:t>
            </a:r>
            <a:r>
              <a:rPr sz="2200" spc="-10" dirty="0">
                <a:latin typeface="Constantia"/>
                <a:cs typeface="Constantia"/>
              </a:rPr>
              <a:t>expression.	Expressions</a:t>
            </a:r>
            <a:r>
              <a:rPr sz="2200" spc="-50" dirty="0">
                <a:latin typeface="Constantia"/>
                <a:cs typeface="Constantia"/>
              </a:rPr>
              <a:t> </a:t>
            </a:r>
            <a:r>
              <a:rPr sz="2200" spc="-5" dirty="0">
                <a:latin typeface="Constantia"/>
                <a:cs typeface="Constantia"/>
              </a:rPr>
              <a:t>in</a:t>
            </a:r>
            <a:r>
              <a:rPr sz="2200" spc="-60" dirty="0">
                <a:latin typeface="Constantia"/>
                <a:cs typeface="Constantia"/>
              </a:rPr>
              <a:t> </a:t>
            </a:r>
            <a:r>
              <a:rPr sz="2200" dirty="0">
                <a:latin typeface="Constantia"/>
                <a:cs typeface="Constantia"/>
              </a:rPr>
              <a:t>prefix</a:t>
            </a:r>
            <a:r>
              <a:rPr sz="2200" spc="-45" dirty="0">
                <a:latin typeface="Constantia"/>
                <a:cs typeface="Constantia"/>
              </a:rPr>
              <a:t> </a:t>
            </a:r>
            <a:r>
              <a:rPr sz="2200" spc="-5" dirty="0">
                <a:latin typeface="Constantia"/>
                <a:cs typeface="Constantia"/>
              </a:rPr>
              <a:t>form</a:t>
            </a:r>
            <a:r>
              <a:rPr sz="2200" spc="-100" dirty="0">
                <a:latin typeface="Constantia"/>
                <a:cs typeface="Constantia"/>
              </a:rPr>
              <a:t> </a:t>
            </a:r>
            <a:r>
              <a:rPr sz="2200" spc="-15" dirty="0">
                <a:latin typeface="Constantia"/>
                <a:cs typeface="Constantia"/>
              </a:rPr>
              <a:t>are</a:t>
            </a:r>
            <a:r>
              <a:rPr sz="2200" spc="-100" dirty="0">
                <a:latin typeface="Constantia"/>
                <a:cs typeface="Constantia"/>
              </a:rPr>
              <a:t> </a:t>
            </a:r>
            <a:r>
              <a:rPr sz="2200" spc="-5" dirty="0">
                <a:latin typeface="Constantia"/>
                <a:cs typeface="Constantia"/>
              </a:rPr>
              <a:t>said</a:t>
            </a:r>
            <a:r>
              <a:rPr sz="2200" spc="-30" dirty="0">
                <a:latin typeface="Constantia"/>
                <a:cs typeface="Constantia"/>
              </a:rPr>
              <a:t> </a:t>
            </a:r>
            <a:r>
              <a:rPr sz="2200" spc="-20" dirty="0">
                <a:latin typeface="Constantia"/>
                <a:cs typeface="Constantia"/>
              </a:rPr>
              <a:t>to</a:t>
            </a:r>
            <a:r>
              <a:rPr sz="2200" spc="-45" dirty="0">
                <a:latin typeface="Constantia"/>
                <a:cs typeface="Constantia"/>
              </a:rPr>
              <a:t> </a:t>
            </a:r>
            <a:r>
              <a:rPr sz="2200" spc="-5" dirty="0">
                <a:latin typeface="Constantia"/>
                <a:cs typeface="Constantia"/>
              </a:rPr>
              <a:t>be</a:t>
            </a:r>
            <a:r>
              <a:rPr sz="2200" spc="-45" dirty="0">
                <a:latin typeface="Constantia"/>
                <a:cs typeface="Constantia"/>
              </a:rPr>
              <a:t> </a:t>
            </a:r>
            <a:r>
              <a:rPr sz="2200" spc="-5" dirty="0">
                <a:latin typeface="Constantia"/>
                <a:cs typeface="Constantia"/>
              </a:rPr>
              <a:t>in</a:t>
            </a:r>
            <a:r>
              <a:rPr sz="2200" spc="-170" dirty="0">
                <a:latin typeface="Constantia"/>
                <a:cs typeface="Constantia"/>
              </a:rPr>
              <a:t> </a:t>
            </a:r>
            <a:r>
              <a:rPr sz="2200" i="1" spc="-20" dirty="0">
                <a:latin typeface="Constantia"/>
                <a:cs typeface="Constantia"/>
              </a:rPr>
              <a:t>Polish </a:t>
            </a:r>
            <a:r>
              <a:rPr sz="2200" i="1" spc="-505" dirty="0">
                <a:latin typeface="Constantia"/>
                <a:cs typeface="Constantia"/>
              </a:rPr>
              <a:t> </a:t>
            </a:r>
            <a:r>
              <a:rPr sz="2200" i="1" spc="-10" dirty="0">
                <a:latin typeface="Constantia"/>
                <a:cs typeface="Constantia"/>
              </a:rPr>
              <a:t>notation</a:t>
            </a:r>
            <a:r>
              <a:rPr sz="2200" spc="-10" dirty="0">
                <a:latin typeface="Constantia"/>
                <a:cs typeface="Constantia"/>
              </a:rPr>
              <a:t>,</a:t>
            </a:r>
            <a:r>
              <a:rPr sz="2200" spc="-35" dirty="0">
                <a:latin typeface="Constantia"/>
                <a:cs typeface="Constantia"/>
              </a:rPr>
              <a:t> </a:t>
            </a:r>
            <a:r>
              <a:rPr sz="2200" spc="-5" dirty="0">
                <a:latin typeface="Constantia"/>
                <a:cs typeface="Constantia"/>
              </a:rPr>
              <a:t>named</a:t>
            </a:r>
            <a:r>
              <a:rPr sz="2200" spc="-85" dirty="0">
                <a:latin typeface="Constantia"/>
                <a:cs typeface="Constantia"/>
              </a:rPr>
              <a:t> </a:t>
            </a:r>
            <a:r>
              <a:rPr sz="2200" spc="-10" dirty="0">
                <a:latin typeface="Constantia"/>
                <a:cs typeface="Constantia"/>
              </a:rPr>
              <a:t>after</a:t>
            </a:r>
            <a:r>
              <a:rPr sz="2200" spc="-114" dirty="0">
                <a:latin typeface="Constantia"/>
                <a:cs typeface="Constantia"/>
              </a:rPr>
              <a:t> </a:t>
            </a:r>
            <a:r>
              <a:rPr sz="2200" spc="-10" dirty="0">
                <a:latin typeface="Constantia"/>
                <a:cs typeface="Constantia"/>
              </a:rPr>
              <a:t>the</a:t>
            </a:r>
            <a:r>
              <a:rPr sz="2200" spc="-70" dirty="0">
                <a:latin typeface="Constantia"/>
                <a:cs typeface="Constantia"/>
              </a:rPr>
              <a:t> </a:t>
            </a:r>
            <a:r>
              <a:rPr sz="2200" spc="-15" dirty="0">
                <a:latin typeface="Constantia"/>
                <a:cs typeface="Constantia"/>
              </a:rPr>
              <a:t>Polish</a:t>
            </a:r>
            <a:r>
              <a:rPr sz="2200" spc="-30" dirty="0">
                <a:latin typeface="Constantia"/>
                <a:cs typeface="Constantia"/>
              </a:rPr>
              <a:t> </a:t>
            </a:r>
            <a:r>
              <a:rPr sz="2200" spc="-5" dirty="0">
                <a:latin typeface="Constantia"/>
                <a:cs typeface="Constantia"/>
              </a:rPr>
              <a:t>logician</a:t>
            </a:r>
            <a:r>
              <a:rPr sz="2200" spc="-45" dirty="0">
                <a:latin typeface="Constantia"/>
                <a:cs typeface="Constantia"/>
              </a:rPr>
              <a:t> </a:t>
            </a:r>
            <a:r>
              <a:rPr sz="2200" spc="-20" dirty="0">
                <a:latin typeface="Constantia"/>
                <a:cs typeface="Constantia"/>
              </a:rPr>
              <a:t>Jan</a:t>
            </a:r>
            <a:r>
              <a:rPr sz="2200" spc="-30" dirty="0">
                <a:latin typeface="Constantia"/>
                <a:cs typeface="Constantia"/>
              </a:rPr>
              <a:t> </a:t>
            </a:r>
            <a:r>
              <a:rPr sz="2200" spc="-5" dirty="0">
                <a:latin typeface="Cambria Math"/>
                <a:cs typeface="Cambria Math"/>
              </a:rPr>
              <a:t>Ł</a:t>
            </a:r>
            <a:r>
              <a:rPr sz="2200" spc="-5" dirty="0">
                <a:latin typeface="Constantia"/>
                <a:cs typeface="Constantia"/>
              </a:rPr>
              <a:t>ukasiewicz.</a:t>
            </a:r>
            <a:endParaRPr sz="2200" dirty="0">
              <a:latin typeface="Constantia"/>
              <a:cs typeface="Constantia"/>
            </a:endParaRPr>
          </a:p>
          <a:p>
            <a:pPr marL="286385" marR="48895" indent="-274320">
              <a:lnSpc>
                <a:spcPts val="2380"/>
              </a:lnSpc>
              <a:spcBef>
                <a:spcPts val="545"/>
              </a:spcBef>
              <a:buClr>
                <a:srgbClr val="0AD0D9"/>
              </a:buClr>
              <a:buSzPct val="93181"/>
              <a:buFont typeface="Segoe UI Symbol"/>
              <a:buChar char="⚫"/>
              <a:tabLst>
                <a:tab pos="286385" algn="l"/>
                <a:tab pos="287020" algn="l"/>
              </a:tabLst>
            </a:pPr>
            <a:r>
              <a:rPr sz="2200" spc="-15" dirty="0">
                <a:latin typeface="Constantia"/>
                <a:cs typeface="Constantia"/>
              </a:rPr>
              <a:t>Operators precede </a:t>
            </a:r>
            <a:r>
              <a:rPr sz="2200" spc="-5" dirty="0">
                <a:latin typeface="Constantia"/>
                <a:cs typeface="Constantia"/>
              </a:rPr>
              <a:t>their </a:t>
            </a:r>
            <a:r>
              <a:rPr sz="2200" spc="-10" dirty="0">
                <a:latin typeface="Constantia"/>
                <a:cs typeface="Constantia"/>
              </a:rPr>
              <a:t>operands </a:t>
            </a:r>
            <a:r>
              <a:rPr sz="2200" spc="-5" dirty="0">
                <a:latin typeface="Constantia"/>
                <a:cs typeface="Constantia"/>
              </a:rPr>
              <a:t>in the </a:t>
            </a:r>
            <a:r>
              <a:rPr sz="2200" dirty="0">
                <a:latin typeface="Constantia"/>
                <a:cs typeface="Constantia"/>
              </a:rPr>
              <a:t>prefix </a:t>
            </a:r>
            <a:r>
              <a:rPr sz="2200" spc="-5" dirty="0">
                <a:latin typeface="Constantia"/>
                <a:cs typeface="Constantia"/>
              </a:rPr>
              <a:t>form of an </a:t>
            </a:r>
            <a:r>
              <a:rPr sz="2200" dirty="0">
                <a:latin typeface="Constantia"/>
                <a:cs typeface="Constantia"/>
              </a:rPr>
              <a:t> </a:t>
            </a:r>
            <a:r>
              <a:rPr sz="2200" spc="-10" dirty="0">
                <a:latin typeface="Constantia"/>
                <a:cs typeface="Constantia"/>
              </a:rPr>
              <a:t>expression.</a:t>
            </a:r>
            <a:r>
              <a:rPr sz="2200" spc="5" dirty="0">
                <a:latin typeface="Constantia"/>
                <a:cs typeface="Constantia"/>
              </a:rPr>
              <a:t> </a:t>
            </a:r>
            <a:r>
              <a:rPr sz="2200" spc="-10" dirty="0">
                <a:latin typeface="Constantia"/>
                <a:cs typeface="Constantia"/>
              </a:rPr>
              <a:t>Parentheses</a:t>
            </a:r>
            <a:r>
              <a:rPr sz="2200" spc="-125" dirty="0">
                <a:latin typeface="Constantia"/>
                <a:cs typeface="Constantia"/>
              </a:rPr>
              <a:t> </a:t>
            </a:r>
            <a:r>
              <a:rPr sz="2200" spc="-15" dirty="0">
                <a:latin typeface="Constantia"/>
                <a:cs typeface="Constantia"/>
              </a:rPr>
              <a:t>are</a:t>
            </a:r>
            <a:r>
              <a:rPr sz="2200" spc="-55" dirty="0">
                <a:latin typeface="Constantia"/>
                <a:cs typeface="Constantia"/>
              </a:rPr>
              <a:t> </a:t>
            </a:r>
            <a:r>
              <a:rPr sz="2200" spc="-5" dirty="0">
                <a:latin typeface="Constantia"/>
                <a:cs typeface="Constantia"/>
              </a:rPr>
              <a:t>not</a:t>
            </a:r>
            <a:r>
              <a:rPr sz="2200" spc="-50" dirty="0">
                <a:latin typeface="Constantia"/>
                <a:cs typeface="Constantia"/>
              </a:rPr>
              <a:t> </a:t>
            </a:r>
            <a:r>
              <a:rPr sz="2200" dirty="0">
                <a:latin typeface="Constantia"/>
                <a:cs typeface="Constantia"/>
              </a:rPr>
              <a:t>needed</a:t>
            </a:r>
            <a:r>
              <a:rPr sz="2200" spc="-65" dirty="0">
                <a:latin typeface="Constantia"/>
                <a:cs typeface="Constantia"/>
              </a:rPr>
              <a:t> </a:t>
            </a:r>
            <a:r>
              <a:rPr sz="2200" spc="-5" dirty="0">
                <a:latin typeface="Constantia"/>
                <a:cs typeface="Constantia"/>
              </a:rPr>
              <a:t>as</a:t>
            </a:r>
            <a:r>
              <a:rPr sz="2200" spc="-55" dirty="0">
                <a:latin typeface="Constantia"/>
                <a:cs typeface="Constantia"/>
              </a:rPr>
              <a:t> </a:t>
            </a:r>
            <a:r>
              <a:rPr sz="2200" spc="-5" dirty="0">
                <a:latin typeface="Constantia"/>
                <a:cs typeface="Constantia"/>
              </a:rPr>
              <a:t>the</a:t>
            </a:r>
            <a:r>
              <a:rPr sz="2200" spc="-80" dirty="0">
                <a:latin typeface="Constantia"/>
                <a:cs typeface="Constantia"/>
              </a:rPr>
              <a:t> </a:t>
            </a:r>
            <a:r>
              <a:rPr sz="2200" spc="-10" dirty="0">
                <a:latin typeface="Constantia"/>
                <a:cs typeface="Constantia"/>
              </a:rPr>
              <a:t>representation</a:t>
            </a:r>
            <a:r>
              <a:rPr sz="2200" spc="-65" dirty="0">
                <a:latin typeface="Constantia"/>
                <a:cs typeface="Constantia"/>
              </a:rPr>
              <a:t> </a:t>
            </a:r>
            <a:r>
              <a:rPr sz="2200" spc="-10" dirty="0">
                <a:latin typeface="Constantia"/>
                <a:cs typeface="Constantia"/>
              </a:rPr>
              <a:t>is </a:t>
            </a:r>
            <a:r>
              <a:rPr sz="2200" spc="-540" dirty="0">
                <a:latin typeface="Constantia"/>
                <a:cs typeface="Constantia"/>
              </a:rPr>
              <a:t> </a:t>
            </a:r>
            <a:r>
              <a:rPr sz="2200" spc="-10" dirty="0">
                <a:latin typeface="Constantia"/>
                <a:cs typeface="Constantia"/>
              </a:rPr>
              <a:t>unambiguous.</a:t>
            </a:r>
            <a:endParaRPr sz="2200" dirty="0">
              <a:latin typeface="Constantia"/>
              <a:cs typeface="Constantia"/>
            </a:endParaRPr>
          </a:p>
          <a:p>
            <a:pPr marL="286385" marR="2277110" indent="-286385">
              <a:lnSpc>
                <a:spcPts val="2900"/>
              </a:lnSpc>
              <a:spcBef>
                <a:spcPts val="114"/>
              </a:spcBef>
              <a:buClr>
                <a:srgbClr val="0AD0D9"/>
              </a:buClr>
              <a:buSzPct val="93181"/>
              <a:buFont typeface="Segoe UI Symbol"/>
              <a:buChar char="⚫"/>
              <a:tabLst>
                <a:tab pos="286385" algn="l"/>
                <a:tab pos="287020" algn="l"/>
              </a:tabLst>
            </a:pPr>
            <a:r>
              <a:rPr sz="2200" spc="-10" dirty="0">
                <a:latin typeface="Constantia"/>
                <a:cs typeface="Constantia"/>
              </a:rPr>
              <a:t>The</a:t>
            </a:r>
            <a:r>
              <a:rPr sz="2200" spc="-80" dirty="0">
                <a:latin typeface="Constantia"/>
                <a:cs typeface="Constantia"/>
              </a:rPr>
              <a:t> </a:t>
            </a:r>
            <a:r>
              <a:rPr sz="2200" dirty="0">
                <a:latin typeface="Constantia"/>
                <a:cs typeface="Constantia"/>
              </a:rPr>
              <a:t>prefix</a:t>
            </a:r>
            <a:r>
              <a:rPr sz="2200" spc="-50" dirty="0">
                <a:latin typeface="Constantia"/>
                <a:cs typeface="Constantia"/>
              </a:rPr>
              <a:t> </a:t>
            </a:r>
            <a:r>
              <a:rPr sz="2200" spc="-5" dirty="0">
                <a:latin typeface="Constantia"/>
                <a:cs typeface="Constantia"/>
              </a:rPr>
              <a:t>form</a:t>
            </a:r>
            <a:r>
              <a:rPr sz="2200" spc="-105" dirty="0">
                <a:latin typeface="Constantia"/>
                <a:cs typeface="Constantia"/>
              </a:rPr>
              <a:t> </a:t>
            </a:r>
            <a:r>
              <a:rPr sz="2200" spc="-5" dirty="0">
                <a:latin typeface="Constantia"/>
                <a:cs typeface="Constantia"/>
              </a:rPr>
              <a:t>of</a:t>
            </a:r>
            <a:r>
              <a:rPr sz="2200" spc="50" dirty="0">
                <a:latin typeface="Constantia"/>
                <a:cs typeface="Constantia"/>
              </a:rPr>
              <a:t> </a:t>
            </a:r>
            <a:r>
              <a:rPr sz="2200" spc="-20" dirty="0">
                <a:latin typeface="Constantia"/>
                <a:cs typeface="Constantia"/>
              </a:rPr>
              <a:t>((</a:t>
            </a:r>
            <a:r>
              <a:rPr sz="2200" i="1" spc="-20" dirty="0">
                <a:latin typeface="Constantia"/>
                <a:cs typeface="Constantia"/>
              </a:rPr>
              <a:t>x</a:t>
            </a:r>
            <a:r>
              <a:rPr sz="2200" i="1" spc="35" dirty="0">
                <a:latin typeface="Constantia"/>
                <a:cs typeface="Constantia"/>
              </a:rPr>
              <a:t> </a:t>
            </a:r>
            <a:r>
              <a:rPr sz="2200" spc="-5" dirty="0">
                <a:latin typeface="Constantia"/>
                <a:cs typeface="Constantia"/>
              </a:rPr>
              <a:t>+</a:t>
            </a:r>
            <a:r>
              <a:rPr sz="2200" dirty="0">
                <a:latin typeface="Constantia"/>
                <a:cs typeface="Constantia"/>
              </a:rPr>
              <a:t> </a:t>
            </a:r>
            <a:r>
              <a:rPr sz="2200" i="1" spc="-5" dirty="0">
                <a:latin typeface="Constantia"/>
                <a:cs typeface="Constantia"/>
              </a:rPr>
              <a:t>y</a:t>
            </a:r>
            <a:r>
              <a:rPr sz="2200" spc="-5" dirty="0">
                <a:latin typeface="Constantia"/>
                <a:cs typeface="Constantia"/>
              </a:rPr>
              <a:t>)</a:t>
            </a:r>
            <a:r>
              <a:rPr sz="2200" spc="-10" dirty="0">
                <a:latin typeface="Constantia"/>
                <a:cs typeface="Constantia"/>
              </a:rPr>
              <a:t> </a:t>
            </a:r>
            <a:r>
              <a:rPr lang="en-US" sz="2200" spc="-10" dirty="0">
                <a:latin typeface="Constantia"/>
                <a:cs typeface="Constantia"/>
              </a:rPr>
              <a:t>+</a:t>
            </a:r>
            <a:r>
              <a:rPr sz="2200" spc="65" dirty="0">
                <a:latin typeface="Cambria Math"/>
                <a:cs typeface="Cambria Math"/>
              </a:rPr>
              <a:t> </a:t>
            </a:r>
            <a:r>
              <a:rPr sz="2200" spc="-5" dirty="0">
                <a:latin typeface="Cambria Math"/>
                <a:cs typeface="Cambria Math"/>
              </a:rPr>
              <a:t>2</a:t>
            </a:r>
            <a:r>
              <a:rPr sz="2200" spc="60" dirty="0">
                <a:latin typeface="Cambria Math"/>
                <a:cs typeface="Cambria Math"/>
              </a:rPr>
              <a:t> </a:t>
            </a:r>
            <a:r>
              <a:rPr sz="2200" spc="-5" dirty="0">
                <a:latin typeface="Constantia"/>
                <a:cs typeface="Constantia"/>
              </a:rPr>
              <a:t>)</a:t>
            </a:r>
            <a:r>
              <a:rPr sz="2200" dirty="0">
                <a:latin typeface="Constantia"/>
                <a:cs typeface="Constantia"/>
              </a:rPr>
              <a:t> </a:t>
            </a:r>
            <a:r>
              <a:rPr sz="2200" spc="-5" dirty="0">
                <a:latin typeface="Constantia"/>
                <a:cs typeface="Constantia"/>
              </a:rPr>
              <a:t>+ </a:t>
            </a:r>
            <a:r>
              <a:rPr sz="2200" spc="-10" dirty="0">
                <a:latin typeface="Constantia"/>
                <a:cs typeface="Constantia"/>
              </a:rPr>
              <a:t>((</a:t>
            </a:r>
            <a:r>
              <a:rPr sz="2200" i="1" spc="-10" dirty="0">
                <a:latin typeface="Constantia"/>
                <a:cs typeface="Constantia"/>
              </a:rPr>
              <a:t>x</a:t>
            </a:r>
            <a:r>
              <a:rPr sz="2200" i="1" spc="45" dirty="0">
                <a:latin typeface="Constantia"/>
                <a:cs typeface="Constantia"/>
              </a:rPr>
              <a:t> </a:t>
            </a:r>
            <a:r>
              <a:rPr sz="2200" spc="-5" dirty="0">
                <a:latin typeface="Cambria Math"/>
                <a:cs typeface="Cambria Math"/>
              </a:rPr>
              <a:t>−</a:t>
            </a:r>
            <a:r>
              <a:rPr sz="2200" spc="55" dirty="0">
                <a:latin typeface="Cambria Math"/>
                <a:cs typeface="Cambria Math"/>
              </a:rPr>
              <a:t> </a:t>
            </a:r>
            <a:r>
              <a:rPr sz="2200" spc="-10" dirty="0">
                <a:latin typeface="Cambria Math"/>
                <a:cs typeface="Cambria Math"/>
              </a:rPr>
              <a:t>4</a:t>
            </a:r>
            <a:r>
              <a:rPr sz="2200" spc="-10" dirty="0">
                <a:latin typeface="Constantia"/>
                <a:cs typeface="Constantia"/>
              </a:rPr>
              <a:t>)/</a:t>
            </a:r>
            <a:r>
              <a:rPr sz="2200" spc="-10" dirty="0">
                <a:latin typeface="Cambria Math"/>
                <a:cs typeface="Cambria Math"/>
              </a:rPr>
              <a:t>3</a:t>
            </a:r>
            <a:r>
              <a:rPr sz="2200" spc="-10" dirty="0">
                <a:latin typeface="Constantia"/>
                <a:cs typeface="Constantia"/>
              </a:rPr>
              <a:t>) </a:t>
            </a:r>
            <a:r>
              <a:rPr sz="2200" spc="-540" dirty="0">
                <a:latin typeface="Constantia"/>
                <a:cs typeface="Constantia"/>
              </a:rPr>
              <a:t> </a:t>
            </a:r>
            <a:r>
              <a:rPr sz="2200" spc="-5" dirty="0">
                <a:latin typeface="Constantia"/>
                <a:cs typeface="Constantia"/>
              </a:rPr>
              <a:t>is</a:t>
            </a:r>
            <a:r>
              <a:rPr sz="2200" spc="-50" dirty="0">
                <a:latin typeface="Constantia"/>
                <a:cs typeface="Constantia"/>
              </a:rPr>
              <a:t> </a:t>
            </a:r>
            <a:r>
              <a:rPr sz="2200" spc="-5" dirty="0">
                <a:latin typeface="Constantia"/>
                <a:cs typeface="Constantia"/>
              </a:rPr>
              <a:t>+ </a:t>
            </a:r>
            <a:r>
              <a:rPr sz="2200" spc="270" dirty="0">
                <a:latin typeface="Cambria Math"/>
                <a:cs typeface="Cambria Math"/>
              </a:rPr>
              <a:t>𝗍</a:t>
            </a:r>
            <a:r>
              <a:rPr sz="2200" spc="-5" dirty="0">
                <a:latin typeface="Cambria Math"/>
                <a:cs typeface="Cambria Math"/>
              </a:rPr>
              <a:t> </a:t>
            </a:r>
            <a:r>
              <a:rPr sz="2200" spc="-5" dirty="0">
                <a:latin typeface="Constantia"/>
                <a:cs typeface="Constantia"/>
              </a:rPr>
              <a:t>+ </a:t>
            </a:r>
            <a:r>
              <a:rPr sz="2200" i="1" spc="-5" dirty="0">
                <a:latin typeface="Constantia"/>
                <a:cs typeface="Constantia"/>
              </a:rPr>
              <a:t>x</a:t>
            </a:r>
            <a:r>
              <a:rPr sz="2200" i="1" spc="10" dirty="0">
                <a:latin typeface="Constantia"/>
                <a:cs typeface="Constantia"/>
              </a:rPr>
              <a:t> </a:t>
            </a:r>
            <a:r>
              <a:rPr sz="2200" i="1" spc="-5" dirty="0">
                <a:latin typeface="Constantia"/>
                <a:cs typeface="Constantia"/>
              </a:rPr>
              <a:t>y</a:t>
            </a:r>
            <a:r>
              <a:rPr sz="2200" i="1" dirty="0">
                <a:latin typeface="Constantia"/>
                <a:cs typeface="Constantia"/>
              </a:rPr>
              <a:t> </a:t>
            </a:r>
            <a:r>
              <a:rPr sz="2200" spc="-5" dirty="0">
                <a:latin typeface="Cambria Math"/>
                <a:cs typeface="Cambria Math"/>
              </a:rPr>
              <a:t>2</a:t>
            </a:r>
            <a:r>
              <a:rPr sz="2200" dirty="0">
                <a:latin typeface="Cambria Math"/>
                <a:cs typeface="Cambria Math"/>
              </a:rPr>
              <a:t> </a:t>
            </a:r>
            <a:r>
              <a:rPr sz="2200" spc="-5" dirty="0">
                <a:latin typeface="Constantia"/>
                <a:cs typeface="Constantia"/>
              </a:rPr>
              <a:t>/</a:t>
            </a:r>
            <a:r>
              <a:rPr sz="2200" spc="-15" dirty="0">
                <a:latin typeface="Constantia"/>
                <a:cs typeface="Constantia"/>
              </a:rPr>
              <a:t> </a:t>
            </a:r>
            <a:r>
              <a:rPr sz="2200" spc="-5" dirty="0">
                <a:latin typeface="Cambria Math"/>
                <a:cs typeface="Cambria Math"/>
              </a:rPr>
              <a:t>− </a:t>
            </a:r>
            <a:r>
              <a:rPr sz="2200" i="1" spc="-5" dirty="0">
                <a:latin typeface="Constantia"/>
                <a:cs typeface="Constantia"/>
              </a:rPr>
              <a:t>x</a:t>
            </a:r>
            <a:r>
              <a:rPr sz="2200" i="1" spc="10" dirty="0">
                <a:latin typeface="Constantia"/>
                <a:cs typeface="Constantia"/>
              </a:rPr>
              <a:t> </a:t>
            </a:r>
            <a:r>
              <a:rPr sz="2200" spc="-5" dirty="0">
                <a:latin typeface="Cambria Math"/>
                <a:cs typeface="Cambria Math"/>
              </a:rPr>
              <a:t>4</a:t>
            </a:r>
            <a:r>
              <a:rPr sz="2200" spc="-10" dirty="0">
                <a:latin typeface="Cambria Math"/>
                <a:cs typeface="Cambria Math"/>
              </a:rPr>
              <a:t> </a:t>
            </a:r>
            <a:r>
              <a:rPr sz="2200" spc="-5" dirty="0">
                <a:latin typeface="Cambria Math"/>
                <a:cs typeface="Cambria Math"/>
              </a:rPr>
              <a:t>3</a:t>
            </a:r>
            <a:r>
              <a:rPr sz="2200" spc="-5" dirty="0">
                <a:latin typeface="Constantia"/>
                <a:cs typeface="Constantia"/>
              </a:rPr>
              <a:t>.</a:t>
            </a:r>
            <a:endParaRPr sz="2200" dirty="0">
              <a:latin typeface="Constantia"/>
              <a:cs typeface="Constantia"/>
            </a:endParaRPr>
          </a:p>
          <a:p>
            <a:pPr marL="286385" marR="5080" indent="-274320">
              <a:lnSpc>
                <a:spcPts val="2380"/>
              </a:lnSpc>
              <a:spcBef>
                <a:spcPts val="414"/>
              </a:spcBef>
              <a:buClr>
                <a:srgbClr val="0AD0D9"/>
              </a:buClr>
              <a:buSzPct val="93181"/>
              <a:buFont typeface="Segoe UI Symbol"/>
              <a:buChar char="⚫"/>
              <a:tabLst>
                <a:tab pos="286385" algn="l"/>
                <a:tab pos="287020" algn="l"/>
              </a:tabLst>
            </a:pPr>
            <a:r>
              <a:rPr sz="2200" dirty="0">
                <a:latin typeface="Constantia"/>
                <a:cs typeface="Constantia"/>
              </a:rPr>
              <a:t>Prefix </a:t>
            </a:r>
            <a:r>
              <a:rPr sz="2200" spc="-10" dirty="0">
                <a:latin typeface="Constantia"/>
                <a:cs typeface="Constantia"/>
              </a:rPr>
              <a:t>expressions </a:t>
            </a:r>
            <a:r>
              <a:rPr sz="2200" spc="-15" dirty="0">
                <a:latin typeface="Constantia"/>
                <a:cs typeface="Constantia"/>
              </a:rPr>
              <a:t>are </a:t>
            </a:r>
            <a:r>
              <a:rPr sz="2200" spc="-10" dirty="0">
                <a:latin typeface="Constantia"/>
                <a:cs typeface="Constantia"/>
              </a:rPr>
              <a:t>evaluated </a:t>
            </a:r>
            <a:r>
              <a:rPr sz="2200" spc="-15" dirty="0">
                <a:latin typeface="Constantia"/>
                <a:cs typeface="Constantia"/>
              </a:rPr>
              <a:t>by working </a:t>
            </a:r>
            <a:r>
              <a:rPr sz="2200" spc="-10" dirty="0">
                <a:latin typeface="Constantia"/>
                <a:cs typeface="Constantia"/>
              </a:rPr>
              <a:t>from right </a:t>
            </a:r>
            <a:r>
              <a:rPr sz="2200" spc="-20" dirty="0">
                <a:latin typeface="Constantia"/>
                <a:cs typeface="Constantia"/>
              </a:rPr>
              <a:t>to </a:t>
            </a:r>
            <a:r>
              <a:rPr sz="2200" spc="-5" dirty="0">
                <a:latin typeface="Constantia"/>
                <a:cs typeface="Constantia"/>
              </a:rPr>
              <a:t>left. </a:t>
            </a:r>
            <a:r>
              <a:rPr sz="2200" dirty="0">
                <a:latin typeface="Constantia"/>
                <a:cs typeface="Constantia"/>
              </a:rPr>
              <a:t> When</a:t>
            </a:r>
            <a:r>
              <a:rPr sz="2200" spc="-105" dirty="0">
                <a:latin typeface="Constantia"/>
                <a:cs typeface="Constantia"/>
              </a:rPr>
              <a:t> </a:t>
            </a:r>
            <a:r>
              <a:rPr sz="2200" spc="-30" dirty="0">
                <a:latin typeface="Constantia"/>
                <a:cs typeface="Constantia"/>
              </a:rPr>
              <a:t>we</a:t>
            </a:r>
            <a:r>
              <a:rPr sz="2200" spc="-110" dirty="0">
                <a:latin typeface="Constantia"/>
                <a:cs typeface="Constantia"/>
              </a:rPr>
              <a:t> </a:t>
            </a:r>
            <a:r>
              <a:rPr sz="2200" spc="-10" dirty="0">
                <a:latin typeface="Constantia"/>
                <a:cs typeface="Constantia"/>
              </a:rPr>
              <a:t>encounter</a:t>
            </a:r>
            <a:r>
              <a:rPr sz="2200" spc="-135" dirty="0">
                <a:latin typeface="Constantia"/>
                <a:cs typeface="Constantia"/>
              </a:rPr>
              <a:t> </a:t>
            </a:r>
            <a:r>
              <a:rPr sz="2200" spc="-5" dirty="0">
                <a:latin typeface="Constantia"/>
                <a:cs typeface="Constantia"/>
              </a:rPr>
              <a:t>an</a:t>
            </a:r>
            <a:r>
              <a:rPr sz="2200" spc="-95" dirty="0">
                <a:latin typeface="Constantia"/>
                <a:cs typeface="Constantia"/>
              </a:rPr>
              <a:t> </a:t>
            </a:r>
            <a:r>
              <a:rPr sz="2200" spc="-30" dirty="0">
                <a:latin typeface="Constantia"/>
                <a:cs typeface="Constantia"/>
              </a:rPr>
              <a:t>operator,</a:t>
            </a:r>
            <a:r>
              <a:rPr sz="2200" spc="-65" dirty="0">
                <a:latin typeface="Constantia"/>
                <a:cs typeface="Constantia"/>
              </a:rPr>
              <a:t> </a:t>
            </a:r>
            <a:r>
              <a:rPr sz="2200" spc="-30" dirty="0">
                <a:latin typeface="Constantia"/>
                <a:cs typeface="Constantia"/>
              </a:rPr>
              <a:t>we</a:t>
            </a:r>
            <a:r>
              <a:rPr sz="2200" spc="-90" dirty="0">
                <a:latin typeface="Constantia"/>
                <a:cs typeface="Constantia"/>
              </a:rPr>
              <a:t> </a:t>
            </a:r>
            <a:r>
              <a:rPr sz="2200" spc="-5" dirty="0">
                <a:latin typeface="Constantia"/>
                <a:cs typeface="Constantia"/>
              </a:rPr>
              <a:t>perform</a:t>
            </a:r>
            <a:r>
              <a:rPr sz="2200" spc="-85" dirty="0">
                <a:latin typeface="Constantia"/>
                <a:cs typeface="Constantia"/>
              </a:rPr>
              <a:t> </a:t>
            </a:r>
            <a:r>
              <a:rPr sz="2200" spc="-5" dirty="0">
                <a:latin typeface="Constantia"/>
                <a:cs typeface="Constantia"/>
              </a:rPr>
              <a:t>the</a:t>
            </a:r>
            <a:r>
              <a:rPr sz="2200" spc="-90" dirty="0">
                <a:latin typeface="Constantia"/>
                <a:cs typeface="Constantia"/>
              </a:rPr>
              <a:t> </a:t>
            </a:r>
            <a:r>
              <a:rPr sz="2200" spc="-10" dirty="0">
                <a:latin typeface="Constantia"/>
                <a:cs typeface="Constantia"/>
              </a:rPr>
              <a:t>corresponding </a:t>
            </a:r>
            <a:r>
              <a:rPr sz="2200" spc="-535" dirty="0">
                <a:latin typeface="Constantia"/>
                <a:cs typeface="Constantia"/>
              </a:rPr>
              <a:t> </a:t>
            </a:r>
            <a:r>
              <a:rPr sz="2200" spc="-10" dirty="0">
                <a:latin typeface="Constantia"/>
                <a:cs typeface="Constantia"/>
              </a:rPr>
              <a:t>operation</a:t>
            </a:r>
            <a:r>
              <a:rPr sz="2200" spc="-114" dirty="0">
                <a:latin typeface="Constantia"/>
                <a:cs typeface="Constantia"/>
              </a:rPr>
              <a:t> </a:t>
            </a:r>
            <a:r>
              <a:rPr sz="2200" spc="-5" dirty="0">
                <a:latin typeface="Constantia"/>
                <a:cs typeface="Constantia"/>
              </a:rPr>
              <a:t>with</a:t>
            </a:r>
            <a:r>
              <a:rPr sz="2200" spc="-45" dirty="0">
                <a:latin typeface="Constantia"/>
                <a:cs typeface="Constantia"/>
              </a:rPr>
              <a:t> </a:t>
            </a:r>
            <a:r>
              <a:rPr sz="2200" spc="-5" dirty="0">
                <a:latin typeface="Constantia"/>
                <a:cs typeface="Constantia"/>
              </a:rPr>
              <a:t>the</a:t>
            </a:r>
            <a:r>
              <a:rPr sz="2200" spc="-75" dirty="0">
                <a:latin typeface="Constantia"/>
                <a:cs typeface="Constantia"/>
              </a:rPr>
              <a:t> </a:t>
            </a:r>
            <a:r>
              <a:rPr sz="2200" spc="-20" dirty="0">
                <a:latin typeface="Constantia"/>
                <a:cs typeface="Constantia"/>
              </a:rPr>
              <a:t>two</a:t>
            </a:r>
            <a:r>
              <a:rPr sz="2200" spc="-120" dirty="0">
                <a:latin typeface="Constantia"/>
                <a:cs typeface="Constantia"/>
              </a:rPr>
              <a:t> </a:t>
            </a:r>
            <a:r>
              <a:rPr sz="2200" spc="-5" dirty="0">
                <a:latin typeface="Constantia"/>
                <a:cs typeface="Constantia"/>
              </a:rPr>
              <a:t>operations</a:t>
            </a:r>
            <a:r>
              <a:rPr sz="2200" spc="-95" dirty="0">
                <a:latin typeface="Constantia"/>
                <a:cs typeface="Constantia"/>
              </a:rPr>
              <a:t> </a:t>
            </a:r>
            <a:r>
              <a:rPr sz="2200" spc="-20" dirty="0">
                <a:latin typeface="Constantia"/>
                <a:cs typeface="Constantia"/>
              </a:rPr>
              <a:t>to</a:t>
            </a:r>
            <a:r>
              <a:rPr sz="2200" spc="-70" dirty="0">
                <a:latin typeface="Constantia"/>
                <a:cs typeface="Constantia"/>
              </a:rPr>
              <a:t> </a:t>
            </a:r>
            <a:r>
              <a:rPr sz="2200" spc="-5" dirty="0">
                <a:latin typeface="Constantia"/>
                <a:cs typeface="Constantia"/>
              </a:rPr>
              <a:t>the</a:t>
            </a:r>
            <a:r>
              <a:rPr sz="2200" spc="-90" dirty="0">
                <a:latin typeface="Constantia"/>
                <a:cs typeface="Constantia"/>
              </a:rPr>
              <a:t> </a:t>
            </a:r>
            <a:r>
              <a:rPr sz="2200" spc="-10" dirty="0">
                <a:latin typeface="Constantia"/>
                <a:cs typeface="Constantia"/>
              </a:rPr>
              <a:t>right.</a:t>
            </a:r>
            <a:endParaRPr sz="2200" dirty="0">
              <a:latin typeface="Constantia"/>
              <a:cs typeface="Constantia"/>
            </a:endParaRPr>
          </a:p>
        </p:txBody>
      </p:sp>
      <p:pic>
        <p:nvPicPr>
          <p:cNvPr id="10" name="object 10"/>
          <p:cNvPicPr/>
          <p:nvPr/>
        </p:nvPicPr>
        <p:blipFill>
          <a:blip r:embed="rId7" cstate="print"/>
          <a:stretch>
            <a:fillRect/>
          </a:stretch>
        </p:blipFill>
        <p:spPr>
          <a:xfrm>
            <a:off x="5867400" y="304800"/>
            <a:ext cx="893063" cy="1033272"/>
          </a:xfrm>
          <a:prstGeom prst="rect">
            <a:avLst/>
          </a:prstGeom>
        </p:spPr>
      </p:pic>
      <p:sp>
        <p:nvSpPr>
          <p:cNvPr id="11" name="object 11"/>
          <p:cNvSpPr txBox="1"/>
          <p:nvPr/>
        </p:nvSpPr>
        <p:spPr>
          <a:xfrm>
            <a:off x="7014209" y="402082"/>
            <a:ext cx="1587500"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onstantia"/>
                <a:cs typeface="Constantia"/>
              </a:rPr>
              <a:t>Jan</a:t>
            </a:r>
            <a:r>
              <a:rPr sz="1800" spc="-105" dirty="0">
                <a:latin typeface="Constantia"/>
                <a:cs typeface="Constantia"/>
              </a:rPr>
              <a:t> </a:t>
            </a:r>
            <a:r>
              <a:rPr sz="1800" spc="-5" dirty="0">
                <a:latin typeface="Cambria Math"/>
                <a:cs typeface="Cambria Math"/>
              </a:rPr>
              <a:t>Ł</a:t>
            </a:r>
            <a:r>
              <a:rPr sz="1800" spc="-5" dirty="0">
                <a:latin typeface="Constantia"/>
                <a:cs typeface="Constantia"/>
              </a:rPr>
              <a:t>ukasiewicz </a:t>
            </a:r>
            <a:r>
              <a:rPr sz="1800" spc="-434" dirty="0">
                <a:latin typeface="Constantia"/>
                <a:cs typeface="Constantia"/>
              </a:rPr>
              <a:t> </a:t>
            </a:r>
            <a:r>
              <a:rPr sz="1800" spc="-5" dirty="0">
                <a:latin typeface="Constantia"/>
                <a:cs typeface="Constantia"/>
              </a:rPr>
              <a:t>(</a:t>
            </a:r>
            <a:r>
              <a:rPr sz="1800" spc="-5" dirty="0">
                <a:latin typeface="Cambria Math"/>
                <a:cs typeface="Cambria Math"/>
              </a:rPr>
              <a:t>1878-1956</a:t>
            </a:r>
            <a:r>
              <a:rPr sz="1800" spc="-5" dirty="0">
                <a:latin typeface="Constantia"/>
                <a:cs typeface="Constantia"/>
              </a:rPr>
              <a:t>)</a:t>
            </a:r>
            <a:endParaRPr sz="1800" dirty="0">
              <a:latin typeface="Constantia"/>
              <a:cs typeface="Constant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644778"/>
            <a:ext cx="3524250" cy="711200"/>
          </a:xfrm>
          <a:prstGeom prst="rect">
            <a:avLst/>
          </a:prstGeom>
        </p:spPr>
        <p:txBody>
          <a:bodyPr vert="horz" wrap="square" lIns="0" tIns="12700" rIns="0" bIns="0" rtlCol="0">
            <a:spAutoFit/>
          </a:bodyPr>
          <a:lstStyle/>
          <a:p>
            <a:pPr marL="12700">
              <a:lnSpc>
                <a:spcPct val="100000"/>
              </a:lnSpc>
              <a:spcBef>
                <a:spcPts val="100"/>
              </a:spcBef>
            </a:pPr>
            <a:r>
              <a:rPr sz="4500" spc="-20" dirty="0">
                <a:solidFill>
                  <a:srgbClr val="04607A"/>
                </a:solidFill>
                <a:latin typeface="Calibri"/>
                <a:cs typeface="Calibri"/>
              </a:rPr>
              <a:t>Prefix</a:t>
            </a:r>
            <a:r>
              <a:rPr sz="4500" spc="-60" dirty="0">
                <a:solidFill>
                  <a:srgbClr val="04607A"/>
                </a:solidFill>
                <a:latin typeface="Calibri"/>
                <a:cs typeface="Calibri"/>
              </a:rPr>
              <a:t> </a:t>
            </a:r>
            <a:r>
              <a:rPr sz="4500" spc="-15" dirty="0">
                <a:solidFill>
                  <a:srgbClr val="04607A"/>
                </a:solidFill>
                <a:latin typeface="Calibri"/>
                <a:cs typeface="Calibri"/>
              </a:rPr>
              <a:t>Notation</a:t>
            </a:r>
            <a:endParaRPr sz="4500" dirty="0">
              <a:latin typeface="Calibri"/>
              <a:cs typeface="Calibri"/>
            </a:endParaRPr>
          </a:p>
        </p:txBody>
      </p:sp>
      <p:pic>
        <p:nvPicPr>
          <p:cNvPr id="9" name="object 9"/>
          <p:cNvPicPr/>
          <p:nvPr/>
        </p:nvPicPr>
        <p:blipFill>
          <a:blip r:embed="rId7" cstate="print"/>
          <a:stretch>
            <a:fillRect/>
          </a:stretch>
        </p:blipFill>
        <p:spPr>
          <a:xfrm>
            <a:off x="304800" y="2389632"/>
            <a:ext cx="8686800" cy="4331208"/>
          </a:xfrm>
          <a:prstGeom prst="rect">
            <a:avLst/>
          </a:prstGeom>
        </p:spPr>
      </p:pic>
      <p:sp>
        <p:nvSpPr>
          <p:cNvPr id="10" name="object 10"/>
          <p:cNvSpPr txBox="1"/>
          <p:nvPr/>
        </p:nvSpPr>
        <p:spPr>
          <a:xfrm>
            <a:off x="535940" y="1349501"/>
            <a:ext cx="6991350" cy="818515"/>
          </a:xfrm>
          <a:prstGeom prst="rect">
            <a:avLst/>
          </a:prstGeom>
        </p:spPr>
        <p:txBody>
          <a:bodyPr vert="horz" wrap="square" lIns="0" tIns="13335" rIns="0" bIns="0" rtlCol="0">
            <a:spAutoFit/>
          </a:bodyPr>
          <a:lstStyle/>
          <a:p>
            <a:pPr marL="286385" marR="5080" indent="-274320">
              <a:lnSpc>
                <a:spcPct val="100000"/>
              </a:lnSpc>
              <a:spcBef>
                <a:spcPts val="105"/>
              </a:spcBef>
              <a:buClr>
                <a:srgbClr val="0AD0D9"/>
              </a:buClr>
              <a:buSzPct val="94230"/>
              <a:buFont typeface="Segoe UI Symbol"/>
              <a:buChar char="⚫"/>
              <a:tabLst>
                <a:tab pos="287020" algn="l"/>
              </a:tabLst>
            </a:pPr>
            <a:r>
              <a:rPr sz="2600" b="1" spc="-5" dirty="0">
                <a:latin typeface="Constantia"/>
                <a:cs typeface="Constantia"/>
              </a:rPr>
              <a:t>Example</a:t>
            </a:r>
            <a:r>
              <a:rPr sz="2600" spc="-5" dirty="0">
                <a:latin typeface="Constantia"/>
                <a:cs typeface="Constantia"/>
              </a:rPr>
              <a:t>:</a:t>
            </a:r>
            <a:r>
              <a:rPr sz="2600" spc="-85" dirty="0">
                <a:latin typeface="Constantia"/>
                <a:cs typeface="Constantia"/>
              </a:rPr>
              <a:t> </a:t>
            </a:r>
            <a:r>
              <a:rPr sz="2600" spc="-90" dirty="0">
                <a:latin typeface="Constantia"/>
                <a:cs typeface="Constantia"/>
              </a:rPr>
              <a:t>We</a:t>
            </a:r>
            <a:r>
              <a:rPr sz="2600" spc="-125" dirty="0">
                <a:latin typeface="Constantia"/>
                <a:cs typeface="Constantia"/>
              </a:rPr>
              <a:t> </a:t>
            </a:r>
            <a:r>
              <a:rPr sz="2600" spc="-15" dirty="0">
                <a:latin typeface="Constantia"/>
                <a:cs typeface="Constantia"/>
              </a:rPr>
              <a:t>show</a:t>
            </a:r>
            <a:r>
              <a:rPr sz="2600" spc="-105" dirty="0">
                <a:latin typeface="Constantia"/>
                <a:cs typeface="Constantia"/>
              </a:rPr>
              <a:t> </a:t>
            </a:r>
            <a:r>
              <a:rPr sz="2600" spc="-5" dirty="0">
                <a:latin typeface="Constantia"/>
                <a:cs typeface="Constantia"/>
              </a:rPr>
              <a:t>the</a:t>
            </a:r>
            <a:r>
              <a:rPr sz="2600" spc="-120" dirty="0">
                <a:latin typeface="Constantia"/>
                <a:cs typeface="Constantia"/>
              </a:rPr>
              <a:t> </a:t>
            </a:r>
            <a:r>
              <a:rPr sz="2600" spc="-5" dirty="0">
                <a:latin typeface="Constantia"/>
                <a:cs typeface="Constantia"/>
              </a:rPr>
              <a:t>steps</a:t>
            </a:r>
            <a:r>
              <a:rPr sz="2600" spc="-114" dirty="0">
                <a:latin typeface="Constantia"/>
                <a:cs typeface="Constantia"/>
              </a:rPr>
              <a:t> </a:t>
            </a:r>
            <a:r>
              <a:rPr sz="2600" spc="-5" dirty="0">
                <a:latin typeface="Constantia"/>
                <a:cs typeface="Constantia"/>
              </a:rPr>
              <a:t>used</a:t>
            </a:r>
            <a:r>
              <a:rPr sz="2600" spc="-45" dirty="0">
                <a:latin typeface="Constantia"/>
                <a:cs typeface="Constantia"/>
              </a:rPr>
              <a:t> </a:t>
            </a:r>
            <a:r>
              <a:rPr sz="2600" spc="-20" dirty="0">
                <a:latin typeface="Constantia"/>
                <a:cs typeface="Constantia"/>
              </a:rPr>
              <a:t>to</a:t>
            </a:r>
            <a:r>
              <a:rPr sz="2600" spc="-155" dirty="0">
                <a:latin typeface="Constantia"/>
                <a:cs typeface="Constantia"/>
              </a:rPr>
              <a:t> </a:t>
            </a:r>
            <a:r>
              <a:rPr sz="2600" spc="-10" dirty="0">
                <a:latin typeface="Constantia"/>
                <a:cs typeface="Constantia"/>
              </a:rPr>
              <a:t>evaluate</a:t>
            </a:r>
            <a:r>
              <a:rPr sz="2600" spc="-165" dirty="0">
                <a:latin typeface="Constantia"/>
                <a:cs typeface="Constantia"/>
              </a:rPr>
              <a:t> </a:t>
            </a:r>
            <a:r>
              <a:rPr sz="2600" dirty="0">
                <a:latin typeface="Constantia"/>
                <a:cs typeface="Constantia"/>
              </a:rPr>
              <a:t>a </a:t>
            </a:r>
            <a:r>
              <a:rPr sz="2600" spc="-635" dirty="0">
                <a:latin typeface="Constantia"/>
                <a:cs typeface="Constantia"/>
              </a:rPr>
              <a:t> </a:t>
            </a:r>
            <a:r>
              <a:rPr sz="2600" dirty="0">
                <a:latin typeface="Constantia"/>
                <a:cs typeface="Constantia"/>
              </a:rPr>
              <a:t>particular</a:t>
            </a:r>
            <a:r>
              <a:rPr sz="2600" spc="-150" dirty="0">
                <a:latin typeface="Constantia"/>
                <a:cs typeface="Constantia"/>
              </a:rPr>
              <a:t> </a:t>
            </a:r>
            <a:r>
              <a:rPr sz="2600" dirty="0">
                <a:latin typeface="Constantia"/>
                <a:cs typeface="Constantia"/>
              </a:rPr>
              <a:t>prefix</a:t>
            </a:r>
            <a:r>
              <a:rPr sz="2600" spc="-105" dirty="0">
                <a:latin typeface="Constantia"/>
                <a:cs typeface="Constantia"/>
              </a:rPr>
              <a:t> </a:t>
            </a:r>
            <a:r>
              <a:rPr sz="2600" spc="-10" dirty="0">
                <a:latin typeface="Constantia"/>
                <a:cs typeface="Constantia"/>
              </a:rPr>
              <a:t>expression:</a:t>
            </a:r>
            <a:endParaRPr sz="2600" dirty="0">
              <a:latin typeface="Constantia"/>
              <a:cs typeface="Constant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4164965" cy="788670"/>
          </a:xfrm>
          <a:prstGeom prst="rect">
            <a:avLst/>
          </a:prstGeom>
        </p:spPr>
        <p:txBody>
          <a:bodyPr vert="horz" wrap="square" lIns="0" tIns="13335" rIns="0" bIns="0" rtlCol="0">
            <a:spAutoFit/>
          </a:bodyPr>
          <a:lstStyle/>
          <a:p>
            <a:pPr marL="12700">
              <a:lnSpc>
                <a:spcPct val="100000"/>
              </a:lnSpc>
              <a:spcBef>
                <a:spcPts val="105"/>
              </a:spcBef>
            </a:pPr>
            <a:r>
              <a:rPr sz="5000" spc="-25" dirty="0">
                <a:solidFill>
                  <a:srgbClr val="04607A"/>
                </a:solidFill>
                <a:latin typeface="Calibri"/>
                <a:cs typeface="Calibri"/>
              </a:rPr>
              <a:t>Postfix</a:t>
            </a:r>
            <a:r>
              <a:rPr sz="5000" spc="-70" dirty="0">
                <a:solidFill>
                  <a:srgbClr val="04607A"/>
                </a:solidFill>
                <a:latin typeface="Calibri"/>
                <a:cs typeface="Calibri"/>
              </a:rPr>
              <a:t> </a:t>
            </a:r>
            <a:r>
              <a:rPr sz="5000" spc="-15" dirty="0">
                <a:solidFill>
                  <a:srgbClr val="04607A"/>
                </a:solidFill>
                <a:latin typeface="Calibri"/>
                <a:cs typeface="Calibri"/>
              </a:rPr>
              <a:t>Notation</a:t>
            </a:r>
            <a:endParaRPr sz="5000" dirty="0">
              <a:latin typeface="Calibri"/>
              <a:cs typeface="Calibri"/>
            </a:endParaRPr>
          </a:p>
        </p:txBody>
      </p:sp>
      <p:sp>
        <p:nvSpPr>
          <p:cNvPr id="9" name="object 9"/>
          <p:cNvSpPr txBox="1"/>
          <p:nvPr/>
        </p:nvSpPr>
        <p:spPr>
          <a:xfrm>
            <a:off x="383540" y="1949322"/>
            <a:ext cx="8148320" cy="4269105"/>
          </a:xfrm>
          <a:prstGeom prst="rect">
            <a:avLst/>
          </a:prstGeom>
        </p:spPr>
        <p:txBody>
          <a:bodyPr vert="horz" wrap="square" lIns="0" tIns="12700" rIns="0" bIns="0" rtlCol="0">
            <a:spAutoFit/>
          </a:bodyPr>
          <a:lstStyle/>
          <a:p>
            <a:pPr marL="286385" marR="5080" indent="-274320">
              <a:lnSpc>
                <a:spcPct val="100000"/>
              </a:lnSpc>
              <a:spcBef>
                <a:spcPts val="100"/>
              </a:spcBef>
              <a:buClr>
                <a:srgbClr val="0AD0D9"/>
              </a:buClr>
              <a:buSzPct val="93750"/>
              <a:buFont typeface="Segoe UI Symbol"/>
              <a:buChar char="⚫"/>
              <a:tabLst>
                <a:tab pos="287020" algn="l"/>
              </a:tabLst>
            </a:pPr>
            <a:r>
              <a:rPr sz="2400" spc="-170" dirty="0">
                <a:latin typeface="Constantia"/>
                <a:cs typeface="Constantia"/>
              </a:rPr>
              <a:t>W</a:t>
            </a:r>
            <a:r>
              <a:rPr sz="2400" dirty="0">
                <a:latin typeface="Constantia"/>
                <a:cs typeface="Constantia"/>
              </a:rPr>
              <a:t>e</a:t>
            </a:r>
            <a:r>
              <a:rPr sz="2400" spc="-120" dirty="0">
                <a:latin typeface="Constantia"/>
                <a:cs typeface="Constantia"/>
              </a:rPr>
              <a:t> </a:t>
            </a:r>
            <a:r>
              <a:rPr sz="2400" dirty="0">
                <a:latin typeface="Constantia"/>
                <a:cs typeface="Constantia"/>
              </a:rPr>
              <a:t>o</a:t>
            </a:r>
            <a:r>
              <a:rPr sz="2400" spc="-10" dirty="0">
                <a:latin typeface="Constantia"/>
                <a:cs typeface="Constantia"/>
              </a:rPr>
              <a:t>b</a:t>
            </a:r>
            <a:r>
              <a:rPr sz="2400" spc="-5" dirty="0">
                <a:latin typeface="Constantia"/>
                <a:cs typeface="Constantia"/>
              </a:rPr>
              <a:t>ta</a:t>
            </a:r>
            <a:r>
              <a:rPr sz="2400" spc="5" dirty="0">
                <a:latin typeface="Constantia"/>
                <a:cs typeface="Constantia"/>
              </a:rPr>
              <a:t>i</a:t>
            </a:r>
            <a:r>
              <a:rPr sz="2400" dirty="0">
                <a:latin typeface="Constantia"/>
                <a:cs typeface="Constantia"/>
              </a:rPr>
              <a:t>n</a:t>
            </a:r>
            <a:r>
              <a:rPr sz="2400" spc="-60" dirty="0">
                <a:latin typeface="Constantia"/>
                <a:cs typeface="Constantia"/>
              </a:rPr>
              <a:t> </a:t>
            </a:r>
            <a:r>
              <a:rPr sz="2400" spc="-5" dirty="0">
                <a:latin typeface="Constantia"/>
                <a:cs typeface="Constantia"/>
              </a:rPr>
              <a:t>th</a:t>
            </a:r>
            <a:r>
              <a:rPr sz="2400" dirty="0">
                <a:latin typeface="Constantia"/>
                <a:cs typeface="Constantia"/>
              </a:rPr>
              <a:t>e</a:t>
            </a:r>
            <a:r>
              <a:rPr sz="2400" spc="-65" dirty="0">
                <a:latin typeface="Constantia"/>
                <a:cs typeface="Constantia"/>
              </a:rPr>
              <a:t> </a:t>
            </a:r>
            <a:r>
              <a:rPr sz="2400" i="1" dirty="0">
                <a:latin typeface="Constantia"/>
                <a:cs typeface="Constantia"/>
              </a:rPr>
              <a:t>post</a:t>
            </a:r>
            <a:r>
              <a:rPr sz="2400" i="1" spc="95" dirty="0">
                <a:latin typeface="Constantia"/>
                <a:cs typeface="Constantia"/>
              </a:rPr>
              <a:t>f</a:t>
            </a:r>
            <a:r>
              <a:rPr sz="2400" i="1" dirty="0">
                <a:latin typeface="Constantia"/>
                <a:cs typeface="Constantia"/>
              </a:rPr>
              <a:t>ix form</a:t>
            </a:r>
            <a:r>
              <a:rPr sz="2400" i="1" spc="-5" dirty="0">
                <a:latin typeface="Constantia"/>
                <a:cs typeface="Constantia"/>
              </a:rPr>
              <a:t> </a:t>
            </a:r>
            <a:r>
              <a:rPr sz="2400" dirty="0">
                <a:latin typeface="Constantia"/>
                <a:cs typeface="Constantia"/>
              </a:rPr>
              <a:t>of</a:t>
            </a:r>
            <a:r>
              <a:rPr sz="2400" spc="-10" dirty="0">
                <a:latin typeface="Constantia"/>
                <a:cs typeface="Constantia"/>
              </a:rPr>
              <a:t> </a:t>
            </a:r>
            <a:r>
              <a:rPr sz="2400" dirty="0">
                <a:latin typeface="Constantia"/>
                <a:cs typeface="Constantia"/>
              </a:rPr>
              <a:t>an</a:t>
            </a:r>
            <a:r>
              <a:rPr sz="2400" spc="-95" dirty="0">
                <a:latin typeface="Constantia"/>
                <a:cs typeface="Constantia"/>
              </a:rPr>
              <a:t> </a:t>
            </a:r>
            <a:r>
              <a:rPr sz="2400" dirty="0">
                <a:latin typeface="Constantia"/>
                <a:cs typeface="Constantia"/>
              </a:rPr>
              <a:t>e</a:t>
            </a:r>
            <a:r>
              <a:rPr sz="2400" spc="-25" dirty="0">
                <a:latin typeface="Constantia"/>
                <a:cs typeface="Constantia"/>
              </a:rPr>
              <a:t>x</a:t>
            </a:r>
            <a:r>
              <a:rPr sz="2400" dirty="0">
                <a:latin typeface="Constantia"/>
                <a:cs typeface="Constantia"/>
              </a:rPr>
              <a:t>p</a:t>
            </a:r>
            <a:r>
              <a:rPr sz="2400" spc="-35" dirty="0">
                <a:latin typeface="Constantia"/>
                <a:cs typeface="Constantia"/>
              </a:rPr>
              <a:t>r</a:t>
            </a:r>
            <a:r>
              <a:rPr sz="2400" dirty="0">
                <a:latin typeface="Constantia"/>
                <a:cs typeface="Constantia"/>
              </a:rPr>
              <a:t>ession</a:t>
            </a:r>
            <a:r>
              <a:rPr sz="2400" spc="-40" dirty="0">
                <a:latin typeface="Constantia"/>
                <a:cs typeface="Constantia"/>
              </a:rPr>
              <a:t> </a:t>
            </a:r>
            <a:r>
              <a:rPr sz="2400" spc="-35" dirty="0">
                <a:latin typeface="Constantia"/>
                <a:cs typeface="Constantia"/>
              </a:rPr>
              <a:t>b</a:t>
            </a:r>
            <a:r>
              <a:rPr sz="2400" dirty="0">
                <a:latin typeface="Constantia"/>
                <a:cs typeface="Constantia"/>
              </a:rPr>
              <a:t>y</a:t>
            </a:r>
            <a:r>
              <a:rPr sz="2400" spc="-90" dirty="0">
                <a:latin typeface="Constantia"/>
                <a:cs typeface="Constantia"/>
              </a:rPr>
              <a:t> </a:t>
            </a:r>
            <a:r>
              <a:rPr sz="2400" spc="-5" dirty="0">
                <a:latin typeface="Constantia"/>
                <a:cs typeface="Constantia"/>
              </a:rPr>
              <a:t>t</a:t>
            </a:r>
            <a:r>
              <a:rPr sz="2400" spc="-30" dirty="0">
                <a:latin typeface="Constantia"/>
                <a:cs typeface="Constantia"/>
              </a:rPr>
              <a:t>r</a:t>
            </a:r>
            <a:r>
              <a:rPr sz="2400" spc="-60" dirty="0">
                <a:latin typeface="Constantia"/>
                <a:cs typeface="Constantia"/>
              </a:rPr>
              <a:t>a</a:t>
            </a:r>
            <a:r>
              <a:rPr sz="2400" spc="-55" dirty="0">
                <a:latin typeface="Constantia"/>
                <a:cs typeface="Constantia"/>
              </a:rPr>
              <a:t>v</a:t>
            </a:r>
            <a:r>
              <a:rPr sz="2400" dirty="0">
                <a:latin typeface="Constantia"/>
                <a:cs typeface="Constantia"/>
              </a:rPr>
              <a:t>ersing i</a:t>
            </a:r>
            <a:r>
              <a:rPr sz="2400" spc="-5" dirty="0">
                <a:latin typeface="Constantia"/>
                <a:cs typeface="Constantia"/>
              </a:rPr>
              <a:t>ts  </a:t>
            </a:r>
            <a:r>
              <a:rPr sz="2400" dirty="0">
                <a:latin typeface="Constantia"/>
                <a:cs typeface="Constantia"/>
              </a:rPr>
              <a:t>binary </a:t>
            </a:r>
            <a:r>
              <a:rPr sz="2400" spc="-10" dirty="0">
                <a:latin typeface="Constantia"/>
                <a:cs typeface="Constantia"/>
              </a:rPr>
              <a:t>trees </a:t>
            </a:r>
            <a:r>
              <a:rPr sz="2400" spc="-5" dirty="0">
                <a:latin typeface="Constantia"/>
                <a:cs typeface="Constantia"/>
              </a:rPr>
              <a:t>in </a:t>
            </a:r>
            <a:r>
              <a:rPr sz="2400" spc="-30" dirty="0">
                <a:latin typeface="Constantia"/>
                <a:cs typeface="Constantia"/>
              </a:rPr>
              <a:t>postorder. </a:t>
            </a:r>
            <a:r>
              <a:rPr sz="2400" spc="-10" dirty="0">
                <a:latin typeface="Constantia"/>
                <a:cs typeface="Constantia"/>
              </a:rPr>
              <a:t>Expressions written </a:t>
            </a:r>
            <a:r>
              <a:rPr sz="2400" spc="-5" dirty="0">
                <a:latin typeface="Constantia"/>
                <a:cs typeface="Constantia"/>
              </a:rPr>
              <a:t>in </a:t>
            </a:r>
            <a:r>
              <a:rPr sz="2400" spc="5" dirty="0">
                <a:latin typeface="Constantia"/>
                <a:cs typeface="Constantia"/>
              </a:rPr>
              <a:t>postfix </a:t>
            </a:r>
            <a:r>
              <a:rPr sz="2400" spc="10" dirty="0">
                <a:latin typeface="Constantia"/>
                <a:cs typeface="Constantia"/>
              </a:rPr>
              <a:t> </a:t>
            </a:r>
            <a:r>
              <a:rPr sz="2400" spc="-5" dirty="0">
                <a:latin typeface="Constantia"/>
                <a:cs typeface="Constantia"/>
              </a:rPr>
              <a:t>form</a:t>
            </a:r>
            <a:r>
              <a:rPr sz="2400" spc="-105" dirty="0">
                <a:latin typeface="Constantia"/>
                <a:cs typeface="Constantia"/>
              </a:rPr>
              <a:t> </a:t>
            </a:r>
            <a:r>
              <a:rPr sz="2400" spc="-15" dirty="0">
                <a:latin typeface="Constantia"/>
                <a:cs typeface="Constantia"/>
              </a:rPr>
              <a:t>are</a:t>
            </a:r>
            <a:r>
              <a:rPr sz="2400" spc="-110" dirty="0">
                <a:latin typeface="Constantia"/>
                <a:cs typeface="Constantia"/>
              </a:rPr>
              <a:t> </a:t>
            </a:r>
            <a:r>
              <a:rPr sz="2400" dirty="0">
                <a:latin typeface="Constantia"/>
                <a:cs typeface="Constantia"/>
              </a:rPr>
              <a:t>said</a:t>
            </a:r>
            <a:r>
              <a:rPr sz="2400" spc="-30" dirty="0">
                <a:latin typeface="Constantia"/>
                <a:cs typeface="Constantia"/>
              </a:rPr>
              <a:t> </a:t>
            </a:r>
            <a:r>
              <a:rPr sz="2400" spc="-20" dirty="0">
                <a:latin typeface="Constantia"/>
                <a:cs typeface="Constantia"/>
              </a:rPr>
              <a:t>to</a:t>
            </a:r>
            <a:r>
              <a:rPr sz="2400" spc="-65" dirty="0">
                <a:latin typeface="Constantia"/>
                <a:cs typeface="Constantia"/>
              </a:rPr>
              <a:t> </a:t>
            </a:r>
            <a:r>
              <a:rPr sz="2400" spc="-5" dirty="0">
                <a:latin typeface="Constantia"/>
                <a:cs typeface="Constantia"/>
              </a:rPr>
              <a:t>be</a:t>
            </a:r>
            <a:r>
              <a:rPr sz="2400" spc="-60" dirty="0">
                <a:latin typeface="Constantia"/>
                <a:cs typeface="Constantia"/>
              </a:rPr>
              <a:t> </a:t>
            </a:r>
            <a:r>
              <a:rPr sz="2400" spc="-5" dirty="0">
                <a:latin typeface="Constantia"/>
                <a:cs typeface="Constantia"/>
              </a:rPr>
              <a:t>in</a:t>
            </a:r>
            <a:r>
              <a:rPr sz="2400" spc="-50" dirty="0">
                <a:latin typeface="Constantia"/>
                <a:cs typeface="Constantia"/>
              </a:rPr>
              <a:t> </a:t>
            </a:r>
            <a:r>
              <a:rPr sz="2400" i="1" spc="-20" dirty="0">
                <a:latin typeface="Constantia"/>
                <a:cs typeface="Constantia"/>
              </a:rPr>
              <a:t>reverse</a:t>
            </a:r>
            <a:r>
              <a:rPr sz="2400" i="1" spc="5" dirty="0">
                <a:latin typeface="Constantia"/>
                <a:cs typeface="Constantia"/>
              </a:rPr>
              <a:t> </a:t>
            </a:r>
            <a:r>
              <a:rPr sz="2400" i="1" spc="-20" dirty="0">
                <a:latin typeface="Constantia"/>
                <a:cs typeface="Constantia"/>
              </a:rPr>
              <a:t>Polish</a:t>
            </a:r>
            <a:r>
              <a:rPr sz="2400" i="1" dirty="0">
                <a:latin typeface="Constantia"/>
                <a:cs typeface="Constantia"/>
              </a:rPr>
              <a:t> </a:t>
            </a:r>
            <a:r>
              <a:rPr sz="2400" i="1" spc="-5" dirty="0">
                <a:latin typeface="Constantia"/>
                <a:cs typeface="Constantia"/>
              </a:rPr>
              <a:t>notation.</a:t>
            </a:r>
            <a:endParaRPr sz="2400" dirty="0">
              <a:latin typeface="Constantia"/>
              <a:cs typeface="Constantia"/>
            </a:endParaRPr>
          </a:p>
          <a:p>
            <a:pPr marL="286385" marR="1466215" indent="-274320">
              <a:lnSpc>
                <a:spcPct val="100000"/>
              </a:lnSpc>
              <a:spcBef>
                <a:spcPts val="575"/>
              </a:spcBef>
              <a:buClr>
                <a:srgbClr val="0AD0D9"/>
              </a:buClr>
              <a:buSzPct val="93750"/>
              <a:buFont typeface="Segoe UI Symbol"/>
              <a:buChar char="⚫"/>
              <a:tabLst>
                <a:tab pos="287020" algn="l"/>
              </a:tabLst>
            </a:pPr>
            <a:r>
              <a:rPr sz="2400" spc="-10" dirty="0">
                <a:latin typeface="Constantia"/>
                <a:cs typeface="Constantia"/>
              </a:rPr>
              <a:t>Parentheses</a:t>
            </a:r>
            <a:r>
              <a:rPr sz="2400" spc="-95" dirty="0">
                <a:latin typeface="Constantia"/>
                <a:cs typeface="Constantia"/>
              </a:rPr>
              <a:t> </a:t>
            </a:r>
            <a:r>
              <a:rPr sz="2400" spc="-15" dirty="0">
                <a:latin typeface="Constantia"/>
                <a:cs typeface="Constantia"/>
              </a:rPr>
              <a:t>are</a:t>
            </a:r>
            <a:r>
              <a:rPr sz="2400" spc="-60" dirty="0">
                <a:latin typeface="Constantia"/>
                <a:cs typeface="Constantia"/>
              </a:rPr>
              <a:t> </a:t>
            </a:r>
            <a:r>
              <a:rPr sz="2400" spc="-5" dirty="0">
                <a:latin typeface="Constantia"/>
                <a:cs typeface="Constantia"/>
              </a:rPr>
              <a:t>not</a:t>
            </a:r>
            <a:r>
              <a:rPr sz="2400" spc="-60" dirty="0">
                <a:latin typeface="Constantia"/>
                <a:cs typeface="Constantia"/>
              </a:rPr>
              <a:t> </a:t>
            </a:r>
            <a:r>
              <a:rPr sz="2400" spc="-5" dirty="0">
                <a:latin typeface="Constantia"/>
                <a:cs typeface="Constantia"/>
              </a:rPr>
              <a:t>needed</a:t>
            </a:r>
            <a:r>
              <a:rPr sz="2400" spc="-40" dirty="0">
                <a:latin typeface="Constantia"/>
                <a:cs typeface="Constantia"/>
              </a:rPr>
              <a:t> </a:t>
            </a:r>
            <a:r>
              <a:rPr sz="2400" dirty="0">
                <a:latin typeface="Constantia"/>
                <a:cs typeface="Constantia"/>
              </a:rPr>
              <a:t>as</a:t>
            </a:r>
            <a:r>
              <a:rPr sz="2400" spc="-75" dirty="0">
                <a:latin typeface="Constantia"/>
                <a:cs typeface="Constantia"/>
              </a:rPr>
              <a:t> </a:t>
            </a:r>
            <a:r>
              <a:rPr sz="2400" spc="-5" dirty="0">
                <a:latin typeface="Constantia"/>
                <a:cs typeface="Constantia"/>
              </a:rPr>
              <a:t>the</a:t>
            </a:r>
            <a:r>
              <a:rPr sz="2400" spc="-95" dirty="0">
                <a:latin typeface="Constantia"/>
                <a:cs typeface="Constantia"/>
              </a:rPr>
              <a:t> </a:t>
            </a:r>
            <a:r>
              <a:rPr sz="2400" spc="5" dirty="0">
                <a:latin typeface="Constantia"/>
                <a:cs typeface="Constantia"/>
              </a:rPr>
              <a:t>postfix</a:t>
            </a:r>
            <a:r>
              <a:rPr sz="2400" spc="-85" dirty="0">
                <a:latin typeface="Constantia"/>
                <a:cs typeface="Constantia"/>
              </a:rPr>
              <a:t> </a:t>
            </a:r>
            <a:r>
              <a:rPr sz="2400" spc="-5" dirty="0">
                <a:latin typeface="Constantia"/>
                <a:cs typeface="Constantia"/>
              </a:rPr>
              <a:t>form</a:t>
            </a:r>
            <a:r>
              <a:rPr sz="2400" spc="-50" dirty="0">
                <a:latin typeface="Constantia"/>
                <a:cs typeface="Constantia"/>
              </a:rPr>
              <a:t> </a:t>
            </a:r>
            <a:r>
              <a:rPr sz="2400" spc="-5" dirty="0">
                <a:latin typeface="Constantia"/>
                <a:cs typeface="Constantia"/>
              </a:rPr>
              <a:t>is </a:t>
            </a:r>
            <a:r>
              <a:rPr sz="2400" spc="-585" dirty="0">
                <a:latin typeface="Constantia"/>
                <a:cs typeface="Constantia"/>
              </a:rPr>
              <a:t> </a:t>
            </a:r>
            <a:r>
              <a:rPr sz="2400" spc="-10" dirty="0">
                <a:latin typeface="Constantia"/>
                <a:cs typeface="Constantia"/>
              </a:rPr>
              <a:t>unambiguous.</a:t>
            </a:r>
            <a:endParaRPr sz="2400" dirty="0">
              <a:latin typeface="Constantia"/>
              <a:cs typeface="Constantia"/>
            </a:endParaRPr>
          </a:p>
          <a:p>
            <a:pPr marL="287020" indent="-274320">
              <a:lnSpc>
                <a:spcPct val="100000"/>
              </a:lnSpc>
              <a:spcBef>
                <a:spcPts val="600"/>
              </a:spcBef>
              <a:buClr>
                <a:srgbClr val="0AD0D9"/>
              </a:buClr>
              <a:buSzPct val="93750"/>
              <a:buFont typeface="Segoe UI Symbol"/>
              <a:buChar char="⚫"/>
              <a:tabLst>
                <a:tab pos="287020" algn="l"/>
                <a:tab pos="3683000" algn="l"/>
              </a:tabLst>
            </a:pPr>
            <a:r>
              <a:rPr sz="2400" i="1" dirty="0">
                <a:latin typeface="Constantia"/>
                <a:cs typeface="Constantia"/>
              </a:rPr>
              <a:t>x y</a:t>
            </a:r>
            <a:r>
              <a:rPr sz="2400" i="1" spc="-10" dirty="0">
                <a:latin typeface="Constantia"/>
                <a:cs typeface="Constantia"/>
              </a:rPr>
              <a:t> </a:t>
            </a:r>
            <a:r>
              <a:rPr sz="2400" dirty="0">
                <a:latin typeface="Constantia"/>
                <a:cs typeface="Constantia"/>
              </a:rPr>
              <a:t>+</a:t>
            </a:r>
            <a:r>
              <a:rPr sz="2400" spc="-5" dirty="0">
                <a:latin typeface="Constantia"/>
                <a:cs typeface="Constantia"/>
              </a:rPr>
              <a:t> </a:t>
            </a:r>
            <a:r>
              <a:rPr sz="2400" dirty="0">
                <a:latin typeface="Cambria Math"/>
                <a:cs typeface="Cambria Math"/>
              </a:rPr>
              <a:t>2</a:t>
            </a:r>
            <a:r>
              <a:rPr sz="2400" spc="-15" dirty="0">
                <a:latin typeface="Cambria Math"/>
                <a:cs typeface="Cambria Math"/>
              </a:rPr>
              <a:t> </a:t>
            </a:r>
            <a:r>
              <a:rPr sz="2400" spc="300" dirty="0">
                <a:latin typeface="Cambria Math"/>
                <a:cs typeface="Cambria Math"/>
              </a:rPr>
              <a:t>𝗍</a:t>
            </a:r>
            <a:r>
              <a:rPr sz="2400" spc="5" dirty="0">
                <a:latin typeface="Cambria Math"/>
                <a:cs typeface="Cambria Math"/>
              </a:rPr>
              <a:t> </a:t>
            </a:r>
            <a:r>
              <a:rPr sz="2400" i="1" dirty="0">
                <a:latin typeface="Constantia"/>
                <a:cs typeface="Constantia"/>
              </a:rPr>
              <a:t>x</a:t>
            </a:r>
            <a:r>
              <a:rPr sz="2400" i="1" spc="-20" dirty="0">
                <a:latin typeface="Constantia"/>
                <a:cs typeface="Constantia"/>
              </a:rPr>
              <a:t> </a:t>
            </a:r>
            <a:r>
              <a:rPr sz="2400" dirty="0">
                <a:latin typeface="Cambria Math"/>
                <a:cs typeface="Cambria Math"/>
              </a:rPr>
              <a:t>4 −</a:t>
            </a:r>
            <a:r>
              <a:rPr sz="2400" spc="-15" dirty="0">
                <a:latin typeface="Cambria Math"/>
                <a:cs typeface="Cambria Math"/>
              </a:rPr>
              <a:t> </a:t>
            </a:r>
            <a:r>
              <a:rPr sz="2400" dirty="0">
                <a:latin typeface="Cambria Math"/>
                <a:cs typeface="Cambria Math"/>
              </a:rPr>
              <a:t>3 </a:t>
            </a:r>
            <a:r>
              <a:rPr sz="2400" dirty="0">
                <a:latin typeface="Constantia"/>
                <a:cs typeface="Constantia"/>
              </a:rPr>
              <a:t>/</a:t>
            </a:r>
            <a:r>
              <a:rPr sz="2400" spc="-90" dirty="0">
                <a:latin typeface="Constantia"/>
                <a:cs typeface="Constantia"/>
              </a:rPr>
              <a:t> </a:t>
            </a:r>
            <a:r>
              <a:rPr sz="2400" dirty="0">
                <a:latin typeface="Constantia"/>
                <a:cs typeface="Constantia"/>
              </a:rPr>
              <a:t>+ </a:t>
            </a:r>
            <a:r>
              <a:rPr sz="2400" spc="-5" dirty="0">
                <a:latin typeface="Constantia"/>
                <a:cs typeface="Constantia"/>
              </a:rPr>
              <a:t>is</a:t>
            </a:r>
            <a:r>
              <a:rPr sz="2400" spc="-75" dirty="0">
                <a:latin typeface="Constantia"/>
                <a:cs typeface="Constantia"/>
              </a:rPr>
              <a:t> </a:t>
            </a:r>
            <a:r>
              <a:rPr sz="2400" spc="-5" dirty="0">
                <a:latin typeface="Constantia"/>
                <a:cs typeface="Constantia"/>
              </a:rPr>
              <a:t>the	</a:t>
            </a:r>
            <a:r>
              <a:rPr sz="2400" spc="5" dirty="0">
                <a:latin typeface="Constantia"/>
                <a:cs typeface="Constantia"/>
              </a:rPr>
              <a:t>postfix</a:t>
            </a:r>
            <a:r>
              <a:rPr sz="2400" spc="-85" dirty="0">
                <a:latin typeface="Constantia"/>
                <a:cs typeface="Constantia"/>
              </a:rPr>
              <a:t> </a:t>
            </a:r>
            <a:r>
              <a:rPr sz="2400" spc="-5" dirty="0">
                <a:latin typeface="Constantia"/>
                <a:cs typeface="Constantia"/>
              </a:rPr>
              <a:t>form</a:t>
            </a:r>
            <a:r>
              <a:rPr sz="2400" spc="-110" dirty="0">
                <a:latin typeface="Constantia"/>
                <a:cs typeface="Constantia"/>
              </a:rPr>
              <a:t> </a:t>
            </a:r>
            <a:r>
              <a:rPr sz="2400" dirty="0">
                <a:latin typeface="Constantia"/>
                <a:cs typeface="Constantia"/>
              </a:rPr>
              <a:t>of</a:t>
            </a:r>
            <a:r>
              <a:rPr sz="2400" spc="45" dirty="0">
                <a:latin typeface="Constantia"/>
                <a:cs typeface="Constantia"/>
              </a:rPr>
              <a:t> </a:t>
            </a:r>
            <a:r>
              <a:rPr sz="2400" dirty="0">
                <a:latin typeface="Constantia"/>
                <a:cs typeface="Constantia"/>
              </a:rPr>
              <a:t>((</a:t>
            </a:r>
            <a:r>
              <a:rPr sz="2400" i="1" dirty="0">
                <a:latin typeface="Constantia"/>
                <a:cs typeface="Constantia"/>
              </a:rPr>
              <a:t>x</a:t>
            </a:r>
            <a:r>
              <a:rPr sz="2400" i="1" spc="30" dirty="0">
                <a:latin typeface="Constantia"/>
                <a:cs typeface="Constantia"/>
              </a:rPr>
              <a:t> </a:t>
            </a:r>
            <a:r>
              <a:rPr sz="2400" dirty="0">
                <a:latin typeface="Constantia"/>
                <a:cs typeface="Constantia"/>
              </a:rPr>
              <a:t>+</a:t>
            </a:r>
            <a:r>
              <a:rPr sz="2400" spc="-15" dirty="0">
                <a:latin typeface="Constantia"/>
                <a:cs typeface="Constantia"/>
              </a:rPr>
              <a:t> </a:t>
            </a:r>
            <a:r>
              <a:rPr sz="2400" i="1" dirty="0">
                <a:latin typeface="Constantia"/>
                <a:cs typeface="Constantia"/>
              </a:rPr>
              <a:t>y</a:t>
            </a:r>
            <a:r>
              <a:rPr sz="2400" dirty="0">
                <a:latin typeface="Constantia"/>
                <a:cs typeface="Constantia"/>
              </a:rPr>
              <a:t>)</a:t>
            </a:r>
            <a:r>
              <a:rPr sz="2400" spc="-5" dirty="0">
                <a:latin typeface="Constantia"/>
                <a:cs typeface="Constantia"/>
              </a:rPr>
              <a:t> </a:t>
            </a:r>
            <a:r>
              <a:rPr sz="2400" spc="300" dirty="0">
                <a:latin typeface="Cambria Math"/>
                <a:cs typeface="Cambria Math"/>
              </a:rPr>
              <a:t>𝗍</a:t>
            </a:r>
            <a:r>
              <a:rPr sz="2400" spc="55" dirty="0">
                <a:latin typeface="Cambria Math"/>
                <a:cs typeface="Cambria Math"/>
              </a:rPr>
              <a:t> </a:t>
            </a:r>
            <a:r>
              <a:rPr sz="2400" dirty="0">
                <a:latin typeface="Cambria Math"/>
                <a:cs typeface="Cambria Math"/>
              </a:rPr>
              <a:t>2</a:t>
            </a:r>
            <a:r>
              <a:rPr sz="2400" spc="70" dirty="0">
                <a:latin typeface="Cambria Math"/>
                <a:cs typeface="Cambria Math"/>
              </a:rPr>
              <a:t> </a:t>
            </a:r>
            <a:r>
              <a:rPr sz="2400" dirty="0">
                <a:latin typeface="Constantia"/>
                <a:cs typeface="Constantia"/>
              </a:rPr>
              <a:t>)</a:t>
            </a:r>
            <a:r>
              <a:rPr sz="2400" spc="-5" dirty="0">
                <a:latin typeface="Constantia"/>
                <a:cs typeface="Constantia"/>
              </a:rPr>
              <a:t> </a:t>
            </a:r>
            <a:r>
              <a:rPr sz="2400" dirty="0">
                <a:latin typeface="Constantia"/>
                <a:cs typeface="Constantia"/>
              </a:rPr>
              <a:t>+</a:t>
            </a:r>
            <a:r>
              <a:rPr sz="2400" spc="-15" dirty="0">
                <a:latin typeface="Constantia"/>
                <a:cs typeface="Constantia"/>
              </a:rPr>
              <a:t> </a:t>
            </a:r>
            <a:r>
              <a:rPr sz="2400" spc="-5" dirty="0">
                <a:latin typeface="Constantia"/>
                <a:cs typeface="Constantia"/>
              </a:rPr>
              <a:t>((</a:t>
            </a:r>
            <a:r>
              <a:rPr sz="2400" i="1" spc="-5" dirty="0">
                <a:latin typeface="Constantia"/>
                <a:cs typeface="Constantia"/>
              </a:rPr>
              <a:t>x</a:t>
            </a:r>
            <a:endParaRPr sz="2400" dirty="0">
              <a:latin typeface="Constantia"/>
              <a:cs typeface="Constantia"/>
            </a:endParaRPr>
          </a:p>
          <a:p>
            <a:pPr marL="286385">
              <a:lnSpc>
                <a:spcPct val="100000"/>
              </a:lnSpc>
              <a:spcBef>
                <a:spcPts val="5"/>
              </a:spcBef>
            </a:pPr>
            <a:r>
              <a:rPr sz="2400" dirty="0">
                <a:latin typeface="Cambria Math"/>
                <a:cs typeface="Cambria Math"/>
              </a:rPr>
              <a:t>−</a:t>
            </a:r>
            <a:r>
              <a:rPr sz="2400" spc="20" dirty="0">
                <a:latin typeface="Cambria Math"/>
                <a:cs typeface="Cambria Math"/>
              </a:rPr>
              <a:t> </a:t>
            </a:r>
            <a:r>
              <a:rPr sz="2400" dirty="0">
                <a:latin typeface="Cambria Math"/>
                <a:cs typeface="Cambria Math"/>
              </a:rPr>
              <a:t>4</a:t>
            </a:r>
            <a:r>
              <a:rPr sz="2400" dirty="0">
                <a:latin typeface="Constantia"/>
                <a:cs typeface="Constantia"/>
              </a:rPr>
              <a:t>)/</a:t>
            </a:r>
            <a:r>
              <a:rPr sz="2400" dirty="0">
                <a:latin typeface="Cambria Math"/>
                <a:cs typeface="Cambria Math"/>
              </a:rPr>
              <a:t>3</a:t>
            </a:r>
            <a:r>
              <a:rPr sz="2400" dirty="0">
                <a:latin typeface="Constantia"/>
                <a:cs typeface="Constantia"/>
              </a:rPr>
              <a:t>).</a:t>
            </a:r>
          </a:p>
          <a:p>
            <a:pPr marL="286385" marR="285115" indent="-274320">
              <a:lnSpc>
                <a:spcPct val="100000"/>
              </a:lnSpc>
              <a:spcBef>
                <a:spcPts val="550"/>
              </a:spcBef>
              <a:buClr>
                <a:srgbClr val="0AD0D9"/>
              </a:buClr>
              <a:buSzPct val="93750"/>
              <a:buFont typeface="Segoe UI Symbol"/>
              <a:buChar char="⚫"/>
              <a:tabLst>
                <a:tab pos="287020" algn="l"/>
              </a:tabLst>
            </a:pPr>
            <a:r>
              <a:rPr sz="2400" dirty="0">
                <a:latin typeface="Constantia"/>
                <a:cs typeface="Constantia"/>
              </a:rPr>
              <a:t>A</a:t>
            </a:r>
            <a:r>
              <a:rPr sz="2400" spc="-55" dirty="0">
                <a:latin typeface="Constantia"/>
                <a:cs typeface="Constantia"/>
              </a:rPr>
              <a:t> </a:t>
            </a:r>
            <a:r>
              <a:rPr sz="2400" dirty="0">
                <a:latin typeface="Constantia"/>
                <a:cs typeface="Constantia"/>
              </a:rPr>
              <a:t>binary</a:t>
            </a:r>
            <a:r>
              <a:rPr sz="2400" spc="-114" dirty="0">
                <a:latin typeface="Constantia"/>
                <a:cs typeface="Constantia"/>
              </a:rPr>
              <a:t> </a:t>
            </a:r>
            <a:r>
              <a:rPr sz="2400" spc="-10" dirty="0">
                <a:latin typeface="Constantia"/>
                <a:cs typeface="Constantia"/>
              </a:rPr>
              <a:t>operator</a:t>
            </a:r>
            <a:r>
              <a:rPr sz="2400" spc="-110" dirty="0">
                <a:latin typeface="Constantia"/>
                <a:cs typeface="Constantia"/>
              </a:rPr>
              <a:t> </a:t>
            </a:r>
            <a:r>
              <a:rPr sz="2400" spc="-15" dirty="0">
                <a:latin typeface="Constantia"/>
                <a:cs typeface="Constantia"/>
              </a:rPr>
              <a:t>follows</a:t>
            </a:r>
            <a:r>
              <a:rPr sz="2400" spc="-35" dirty="0">
                <a:latin typeface="Constantia"/>
                <a:cs typeface="Constantia"/>
              </a:rPr>
              <a:t> </a:t>
            </a:r>
            <a:r>
              <a:rPr sz="2400" dirty="0">
                <a:latin typeface="Constantia"/>
                <a:cs typeface="Constantia"/>
              </a:rPr>
              <a:t>its</a:t>
            </a:r>
            <a:r>
              <a:rPr sz="2400" spc="-90" dirty="0">
                <a:latin typeface="Constantia"/>
                <a:cs typeface="Constantia"/>
              </a:rPr>
              <a:t> </a:t>
            </a:r>
            <a:r>
              <a:rPr sz="2400" spc="-25" dirty="0">
                <a:latin typeface="Constantia"/>
                <a:cs typeface="Constantia"/>
              </a:rPr>
              <a:t>two</a:t>
            </a:r>
            <a:r>
              <a:rPr sz="2400" spc="-100" dirty="0">
                <a:latin typeface="Constantia"/>
                <a:cs typeface="Constantia"/>
              </a:rPr>
              <a:t> </a:t>
            </a:r>
            <a:r>
              <a:rPr sz="2400" spc="-10" dirty="0">
                <a:latin typeface="Constantia"/>
                <a:cs typeface="Constantia"/>
              </a:rPr>
              <a:t>operands.</a:t>
            </a:r>
            <a:r>
              <a:rPr sz="2400" dirty="0">
                <a:latin typeface="Constantia"/>
                <a:cs typeface="Constantia"/>
              </a:rPr>
              <a:t> </a:t>
            </a:r>
            <a:r>
              <a:rPr sz="2400" spc="-25" dirty="0">
                <a:latin typeface="Constantia"/>
                <a:cs typeface="Constantia"/>
              </a:rPr>
              <a:t>So,</a:t>
            </a:r>
            <a:r>
              <a:rPr sz="2400" spc="-20" dirty="0">
                <a:latin typeface="Constantia"/>
                <a:cs typeface="Constantia"/>
              </a:rPr>
              <a:t> to</a:t>
            </a:r>
            <a:r>
              <a:rPr sz="2400" spc="-114" dirty="0">
                <a:latin typeface="Constantia"/>
                <a:cs typeface="Constantia"/>
              </a:rPr>
              <a:t> </a:t>
            </a:r>
            <a:r>
              <a:rPr sz="2400" spc="-10" dirty="0">
                <a:latin typeface="Constantia"/>
                <a:cs typeface="Constantia"/>
              </a:rPr>
              <a:t>evaluate </a:t>
            </a:r>
            <a:r>
              <a:rPr sz="2400" spc="-590" dirty="0">
                <a:latin typeface="Constantia"/>
                <a:cs typeface="Constantia"/>
              </a:rPr>
              <a:t> </a:t>
            </a:r>
            <a:r>
              <a:rPr sz="2400" dirty="0">
                <a:latin typeface="Constantia"/>
                <a:cs typeface="Constantia"/>
              </a:rPr>
              <a:t>an</a:t>
            </a:r>
            <a:r>
              <a:rPr sz="2400" spc="-100" dirty="0">
                <a:latin typeface="Constantia"/>
                <a:cs typeface="Constantia"/>
              </a:rPr>
              <a:t> </a:t>
            </a:r>
            <a:r>
              <a:rPr sz="2400" spc="-5" dirty="0">
                <a:latin typeface="Constantia"/>
                <a:cs typeface="Constantia"/>
              </a:rPr>
              <a:t>expression</a:t>
            </a:r>
            <a:r>
              <a:rPr sz="2400" spc="-110" dirty="0">
                <a:latin typeface="Constantia"/>
                <a:cs typeface="Constantia"/>
              </a:rPr>
              <a:t> </a:t>
            </a:r>
            <a:r>
              <a:rPr sz="2400" spc="-5" dirty="0">
                <a:latin typeface="Constantia"/>
                <a:cs typeface="Constantia"/>
              </a:rPr>
              <a:t>one</a:t>
            </a:r>
            <a:r>
              <a:rPr sz="2400" spc="-114" dirty="0">
                <a:latin typeface="Constantia"/>
                <a:cs typeface="Constantia"/>
              </a:rPr>
              <a:t> </a:t>
            </a:r>
            <a:r>
              <a:rPr sz="2400" spc="-20" dirty="0">
                <a:latin typeface="Constantia"/>
                <a:cs typeface="Constantia"/>
              </a:rPr>
              <a:t>works</a:t>
            </a:r>
            <a:r>
              <a:rPr sz="2400" spc="-45" dirty="0">
                <a:latin typeface="Constantia"/>
                <a:cs typeface="Constantia"/>
              </a:rPr>
              <a:t> </a:t>
            </a:r>
            <a:r>
              <a:rPr sz="2400" spc="-10" dirty="0">
                <a:latin typeface="Constantia"/>
                <a:cs typeface="Constantia"/>
              </a:rPr>
              <a:t>from</a:t>
            </a:r>
            <a:r>
              <a:rPr sz="2400" spc="-50" dirty="0">
                <a:latin typeface="Constantia"/>
                <a:cs typeface="Constantia"/>
              </a:rPr>
              <a:t> </a:t>
            </a:r>
            <a:r>
              <a:rPr sz="2400" dirty="0">
                <a:latin typeface="Constantia"/>
                <a:cs typeface="Constantia"/>
              </a:rPr>
              <a:t>left</a:t>
            </a:r>
            <a:r>
              <a:rPr sz="2400" spc="-90" dirty="0">
                <a:latin typeface="Constantia"/>
                <a:cs typeface="Constantia"/>
              </a:rPr>
              <a:t> </a:t>
            </a:r>
            <a:r>
              <a:rPr sz="2400" spc="-20" dirty="0">
                <a:latin typeface="Constantia"/>
                <a:cs typeface="Constantia"/>
              </a:rPr>
              <a:t>to</a:t>
            </a:r>
            <a:r>
              <a:rPr sz="2400" spc="-110" dirty="0">
                <a:latin typeface="Constantia"/>
                <a:cs typeface="Constantia"/>
              </a:rPr>
              <a:t> </a:t>
            </a:r>
            <a:r>
              <a:rPr sz="2400" spc="-5" dirty="0">
                <a:latin typeface="Constantia"/>
                <a:cs typeface="Constantia"/>
              </a:rPr>
              <a:t>right,</a:t>
            </a:r>
            <a:r>
              <a:rPr sz="2400" spc="-75" dirty="0">
                <a:latin typeface="Constantia"/>
                <a:cs typeface="Constantia"/>
              </a:rPr>
              <a:t> </a:t>
            </a:r>
            <a:r>
              <a:rPr sz="2400" dirty="0">
                <a:latin typeface="Constantia"/>
                <a:cs typeface="Constantia"/>
              </a:rPr>
              <a:t>carrying</a:t>
            </a:r>
            <a:r>
              <a:rPr sz="2400" spc="-60" dirty="0">
                <a:latin typeface="Constantia"/>
                <a:cs typeface="Constantia"/>
              </a:rPr>
              <a:t> </a:t>
            </a:r>
            <a:r>
              <a:rPr sz="2400" dirty="0">
                <a:latin typeface="Constantia"/>
                <a:cs typeface="Constantia"/>
              </a:rPr>
              <a:t>out</a:t>
            </a:r>
            <a:r>
              <a:rPr sz="2400" spc="-120" dirty="0">
                <a:latin typeface="Constantia"/>
                <a:cs typeface="Constantia"/>
              </a:rPr>
              <a:t> </a:t>
            </a:r>
            <a:r>
              <a:rPr sz="2400" dirty="0">
                <a:latin typeface="Constantia"/>
                <a:cs typeface="Constantia"/>
              </a:rPr>
              <a:t>an </a:t>
            </a:r>
            <a:r>
              <a:rPr sz="2400" spc="-590" dirty="0">
                <a:latin typeface="Constantia"/>
                <a:cs typeface="Constantia"/>
              </a:rPr>
              <a:t> </a:t>
            </a:r>
            <a:r>
              <a:rPr sz="2400" dirty="0">
                <a:latin typeface="Constantia"/>
                <a:cs typeface="Constantia"/>
              </a:rPr>
              <a:t>ope</a:t>
            </a:r>
            <a:r>
              <a:rPr sz="2400" spc="-35" dirty="0">
                <a:latin typeface="Constantia"/>
                <a:cs typeface="Constantia"/>
              </a:rPr>
              <a:t>r</a:t>
            </a:r>
            <a:r>
              <a:rPr sz="2400" dirty="0">
                <a:latin typeface="Constantia"/>
                <a:cs typeface="Constantia"/>
              </a:rPr>
              <a:t>at</a:t>
            </a:r>
            <a:r>
              <a:rPr sz="2400" spc="5" dirty="0">
                <a:latin typeface="Constantia"/>
                <a:cs typeface="Constantia"/>
              </a:rPr>
              <a:t>i</a:t>
            </a:r>
            <a:r>
              <a:rPr sz="2400" dirty="0">
                <a:latin typeface="Constantia"/>
                <a:cs typeface="Constantia"/>
              </a:rPr>
              <a:t>on</a:t>
            </a:r>
            <a:r>
              <a:rPr sz="2400" spc="-95" dirty="0">
                <a:latin typeface="Constantia"/>
                <a:cs typeface="Constantia"/>
              </a:rPr>
              <a:t> </a:t>
            </a:r>
            <a:r>
              <a:rPr sz="2400" spc="-35" dirty="0">
                <a:latin typeface="Constantia"/>
                <a:cs typeface="Constantia"/>
              </a:rPr>
              <a:t>r</a:t>
            </a:r>
            <a:r>
              <a:rPr sz="2400" dirty="0">
                <a:latin typeface="Constantia"/>
                <a:cs typeface="Constantia"/>
              </a:rPr>
              <a:t>ep</a:t>
            </a:r>
            <a:r>
              <a:rPr sz="2400" spc="-30" dirty="0">
                <a:latin typeface="Constantia"/>
                <a:cs typeface="Constantia"/>
              </a:rPr>
              <a:t>r</a:t>
            </a:r>
            <a:r>
              <a:rPr sz="2400" dirty="0">
                <a:latin typeface="Constantia"/>
                <a:cs typeface="Constantia"/>
              </a:rPr>
              <a:t>esen</a:t>
            </a:r>
            <a:r>
              <a:rPr sz="2400" spc="-35" dirty="0">
                <a:latin typeface="Constantia"/>
                <a:cs typeface="Constantia"/>
              </a:rPr>
              <a:t>t</a:t>
            </a:r>
            <a:r>
              <a:rPr sz="2400" dirty="0">
                <a:latin typeface="Constantia"/>
                <a:cs typeface="Constantia"/>
              </a:rPr>
              <a:t>ed </a:t>
            </a:r>
            <a:r>
              <a:rPr sz="2400" spc="-30" dirty="0">
                <a:latin typeface="Constantia"/>
                <a:cs typeface="Constantia"/>
              </a:rPr>
              <a:t>b</a:t>
            </a:r>
            <a:r>
              <a:rPr sz="2400" dirty="0">
                <a:latin typeface="Constantia"/>
                <a:cs typeface="Constantia"/>
              </a:rPr>
              <a:t>y</a:t>
            </a:r>
            <a:r>
              <a:rPr sz="2400" spc="-130" dirty="0">
                <a:latin typeface="Constantia"/>
                <a:cs typeface="Constantia"/>
              </a:rPr>
              <a:t> </a:t>
            </a:r>
            <a:r>
              <a:rPr sz="2400" dirty="0">
                <a:latin typeface="Constantia"/>
                <a:cs typeface="Constantia"/>
              </a:rPr>
              <a:t>an</a:t>
            </a:r>
            <a:r>
              <a:rPr sz="2400" spc="-95" dirty="0">
                <a:latin typeface="Constantia"/>
                <a:cs typeface="Constantia"/>
              </a:rPr>
              <a:t> </a:t>
            </a:r>
            <a:r>
              <a:rPr sz="2400" dirty="0">
                <a:latin typeface="Constantia"/>
                <a:cs typeface="Constantia"/>
              </a:rPr>
              <a:t>ope</a:t>
            </a:r>
            <a:r>
              <a:rPr sz="2400" spc="-35" dirty="0">
                <a:latin typeface="Constantia"/>
                <a:cs typeface="Constantia"/>
              </a:rPr>
              <a:t>r</a:t>
            </a:r>
            <a:r>
              <a:rPr sz="2400" dirty="0">
                <a:latin typeface="Constantia"/>
                <a:cs typeface="Constantia"/>
              </a:rPr>
              <a:t>a</a:t>
            </a:r>
            <a:r>
              <a:rPr sz="2400" spc="-35" dirty="0">
                <a:latin typeface="Constantia"/>
                <a:cs typeface="Constantia"/>
              </a:rPr>
              <a:t>t</a:t>
            </a:r>
            <a:r>
              <a:rPr sz="2400" dirty="0">
                <a:latin typeface="Constantia"/>
                <a:cs typeface="Constantia"/>
              </a:rPr>
              <a:t>or</a:t>
            </a:r>
            <a:r>
              <a:rPr sz="2400" spc="-145" dirty="0">
                <a:latin typeface="Constantia"/>
                <a:cs typeface="Constantia"/>
              </a:rPr>
              <a:t> </a:t>
            </a:r>
            <a:r>
              <a:rPr sz="2400" dirty="0">
                <a:latin typeface="Constantia"/>
                <a:cs typeface="Constantia"/>
              </a:rPr>
              <a:t>on</a:t>
            </a:r>
            <a:r>
              <a:rPr sz="2400" spc="-35" dirty="0">
                <a:latin typeface="Constantia"/>
                <a:cs typeface="Constantia"/>
              </a:rPr>
              <a:t> </a:t>
            </a:r>
            <a:r>
              <a:rPr sz="2400" spc="-5" dirty="0">
                <a:latin typeface="Constantia"/>
                <a:cs typeface="Constantia"/>
              </a:rPr>
              <a:t>i</a:t>
            </a:r>
            <a:r>
              <a:rPr sz="2400" spc="5" dirty="0">
                <a:latin typeface="Constantia"/>
                <a:cs typeface="Constantia"/>
              </a:rPr>
              <a:t>t</a:t>
            </a:r>
            <a:r>
              <a:rPr sz="2400" dirty="0">
                <a:latin typeface="Constantia"/>
                <a:cs typeface="Constantia"/>
              </a:rPr>
              <a:t>s</a:t>
            </a:r>
            <a:r>
              <a:rPr sz="2400" spc="-90" dirty="0">
                <a:latin typeface="Constantia"/>
                <a:cs typeface="Constantia"/>
              </a:rPr>
              <a:t> </a:t>
            </a:r>
            <a:r>
              <a:rPr sz="2400" dirty="0">
                <a:latin typeface="Constantia"/>
                <a:cs typeface="Constantia"/>
              </a:rPr>
              <a:t>p</a:t>
            </a:r>
            <a:r>
              <a:rPr sz="2400" spc="-35" dirty="0">
                <a:latin typeface="Constantia"/>
                <a:cs typeface="Constantia"/>
              </a:rPr>
              <a:t>r</a:t>
            </a:r>
            <a:r>
              <a:rPr sz="2400" dirty="0">
                <a:latin typeface="Constantia"/>
                <a:cs typeface="Constantia"/>
              </a:rPr>
              <a:t>e</a:t>
            </a:r>
            <a:r>
              <a:rPr sz="2400" spc="-50" dirty="0">
                <a:latin typeface="Constantia"/>
                <a:cs typeface="Constantia"/>
              </a:rPr>
              <a:t>c</a:t>
            </a:r>
            <a:r>
              <a:rPr sz="2400" dirty="0">
                <a:latin typeface="Constantia"/>
                <a:cs typeface="Constantia"/>
              </a:rPr>
              <a:t>eding  </a:t>
            </a:r>
            <a:r>
              <a:rPr sz="2400" spc="-10" dirty="0">
                <a:latin typeface="Constantia"/>
                <a:cs typeface="Constantia"/>
              </a:rPr>
              <a:t>operands.</a:t>
            </a:r>
            <a:endParaRPr sz="2400" dirty="0">
              <a:latin typeface="Constantia"/>
              <a:cs typeface="Constant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331978"/>
            <a:ext cx="3753485" cy="711200"/>
          </a:xfrm>
          <a:prstGeom prst="rect">
            <a:avLst/>
          </a:prstGeom>
        </p:spPr>
        <p:txBody>
          <a:bodyPr vert="horz" wrap="square" lIns="0" tIns="12700" rIns="0" bIns="0" rtlCol="0">
            <a:spAutoFit/>
          </a:bodyPr>
          <a:lstStyle/>
          <a:p>
            <a:pPr marL="12700">
              <a:lnSpc>
                <a:spcPct val="100000"/>
              </a:lnSpc>
              <a:spcBef>
                <a:spcPts val="100"/>
              </a:spcBef>
              <a:tabLst>
                <a:tab pos="1691005" algn="l"/>
              </a:tabLst>
            </a:pPr>
            <a:r>
              <a:rPr sz="4500" spc="-20" dirty="0">
                <a:solidFill>
                  <a:srgbClr val="04607A"/>
                </a:solidFill>
                <a:latin typeface="Calibri"/>
                <a:cs typeface="Calibri"/>
              </a:rPr>
              <a:t>Postfix	</a:t>
            </a:r>
            <a:r>
              <a:rPr sz="4500" spc="-15" dirty="0">
                <a:solidFill>
                  <a:srgbClr val="04607A"/>
                </a:solidFill>
                <a:latin typeface="Calibri"/>
                <a:cs typeface="Calibri"/>
              </a:rPr>
              <a:t>Notation</a:t>
            </a:r>
            <a:endParaRPr sz="4500" dirty="0">
              <a:latin typeface="Calibri"/>
              <a:cs typeface="Calibri"/>
            </a:endParaRPr>
          </a:p>
        </p:txBody>
      </p:sp>
      <p:sp>
        <p:nvSpPr>
          <p:cNvPr id="9" name="object 9"/>
          <p:cNvSpPr txBox="1"/>
          <p:nvPr/>
        </p:nvSpPr>
        <p:spPr>
          <a:xfrm>
            <a:off x="383540" y="1078738"/>
            <a:ext cx="6991350" cy="819150"/>
          </a:xfrm>
          <a:prstGeom prst="rect">
            <a:avLst/>
          </a:prstGeom>
        </p:spPr>
        <p:txBody>
          <a:bodyPr vert="horz" wrap="square" lIns="0" tIns="13335" rIns="0" bIns="0" rtlCol="0">
            <a:spAutoFit/>
          </a:bodyPr>
          <a:lstStyle/>
          <a:p>
            <a:pPr marL="286385" marR="5080" indent="-274320">
              <a:lnSpc>
                <a:spcPct val="100000"/>
              </a:lnSpc>
              <a:spcBef>
                <a:spcPts val="105"/>
              </a:spcBef>
              <a:buClr>
                <a:srgbClr val="0AD0D9"/>
              </a:buClr>
              <a:buSzPct val="94230"/>
              <a:buFont typeface="Segoe UI Symbol"/>
              <a:buChar char="⚫"/>
              <a:tabLst>
                <a:tab pos="287020" algn="l"/>
              </a:tabLst>
            </a:pPr>
            <a:r>
              <a:rPr sz="2600" b="1" spc="-5" dirty="0">
                <a:latin typeface="Constantia"/>
                <a:cs typeface="Constantia"/>
              </a:rPr>
              <a:t>Example</a:t>
            </a:r>
            <a:r>
              <a:rPr sz="2600" spc="-5" dirty="0">
                <a:latin typeface="Constantia"/>
                <a:cs typeface="Constantia"/>
              </a:rPr>
              <a:t>:</a:t>
            </a:r>
            <a:r>
              <a:rPr sz="2600" spc="-85" dirty="0">
                <a:latin typeface="Constantia"/>
                <a:cs typeface="Constantia"/>
              </a:rPr>
              <a:t> </a:t>
            </a:r>
            <a:r>
              <a:rPr sz="2600" spc="-90" dirty="0">
                <a:latin typeface="Constantia"/>
                <a:cs typeface="Constantia"/>
              </a:rPr>
              <a:t>We</a:t>
            </a:r>
            <a:r>
              <a:rPr sz="2600" spc="-125" dirty="0">
                <a:latin typeface="Constantia"/>
                <a:cs typeface="Constantia"/>
              </a:rPr>
              <a:t> </a:t>
            </a:r>
            <a:r>
              <a:rPr sz="2600" spc="-15" dirty="0">
                <a:latin typeface="Constantia"/>
                <a:cs typeface="Constantia"/>
              </a:rPr>
              <a:t>show</a:t>
            </a:r>
            <a:r>
              <a:rPr sz="2600" spc="-105" dirty="0">
                <a:latin typeface="Constantia"/>
                <a:cs typeface="Constantia"/>
              </a:rPr>
              <a:t> </a:t>
            </a:r>
            <a:r>
              <a:rPr sz="2600" spc="-5" dirty="0">
                <a:latin typeface="Constantia"/>
                <a:cs typeface="Constantia"/>
              </a:rPr>
              <a:t>the</a:t>
            </a:r>
            <a:r>
              <a:rPr sz="2600" spc="-120" dirty="0">
                <a:latin typeface="Constantia"/>
                <a:cs typeface="Constantia"/>
              </a:rPr>
              <a:t> </a:t>
            </a:r>
            <a:r>
              <a:rPr sz="2600" spc="-5" dirty="0">
                <a:latin typeface="Constantia"/>
                <a:cs typeface="Constantia"/>
              </a:rPr>
              <a:t>steps</a:t>
            </a:r>
            <a:r>
              <a:rPr sz="2600" spc="-114" dirty="0">
                <a:latin typeface="Constantia"/>
                <a:cs typeface="Constantia"/>
              </a:rPr>
              <a:t> </a:t>
            </a:r>
            <a:r>
              <a:rPr sz="2600" spc="-5" dirty="0">
                <a:latin typeface="Constantia"/>
                <a:cs typeface="Constantia"/>
              </a:rPr>
              <a:t>used</a:t>
            </a:r>
            <a:r>
              <a:rPr sz="2600" spc="-45" dirty="0">
                <a:latin typeface="Constantia"/>
                <a:cs typeface="Constantia"/>
              </a:rPr>
              <a:t> </a:t>
            </a:r>
            <a:r>
              <a:rPr sz="2600" spc="-20" dirty="0">
                <a:latin typeface="Constantia"/>
                <a:cs typeface="Constantia"/>
              </a:rPr>
              <a:t>to</a:t>
            </a:r>
            <a:r>
              <a:rPr sz="2600" spc="-155" dirty="0">
                <a:latin typeface="Constantia"/>
                <a:cs typeface="Constantia"/>
              </a:rPr>
              <a:t> </a:t>
            </a:r>
            <a:r>
              <a:rPr sz="2600" spc="-10" dirty="0">
                <a:latin typeface="Constantia"/>
                <a:cs typeface="Constantia"/>
              </a:rPr>
              <a:t>evaluate</a:t>
            </a:r>
            <a:r>
              <a:rPr sz="2600" spc="-165" dirty="0">
                <a:latin typeface="Constantia"/>
                <a:cs typeface="Constantia"/>
              </a:rPr>
              <a:t> </a:t>
            </a:r>
            <a:r>
              <a:rPr sz="2600" dirty="0">
                <a:latin typeface="Constantia"/>
                <a:cs typeface="Constantia"/>
              </a:rPr>
              <a:t>a </a:t>
            </a:r>
            <a:r>
              <a:rPr sz="2600" spc="-635" dirty="0">
                <a:latin typeface="Constantia"/>
                <a:cs typeface="Constantia"/>
              </a:rPr>
              <a:t> </a:t>
            </a:r>
            <a:r>
              <a:rPr sz="2600" dirty="0">
                <a:latin typeface="Constantia"/>
                <a:cs typeface="Constantia"/>
              </a:rPr>
              <a:t>p</a:t>
            </a:r>
            <a:r>
              <a:rPr sz="2600" spc="-10" dirty="0">
                <a:latin typeface="Constantia"/>
                <a:cs typeface="Constantia"/>
              </a:rPr>
              <a:t>a</a:t>
            </a:r>
            <a:r>
              <a:rPr sz="2600" spc="-5" dirty="0">
                <a:latin typeface="Constantia"/>
                <a:cs typeface="Constantia"/>
              </a:rPr>
              <a:t>rticula</a:t>
            </a:r>
            <a:r>
              <a:rPr sz="2600" dirty="0">
                <a:latin typeface="Constantia"/>
                <a:cs typeface="Constantia"/>
              </a:rPr>
              <a:t>r</a:t>
            </a:r>
            <a:r>
              <a:rPr sz="2600" spc="-160" dirty="0">
                <a:latin typeface="Constantia"/>
                <a:cs typeface="Constantia"/>
              </a:rPr>
              <a:t> </a:t>
            </a:r>
            <a:r>
              <a:rPr sz="2600" dirty="0">
                <a:latin typeface="Constantia"/>
                <a:cs typeface="Constantia"/>
              </a:rPr>
              <a:t>p</a:t>
            </a:r>
            <a:r>
              <a:rPr sz="2600" spc="-15" dirty="0">
                <a:latin typeface="Constantia"/>
                <a:cs typeface="Constantia"/>
              </a:rPr>
              <a:t>o</a:t>
            </a:r>
            <a:r>
              <a:rPr sz="2600" dirty="0">
                <a:latin typeface="Constantia"/>
                <a:cs typeface="Constantia"/>
              </a:rPr>
              <a:t>st</a:t>
            </a:r>
            <a:r>
              <a:rPr sz="2600" spc="55" dirty="0">
                <a:latin typeface="Constantia"/>
                <a:cs typeface="Constantia"/>
              </a:rPr>
              <a:t>f</a:t>
            </a:r>
            <a:r>
              <a:rPr sz="2600" spc="-5" dirty="0">
                <a:latin typeface="Constantia"/>
                <a:cs typeface="Constantia"/>
              </a:rPr>
              <a:t>i</a:t>
            </a:r>
            <a:r>
              <a:rPr sz="2600" dirty="0">
                <a:latin typeface="Constantia"/>
                <a:cs typeface="Constantia"/>
              </a:rPr>
              <a:t>x</a:t>
            </a:r>
            <a:r>
              <a:rPr sz="2600" spc="-135" dirty="0">
                <a:latin typeface="Constantia"/>
                <a:cs typeface="Constantia"/>
              </a:rPr>
              <a:t> </a:t>
            </a:r>
            <a:r>
              <a:rPr sz="2600" dirty="0">
                <a:latin typeface="Constantia"/>
                <a:cs typeface="Constantia"/>
              </a:rPr>
              <a:t>e</a:t>
            </a:r>
            <a:r>
              <a:rPr sz="2600" spc="-30" dirty="0">
                <a:latin typeface="Constantia"/>
                <a:cs typeface="Constantia"/>
              </a:rPr>
              <a:t>x</a:t>
            </a:r>
            <a:r>
              <a:rPr sz="2600" dirty="0">
                <a:latin typeface="Constantia"/>
                <a:cs typeface="Constantia"/>
              </a:rPr>
              <a:t>p</a:t>
            </a:r>
            <a:r>
              <a:rPr sz="2600" spc="-50" dirty="0">
                <a:latin typeface="Constantia"/>
                <a:cs typeface="Constantia"/>
              </a:rPr>
              <a:t>r</a:t>
            </a:r>
            <a:r>
              <a:rPr sz="2600" dirty="0">
                <a:latin typeface="Constantia"/>
                <a:cs typeface="Constantia"/>
              </a:rPr>
              <a:t>essi</a:t>
            </a:r>
            <a:r>
              <a:rPr sz="2600" spc="-15" dirty="0">
                <a:latin typeface="Constantia"/>
                <a:cs typeface="Constantia"/>
              </a:rPr>
              <a:t>o</a:t>
            </a:r>
            <a:r>
              <a:rPr sz="2600" spc="-5" dirty="0">
                <a:latin typeface="Constantia"/>
                <a:cs typeface="Constantia"/>
              </a:rPr>
              <a:t>n.</a:t>
            </a:r>
            <a:endParaRPr sz="2600" dirty="0">
              <a:latin typeface="Constantia"/>
              <a:cs typeface="Constantia"/>
            </a:endParaRPr>
          </a:p>
        </p:txBody>
      </p:sp>
      <p:pic>
        <p:nvPicPr>
          <p:cNvPr id="10" name="object 10"/>
          <p:cNvPicPr/>
          <p:nvPr/>
        </p:nvPicPr>
        <p:blipFill>
          <a:blip r:embed="rId7" cstate="print"/>
          <a:stretch>
            <a:fillRect/>
          </a:stretch>
        </p:blipFill>
        <p:spPr>
          <a:xfrm>
            <a:off x="152400" y="1981200"/>
            <a:ext cx="8839200" cy="470611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pic>
        <p:nvPicPr>
          <p:cNvPr id="8" name="object 8"/>
          <p:cNvPicPr/>
          <p:nvPr/>
        </p:nvPicPr>
        <p:blipFill>
          <a:blip r:embed="rId7" cstate="print"/>
          <a:stretch>
            <a:fillRect/>
          </a:stretch>
        </p:blipFill>
        <p:spPr>
          <a:xfrm>
            <a:off x="3910584" y="2526792"/>
            <a:ext cx="4469892" cy="667512"/>
          </a:xfrm>
          <a:prstGeom prst="rect">
            <a:avLst/>
          </a:prstGeom>
        </p:spPr>
      </p:pic>
      <p:sp>
        <p:nvSpPr>
          <p:cNvPr id="9" name="object 9"/>
          <p:cNvSpPr txBox="1">
            <a:spLocks noGrp="1"/>
          </p:cNvSpPr>
          <p:nvPr>
            <p:ph type="title"/>
          </p:nvPr>
        </p:nvSpPr>
        <p:spPr>
          <a:prstGeom prst="rect">
            <a:avLst/>
          </a:prstGeom>
        </p:spPr>
        <p:txBody>
          <a:bodyPr vert="horz" wrap="square" lIns="0" tIns="13335" rIns="0" bIns="0" rtlCol="0">
            <a:spAutoFit/>
          </a:bodyPr>
          <a:lstStyle/>
          <a:p>
            <a:pPr marL="5765165">
              <a:lnSpc>
                <a:spcPct val="100000"/>
              </a:lnSpc>
              <a:spcBef>
                <a:spcPts val="105"/>
              </a:spcBef>
            </a:pPr>
            <a:r>
              <a:rPr spc="-5" dirty="0"/>
              <a:t>Section</a:t>
            </a:r>
            <a:r>
              <a:rPr spc="-100" dirty="0"/>
              <a:t> </a:t>
            </a:r>
            <a:r>
              <a:rPr dirty="0">
                <a:latin typeface="Cambria Math"/>
                <a:cs typeface="Cambria Math"/>
              </a:rPr>
              <a:t>11.4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031189"/>
            <a:ext cx="4524375" cy="788670"/>
          </a:xfrm>
          <a:prstGeom prst="rect">
            <a:avLst/>
          </a:prstGeom>
        </p:spPr>
        <p:txBody>
          <a:bodyPr vert="horz" wrap="square" lIns="0" tIns="13335" rIns="0" bIns="0" rtlCol="0">
            <a:spAutoFit/>
          </a:bodyPr>
          <a:lstStyle/>
          <a:p>
            <a:pPr marL="12700">
              <a:lnSpc>
                <a:spcPct val="100000"/>
              </a:lnSpc>
              <a:spcBef>
                <a:spcPts val="105"/>
              </a:spcBef>
            </a:pPr>
            <a:r>
              <a:rPr sz="5000" spc="-5" dirty="0">
                <a:solidFill>
                  <a:srgbClr val="04607A"/>
                </a:solidFill>
                <a:latin typeface="Calibri"/>
                <a:cs typeface="Calibri"/>
              </a:rPr>
              <a:t>Section</a:t>
            </a:r>
            <a:r>
              <a:rPr sz="5000" spc="-85" dirty="0">
                <a:solidFill>
                  <a:srgbClr val="04607A"/>
                </a:solidFill>
                <a:latin typeface="Calibri"/>
                <a:cs typeface="Calibri"/>
              </a:rPr>
              <a:t> </a:t>
            </a:r>
            <a:r>
              <a:rPr sz="5000" dirty="0">
                <a:solidFill>
                  <a:srgbClr val="04607A"/>
                </a:solidFill>
                <a:latin typeface="Calibri"/>
                <a:cs typeface="Calibri"/>
              </a:rPr>
              <a:t>Summary</a:t>
            </a:r>
            <a:endParaRPr sz="5000" dirty="0">
              <a:latin typeface="Calibri"/>
              <a:cs typeface="Calibri"/>
            </a:endParaRPr>
          </a:p>
        </p:txBody>
      </p:sp>
      <p:sp>
        <p:nvSpPr>
          <p:cNvPr id="9" name="object 9"/>
          <p:cNvSpPr txBox="1"/>
          <p:nvPr/>
        </p:nvSpPr>
        <p:spPr>
          <a:xfrm>
            <a:off x="535940" y="1869537"/>
            <a:ext cx="2943860" cy="1452245"/>
          </a:xfrm>
          <a:prstGeom prst="rect">
            <a:avLst/>
          </a:prstGeom>
        </p:spPr>
        <p:txBody>
          <a:bodyPr vert="horz" wrap="square" lIns="0" tIns="91440" rIns="0" bIns="0" rtlCol="0">
            <a:spAutoFit/>
          </a:bodyPr>
          <a:lstStyle/>
          <a:p>
            <a:pPr marL="287020" indent="-274320">
              <a:lnSpc>
                <a:spcPct val="100000"/>
              </a:lnSpc>
              <a:spcBef>
                <a:spcPts val="720"/>
              </a:spcBef>
              <a:buClr>
                <a:srgbClr val="0AD0D9"/>
              </a:buClr>
              <a:buSzPct val="94230"/>
              <a:buFont typeface="Segoe UI Symbol"/>
              <a:buChar char="⚫"/>
              <a:tabLst>
                <a:tab pos="287020" algn="l"/>
              </a:tabLst>
            </a:pPr>
            <a:r>
              <a:rPr sz="2600" dirty="0">
                <a:latin typeface="Constantia"/>
                <a:cs typeface="Constantia"/>
              </a:rPr>
              <a:t>Spanning</a:t>
            </a:r>
            <a:r>
              <a:rPr sz="2600" spc="-85" dirty="0">
                <a:latin typeface="Constantia"/>
                <a:cs typeface="Constantia"/>
              </a:rPr>
              <a:t> </a:t>
            </a:r>
            <a:r>
              <a:rPr sz="2600" spc="-40" dirty="0">
                <a:latin typeface="Constantia"/>
                <a:cs typeface="Constantia"/>
              </a:rPr>
              <a:t>Trees</a:t>
            </a:r>
            <a:endParaRPr sz="2600" dirty="0">
              <a:latin typeface="Constantia"/>
              <a:cs typeface="Constantia"/>
            </a:endParaRPr>
          </a:p>
          <a:p>
            <a:pPr marL="287020" indent="-274320">
              <a:lnSpc>
                <a:spcPct val="100000"/>
              </a:lnSpc>
              <a:spcBef>
                <a:spcPts val="625"/>
              </a:spcBef>
              <a:buClr>
                <a:srgbClr val="0AD0D9"/>
              </a:buClr>
              <a:buSzPct val="94230"/>
              <a:buFont typeface="Segoe UI Symbol"/>
              <a:buChar char="⚫"/>
              <a:tabLst>
                <a:tab pos="287020" algn="l"/>
              </a:tabLst>
            </a:pPr>
            <a:r>
              <a:rPr sz="2600" dirty="0">
                <a:latin typeface="Constantia"/>
                <a:cs typeface="Constantia"/>
              </a:rPr>
              <a:t>Pri</a:t>
            </a:r>
            <a:r>
              <a:rPr sz="2600" spc="-85" dirty="0">
                <a:latin typeface="Constantia"/>
                <a:cs typeface="Constantia"/>
              </a:rPr>
              <a:t>m</a:t>
            </a:r>
            <a:r>
              <a:rPr sz="2600" spc="-100" dirty="0">
                <a:latin typeface="Constantia"/>
                <a:cs typeface="Constantia"/>
              </a:rPr>
              <a:t>’</a:t>
            </a:r>
            <a:r>
              <a:rPr sz="2600" dirty="0">
                <a:latin typeface="Constantia"/>
                <a:cs typeface="Constantia"/>
              </a:rPr>
              <a:t>s</a:t>
            </a:r>
            <a:r>
              <a:rPr sz="2600" spc="-105" dirty="0">
                <a:latin typeface="Constantia"/>
                <a:cs typeface="Constantia"/>
              </a:rPr>
              <a:t> </a:t>
            </a:r>
            <a:r>
              <a:rPr sz="2600" spc="-5" dirty="0">
                <a:latin typeface="Constantia"/>
                <a:cs typeface="Constantia"/>
              </a:rPr>
              <a:t>Al</a:t>
            </a:r>
            <a:r>
              <a:rPr sz="2600" spc="-65" dirty="0">
                <a:latin typeface="Constantia"/>
                <a:cs typeface="Constantia"/>
              </a:rPr>
              <a:t>g</a:t>
            </a:r>
            <a:r>
              <a:rPr sz="2600" dirty="0">
                <a:latin typeface="Constantia"/>
                <a:cs typeface="Constantia"/>
              </a:rPr>
              <a:t>orithm</a:t>
            </a:r>
          </a:p>
          <a:p>
            <a:pPr marL="287020" indent="-274320">
              <a:lnSpc>
                <a:spcPct val="100000"/>
              </a:lnSpc>
              <a:spcBef>
                <a:spcPts val="625"/>
              </a:spcBef>
              <a:buClr>
                <a:srgbClr val="0AD0D9"/>
              </a:buClr>
              <a:buSzPct val="94230"/>
              <a:buFont typeface="Segoe UI Symbol"/>
              <a:buChar char="⚫"/>
              <a:tabLst>
                <a:tab pos="287020" algn="l"/>
              </a:tabLst>
            </a:pPr>
            <a:r>
              <a:rPr sz="2600" dirty="0">
                <a:latin typeface="Constantia"/>
                <a:cs typeface="Constantia"/>
              </a:rPr>
              <a:t>Kruskal</a:t>
            </a:r>
            <a:r>
              <a:rPr sz="2600" spc="-114" dirty="0">
                <a:latin typeface="Constantia"/>
                <a:cs typeface="Constantia"/>
              </a:rPr>
              <a:t> </a:t>
            </a:r>
            <a:r>
              <a:rPr sz="2600" spc="-10" dirty="0">
                <a:latin typeface="Constantia"/>
                <a:cs typeface="Constantia"/>
              </a:rPr>
              <a:t>Algorithm</a:t>
            </a:r>
            <a:endParaRPr sz="2600" dirty="0">
              <a:latin typeface="Constantia"/>
              <a:cs typeface="Constant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79578"/>
            <a:ext cx="3514090" cy="711200"/>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04607A"/>
                </a:solidFill>
                <a:latin typeface="Calibri"/>
                <a:cs typeface="Calibri"/>
              </a:rPr>
              <a:t>Spanning</a:t>
            </a:r>
            <a:r>
              <a:rPr sz="4500" spc="-105" dirty="0">
                <a:solidFill>
                  <a:srgbClr val="04607A"/>
                </a:solidFill>
                <a:latin typeface="Calibri"/>
                <a:cs typeface="Calibri"/>
              </a:rPr>
              <a:t> </a:t>
            </a:r>
            <a:r>
              <a:rPr sz="4500" spc="-70" dirty="0">
                <a:solidFill>
                  <a:srgbClr val="04607A"/>
                </a:solidFill>
                <a:latin typeface="Calibri"/>
                <a:cs typeface="Calibri"/>
              </a:rPr>
              <a:t>Trees</a:t>
            </a:r>
            <a:endParaRPr sz="4500" dirty="0">
              <a:latin typeface="Calibri"/>
              <a:cs typeface="Calibri"/>
            </a:endParaRPr>
          </a:p>
        </p:txBody>
      </p:sp>
      <p:sp>
        <p:nvSpPr>
          <p:cNvPr id="9" name="object 9"/>
          <p:cNvSpPr txBox="1"/>
          <p:nvPr/>
        </p:nvSpPr>
        <p:spPr>
          <a:xfrm>
            <a:off x="505459" y="1366469"/>
            <a:ext cx="8084184" cy="1635760"/>
          </a:xfrm>
          <a:prstGeom prst="rect">
            <a:avLst/>
          </a:prstGeom>
        </p:spPr>
        <p:txBody>
          <a:bodyPr vert="horz" wrap="square" lIns="0" tIns="12700" rIns="0" bIns="0" rtlCol="0">
            <a:spAutoFit/>
          </a:bodyPr>
          <a:lstStyle/>
          <a:p>
            <a:pPr marL="12700">
              <a:lnSpc>
                <a:spcPct val="100000"/>
              </a:lnSpc>
              <a:spcBef>
                <a:spcPts val="100"/>
              </a:spcBef>
            </a:pPr>
            <a:r>
              <a:rPr sz="2400" b="1" dirty="0">
                <a:latin typeface="Constantia"/>
                <a:cs typeface="Constantia"/>
              </a:rPr>
              <a:t>Definition</a:t>
            </a:r>
            <a:r>
              <a:rPr sz="2400" dirty="0">
                <a:latin typeface="Constantia"/>
                <a:cs typeface="Constantia"/>
              </a:rPr>
              <a:t>: </a:t>
            </a:r>
            <a:r>
              <a:rPr sz="2400" spc="5" dirty="0">
                <a:latin typeface="Constantia"/>
                <a:cs typeface="Constantia"/>
              </a:rPr>
              <a:t>Let</a:t>
            </a:r>
            <a:r>
              <a:rPr sz="2400" spc="-45" dirty="0">
                <a:latin typeface="Constantia"/>
                <a:cs typeface="Constantia"/>
              </a:rPr>
              <a:t> </a:t>
            </a:r>
            <a:r>
              <a:rPr sz="2400" i="1" dirty="0">
                <a:latin typeface="Constantia"/>
                <a:cs typeface="Constantia"/>
              </a:rPr>
              <a:t>G</a:t>
            </a:r>
            <a:r>
              <a:rPr sz="2400" i="1" spc="45" dirty="0">
                <a:latin typeface="Constantia"/>
                <a:cs typeface="Constantia"/>
              </a:rPr>
              <a:t> </a:t>
            </a:r>
            <a:r>
              <a:rPr sz="2400" spc="-5" dirty="0">
                <a:latin typeface="Constantia"/>
                <a:cs typeface="Constantia"/>
              </a:rPr>
              <a:t>be</a:t>
            </a:r>
            <a:r>
              <a:rPr sz="2400" spc="-130" dirty="0">
                <a:latin typeface="Constantia"/>
                <a:cs typeface="Constantia"/>
              </a:rPr>
              <a:t> </a:t>
            </a:r>
            <a:r>
              <a:rPr sz="2400" dirty="0">
                <a:latin typeface="Constantia"/>
                <a:cs typeface="Constantia"/>
              </a:rPr>
              <a:t>a</a:t>
            </a:r>
            <a:r>
              <a:rPr sz="2400" spc="-110" dirty="0">
                <a:latin typeface="Constantia"/>
                <a:cs typeface="Constantia"/>
              </a:rPr>
              <a:t> </a:t>
            </a:r>
            <a:r>
              <a:rPr sz="2400" dirty="0">
                <a:latin typeface="Constantia"/>
                <a:cs typeface="Constantia"/>
              </a:rPr>
              <a:t>simple</a:t>
            </a:r>
            <a:r>
              <a:rPr sz="2400" spc="-135" dirty="0">
                <a:latin typeface="Constantia"/>
                <a:cs typeface="Constantia"/>
              </a:rPr>
              <a:t> </a:t>
            </a:r>
            <a:r>
              <a:rPr sz="2400" spc="-5" dirty="0">
                <a:latin typeface="Constantia"/>
                <a:cs typeface="Constantia"/>
              </a:rPr>
              <a:t>graph.</a:t>
            </a:r>
            <a:r>
              <a:rPr sz="2400" spc="-60" dirty="0">
                <a:latin typeface="Constantia"/>
                <a:cs typeface="Constantia"/>
              </a:rPr>
              <a:t> </a:t>
            </a:r>
            <a:r>
              <a:rPr sz="2400" dirty="0">
                <a:latin typeface="Constantia"/>
                <a:cs typeface="Constantia"/>
              </a:rPr>
              <a:t>A</a:t>
            </a:r>
            <a:r>
              <a:rPr sz="2400" spc="-85" dirty="0">
                <a:latin typeface="Constantia"/>
                <a:cs typeface="Constantia"/>
              </a:rPr>
              <a:t> </a:t>
            </a:r>
            <a:r>
              <a:rPr sz="2400" spc="-5" dirty="0">
                <a:latin typeface="Constantia"/>
                <a:cs typeface="Constantia"/>
              </a:rPr>
              <a:t>spanning</a:t>
            </a:r>
            <a:r>
              <a:rPr sz="2400" spc="-15" dirty="0">
                <a:latin typeface="Constantia"/>
                <a:cs typeface="Constantia"/>
              </a:rPr>
              <a:t> </a:t>
            </a:r>
            <a:r>
              <a:rPr sz="2400" spc="-10" dirty="0">
                <a:latin typeface="Constantia"/>
                <a:cs typeface="Constantia"/>
              </a:rPr>
              <a:t>tree</a:t>
            </a:r>
            <a:r>
              <a:rPr sz="2400" spc="-120" dirty="0">
                <a:latin typeface="Constantia"/>
                <a:cs typeface="Constantia"/>
              </a:rPr>
              <a:t> </a:t>
            </a:r>
            <a:r>
              <a:rPr sz="2400" dirty="0">
                <a:latin typeface="Constantia"/>
                <a:cs typeface="Constantia"/>
              </a:rPr>
              <a:t>of</a:t>
            </a:r>
            <a:r>
              <a:rPr sz="2400" spc="45" dirty="0">
                <a:latin typeface="Constantia"/>
                <a:cs typeface="Constantia"/>
              </a:rPr>
              <a:t> </a:t>
            </a:r>
            <a:r>
              <a:rPr sz="2400" i="1" dirty="0">
                <a:latin typeface="Constantia"/>
                <a:cs typeface="Constantia"/>
              </a:rPr>
              <a:t>G</a:t>
            </a:r>
            <a:r>
              <a:rPr sz="2400" i="1" spc="35" dirty="0">
                <a:latin typeface="Constantia"/>
                <a:cs typeface="Constantia"/>
              </a:rPr>
              <a:t> </a:t>
            </a:r>
            <a:r>
              <a:rPr sz="2400" spc="-5" dirty="0">
                <a:latin typeface="Constantia"/>
                <a:cs typeface="Constantia"/>
              </a:rPr>
              <a:t>is</a:t>
            </a:r>
            <a:r>
              <a:rPr sz="2400" spc="-114" dirty="0">
                <a:latin typeface="Constantia"/>
                <a:cs typeface="Constantia"/>
              </a:rPr>
              <a:t> </a:t>
            </a:r>
            <a:r>
              <a:rPr sz="2400" dirty="0">
                <a:latin typeface="Constantia"/>
                <a:cs typeface="Constantia"/>
              </a:rPr>
              <a:t>a</a:t>
            </a:r>
          </a:p>
          <a:p>
            <a:pPr marL="12700">
              <a:lnSpc>
                <a:spcPct val="100000"/>
              </a:lnSpc>
              <a:spcBef>
                <a:spcPts val="5"/>
              </a:spcBef>
            </a:pPr>
            <a:r>
              <a:rPr sz="2400" dirty="0">
                <a:latin typeface="Constantia"/>
                <a:cs typeface="Constantia"/>
              </a:rPr>
              <a:t>subg</a:t>
            </a:r>
            <a:r>
              <a:rPr sz="2400" spc="-30" dirty="0">
                <a:latin typeface="Constantia"/>
                <a:cs typeface="Constantia"/>
              </a:rPr>
              <a:t>r</a:t>
            </a:r>
            <a:r>
              <a:rPr sz="2400" dirty="0">
                <a:latin typeface="Constantia"/>
                <a:cs typeface="Constantia"/>
              </a:rPr>
              <a:t>aph</a:t>
            </a:r>
            <a:r>
              <a:rPr sz="2400" spc="-110" dirty="0">
                <a:latin typeface="Constantia"/>
                <a:cs typeface="Constantia"/>
              </a:rPr>
              <a:t> </a:t>
            </a:r>
            <a:r>
              <a:rPr sz="2400" dirty="0">
                <a:latin typeface="Constantia"/>
                <a:cs typeface="Constantia"/>
              </a:rPr>
              <a:t>of</a:t>
            </a:r>
            <a:r>
              <a:rPr sz="2400" spc="55" dirty="0">
                <a:latin typeface="Constantia"/>
                <a:cs typeface="Constantia"/>
              </a:rPr>
              <a:t> </a:t>
            </a:r>
            <a:r>
              <a:rPr sz="2400" i="1" dirty="0">
                <a:latin typeface="Constantia"/>
                <a:cs typeface="Constantia"/>
              </a:rPr>
              <a:t>G </a:t>
            </a:r>
            <a:r>
              <a:rPr sz="2400" spc="-5" dirty="0">
                <a:latin typeface="Constantia"/>
                <a:cs typeface="Constantia"/>
              </a:rPr>
              <a:t>tha</a:t>
            </a:r>
            <a:r>
              <a:rPr sz="2400" dirty="0">
                <a:latin typeface="Constantia"/>
                <a:cs typeface="Constantia"/>
              </a:rPr>
              <a:t>t</a:t>
            </a:r>
            <a:r>
              <a:rPr sz="2400" spc="-55" dirty="0">
                <a:latin typeface="Constantia"/>
                <a:cs typeface="Constantia"/>
              </a:rPr>
              <a:t> </a:t>
            </a:r>
            <a:r>
              <a:rPr sz="2400" spc="-5" dirty="0">
                <a:latin typeface="Constantia"/>
                <a:cs typeface="Constantia"/>
              </a:rPr>
              <a:t>i</a:t>
            </a:r>
            <a:r>
              <a:rPr sz="2400" dirty="0">
                <a:latin typeface="Constantia"/>
                <a:cs typeface="Constantia"/>
              </a:rPr>
              <a:t>s</a:t>
            </a:r>
            <a:r>
              <a:rPr sz="2400" spc="-125" dirty="0">
                <a:latin typeface="Constantia"/>
                <a:cs typeface="Constantia"/>
              </a:rPr>
              <a:t> </a:t>
            </a:r>
            <a:r>
              <a:rPr sz="2400" dirty="0">
                <a:latin typeface="Constantia"/>
                <a:cs typeface="Constantia"/>
              </a:rPr>
              <a:t>a</a:t>
            </a:r>
            <a:r>
              <a:rPr sz="2400" spc="-90" dirty="0">
                <a:latin typeface="Constantia"/>
                <a:cs typeface="Constantia"/>
              </a:rPr>
              <a:t> </a:t>
            </a:r>
            <a:r>
              <a:rPr sz="2400" spc="-5" dirty="0">
                <a:latin typeface="Constantia"/>
                <a:cs typeface="Constantia"/>
              </a:rPr>
              <a:t>t</a:t>
            </a:r>
            <a:r>
              <a:rPr sz="2400" spc="-30" dirty="0">
                <a:latin typeface="Constantia"/>
                <a:cs typeface="Constantia"/>
              </a:rPr>
              <a:t>r</a:t>
            </a:r>
            <a:r>
              <a:rPr sz="2400" dirty="0">
                <a:latin typeface="Constantia"/>
                <a:cs typeface="Constantia"/>
              </a:rPr>
              <a:t>ee</a:t>
            </a:r>
            <a:r>
              <a:rPr sz="2400" spc="-120" dirty="0">
                <a:latin typeface="Constantia"/>
                <a:cs typeface="Constantia"/>
              </a:rPr>
              <a:t> </a:t>
            </a:r>
            <a:r>
              <a:rPr sz="2400" spc="-55" dirty="0">
                <a:latin typeface="Constantia"/>
                <a:cs typeface="Constantia"/>
              </a:rPr>
              <a:t>c</a:t>
            </a:r>
            <a:r>
              <a:rPr sz="2400" dirty="0">
                <a:latin typeface="Constantia"/>
                <a:cs typeface="Constantia"/>
              </a:rPr>
              <a:t>o</a:t>
            </a:r>
            <a:r>
              <a:rPr sz="2400" spc="-10" dirty="0">
                <a:latin typeface="Constantia"/>
                <a:cs typeface="Constantia"/>
              </a:rPr>
              <a:t>n</a:t>
            </a:r>
            <a:r>
              <a:rPr sz="2400" spc="-5" dirty="0">
                <a:latin typeface="Constantia"/>
                <a:cs typeface="Constantia"/>
              </a:rPr>
              <a:t>ta</a:t>
            </a:r>
            <a:r>
              <a:rPr sz="2400" spc="5" dirty="0">
                <a:latin typeface="Constantia"/>
                <a:cs typeface="Constantia"/>
              </a:rPr>
              <a:t>i</a:t>
            </a:r>
            <a:r>
              <a:rPr sz="2400" spc="-5" dirty="0">
                <a:latin typeface="Constantia"/>
                <a:cs typeface="Constantia"/>
              </a:rPr>
              <a:t>nin</a:t>
            </a:r>
            <a:r>
              <a:rPr sz="2400" dirty="0">
                <a:latin typeface="Constantia"/>
                <a:cs typeface="Constantia"/>
              </a:rPr>
              <a:t>g</a:t>
            </a:r>
            <a:r>
              <a:rPr sz="2400" spc="-40" dirty="0">
                <a:latin typeface="Constantia"/>
                <a:cs typeface="Constantia"/>
              </a:rPr>
              <a:t> </a:t>
            </a:r>
            <a:r>
              <a:rPr sz="2400" dirty="0">
                <a:latin typeface="Constantia"/>
                <a:cs typeface="Constantia"/>
              </a:rPr>
              <a:t>e</a:t>
            </a:r>
            <a:r>
              <a:rPr sz="2400" spc="-55" dirty="0">
                <a:latin typeface="Constantia"/>
                <a:cs typeface="Constantia"/>
              </a:rPr>
              <a:t>v</a:t>
            </a:r>
            <a:r>
              <a:rPr sz="2400" dirty="0">
                <a:latin typeface="Constantia"/>
                <a:cs typeface="Constantia"/>
              </a:rPr>
              <a:t>e</a:t>
            </a:r>
            <a:r>
              <a:rPr sz="2400" spc="40" dirty="0">
                <a:latin typeface="Constantia"/>
                <a:cs typeface="Constantia"/>
              </a:rPr>
              <a:t>r</a:t>
            </a:r>
            <a:r>
              <a:rPr sz="2400" dirty="0">
                <a:latin typeface="Constantia"/>
                <a:cs typeface="Constantia"/>
              </a:rPr>
              <a:t>y</a:t>
            </a:r>
            <a:r>
              <a:rPr sz="2400" spc="-150" dirty="0">
                <a:latin typeface="Constantia"/>
                <a:cs typeface="Constantia"/>
              </a:rPr>
              <a:t> </a:t>
            </a:r>
            <a:r>
              <a:rPr sz="2400" spc="-55" dirty="0">
                <a:latin typeface="Constantia"/>
                <a:cs typeface="Constantia"/>
              </a:rPr>
              <a:t>v</a:t>
            </a:r>
            <a:r>
              <a:rPr sz="2400" dirty="0">
                <a:latin typeface="Constantia"/>
                <a:cs typeface="Constantia"/>
              </a:rPr>
              <a:t>er</a:t>
            </a:r>
            <a:r>
              <a:rPr sz="2400" spc="-35" dirty="0">
                <a:latin typeface="Constantia"/>
                <a:cs typeface="Constantia"/>
              </a:rPr>
              <a:t>t</a:t>
            </a:r>
            <a:r>
              <a:rPr sz="2400" dirty="0">
                <a:latin typeface="Constantia"/>
                <a:cs typeface="Constantia"/>
              </a:rPr>
              <a:t>ex</a:t>
            </a:r>
            <a:r>
              <a:rPr sz="2400" spc="-110" dirty="0">
                <a:latin typeface="Constantia"/>
                <a:cs typeface="Constantia"/>
              </a:rPr>
              <a:t> </a:t>
            </a:r>
            <a:r>
              <a:rPr sz="2400" dirty="0">
                <a:latin typeface="Constantia"/>
                <a:cs typeface="Constantia"/>
              </a:rPr>
              <a:t>of</a:t>
            </a:r>
            <a:r>
              <a:rPr sz="2400" spc="65" dirty="0">
                <a:latin typeface="Constantia"/>
                <a:cs typeface="Constantia"/>
              </a:rPr>
              <a:t> </a:t>
            </a:r>
            <a:r>
              <a:rPr sz="2400" i="1" spc="-10" dirty="0">
                <a:latin typeface="Constantia"/>
                <a:cs typeface="Constantia"/>
              </a:rPr>
              <a:t>G</a:t>
            </a:r>
            <a:r>
              <a:rPr sz="2400" dirty="0">
                <a:latin typeface="Constantia"/>
                <a:cs typeface="Constantia"/>
              </a:rPr>
              <a:t>.</a:t>
            </a:r>
          </a:p>
          <a:p>
            <a:pPr>
              <a:lnSpc>
                <a:spcPct val="100000"/>
              </a:lnSpc>
            </a:pPr>
            <a:endParaRPr sz="3300" dirty="0">
              <a:latin typeface="Constantia"/>
              <a:cs typeface="Constantia"/>
            </a:endParaRPr>
          </a:p>
          <a:p>
            <a:pPr marL="12700">
              <a:lnSpc>
                <a:spcPct val="100000"/>
              </a:lnSpc>
              <a:spcBef>
                <a:spcPts val="5"/>
              </a:spcBef>
            </a:pPr>
            <a:r>
              <a:rPr sz="2400" b="1" spc="-5" dirty="0">
                <a:latin typeface="Constantia"/>
                <a:cs typeface="Constantia"/>
              </a:rPr>
              <a:t>Example</a:t>
            </a:r>
            <a:r>
              <a:rPr sz="2400" spc="-5" dirty="0">
                <a:latin typeface="Constantia"/>
                <a:cs typeface="Constantia"/>
              </a:rPr>
              <a:t>:</a:t>
            </a:r>
            <a:r>
              <a:rPr sz="2400" spc="-25" dirty="0">
                <a:latin typeface="Constantia"/>
                <a:cs typeface="Constantia"/>
              </a:rPr>
              <a:t> </a:t>
            </a:r>
            <a:r>
              <a:rPr sz="2400" spc="-10" dirty="0">
                <a:latin typeface="Constantia"/>
                <a:cs typeface="Constantia"/>
              </a:rPr>
              <a:t>Find</a:t>
            </a:r>
            <a:r>
              <a:rPr sz="2400" spc="-30" dirty="0">
                <a:latin typeface="Constantia"/>
                <a:cs typeface="Constantia"/>
              </a:rPr>
              <a:t> </a:t>
            </a:r>
            <a:r>
              <a:rPr sz="2400" spc="-5" dirty="0">
                <a:latin typeface="Constantia"/>
                <a:cs typeface="Constantia"/>
              </a:rPr>
              <a:t>the</a:t>
            </a:r>
            <a:r>
              <a:rPr sz="2400" spc="-110" dirty="0">
                <a:latin typeface="Constantia"/>
                <a:cs typeface="Constantia"/>
              </a:rPr>
              <a:t> </a:t>
            </a:r>
            <a:r>
              <a:rPr sz="2400" spc="-5" dirty="0">
                <a:latin typeface="Constantia"/>
                <a:cs typeface="Constantia"/>
              </a:rPr>
              <a:t>spanning</a:t>
            </a:r>
            <a:r>
              <a:rPr sz="2400" spc="-20" dirty="0">
                <a:latin typeface="Constantia"/>
                <a:cs typeface="Constantia"/>
              </a:rPr>
              <a:t> </a:t>
            </a:r>
            <a:r>
              <a:rPr sz="2400" spc="-10" dirty="0">
                <a:latin typeface="Constantia"/>
                <a:cs typeface="Constantia"/>
              </a:rPr>
              <a:t>tree</a:t>
            </a:r>
            <a:r>
              <a:rPr sz="2400" spc="-120" dirty="0">
                <a:latin typeface="Constantia"/>
                <a:cs typeface="Constantia"/>
              </a:rPr>
              <a:t> </a:t>
            </a:r>
            <a:r>
              <a:rPr sz="2400" dirty="0">
                <a:latin typeface="Constantia"/>
                <a:cs typeface="Constantia"/>
              </a:rPr>
              <a:t>of</a:t>
            </a:r>
            <a:r>
              <a:rPr sz="2400" spc="10" dirty="0">
                <a:latin typeface="Constantia"/>
                <a:cs typeface="Constantia"/>
              </a:rPr>
              <a:t> </a:t>
            </a:r>
            <a:r>
              <a:rPr sz="2400" spc="-5" dirty="0">
                <a:latin typeface="Constantia"/>
                <a:cs typeface="Constantia"/>
              </a:rPr>
              <a:t>the</a:t>
            </a:r>
            <a:r>
              <a:rPr sz="2400" spc="-110" dirty="0">
                <a:latin typeface="Constantia"/>
                <a:cs typeface="Constantia"/>
              </a:rPr>
              <a:t> </a:t>
            </a:r>
            <a:r>
              <a:rPr sz="2400" dirty="0">
                <a:latin typeface="Constantia"/>
                <a:cs typeface="Constantia"/>
              </a:rPr>
              <a:t>simple</a:t>
            </a:r>
            <a:r>
              <a:rPr sz="2400" spc="-145" dirty="0">
                <a:latin typeface="Constantia"/>
                <a:cs typeface="Constantia"/>
              </a:rPr>
              <a:t> </a:t>
            </a:r>
            <a:r>
              <a:rPr sz="2400" spc="-5" dirty="0">
                <a:latin typeface="Constantia"/>
                <a:cs typeface="Constantia"/>
              </a:rPr>
              <a:t>graph:</a:t>
            </a:r>
            <a:endParaRPr sz="2400" dirty="0">
              <a:latin typeface="Constantia"/>
              <a:cs typeface="Constantia"/>
            </a:endParaRPr>
          </a:p>
        </p:txBody>
      </p:sp>
      <p:pic>
        <p:nvPicPr>
          <p:cNvPr id="10" name="object 10"/>
          <p:cNvPicPr/>
          <p:nvPr/>
        </p:nvPicPr>
        <p:blipFill>
          <a:blip r:embed="rId7" cstate="print"/>
          <a:stretch>
            <a:fillRect/>
          </a:stretch>
        </p:blipFill>
        <p:spPr>
          <a:xfrm>
            <a:off x="838200" y="3276600"/>
            <a:ext cx="6248400" cy="24384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79578"/>
            <a:ext cx="3514090" cy="711200"/>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04607A"/>
                </a:solidFill>
                <a:latin typeface="Calibri"/>
                <a:cs typeface="Calibri"/>
              </a:rPr>
              <a:t>Spanning</a:t>
            </a:r>
            <a:r>
              <a:rPr sz="4500" spc="-105" dirty="0">
                <a:solidFill>
                  <a:srgbClr val="04607A"/>
                </a:solidFill>
                <a:latin typeface="Calibri"/>
                <a:cs typeface="Calibri"/>
              </a:rPr>
              <a:t> </a:t>
            </a:r>
            <a:r>
              <a:rPr sz="4500" spc="-70" dirty="0">
                <a:solidFill>
                  <a:srgbClr val="04607A"/>
                </a:solidFill>
                <a:latin typeface="Calibri"/>
                <a:cs typeface="Calibri"/>
              </a:rPr>
              <a:t>Trees</a:t>
            </a:r>
            <a:endParaRPr sz="4500" dirty="0">
              <a:latin typeface="Calibri"/>
              <a:cs typeface="Calibri"/>
            </a:endParaRPr>
          </a:p>
        </p:txBody>
      </p:sp>
      <p:sp>
        <p:nvSpPr>
          <p:cNvPr id="9" name="object 9"/>
          <p:cNvSpPr txBox="1"/>
          <p:nvPr/>
        </p:nvSpPr>
        <p:spPr>
          <a:xfrm>
            <a:off x="810259" y="927861"/>
            <a:ext cx="7781925" cy="2586355"/>
          </a:xfrm>
          <a:prstGeom prst="rect">
            <a:avLst/>
          </a:prstGeom>
        </p:spPr>
        <p:txBody>
          <a:bodyPr vert="horz" wrap="square" lIns="0" tIns="12700" rIns="0" bIns="0" rtlCol="0">
            <a:spAutoFit/>
          </a:bodyPr>
          <a:lstStyle/>
          <a:p>
            <a:pPr marL="12700" marR="5080">
              <a:lnSpc>
                <a:spcPct val="100000"/>
              </a:lnSpc>
              <a:spcBef>
                <a:spcPts val="100"/>
              </a:spcBef>
            </a:pPr>
            <a:r>
              <a:rPr sz="2400" b="1" spc="-5" dirty="0">
                <a:latin typeface="Constantia"/>
                <a:cs typeface="Constantia"/>
              </a:rPr>
              <a:t>Solution</a:t>
            </a:r>
            <a:r>
              <a:rPr sz="2400" spc="-5" dirty="0">
                <a:latin typeface="Constantia"/>
                <a:cs typeface="Constantia"/>
              </a:rPr>
              <a:t>:</a:t>
            </a:r>
            <a:r>
              <a:rPr sz="2400" spc="-55" dirty="0">
                <a:latin typeface="Constantia"/>
                <a:cs typeface="Constantia"/>
              </a:rPr>
              <a:t> </a:t>
            </a:r>
            <a:r>
              <a:rPr sz="2400" spc="-5" dirty="0">
                <a:latin typeface="Constantia"/>
                <a:cs typeface="Constantia"/>
              </a:rPr>
              <a:t>The</a:t>
            </a:r>
            <a:r>
              <a:rPr sz="2400" spc="-120" dirty="0">
                <a:latin typeface="Constantia"/>
                <a:cs typeface="Constantia"/>
              </a:rPr>
              <a:t> </a:t>
            </a:r>
            <a:r>
              <a:rPr sz="2400" spc="-10" dirty="0">
                <a:latin typeface="Constantia"/>
                <a:cs typeface="Constantia"/>
              </a:rPr>
              <a:t>graph</a:t>
            </a:r>
            <a:r>
              <a:rPr sz="2400" spc="-55" dirty="0">
                <a:latin typeface="Constantia"/>
                <a:cs typeface="Constantia"/>
              </a:rPr>
              <a:t> </a:t>
            </a:r>
            <a:r>
              <a:rPr sz="2400" spc="-5" dirty="0">
                <a:latin typeface="Constantia"/>
                <a:cs typeface="Constantia"/>
              </a:rPr>
              <a:t>is</a:t>
            </a:r>
            <a:r>
              <a:rPr sz="2400" spc="-110" dirty="0">
                <a:latin typeface="Constantia"/>
                <a:cs typeface="Constantia"/>
              </a:rPr>
              <a:t> </a:t>
            </a:r>
            <a:r>
              <a:rPr sz="2400" spc="-15" dirty="0">
                <a:latin typeface="Constantia"/>
                <a:cs typeface="Constantia"/>
              </a:rPr>
              <a:t>connected,</a:t>
            </a:r>
            <a:r>
              <a:rPr sz="2400" spc="25" dirty="0">
                <a:latin typeface="Constantia"/>
                <a:cs typeface="Constantia"/>
              </a:rPr>
              <a:t> </a:t>
            </a:r>
            <a:r>
              <a:rPr sz="2400" spc="-5" dirty="0">
                <a:latin typeface="Constantia"/>
                <a:cs typeface="Constantia"/>
              </a:rPr>
              <a:t>but</a:t>
            </a:r>
            <a:r>
              <a:rPr sz="2400" spc="-60" dirty="0">
                <a:latin typeface="Constantia"/>
                <a:cs typeface="Constantia"/>
              </a:rPr>
              <a:t> </a:t>
            </a:r>
            <a:r>
              <a:rPr sz="2400" spc="-5" dirty="0">
                <a:latin typeface="Constantia"/>
                <a:cs typeface="Constantia"/>
              </a:rPr>
              <a:t>is</a:t>
            </a:r>
            <a:r>
              <a:rPr sz="2400" spc="-65" dirty="0">
                <a:latin typeface="Constantia"/>
                <a:cs typeface="Constantia"/>
              </a:rPr>
              <a:t> </a:t>
            </a:r>
            <a:r>
              <a:rPr sz="2400" spc="-5" dirty="0">
                <a:latin typeface="Constantia"/>
                <a:cs typeface="Constantia"/>
              </a:rPr>
              <a:t>not</a:t>
            </a:r>
            <a:r>
              <a:rPr sz="2400" spc="-95" dirty="0">
                <a:latin typeface="Constantia"/>
                <a:cs typeface="Constantia"/>
              </a:rPr>
              <a:t> </a:t>
            </a:r>
            <a:r>
              <a:rPr sz="2400" dirty="0">
                <a:latin typeface="Constantia"/>
                <a:cs typeface="Constantia"/>
              </a:rPr>
              <a:t>a</a:t>
            </a:r>
            <a:r>
              <a:rPr sz="2400" spc="-90" dirty="0">
                <a:latin typeface="Constantia"/>
                <a:cs typeface="Constantia"/>
              </a:rPr>
              <a:t> </a:t>
            </a:r>
            <a:r>
              <a:rPr sz="2400" spc="-10" dirty="0">
                <a:latin typeface="Constantia"/>
                <a:cs typeface="Constantia"/>
              </a:rPr>
              <a:t>tree</a:t>
            </a:r>
            <a:r>
              <a:rPr sz="2400" spc="-70" dirty="0">
                <a:latin typeface="Constantia"/>
                <a:cs typeface="Constantia"/>
              </a:rPr>
              <a:t> </a:t>
            </a:r>
            <a:r>
              <a:rPr sz="2400" spc="-5" dirty="0">
                <a:latin typeface="Constantia"/>
                <a:cs typeface="Constantia"/>
              </a:rPr>
              <a:t>because </a:t>
            </a:r>
            <a:r>
              <a:rPr sz="2400" spc="-585" dirty="0">
                <a:latin typeface="Constantia"/>
                <a:cs typeface="Constantia"/>
              </a:rPr>
              <a:t> </a:t>
            </a:r>
            <a:r>
              <a:rPr sz="2400" spc="-5" dirty="0">
                <a:latin typeface="Constantia"/>
                <a:cs typeface="Constantia"/>
              </a:rPr>
              <a:t>it</a:t>
            </a:r>
            <a:r>
              <a:rPr sz="2400" spc="-114" dirty="0">
                <a:latin typeface="Constantia"/>
                <a:cs typeface="Constantia"/>
              </a:rPr>
              <a:t> </a:t>
            </a:r>
            <a:r>
              <a:rPr sz="2400" spc="-10" dirty="0">
                <a:latin typeface="Constantia"/>
                <a:cs typeface="Constantia"/>
              </a:rPr>
              <a:t>contains</a:t>
            </a:r>
            <a:r>
              <a:rPr sz="2400" spc="-70" dirty="0">
                <a:latin typeface="Constantia"/>
                <a:cs typeface="Constantia"/>
              </a:rPr>
              <a:t> </a:t>
            </a:r>
            <a:r>
              <a:rPr sz="2400" spc="-5" dirty="0">
                <a:latin typeface="Constantia"/>
                <a:cs typeface="Constantia"/>
              </a:rPr>
              <a:t>simple</a:t>
            </a:r>
            <a:r>
              <a:rPr sz="2400" spc="-125" dirty="0">
                <a:latin typeface="Constantia"/>
                <a:cs typeface="Constantia"/>
              </a:rPr>
              <a:t> </a:t>
            </a:r>
            <a:r>
              <a:rPr sz="2400" spc="-10" dirty="0">
                <a:latin typeface="Constantia"/>
                <a:cs typeface="Constantia"/>
              </a:rPr>
              <a:t>circuits.</a:t>
            </a:r>
            <a:r>
              <a:rPr sz="2400" spc="10" dirty="0">
                <a:latin typeface="Constantia"/>
                <a:cs typeface="Constantia"/>
              </a:rPr>
              <a:t> </a:t>
            </a:r>
            <a:r>
              <a:rPr sz="2400" spc="-25" dirty="0">
                <a:latin typeface="Constantia"/>
                <a:cs typeface="Constantia"/>
              </a:rPr>
              <a:t>Remove</a:t>
            </a:r>
            <a:r>
              <a:rPr sz="2400" spc="-75" dirty="0">
                <a:latin typeface="Constantia"/>
                <a:cs typeface="Constantia"/>
              </a:rPr>
              <a:t> </a:t>
            </a:r>
            <a:r>
              <a:rPr sz="2400" spc="-5" dirty="0">
                <a:latin typeface="Constantia"/>
                <a:cs typeface="Constantia"/>
              </a:rPr>
              <a:t>the</a:t>
            </a:r>
            <a:r>
              <a:rPr sz="2400" spc="-110" dirty="0">
                <a:latin typeface="Constantia"/>
                <a:cs typeface="Constantia"/>
              </a:rPr>
              <a:t> </a:t>
            </a:r>
            <a:r>
              <a:rPr sz="2400" spc="-15" dirty="0">
                <a:latin typeface="Constantia"/>
                <a:cs typeface="Constantia"/>
              </a:rPr>
              <a:t>edge</a:t>
            </a:r>
            <a:r>
              <a:rPr sz="2400" spc="-40" dirty="0">
                <a:latin typeface="Constantia"/>
                <a:cs typeface="Constantia"/>
              </a:rPr>
              <a:t> </a:t>
            </a:r>
            <a:r>
              <a:rPr sz="2400" spc="-35" dirty="0">
                <a:latin typeface="Constantia"/>
                <a:cs typeface="Constantia"/>
              </a:rPr>
              <a:t>{</a:t>
            </a:r>
            <a:r>
              <a:rPr sz="2400" i="1" spc="-35" dirty="0">
                <a:latin typeface="Constantia"/>
                <a:cs typeface="Constantia"/>
              </a:rPr>
              <a:t>a</a:t>
            </a:r>
            <a:r>
              <a:rPr sz="2400" spc="-35" dirty="0">
                <a:latin typeface="Constantia"/>
                <a:cs typeface="Constantia"/>
              </a:rPr>
              <a:t>,</a:t>
            </a:r>
            <a:r>
              <a:rPr sz="2400" spc="15" dirty="0">
                <a:latin typeface="Constantia"/>
                <a:cs typeface="Constantia"/>
              </a:rPr>
              <a:t> </a:t>
            </a:r>
            <a:r>
              <a:rPr sz="2400" i="1" spc="-5" dirty="0">
                <a:latin typeface="Constantia"/>
                <a:cs typeface="Constantia"/>
              </a:rPr>
              <a:t>e</a:t>
            </a:r>
            <a:r>
              <a:rPr sz="2400" spc="-5" dirty="0">
                <a:latin typeface="Constantia"/>
                <a:cs typeface="Constantia"/>
              </a:rPr>
              <a:t>}.</a:t>
            </a:r>
            <a:r>
              <a:rPr sz="2400" dirty="0">
                <a:latin typeface="Constantia"/>
                <a:cs typeface="Constantia"/>
              </a:rPr>
              <a:t> </a:t>
            </a:r>
            <a:r>
              <a:rPr sz="2400" spc="-30" dirty="0">
                <a:latin typeface="Constantia"/>
                <a:cs typeface="Constantia"/>
              </a:rPr>
              <a:t>Now</a:t>
            </a:r>
            <a:r>
              <a:rPr sz="2400" spc="-90" dirty="0">
                <a:latin typeface="Constantia"/>
                <a:cs typeface="Constantia"/>
              </a:rPr>
              <a:t> </a:t>
            </a:r>
            <a:r>
              <a:rPr sz="2400" spc="-5" dirty="0">
                <a:latin typeface="Constantia"/>
                <a:cs typeface="Constantia"/>
              </a:rPr>
              <a:t>one </a:t>
            </a:r>
            <a:r>
              <a:rPr sz="2400" spc="-585" dirty="0">
                <a:latin typeface="Constantia"/>
                <a:cs typeface="Constantia"/>
              </a:rPr>
              <a:t> </a:t>
            </a:r>
            <a:r>
              <a:rPr sz="2400" spc="-5" dirty="0">
                <a:latin typeface="Constantia"/>
                <a:cs typeface="Constantia"/>
              </a:rPr>
              <a:t>simple </a:t>
            </a:r>
            <a:r>
              <a:rPr sz="2400" spc="-10" dirty="0">
                <a:latin typeface="Constantia"/>
                <a:cs typeface="Constantia"/>
              </a:rPr>
              <a:t>circuit </a:t>
            </a:r>
            <a:r>
              <a:rPr sz="2400" dirty="0">
                <a:latin typeface="Constantia"/>
                <a:cs typeface="Constantia"/>
              </a:rPr>
              <a:t>is </a:t>
            </a:r>
            <a:r>
              <a:rPr sz="2400" spc="-15" dirty="0">
                <a:latin typeface="Constantia"/>
                <a:cs typeface="Constantia"/>
              </a:rPr>
              <a:t>gone, </a:t>
            </a:r>
            <a:r>
              <a:rPr sz="2400" spc="-5" dirty="0">
                <a:latin typeface="Constantia"/>
                <a:cs typeface="Constantia"/>
              </a:rPr>
              <a:t>but </a:t>
            </a:r>
            <a:r>
              <a:rPr sz="2400" dirty="0">
                <a:latin typeface="Constantia"/>
                <a:cs typeface="Constantia"/>
              </a:rPr>
              <a:t>the </a:t>
            </a:r>
            <a:r>
              <a:rPr sz="2400" spc="-5" dirty="0">
                <a:latin typeface="Constantia"/>
                <a:cs typeface="Constantia"/>
              </a:rPr>
              <a:t>remaining subgraph </a:t>
            </a:r>
            <a:r>
              <a:rPr sz="2400" dirty="0">
                <a:latin typeface="Constantia"/>
                <a:cs typeface="Constantia"/>
              </a:rPr>
              <a:t>still has </a:t>
            </a:r>
            <a:r>
              <a:rPr sz="2400" spc="-590" dirty="0">
                <a:latin typeface="Constantia"/>
                <a:cs typeface="Constantia"/>
              </a:rPr>
              <a:t> </a:t>
            </a:r>
            <a:r>
              <a:rPr sz="2400" dirty="0">
                <a:latin typeface="Constantia"/>
                <a:cs typeface="Constantia"/>
              </a:rPr>
              <a:t>a</a:t>
            </a:r>
            <a:r>
              <a:rPr sz="2400" spc="-110" dirty="0">
                <a:latin typeface="Constantia"/>
                <a:cs typeface="Constantia"/>
              </a:rPr>
              <a:t> </a:t>
            </a:r>
            <a:r>
              <a:rPr sz="2400" spc="-5" dirty="0">
                <a:latin typeface="Constantia"/>
                <a:cs typeface="Constantia"/>
              </a:rPr>
              <a:t>simple</a:t>
            </a:r>
            <a:r>
              <a:rPr sz="2400" spc="-130" dirty="0">
                <a:latin typeface="Constantia"/>
                <a:cs typeface="Constantia"/>
              </a:rPr>
              <a:t> </a:t>
            </a:r>
            <a:r>
              <a:rPr sz="2400" spc="-10" dirty="0">
                <a:latin typeface="Constantia"/>
                <a:cs typeface="Constantia"/>
              </a:rPr>
              <a:t>circuit.</a:t>
            </a:r>
            <a:r>
              <a:rPr sz="2400" dirty="0">
                <a:latin typeface="Constantia"/>
                <a:cs typeface="Constantia"/>
              </a:rPr>
              <a:t> </a:t>
            </a:r>
            <a:r>
              <a:rPr sz="2400" spc="-25" dirty="0">
                <a:latin typeface="Constantia"/>
                <a:cs typeface="Constantia"/>
              </a:rPr>
              <a:t>Remove</a:t>
            </a:r>
            <a:r>
              <a:rPr sz="2400" spc="-80" dirty="0">
                <a:latin typeface="Constantia"/>
                <a:cs typeface="Constantia"/>
              </a:rPr>
              <a:t> </a:t>
            </a:r>
            <a:r>
              <a:rPr sz="2400" dirty="0">
                <a:latin typeface="Constantia"/>
                <a:cs typeface="Constantia"/>
              </a:rPr>
              <a:t>the</a:t>
            </a:r>
            <a:r>
              <a:rPr sz="2400" spc="-120" dirty="0">
                <a:latin typeface="Constantia"/>
                <a:cs typeface="Constantia"/>
              </a:rPr>
              <a:t> </a:t>
            </a:r>
            <a:r>
              <a:rPr sz="2400" spc="-15" dirty="0">
                <a:latin typeface="Constantia"/>
                <a:cs typeface="Constantia"/>
              </a:rPr>
              <a:t>edge</a:t>
            </a:r>
            <a:r>
              <a:rPr sz="2400" spc="-60" dirty="0">
                <a:latin typeface="Constantia"/>
                <a:cs typeface="Constantia"/>
              </a:rPr>
              <a:t> </a:t>
            </a:r>
            <a:r>
              <a:rPr sz="2400" spc="-25" dirty="0">
                <a:latin typeface="Constantia"/>
                <a:cs typeface="Constantia"/>
              </a:rPr>
              <a:t>{</a:t>
            </a:r>
            <a:r>
              <a:rPr sz="2400" i="1" spc="-25" dirty="0">
                <a:latin typeface="Constantia"/>
                <a:cs typeface="Constantia"/>
              </a:rPr>
              <a:t>e</a:t>
            </a:r>
            <a:r>
              <a:rPr sz="2400" spc="-25" dirty="0">
                <a:latin typeface="Constantia"/>
                <a:cs typeface="Constantia"/>
              </a:rPr>
              <a:t>,</a:t>
            </a:r>
            <a:r>
              <a:rPr sz="2400" spc="15" dirty="0">
                <a:latin typeface="Constantia"/>
                <a:cs typeface="Constantia"/>
              </a:rPr>
              <a:t> </a:t>
            </a:r>
            <a:r>
              <a:rPr sz="2400" i="1" spc="-5" dirty="0">
                <a:latin typeface="Constantia"/>
                <a:cs typeface="Constantia"/>
              </a:rPr>
              <a:t>f</a:t>
            </a:r>
            <a:r>
              <a:rPr sz="2400" spc="-5" dirty="0">
                <a:latin typeface="Constantia"/>
                <a:cs typeface="Constantia"/>
              </a:rPr>
              <a:t>}</a:t>
            </a:r>
            <a:r>
              <a:rPr sz="2400" spc="-55" dirty="0">
                <a:latin typeface="Constantia"/>
                <a:cs typeface="Constantia"/>
              </a:rPr>
              <a:t> </a:t>
            </a:r>
            <a:r>
              <a:rPr sz="2400" dirty="0">
                <a:latin typeface="Constantia"/>
                <a:cs typeface="Constantia"/>
              </a:rPr>
              <a:t>and</a:t>
            </a:r>
            <a:r>
              <a:rPr sz="2400" spc="-25" dirty="0">
                <a:latin typeface="Constantia"/>
                <a:cs typeface="Constantia"/>
              </a:rPr>
              <a:t> </a:t>
            </a:r>
            <a:r>
              <a:rPr sz="2400" spc="-5" dirty="0">
                <a:latin typeface="Constantia"/>
                <a:cs typeface="Constantia"/>
              </a:rPr>
              <a:t>then</a:t>
            </a:r>
            <a:r>
              <a:rPr sz="2400" spc="-70" dirty="0">
                <a:latin typeface="Constantia"/>
                <a:cs typeface="Constantia"/>
              </a:rPr>
              <a:t> </a:t>
            </a:r>
            <a:r>
              <a:rPr sz="2400" spc="-5" dirty="0">
                <a:latin typeface="Constantia"/>
                <a:cs typeface="Constantia"/>
              </a:rPr>
              <a:t>the</a:t>
            </a:r>
            <a:r>
              <a:rPr sz="2400" spc="-120" dirty="0">
                <a:latin typeface="Constantia"/>
                <a:cs typeface="Constantia"/>
              </a:rPr>
              <a:t> </a:t>
            </a:r>
            <a:r>
              <a:rPr sz="2400" spc="-15" dirty="0">
                <a:latin typeface="Constantia"/>
                <a:cs typeface="Constantia"/>
              </a:rPr>
              <a:t>edge</a:t>
            </a:r>
            <a:endParaRPr sz="2400" dirty="0">
              <a:latin typeface="Constantia"/>
              <a:cs typeface="Constantia"/>
            </a:endParaRPr>
          </a:p>
          <a:p>
            <a:pPr marL="12700" marR="250825">
              <a:lnSpc>
                <a:spcPct val="100000"/>
              </a:lnSpc>
            </a:pPr>
            <a:r>
              <a:rPr sz="2400" spc="-5" dirty="0">
                <a:latin typeface="Constantia"/>
                <a:cs typeface="Constantia"/>
              </a:rPr>
              <a:t>{</a:t>
            </a:r>
            <a:r>
              <a:rPr sz="2400" i="1" spc="-5" dirty="0">
                <a:latin typeface="Constantia"/>
                <a:cs typeface="Constantia"/>
              </a:rPr>
              <a:t>c</a:t>
            </a:r>
            <a:r>
              <a:rPr sz="2400" spc="-5" dirty="0">
                <a:latin typeface="Constantia"/>
                <a:cs typeface="Constantia"/>
              </a:rPr>
              <a:t>,</a:t>
            </a:r>
            <a:r>
              <a:rPr sz="2400" spc="5" dirty="0">
                <a:latin typeface="Constantia"/>
                <a:cs typeface="Constantia"/>
              </a:rPr>
              <a:t> </a:t>
            </a:r>
            <a:r>
              <a:rPr sz="2400" i="1" dirty="0">
                <a:latin typeface="Constantia"/>
                <a:cs typeface="Constantia"/>
              </a:rPr>
              <a:t>g</a:t>
            </a:r>
            <a:r>
              <a:rPr sz="2400" dirty="0">
                <a:latin typeface="Constantia"/>
                <a:cs typeface="Constantia"/>
              </a:rPr>
              <a:t>}</a:t>
            </a:r>
            <a:r>
              <a:rPr sz="2400" spc="-35" dirty="0">
                <a:latin typeface="Constantia"/>
                <a:cs typeface="Constantia"/>
              </a:rPr>
              <a:t> </a:t>
            </a:r>
            <a:r>
              <a:rPr sz="2400" spc="-20" dirty="0">
                <a:latin typeface="Constantia"/>
                <a:cs typeface="Constantia"/>
              </a:rPr>
              <a:t>to</a:t>
            </a:r>
            <a:r>
              <a:rPr sz="2400" spc="-95" dirty="0">
                <a:latin typeface="Constantia"/>
                <a:cs typeface="Constantia"/>
              </a:rPr>
              <a:t> </a:t>
            </a:r>
            <a:r>
              <a:rPr sz="2400" spc="-15" dirty="0">
                <a:latin typeface="Constantia"/>
                <a:cs typeface="Constantia"/>
              </a:rPr>
              <a:t>produce</a:t>
            </a:r>
            <a:r>
              <a:rPr sz="2400" spc="-114" dirty="0">
                <a:latin typeface="Constantia"/>
                <a:cs typeface="Constantia"/>
              </a:rPr>
              <a:t> </a:t>
            </a:r>
            <a:r>
              <a:rPr sz="2400" dirty="0">
                <a:latin typeface="Constantia"/>
                <a:cs typeface="Constantia"/>
              </a:rPr>
              <a:t>a</a:t>
            </a:r>
            <a:r>
              <a:rPr sz="2400" spc="-120" dirty="0">
                <a:latin typeface="Constantia"/>
                <a:cs typeface="Constantia"/>
              </a:rPr>
              <a:t> </a:t>
            </a:r>
            <a:r>
              <a:rPr sz="2400" dirty="0">
                <a:latin typeface="Constantia"/>
                <a:cs typeface="Constantia"/>
              </a:rPr>
              <a:t>simple</a:t>
            </a:r>
            <a:r>
              <a:rPr sz="2400" spc="-140" dirty="0">
                <a:latin typeface="Constantia"/>
                <a:cs typeface="Constantia"/>
              </a:rPr>
              <a:t> </a:t>
            </a:r>
            <a:r>
              <a:rPr sz="2400" spc="-10" dirty="0">
                <a:latin typeface="Constantia"/>
                <a:cs typeface="Constantia"/>
              </a:rPr>
              <a:t>graph</a:t>
            </a:r>
            <a:r>
              <a:rPr sz="2400" spc="-120" dirty="0">
                <a:latin typeface="Constantia"/>
                <a:cs typeface="Constantia"/>
              </a:rPr>
              <a:t> </a:t>
            </a:r>
            <a:r>
              <a:rPr sz="2400" dirty="0">
                <a:latin typeface="Constantia"/>
                <a:cs typeface="Constantia"/>
              </a:rPr>
              <a:t>with</a:t>
            </a:r>
            <a:r>
              <a:rPr sz="2400" spc="-40" dirty="0">
                <a:latin typeface="Constantia"/>
                <a:cs typeface="Constantia"/>
              </a:rPr>
              <a:t> </a:t>
            </a:r>
            <a:r>
              <a:rPr sz="2400" spc="-5" dirty="0">
                <a:latin typeface="Constantia"/>
                <a:cs typeface="Constantia"/>
              </a:rPr>
              <a:t>no</a:t>
            </a:r>
            <a:r>
              <a:rPr sz="2400" spc="-105" dirty="0">
                <a:latin typeface="Constantia"/>
                <a:cs typeface="Constantia"/>
              </a:rPr>
              <a:t> </a:t>
            </a:r>
            <a:r>
              <a:rPr sz="2400" dirty="0">
                <a:latin typeface="Constantia"/>
                <a:cs typeface="Constantia"/>
              </a:rPr>
              <a:t>simple</a:t>
            </a:r>
            <a:r>
              <a:rPr sz="2400" spc="-140" dirty="0">
                <a:latin typeface="Constantia"/>
                <a:cs typeface="Constantia"/>
              </a:rPr>
              <a:t> </a:t>
            </a:r>
            <a:r>
              <a:rPr sz="2400" spc="-10" dirty="0">
                <a:latin typeface="Constantia"/>
                <a:cs typeface="Constantia"/>
              </a:rPr>
              <a:t>circuits.</a:t>
            </a:r>
            <a:r>
              <a:rPr sz="2400" spc="-5" dirty="0">
                <a:latin typeface="Constantia"/>
                <a:cs typeface="Constantia"/>
              </a:rPr>
              <a:t> </a:t>
            </a:r>
            <a:r>
              <a:rPr sz="2400" spc="-35" dirty="0">
                <a:latin typeface="Constantia"/>
                <a:cs typeface="Constantia"/>
              </a:rPr>
              <a:t>It </a:t>
            </a:r>
            <a:r>
              <a:rPr sz="2400" spc="-590" dirty="0">
                <a:latin typeface="Constantia"/>
                <a:cs typeface="Constantia"/>
              </a:rPr>
              <a:t> </a:t>
            </a:r>
            <a:r>
              <a:rPr sz="2400" spc="-5" dirty="0">
                <a:latin typeface="Constantia"/>
                <a:cs typeface="Constantia"/>
              </a:rPr>
              <a:t>is </a:t>
            </a:r>
            <a:r>
              <a:rPr sz="2400" dirty="0">
                <a:latin typeface="Constantia"/>
                <a:cs typeface="Constantia"/>
              </a:rPr>
              <a:t>a </a:t>
            </a:r>
            <a:r>
              <a:rPr sz="2400" spc="-5" dirty="0">
                <a:latin typeface="Constantia"/>
                <a:cs typeface="Constantia"/>
              </a:rPr>
              <a:t>spanning </a:t>
            </a:r>
            <a:r>
              <a:rPr sz="2400" spc="-10" dirty="0">
                <a:latin typeface="Constantia"/>
                <a:cs typeface="Constantia"/>
              </a:rPr>
              <a:t>tree, </a:t>
            </a:r>
            <a:r>
              <a:rPr sz="2400" spc="-5" dirty="0">
                <a:latin typeface="Constantia"/>
                <a:cs typeface="Constantia"/>
              </a:rPr>
              <a:t>because it </a:t>
            </a:r>
            <a:r>
              <a:rPr sz="2400" spc="-10" dirty="0">
                <a:latin typeface="Constantia"/>
                <a:cs typeface="Constantia"/>
              </a:rPr>
              <a:t>contains </a:t>
            </a:r>
            <a:r>
              <a:rPr sz="2400" spc="-5" dirty="0">
                <a:latin typeface="Constantia"/>
                <a:cs typeface="Constantia"/>
              </a:rPr>
              <a:t>every </a:t>
            </a:r>
            <a:r>
              <a:rPr sz="2400" spc="-15" dirty="0">
                <a:latin typeface="Constantia"/>
                <a:cs typeface="Constantia"/>
              </a:rPr>
              <a:t>vertex </a:t>
            </a:r>
            <a:r>
              <a:rPr sz="2400" dirty="0">
                <a:latin typeface="Constantia"/>
                <a:cs typeface="Constantia"/>
              </a:rPr>
              <a:t>of the </a:t>
            </a:r>
            <a:r>
              <a:rPr sz="2400" spc="-590" dirty="0">
                <a:latin typeface="Constantia"/>
                <a:cs typeface="Constantia"/>
              </a:rPr>
              <a:t> </a:t>
            </a:r>
            <a:r>
              <a:rPr sz="2400" dirty="0">
                <a:latin typeface="Constantia"/>
                <a:cs typeface="Constantia"/>
              </a:rPr>
              <a:t>original</a:t>
            </a:r>
            <a:r>
              <a:rPr sz="2400" spc="-65" dirty="0">
                <a:latin typeface="Constantia"/>
                <a:cs typeface="Constantia"/>
              </a:rPr>
              <a:t> </a:t>
            </a:r>
            <a:r>
              <a:rPr sz="2400" spc="-5" dirty="0">
                <a:latin typeface="Constantia"/>
                <a:cs typeface="Constantia"/>
              </a:rPr>
              <a:t>graph.</a:t>
            </a:r>
            <a:endParaRPr sz="2400" dirty="0">
              <a:latin typeface="Constantia"/>
              <a:cs typeface="Constantia"/>
            </a:endParaRPr>
          </a:p>
        </p:txBody>
      </p:sp>
      <p:pic>
        <p:nvPicPr>
          <p:cNvPr id="10" name="object 10"/>
          <p:cNvPicPr/>
          <p:nvPr/>
        </p:nvPicPr>
        <p:blipFill>
          <a:blip r:embed="rId7" cstate="print"/>
          <a:stretch>
            <a:fillRect/>
          </a:stretch>
        </p:blipFill>
        <p:spPr>
          <a:xfrm>
            <a:off x="228600" y="3733800"/>
            <a:ext cx="8763000" cy="2971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pic>
        <p:nvPicPr>
          <p:cNvPr id="8" name="object 8"/>
          <p:cNvPicPr/>
          <p:nvPr/>
        </p:nvPicPr>
        <p:blipFill>
          <a:blip r:embed="rId7" cstate="print"/>
          <a:stretch>
            <a:fillRect/>
          </a:stretch>
        </p:blipFill>
        <p:spPr>
          <a:xfrm>
            <a:off x="2604516" y="2526792"/>
            <a:ext cx="5783580" cy="667512"/>
          </a:xfrm>
          <a:prstGeom prst="rect">
            <a:avLst/>
          </a:prstGeom>
        </p:spPr>
      </p:pic>
      <p:sp>
        <p:nvSpPr>
          <p:cNvPr id="9" name="object 9"/>
          <p:cNvSpPr txBox="1">
            <a:spLocks noGrp="1"/>
          </p:cNvSpPr>
          <p:nvPr>
            <p:ph type="title"/>
          </p:nvPr>
        </p:nvSpPr>
        <p:spPr>
          <a:prstGeom prst="rect">
            <a:avLst/>
          </a:prstGeom>
        </p:spPr>
        <p:txBody>
          <a:bodyPr vert="horz" wrap="square" lIns="0" tIns="13335" rIns="0" bIns="0" rtlCol="0">
            <a:spAutoFit/>
          </a:bodyPr>
          <a:lstStyle/>
          <a:p>
            <a:pPr marL="5765165">
              <a:lnSpc>
                <a:spcPct val="100000"/>
              </a:lnSpc>
              <a:spcBef>
                <a:spcPts val="105"/>
              </a:spcBef>
            </a:pPr>
            <a:r>
              <a:rPr spc="-5" dirty="0"/>
              <a:t>Section</a:t>
            </a:r>
            <a:r>
              <a:rPr spc="-100" dirty="0"/>
              <a:t> </a:t>
            </a:r>
            <a:r>
              <a:rPr dirty="0">
                <a:latin typeface="Cambria Math"/>
                <a:cs typeface="Cambria Math"/>
              </a:rPr>
              <a:t>11.5</a:t>
            </a:r>
          </a:p>
        </p:txBody>
      </p:sp>
      <p:sp>
        <p:nvSpPr>
          <p:cNvPr id="11" name="TextBox 10">
            <a:extLst>
              <a:ext uri="{FF2B5EF4-FFF2-40B4-BE49-F238E27FC236}">
                <a16:creationId xmlns:a16="http://schemas.microsoft.com/office/drawing/2014/main" id="{2B43B052-BB0C-4210-8A94-A296660080FB}"/>
              </a:ext>
            </a:extLst>
          </p:cNvPr>
          <p:cNvSpPr txBox="1"/>
          <p:nvPr/>
        </p:nvSpPr>
        <p:spPr>
          <a:xfrm>
            <a:off x="2286000" y="3102318"/>
            <a:ext cx="4572000" cy="646331"/>
          </a:xfrm>
          <a:prstGeom prst="rect">
            <a:avLst/>
          </a:prstGeom>
          <a:noFill/>
        </p:spPr>
        <p:txBody>
          <a:bodyPr wrap="square">
            <a:spAutoFit/>
          </a:bodyPr>
          <a:lstStyle/>
          <a:p>
            <a:r>
              <a:rPr lang="en-US" dirty="0"/>
              <a:t>https://drive.google.com/drive/folders/1a2PKSn-8gb8qC8AL437HEggrNmy5pvfV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596900" y="0"/>
            <a:ext cx="5824855" cy="711835"/>
          </a:xfrm>
          <a:prstGeom prst="rect">
            <a:avLst/>
          </a:prstGeom>
        </p:spPr>
        <p:txBody>
          <a:bodyPr vert="horz" wrap="square" lIns="0" tIns="12700" rIns="0" bIns="0" rtlCol="0">
            <a:spAutoFit/>
          </a:bodyPr>
          <a:lstStyle/>
          <a:p>
            <a:pPr marL="12700">
              <a:lnSpc>
                <a:spcPct val="100000"/>
              </a:lnSpc>
              <a:spcBef>
                <a:spcPts val="100"/>
              </a:spcBef>
            </a:pPr>
            <a:r>
              <a:rPr sz="4500" spc="-25" dirty="0">
                <a:solidFill>
                  <a:srgbClr val="04607A"/>
                </a:solidFill>
                <a:latin typeface="Calibri"/>
                <a:cs typeface="Calibri"/>
              </a:rPr>
              <a:t>Rooted</a:t>
            </a:r>
            <a:r>
              <a:rPr sz="4500" spc="-55" dirty="0">
                <a:solidFill>
                  <a:srgbClr val="04607A"/>
                </a:solidFill>
                <a:latin typeface="Calibri"/>
                <a:cs typeface="Calibri"/>
              </a:rPr>
              <a:t> </a:t>
            </a:r>
            <a:r>
              <a:rPr sz="4500" spc="-85" dirty="0">
                <a:solidFill>
                  <a:srgbClr val="04607A"/>
                </a:solidFill>
                <a:latin typeface="Calibri"/>
                <a:cs typeface="Calibri"/>
              </a:rPr>
              <a:t>Tree</a:t>
            </a:r>
            <a:r>
              <a:rPr sz="4500" spc="-55" dirty="0">
                <a:solidFill>
                  <a:srgbClr val="04607A"/>
                </a:solidFill>
                <a:latin typeface="Calibri"/>
                <a:cs typeface="Calibri"/>
              </a:rPr>
              <a:t> </a:t>
            </a:r>
            <a:r>
              <a:rPr sz="4500" spc="-35" dirty="0">
                <a:solidFill>
                  <a:srgbClr val="04607A"/>
                </a:solidFill>
                <a:latin typeface="Calibri"/>
                <a:cs typeface="Calibri"/>
              </a:rPr>
              <a:t>Terminology</a:t>
            </a:r>
            <a:endParaRPr sz="4500" dirty="0">
              <a:latin typeface="Calibri"/>
              <a:cs typeface="Calibri"/>
            </a:endParaRPr>
          </a:p>
        </p:txBody>
      </p:sp>
      <p:sp>
        <p:nvSpPr>
          <p:cNvPr id="9" name="object 9"/>
          <p:cNvSpPr txBox="1"/>
          <p:nvPr/>
        </p:nvSpPr>
        <p:spPr>
          <a:xfrm>
            <a:off x="154939" y="679450"/>
            <a:ext cx="8919845" cy="2483485"/>
          </a:xfrm>
          <a:prstGeom prst="rect">
            <a:avLst/>
          </a:prstGeom>
        </p:spPr>
        <p:txBody>
          <a:bodyPr vert="horz" wrap="square" lIns="0" tIns="13335" rIns="0" bIns="0" rtlCol="0">
            <a:spAutoFit/>
          </a:bodyPr>
          <a:lstStyle/>
          <a:p>
            <a:pPr marL="286385" marR="8255" indent="-274320" algn="just">
              <a:lnSpc>
                <a:spcPct val="100000"/>
              </a:lnSpc>
              <a:spcBef>
                <a:spcPts val="105"/>
              </a:spcBef>
              <a:buClr>
                <a:srgbClr val="0AD0D9"/>
              </a:buClr>
              <a:buSzPct val="94230"/>
              <a:buFont typeface="Segoe UI Symbol"/>
              <a:buChar char="⚫"/>
              <a:tabLst>
                <a:tab pos="287020" algn="l"/>
              </a:tabLst>
            </a:pPr>
            <a:r>
              <a:rPr sz="2600" spc="-5" dirty="0">
                <a:latin typeface="Constantia"/>
                <a:cs typeface="Constantia"/>
              </a:rPr>
              <a:t>The </a:t>
            </a:r>
            <a:r>
              <a:rPr sz="2600" i="1" spc="-10" dirty="0">
                <a:latin typeface="Constantia"/>
                <a:cs typeface="Constantia"/>
              </a:rPr>
              <a:t>ancestors</a:t>
            </a:r>
            <a:r>
              <a:rPr sz="2600" i="1" spc="-5" dirty="0">
                <a:latin typeface="Constantia"/>
                <a:cs typeface="Constantia"/>
              </a:rPr>
              <a:t> </a:t>
            </a:r>
            <a:r>
              <a:rPr sz="2600" spc="-5" dirty="0">
                <a:latin typeface="Constantia"/>
                <a:cs typeface="Constantia"/>
              </a:rPr>
              <a:t>of</a:t>
            </a:r>
            <a:r>
              <a:rPr sz="2600" spc="640" dirty="0">
                <a:latin typeface="Constantia"/>
                <a:cs typeface="Constantia"/>
              </a:rPr>
              <a:t> </a:t>
            </a:r>
            <a:r>
              <a:rPr sz="2600" dirty="0">
                <a:latin typeface="Constantia"/>
                <a:cs typeface="Constantia"/>
              </a:rPr>
              <a:t>a </a:t>
            </a:r>
            <a:r>
              <a:rPr sz="2600" spc="-20" dirty="0">
                <a:latin typeface="Constantia"/>
                <a:cs typeface="Constantia"/>
              </a:rPr>
              <a:t>vertex </a:t>
            </a:r>
            <a:r>
              <a:rPr sz="2600" spc="-15" dirty="0">
                <a:latin typeface="Constantia"/>
                <a:cs typeface="Constantia"/>
              </a:rPr>
              <a:t>are </a:t>
            </a:r>
            <a:r>
              <a:rPr sz="2600" spc="-5" dirty="0">
                <a:latin typeface="Constantia"/>
                <a:cs typeface="Constantia"/>
              </a:rPr>
              <a:t>the </a:t>
            </a:r>
            <a:r>
              <a:rPr sz="2600" spc="-20" dirty="0">
                <a:latin typeface="Constantia"/>
                <a:cs typeface="Constantia"/>
              </a:rPr>
              <a:t>vertices </a:t>
            </a:r>
            <a:r>
              <a:rPr sz="2600" spc="-5" dirty="0">
                <a:latin typeface="Constantia"/>
                <a:cs typeface="Constantia"/>
              </a:rPr>
              <a:t>in the path </a:t>
            </a:r>
            <a:r>
              <a:rPr sz="2600" spc="-15" dirty="0">
                <a:latin typeface="Constantia"/>
                <a:cs typeface="Constantia"/>
              </a:rPr>
              <a:t>from </a:t>
            </a:r>
            <a:r>
              <a:rPr sz="2600" spc="-10" dirty="0">
                <a:latin typeface="Constantia"/>
                <a:cs typeface="Constantia"/>
              </a:rPr>
              <a:t> </a:t>
            </a:r>
            <a:r>
              <a:rPr sz="2600" spc="-5" dirty="0">
                <a:latin typeface="Constantia"/>
                <a:cs typeface="Constantia"/>
              </a:rPr>
              <a:t>the</a:t>
            </a:r>
            <a:r>
              <a:rPr sz="2600" dirty="0">
                <a:latin typeface="Constantia"/>
                <a:cs typeface="Constantia"/>
              </a:rPr>
              <a:t> </a:t>
            </a:r>
            <a:r>
              <a:rPr sz="2600" spc="-20" dirty="0">
                <a:latin typeface="Constantia"/>
                <a:cs typeface="Constantia"/>
              </a:rPr>
              <a:t>root</a:t>
            </a:r>
            <a:r>
              <a:rPr sz="2600" spc="-15" dirty="0">
                <a:latin typeface="Constantia"/>
                <a:cs typeface="Constantia"/>
              </a:rPr>
              <a:t> </a:t>
            </a:r>
            <a:r>
              <a:rPr sz="2600" spc="-25" dirty="0">
                <a:latin typeface="Constantia"/>
                <a:cs typeface="Constantia"/>
              </a:rPr>
              <a:t>to</a:t>
            </a:r>
            <a:r>
              <a:rPr sz="2600" spc="-20" dirty="0">
                <a:latin typeface="Constantia"/>
                <a:cs typeface="Constantia"/>
              </a:rPr>
              <a:t> </a:t>
            </a:r>
            <a:r>
              <a:rPr sz="2600" spc="-5" dirty="0">
                <a:latin typeface="Constantia"/>
                <a:cs typeface="Constantia"/>
              </a:rPr>
              <a:t>this</a:t>
            </a:r>
            <a:r>
              <a:rPr sz="2600" dirty="0">
                <a:latin typeface="Constantia"/>
                <a:cs typeface="Constantia"/>
              </a:rPr>
              <a:t> </a:t>
            </a:r>
            <a:r>
              <a:rPr sz="2600" spc="-15" dirty="0">
                <a:latin typeface="Constantia"/>
                <a:cs typeface="Constantia"/>
              </a:rPr>
              <a:t>vertex,</a:t>
            </a:r>
            <a:r>
              <a:rPr sz="2600" spc="-10" dirty="0">
                <a:latin typeface="Constantia"/>
                <a:cs typeface="Constantia"/>
              </a:rPr>
              <a:t> </a:t>
            </a:r>
            <a:r>
              <a:rPr sz="2600" spc="-15" dirty="0">
                <a:latin typeface="Constantia"/>
                <a:cs typeface="Constantia"/>
              </a:rPr>
              <a:t>excluding</a:t>
            </a:r>
            <a:r>
              <a:rPr sz="2600" spc="-10" dirty="0">
                <a:latin typeface="Constantia"/>
                <a:cs typeface="Constantia"/>
              </a:rPr>
              <a:t> </a:t>
            </a:r>
            <a:r>
              <a:rPr sz="2600" spc="-5" dirty="0">
                <a:latin typeface="Constantia"/>
                <a:cs typeface="Constantia"/>
              </a:rPr>
              <a:t>the</a:t>
            </a:r>
            <a:r>
              <a:rPr sz="2600" dirty="0">
                <a:latin typeface="Constantia"/>
                <a:cs typeface="Constantia"/>
              </a:rPr>
              <a:t> </a:t>
            </a:r>
            <a:r>
              <a:rPr sz="2600" spc="-20" dirty="0">
                <a:latin typeface="Constantia"/>
                <a:cs typeface="Constantia"/>
              </a:rPr>
              <a:t>vertex</a:t>
            </a:r>
            <a:r>
              <a:rPr sz="2600" spc="-15" dirty="0">
                <a:latin typeface="Constantia"/>
                <a:cs typeface="Constantia"/>
              </a:rPr>
              <a:t> </a:t>
            </a:r>
            <a:r>
              <a:rPr sz="2600" spc="-5" dirty="0">
                <a:latin typeface="Constantia"/>
                <a:cs typeface="Constantia"/>
              </a:rPr>
              <a:t>itself</a:t>
            </a:r>
            <a:r>
              <a:rPr sz="2600" dirty="0">
                <a:latin typeface="Constantia"/>
                <a:cs typeface="Constantia"/>
              </a:rPr>
              <a:t> and </a:t>
            </a:r>
            <a:r>
              <a:rPr sz="2600" spc="5" dirty="0">
                <a:latin typeface="Constantia"/>
                <a:cs typeface="Constantia"/>
              </a:rPr>
              <a:t> </a:t>
            </a:r>
            <a:r>
              <a:rPr sz="2600" spc="-5" dirty="0">
                <a:latin typeface="Constantia"/>
                <a:cs typeface="Constantia"/>
              </a:rPr>
              <a:t>including</a:t>
            </a:r>
            <a:r>
              <a:rPr sz="2600" spc="-30" dirty="0">
                <a:latin typeface="Constantia"/>
                <a:cs typeface="Constantia"/>
              </a:rPr>
              <a:t> </a:t>
            </a:r>
            <a:r>
              <a:rPr sz="2600" spc="-5" dirty="0">
                <a:latin typeface="Constantia"/>
                <a:cs typeface="Constantia"/>
              </a:rPr>
              <a:t>the</a:t>
            </a:r>
            <a:r>
              <a:rPr sz="2600" spc="-110" dirty="0">
                <a:latin typeface="Constantia"/>
                <a:cs typeface="Constantia"/>
              </a:rPr>
              <a:t> </a:t>
            </a:r>
            <a:r>
              <a:rPr sz="2600" spc="-10" dirty="0">
                <a:latin typeface="Constantia"/>
                <a:cs typeface="Constantia"/>
              </a:rPr>
              <a:t>root.</a:t>
            </a:r>
            <a:endParaRPr sz="2600" dirty="0">
              <a:latin typeface="Constantia"/>
              <a:cs typeface="Constantia"/>
            </a:endParaRPr>
          </a:p>
          <a:p>
            <a:pPr marL="286385" marR="5080" indent="-274320" algn="just">
              <a:lnSpc>
                <a:spcPct val="100000"/>
              </a:lnSpc>
              <a:spcBef>
                <a:spcPts val="625"/>
              </a:spcBef>
              <a:buClr>
                <a:srgbClr val="0AD0D9"/>
              </a:buClr>
              <a:buSzPct val="94230"/>
              <a:buFont typeface="Segoe UI Symbol"/>
              <a:buChar char="⚫"/>
              <a:tabLst>
                <a:tab pos="287020" algn="l"/>
              </a:tabLst>
            </a:pPr>
            <a:r>
              <a:rPr sz="2600" spc="-5" dirty="0">
                <a:latin typeface="Constantia"/>
                <a:cs typeface="Constantia"/>
              </a:rPr>
              <a:t>The</a:t>
            </a:r>
            <a:r>
              <a:rPr sz="2600" spc="-60" dirty="0">
                <a:latin typeface="Constantia"/>
                <a:cs typeface="Constantia"/>
              </a:rPr>
              <a:t> </a:t>
            </a:r>
            <a:r>
              <a:rPr sz="2600" i="1" spc="-5" dirty="0">
                <a:latin typeface="Constantia"/>
                <a:cs typeface="Constantia"/>
              </a:rPr>
              <a:t>descendants</a:t>
            </a:r>
            <a:r>
              <a:rPr sz="2600" i="1" spc="10" dirty="0">
                <a:latin typeface="Constantia"/>
                <a:cs typeface="Constantia"/>
              </a:rPr>
              <a:t> </a:t>
            </a:r>
            <a:r>
              <a:rPr sz="2600" spc="-5" dirty="0">
                <a:latin typeface="Constantia"/>
                <a:cs typeface="Constantia"/>
              </a:rPr>
              <a:t>of</a:t>
            </a:r>
            <a:r>
              <a:rPr sz="2600" spc="30" dirty="0">
                <a:latin typeface="Constantia"/>
                <a:cs typeface="Constantia"/>
              </a:rPr>
              <a:t> </a:t>
            </a:r>
            <a:r>
              <a:rPr sz="2600" dirty="0">
                <a:latin typeface="Constantia"/>
                <a:cs typeface="Constantia"/>
              </a:rPr>
              <a:t>a</a:t>
            </a:r>
            <a:r>
              <a:rPr sz="2600" spc="-90" dirty="0">
                <a:latin typeface="Constantia"/>
                <a:cs typeface="Constantia"/>
              </a:rPr>
              <a:t> </a:t>
            </a:r>
            <a:r>
              <a:rPr sz="2600" spc="-20" dirty="0">
                <a:latin typeface="Constantia"/>
                <a:cs typeface="Constantia"/>
              </a:rPr>
              <a:t>vertex</a:t>
            </a:r>
            <a:r>
              <a:rPr sz="2600" spc="-55" dirty="0">
                <a:latin typeface="Constantia"/>
                <a:cs typeface="Constantia"/>
              </a:rPr>
              <a:t> </a:t>
            </a:r>
            <a:r>
              <a:rPr sz="2600" i="1" dirty="0">
                <a:latin typeface="Constantia"/>
                <a:cs typeface="Constantia"/>
              </a:rPr>
              <a:t>v</a:t>
            </a:r>
            <a:r>
              <a:rPr sz="2600" i="1" spc="10" dirty="0">
                <a:latin typeface="Constantia"/>
                <a:cs typeface="Constantia"/>
              </a:rPr>
              <a:t> </a:t>
            </a:r>
            <a:r>
              <a:rPr sz="2600" spc="-15" dirty="0">
                <a:latin typeface="Constantia"/>
                <a:cs typeface="Constantia"/>
              </a:rPr>
              <a:t>are</a:t>
            </a:r>
            <a:r>
              <a:rPr sz="2600" spc="-85" dirty="0">
                <a:latin typeface="Constantia"/>
                <a:cs typeface="Constantia"/>
              </a:rPr>
              <a:t> </a:t>
            </a:r>
            <a:r>
              <a:rPr sz="2600" spc="-5" dirty="0">
                <a:latin typeface="Constantia"/>
                <a:cs typeface="Constantia"/>
              </a:rPr>
              <a:t>those</a:t>
            </a:r>
            <a:r>
              <a:rPr sz="2600" spc="-90" dirty="0">
                <a:latin typeface="Constantia"/>
                <a:cs typeface="Constantia"/>
              </a:rPr>
              <a:t> </a:t>
            </a:r>
            <a:r>
              <a:rPr sz="2600" spc="-15" dirty="0">
                <a:latin typeface="Constantia"/>
                <a:cs typeface="Constantia"/>
              </a:rPr>
              <a:t>vertices</a:t>
            </a:r>
            <a:r>
              <a:rPr sz="2600" spc="-70" dirty="0">
                <a:latin typeface="Constantia"/>
                <a:cs typeface="Constantia"/>
              </a:rPr>
              <a:t> </a:t>
            </a:r>
            <a:r>
              <a:rPr sz="2600" spc="-5" dirty="0">
                <a:latin typeface="Constantia"/>
                <a:cs typeface="Constantia"/>
              </a:rPr>
              <a:t>that</a:t>
            </a:r>
            <a:r>
              <a:rPr sz="2600" spc="-80" dirty="0">
                <a:latin typeface="Constantia"/>
                <a:cs typeface="Constantia"/>
              </a:rPr>
              <a:t> </a:t>
            </a:r>
            <a:r>
              <a:rPr sz="2600" spc="-40" dirty="0">
                <a:latin typeface="Constantia"/>
                <a:cs typeface="Constantia"/>
              </a:rPr>
              <a:t>have</a:t>
            </a:r>
            <a:r>
              <a:rPr sz="2600" spc="-85" dirty="0">
                <a:latin typeface="Constantia"/>
                <a:cs typeface="Constantia"/>
              </a:rPr>
              <a:t> </a:t>
            </a:r>
            <a:r>
              <a:rPr sz="2600" i="1" dirty="0">
                <a:latin typeface="Constantia"/>
                <a:cs typeface="Constantia"/>
              </a:rPr>
              <a:t>v</a:t>
            </a:r>
            <a:r>
              <a:rPr sz="2600" i="1" spc="-10" dirty="0">
                <a:latin typeface="Constantia"/>
                <a:cs typeface="Constantia"/>
              </a:rPr>
              <a:t> </a:t>
            </a:r>
            <a:r>
              <a:rPr sz="2600" spc="-15" dirty="0">
                <a:latin typeface="Constantia"/>
                <a:cs typeface="Constantia"/>
              </a:rPr>
              <a:t>as </a:t>
            </a:r>
            <a:r>
              <a:rPr sz="2600" spc="-640" dirty="0">
                <a:latin typeface="Constantia"/>
                <a:cs typeface="Constantia"/>
              </a:rPr>
              <a:t> </a:t>
            </a:r>
            <a:r>
              <a:rPr sz="2600" spc="-5" dirty="0">
                <a:latin typeface="Constantia"/>
                <a:cs typeface="Constantia"/>
              </a:rPr>
              <a:t>an</a:t>
            </a:r>
            <a:r>
              <a:rPr sz="2600" dirty="0">
                <a:latin typeface="Constantia"/>
                <a:cs typeface="Constantia"/>
              </a:rPr>
              <a:t> </a:t>
            </a:r>
            <a:r>
              <a:rPr sz="2600" spc="-40" dirty="0">
                <a:latin typeface="Constantia"/>
                <a:cs typeface="Constantia"/>
              </a:rPr>
              <a:t>ancestor.</a:t>
            </a:r>
            <a:r>
              <a:rPr sz="2600" spc="-35" dirty="0">
                <a:latin typeface="Constantia"/>
                <a:cs typeface="Constantia"/>
              </a:rPr>
              <a:t> </a:t>
            </a:r>
            <a:r>
              <a:rPr sz="2600" spc="-5" dirty="0">
                <a:latin typeface="Constantia"/>
                <a:cs typeface="Constantia"/>
              </a:rPr>
              <a:t>The</a:t>
            </a:r>
            <a:r>
              <a:rPr sz="2600" dirty="0">
                <a:latin typeface="Constantia"/>
                <a:cs typeface="Constantia"/>
              </a:rPr>
              <a:t> </a:t>
            </a:r>
            <a:r>
              <a:rPr sz="2600" spc="-10" dirty="0">
                <a:latin typeface="Constantia"/>
                <a:cs typeface="Constantia"/>
              </a:rPr>
              <a:t>subtree</a:t>
            </a:r>
            <a:r>
              <a:rPr sz="2600" spc="-5" dirty="0">
                <a:latin typeface="Constantia"/>
                <a:cs typeface="Constantia"/>
              </a:rPr>
              <a:t> </a:t>
            </a:r>
            <a:r>
              <a:rPr sz="2600" spc="-15" dirty="0">
                <a:latin typeface="Constantia"/>
                <a:cs typeface="Constantia"/>
              </a:rPr>
              <a:t>rooted</a:t>
            </a:r>
            <a:r>
              <a:rPr sz="2600" spc="-10" dirty="0">
                <a:latin typeface="Constantia"/>
                <a:cs typeface="Constantia"/>
              </a:rPr>
              <a:t> at</a:t>
            </a:r>
            <a:r>
              <a:rPr sz="2600" spc="-5" dirty="0">
                <a:latin typeface="Constantia"/>
                <a:cs typeface="Constantia"/>
              </a:rPr>
              <a:t> </a:t>
            </a:r>
            <a:r>
              <a:rPr sz="2600" dirty="0">
                <a:latin typeface="Constantia"/>
                <a:cs typeface="Constantia"/>
              </a:rPr>
              <a:t>u</a:t>
            </a:r>
            <a:r>
              <a:rPr sz="2600" spc="5" dirty="0">
                <a:latin typeface="Constantia"/>
                <a:cs typeface="Constantia"/>
              </a:rPr>
              <a:t> </a:t>
            </a:r>
            <a:r>
              <a:rPr sz="2600" spc="-5" dirty="0">
                <a:latin typeface="Constantia"/>
                <a:cs typeface="Constantia"/>
              </a:rPr>
              <a:t>includes</a:t>
            </a:r>
            <a:r>
              <a:rPr sz="2600" dirty="0">
                <a:latin typeface="Constantia"/>
                <a:cs typeface="Constantia"/>
              </a:rPr>
              <a:t> all</a:t>
            </a:r>
            <a:r>
              <a:rPr sz="2600" spc="5" dirty="0">
                <a:latin typeface="Constantia"/>
                <a:cs typeface="Constantia"/>
              </a:rPr>
              <a:t> </a:t>
            </a:r>
            <a:r>
              <a:rPr sz="2600" spc="-5" dirty="0">
                <a:latin typeface="Constantia"/>
                <a:cs typeface="Constantia"/>
              </a:rPr>
              <a:t>the </a:t>
            </a:r>
            <a:r>
              <a:rPr sz="2600" dirty="0">
                <a:latin typeface="Constantia"/>
                <a:cs typeface="Constantia"/>
              </a:rPr>
              <a:t> </a:t>
            </a:r>
            <a:r>
              <a:rPr sz="2600" spc="-10" dirty="0">
                <a:latin typeface="Constantia"/>
                <a:cs typeface="Constantia"/>
              </a:rPr>
              <a:t>descendants</a:t>
            </a:r>
            <a:r>
              <a:rPr sz="2600" spc="-130" dirty="0">
                <a:latin typeface="Constantia"/>
                <a:cs typeface="Constantia"/>
              </a:rPr>
              <a:t> </a:t>
            </a:r>
            <a:r>
              <a:rPr sz="2600" spc="-5" dirty="0">
                <a:latin typeface="Constantia"/>
                <a:cs typeface="Constantia"/>
              </a:rPr>
              <a:t>of</a:t>
            </a:r>
            <a:r>
              <a:rPr sz="2600" spc="10" dirty="0">
                <a:latin typeface="Constantia"/>
                <a:cs typeface="Constantia"/>
              </a:rPr>
              <a:t> </a:t>
            </a:r>
            <a:r>
              <a:rPr sz="2600" dirty="0">
                <a:latin typeface="Constantia"/>
                <a:cs typeface="Constantia"/>
              </a:rPr>
              <a:t>u,</a:t>
            </a:r>
            <a:r>
              <a:rPr sz="2600" spc="-80" dirty="0">
                <a:latin typeface="Constantia"/>
                <a:cs typeface="Constantia"/>
              </a:rPr>
              <a:t> </a:t>
            </a:r>
            <a:r>
              <a:rPr sz="2600" dirty="0">
                <a:latin typeface="Constantia"/>
                <a:cs typeface="Constantia"/>
              </a:rPr>
              <a:t>and</a:t>
            </a:r>
            <a:r>
              <a:rPr sz="2600" spc="-70" dirty="0">
                <a:latin typeface="Constantia"/>
                <a:cs typeface="Constantia"/>
              </a:rPr>
              <a:t> </a:t>
            </a:r>
            <a:r>
              <a:rPr sz="2600" dirty="0">
                <a:latin typeface="Constantia"/>
                <a:cs typeface="Constantia"/>
              </a:rPr>
              <a:t>all</a:t>
            </a:r>
            <a:r>
              <a:rPr sz="2600" spc="-75" dirty="0">
                <a:latin typeface="Constantia"/>
                <a:cs typeface="Constantia"/>
              </a:rPr>
              <a:t> </a:t>
            </a:r>
            <a:r>
              <a:rPr sz="2600" spc="-15" dirty="0">
                <a:latin typeface="Constantia"/>
                <a:cs typeface="Constantia"/>
              </a:rPr>
              <a:t>edges</a:t>
            </a:r>
            <a:r>
              <a:rPr sz="2600" spc="-70" dirty="0">
                <a:latin typeface="Constantia"/>
                <a:cs typeface="Constantia"/>
              </a:rPr>
              <a:t> </a:t>
            </a:r>
            <a:r>
              <a:rPr sz="2600" spc="-5" dirty="0">
                <a:latin typeface="Constantia"/>
                <a:cs typeface="Constantia"/>
              </a:rPr>
              <a:t>that</a:t>
            </a:r>
            <a:r>
              <a:rPr sz="2600" spc="-140" dirty="0">
                <a:latin typeface="Constantia"/>
                <a:cs typeface="Constantia"/>
              </a:rPr>
              <a:t> </a:t>
            </a:r>
            <a:r>
              <a:rPr sz="2600" spc="-10" dirty="0">
                <a:latin typeface="Constantia"/>
                <a:cs typeface="Constantia"/>
              </a:rPr>
              <a:t>connect</a:t>
            </a:r>
            <a:r>
              <a:rPr sz="2600" spc="-85" dirty="0">
                <a:latin typeface="Constantia"/>
                <a:cs typeface="Constantia"/>
              </a:rPr>
              <a:t> </a:t>
            </a:r>
            <a:r>
              <a:rPr sz="2600" spc="-10" dirty="0">
                <a:latin typeface="Constantia"/>
                <a:cs typeface="Constantia"/>
              </a:rPr>
              <a:t>between</a:t>
            </a:r>
            <a:r>
              <a:rPr sz="2600" spc="-80" dirty="0">
                <a:latin typeface="Constantia"/>
                <a:cs typeface="Constantia"/>
              </a:rPr>
              <a:t> </a:t>
            </a:r>
            <a:r>
              <a:rPr sz="2600" dirty="0">
                <a:latin typeface="Constantia"/>
                <a:cs typeface="Constantia"/>
              </a:rPr>
              <a:t>them.</a:t>
            </a:r>
          </a:p>
        </p:txBody>
      </p:sp>
      <p:pic>
        <p:nvPicPr>
          <p:cNvPr id="10" name="object 10"/>
          <p:cNvPicPr/>
          <p:nvPr/>
        </p:nvPicPr>
        <p:blipFill>
          <a:blip r:embed="rId7" cstate="print"/>
          <a:stretch>
            <a:fillRect/>
          </a:stretch>
        </p:blipFill>
        <p:spPr>
          <a:xfrm>
            <a:off x="304800" y="3429000"/>
            <a:ext cx="3581400" cy="3200400"/>
          </a:xfrm>
          <a:prstGeom prst="rect">
            <a:avLst/>
          </a:prstGeom>
        </p:spPr>
      </p:pic>
      <p:pic>
        <p:nvPicPr>
          <p:cNvPr id="11" name="object 11"/>
          <p:cNvPicPr/>
          <p:nvPr/>
        </p:nvPicPr>
        <p:blipFill>
          <a:blip r:embed="rId8" cstate="print"/>
          <a:stretch>
            <a:fillRect/>
          </a:stretch>
        </p:blipFill>
        <p:spPr>
          <a:xfrm>
            <a:off x="4750308" y="3429000"/>
            <a:ext cx="3581399" cy="32004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4"/>
          <p:cNvSpPr txBox="1">
            <a:spLocks noGrp="1"/>
          </p:cNvSpPr>
          <p:nvPr>
            <p:ph type="ctrTitle"/>
          </p:nvPr>
        </p:nvSpPr>
        <p:spPr>
          <a:xfrm>
            <a:off x="777000" y="216160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4900">
                <a:solidFill>
                  <a:schemeClr val="accent5"/>
                </a:solidFill>
                <a:latin typeface="Lato Light"/>
                <a:ea typeface="Lato Light"/>
                <a:cs typeface="Lato Light"/>
                <a:sym typeface="Lato Light"/>
              </a:rPr>
              <a:t>MINIMUM </a:t>
            </a:r>
            <a:br>
              <a:rPr lang="en" sz="4900">
                <a:solidFill>
                  <a:schemeClr val="accent5"/>
                </a:solidFill>
                <a:latin typeface="Lato Light"/>
                <a:ea typeface="Lato Light"/>
                <a:cs typeface="Lato Light"/>
                <a:sym typeface="Lato Light"/>
              </a:rPr>
            </a:br>
            <a:r>
              <a:rPr lang="en" sz="4900">
                <a:solidFill>
                  <a:schemeClr val="accent5"/>
                </a:solidFill>
                <a:latin typeface="Lato Light"/>
                <a:ea typeface="Lato Light"/>
                <a:cs typeface="Lato Light"/>
                <a:sym typeface="Lato Light"/>
              </a:rPr>
              <a:t>SPANNING TREES</a:t>
            </a:r>
            <a:endParaRPr sz="1500">
              <a:solidFill>
                <a:schemeClr val="accent5"/>
              </a:solidFill>
              <a:latin typeface="Lato Light"/>
              <a:ea typeface="Lato Light"/>
              <a:cs typeface="Lato Light"/>
              <a:sym typeface="Lato Light"/>
            </a:endParaRPr>
          </a:p>
        </p:txBody>
      </p:sp>
      <p:sp>
        <p:nvSpPr>
          <p:cNvPr id="155" name="Google Shape;155;p34"/>
          <p:cNvSpPr txBox="1">
            <a:spLocks noGrp="1"/>
          </p:cNvSpPr>
          <p:nvPr>
            <p:ph type="subTitle" idx="1"/>
          </p:nvPr>
        </p:nvSpPr>
        <p:spPr>
          <a:xfrm>
            <a:off x="311700" y="4124725"/>
            <a:ext cx="8520600" cy="792600"/>
          </a:xfrm>
          <a:prstGeom prst="rect">
            <a:avLst/>
          </a:prstGeom>
        </p:spPr>
        <p:txBody>
          <a:bodyPr spcFirstLastPara="1" wrap="square" lIns="91425" tIns="91425" rIns="91425" bIns="91425" anchor="t" anchorCtr="0">
            <a:noAutofit/>
          </a:bodyPr>
          <a:lstStyle/>
          <a:p>
            <a:pPr marL="0" indent="0"/>
            <a:r>
              <a:rPr lang="en" sz="2400">
                <a:solidFill>
                  <a:srgbClr val="000000"/>
                </a:solidFill>
                <a:latin typeface="Assistant ExtraLight"/>
                <a:ea typeface="Assistant ExtraLight"/>
                <a:cs typeface="Assistant ExtraLight"/>
                <a:sym typeface="Assistant ExtraLight"/>
              </a:rPr>
              <a:t>What are minimum spanning trees (MSTs)?  </a:t>
            </a:r>
            <a:endParaRPr sz="2400">
              <a:solidFill>
                <a:srgbClr val="000000"/>
              </a:solidFill>
              <a:latin typeface="Assistant ExtraLight"/>
              <a:ea typeface="Assistant ExtraLight"/>
              <a:cs typeface="Assistant ExtraLight"/>
              <a:sym typeface="Assistant ExtraLight"/>
            </a:endParaRPr>
          </a:p>
        </p:txBody>
      </p:sp>
      <p:sp>
        <p:nvSpPr>
          <p:cNvPr id="156" name="Google Shape;156;p34"/>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40</a:t>
            </a:fld>
            <a:endParaRPr kern="0">
              <a:solidFill>
                <a:srgbClr val="595959"/>
              </a:solidFill>
              <a:latin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5"/>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TREES IN GRAPHS</a:t>
            </a:r>
            <a:endParaRPr sz="3600">
              <a:solidFill>
                <a:schemeClr val="accent5"/>
              </a:solidFill>
              <a:latin typeface="Lato Light"/>
              <a:ea typeface="Lato Light"/>
              <a:cs typeface="Lato Light"/>
              <a:sym typeface="Lato Light"/>
            </a:endParaRPr>
          </a:p>
        </p:txBody>
      </p:sp>
      <p:sp>
        <p:nvSpPr>
          <p:cNvPr id="162" name="Google Shape;162;p35"/>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41</a:t>
            </a:fld>
            <a:endParaRPr kern="0">
              <a:solidFill>
                <a:srgbClr val="595959"/>
              </a:solidFill>
              <a:latin typeface="Arial"/>
              <a:cs typeface="Arial"/>
              <a:sym typeface="Arial"/>
            </a:endParaRPr>
          </a:p>
        </p:txBody>
      </p:sp>
      <p:sp>
        <p:nvSpPr>
          <p:cNvPr id="163" name="Google Shape;163;p35"/>
          <p:cNvSpPr txBox="1"/>
          <p:nvPr/>
        </p:nvSpPr>
        <p:spPr>
          <a:xfrm>
            <a:off x="311700" y="1835175"/>
            <a:ext cx="8520600" cy="730800"/>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kern="0">
                <a:solidFill>
                  <a:srgbClr val="000000"/>
                </a:solidFill>
                <a:latin typeface="Assistant"/>
                <a:ea typeface="Assistant"/>
                <a:cs typeface="Assistant"/>
                <a:sym typeface="Assistant"/>
              </a:rPr>
              <a:t>Let’s go over some terminology that we’ll be using today.</a:t>
            </a:r>
            <a:endParaRPr sz="1600" kern="0">
              <a:solidFill>
                <a:srgbClr val="000000"/>
              </a:solidFill>
              <a:latin typeface="Assistant"/>
              <a:ea typeface="Assistant"/>
              <a:cs typeface="Assistant"/>
              <a:sym typeface="Assistant"/>
            </a:endParaRPr>
          </a:p>
        </p:txBody>
      </p:sp>
      <p:sp>
        <p:nvSpPr>
          <p:cNvPr id="164" name="Google Shape;164;p35"/>
          <p:cNvSpPr/>
          <p:nvPr/>
        </p:nvSpPr>
        <p:spPr>
          <a:xfrm>
            <a:off x="1102050" y="2472450"/>
            <a:ext cx="6939900" cy="616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b="1" kern="0">
                <a:solidFill>
                  <a:srgbClr val="000000"/>
                </a:solidFill>
                <a:latin typeface="Assistant"/>
                <a:ea typeface="Assistant"/>
                <a:cs typeface="Assistant"/>
                <a:sym typeface="Assistant"/>
              </a:rPr>
              <a:t>A tree is an undirected, </a:t>
            </a:r>
            <a:r>
              <a:rPr lang="en" sz="2100" b="1" i="1" kern="0">
                <a:solidFill>
                  <a:srgbClr val="000000"/>
                </a:solidFill>
                <a:latin typeface="Assistant"/>
                <a:ea typeface="Assistant"/>
                <a:cs typeface="Assistant"/>
                <a:sym typeface="Assistant"/>
              </a:rPr>
              <a:t>acyclic</a:t>
            </a:r>
            <a:r>
              <a:rPr lang="en" sz="2100" b="1" kern="0">
                <a:solidFill>
                  <a:srgbClr val="000000"/>
                </a:solidFill>
                <a:latin typeface="Assistant"/>
                <a:ea typeface="Assistant"/>
                <a:cs typeface="Assistant"/>
                <a:sym typeface="Assistant"/>
              </a:rPr>
              <a:t>, connected graph.</a:t>
            </a:r>
            <a:endParaRPr sz="2100" b="1" kern="0">
              <a:solidFill>
                <a:srgbClr val="000000"/>
              </a:solidFill>
              <a:latin typeface="Assistant"/>
              <a:ea typeface="Assistant"/>
              <a:cs typeface="Assistant"/>
              <a:sym typeface="Assistant"/>
            </a:endParaRPr>
          </a:p>
        </p:txBody>
      </p:sp>
      <p:sp>
        <p:nvSpPr>
          <p:cNvPr id="165" name="Google Shape;165;p35"/>
          <p:cNvSpPr txBox="1"/>
          <p:nvPr/>
        </p:nvSpPr>
        <p:spPr>
          <a:xfrm>
            <a:off x="311700" y="3086775"/>
            <a:ext cx="8520600" cy="393600"/>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b="1" kern="0">
                <a:solidFill>
                  <a:srgbClr val="CC0000"/>
                </a:solidFill>
                <a:latin typeface="Assistant"/>
                <a:ea typeface="Assistant"/>
                <a:cs typeface="Assistant"/>
                <a:sym typeface="Assistant"/>
              </a:rPr>
              <a:t>Which of these graphs are trees?</a:t>
            </a:r>
            <a:endParaRPr sz="1200" b="1" kern="0">
              <a:solidFill>
                <a:srgbClr val="CC0000"/>
              </a:solidFill>
              <a:latin typeface="Assistant"/>
              <a:ea typeface="Assistant"/>
              <a:cs typeface="Assistant"/>
              <a:sym typeface="Assistant"/>
            </a:endParaRPr>
          </a:p>
        </p:txBody>
      </p:sp>
      <p:cxnSp>
        <p:nvCxnSpPr>
          <p:cNvPr id="166" name="Google Shape;166;p35"/>
          <p:cNvCxnSpPr>
            <a:stCxn id="167" idx="6"/>
            <a:endCxn id="168" idx="2"/>
          </p:cNvCxnSpPr>
          <p:nvPr/>
        </p:nvCxnSpPr>
        <p:spPr>
          <a:xfrm>
            <a:off x="1702644" y="3771374"/>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169" name="Google Shape;169;p35"/>
          <p:cNvCxnSpPr>
            <a:stCxn id="170" idx="7"/>
            <a:endCxn id="171" idx="3"/>
          </p:cNvCxnSpPr>
          <p:nvPr/>
        </p:nvCxnSpPr>
        <p:spPr>
          <a:xfrm rot="10800000" flipH="1">
            <a:off x="2140598" y="3869255"/>
            <a:ext cx="282900" cy="272700"/>
          </a:xfrm>
          <a:prstGeom prst="straightConnector1">
            <a:avLst/>
          </a:prstGeom>
          <a:noFill/>
          <a:ln w="19050" cap="flat" cmpd="sng">
            <a:solidFill>
              <a:schemeClr val="accent5"/>
            </a:solidFill>
            <a:prstDash val="solid"/>
            <a:round/>
            <a:headEnd type="none" w="med" len="med"/>
            <a:tailEnd type="none" w="med" len="med"/>
          </a:ln>
        </p:spPr>
      </p:cxnSp>
      <p:cxnSp>
        <p:nvCxnSpPr>
          <p:cNvPr id="172" name="Google Shape;172;p35"/>
          <p:cNvCxnSpPr>
            <a:stCxn id="167" idx="5"/>
            <a:endCxn id="170" idx="1"/>
          </p:cNvCxnSpPr>
          <p:nvPr/>
        </p:nvCxnSpPr>
        <p:spPr>
          <a:xfrm>
            <a:off x="1662049" y="3869379"/>
            <a:ext cx="282600" cy="272700"/>
          </a:xfrm>
          <a:prstGeom prst="straightConnector1">
            <a:avLst/>
          </a:prstGeom>
          <a:noFill/>
          <a:ln w="19050" cap="flat" cmpd="sng">
            <a:solidFill>
              <a:schemeClr val="accent5"/>
            </a:solidFill>
            <a:prstDash val="solid"/>
            <a:round/>
            <a:headEnd type="none" w="med" len="med"/>
            <a:tailEnd type="none" w="med" len="med"/>
          </a:ln>
        </p:spPr>
      </p:cxnSp>
      <p:sp>
        <p:nvSpPr>
          <p:cNvPr id="167" name="Google Shape;167;p35"/>
          <p:cNvSpPr/>
          <p:nvPr/>
        </p:nvSpPr>
        <p:spPr>
          <a:xfrm>
            <a:off x="1425444" y="36327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68" name="Google Shape;168;p35"/>
          <p:cNvSpPr/>
          <p:nvPr/>
        </p:nvSpPr>
        <p:spPr>
          <a:xfrm>
            <a:off x="1904108" y="36327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70" name="Google Shape;170;p35"/>
          <p:cNvSpPr/>
          <p:nvPr/>
        </p:nvSpPr>
        <p:spPr>
          <a:xfrm>
            <a:off x="1903993" y="41013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71" name="Google Shape;171;p35"/>
          <p:cNvSpPr/>
          <p:nvPr/>
        </p:nvSpPr>
        <p:spPr>
          <a:xfrm>
            <a:off x="2382772" y="36327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73" name="Google Shape;173;p35"/>
          <p:cNvSpPr/>
          <p:nvPr/>
        </p:nvSpPr>
        <p:spPr>
          <a:xfrm>
            <a:off x="1425444" y="41013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74" name="Google Shape;174;p35"/>
          <p:cNvSpPr/>
          <p:nvPr/>
        </p:nvSpPr>
        <p:spPr>
          <a:xfrm>
            <a:off x="2382542" y="41013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175" name="Google Shape;175;p35"/>
          <p:cNvCxnSpPr>
            <a:stCxn id="173" idx="6"/>
            <a:endCxn id="170" idx="2"/>
          </p:cNvCxnSpPr>
          <p:nvPr/>
        </p:nvCxnSpPr>
        <p:spPr>
          <a:xfrm>
            <a:off x="1702644" y="4239974"/>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176" name="Google Shape;176;p35"/>
          <p:cNvCxnSpPr>
            <a:stCxn id="170" idx="6"/>
            <a:endCxn id="174" idx="2"/>
          </p:cNvCxnSpPr>
          <p:nvPr/>
        </p:nvCxnSpPr>
        <p:spPr>
          <a:xfrm>
            <a:off x="2181193" y="4239960"/>
            <a:ext cx="201300" cy="0"/>
          </a:xfrm>
          <a:prstGeom prst="straightConnector1">
            <a:avLst/>
          </a:prstGeom>
          <a:noFill/>
          <a:ln w="19050" cap="flat" cmpd="sng">
            <a:solidFill>
              <a:schemeClr val="accent5"/>
            </a:solidFill>
            <a:prstDash val="solid"/>
            <a:round/>
            <a:headEnd type="none" w="med" len="med"/>
            <a:tailEnd type="none" w="med" len="med"/>
          </a:ln>
        </p:spPr>
      </p:cxnSp>
      <p:sp>
        <p:nvSpPr>
          <p:cNvPr id="177" name="Google Shape;177;p35"/>
          <p:cNvSpPr/>
          <p:nvPr/>
        </p:nvSpPr>
        <p:spPr>
          <a:xfrm>
            <a:off x="4433392" y="3872017"/>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178" name="Google Shape;178;p35"/>
          <p:cNvCxnSpPr>
            <a:stCxn id="179" idx="6"/>
            <a:endCxn id="180" idx="2"/>
          </p:cNvCxnSpPr>
          <p:nvPr/>
        </p:nvCxnSpPr>
        <p:spPr>
          <a:xfrm>
            <a:off x="6745335" y="3771378"/>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181" name="Google Shape;181;p35"/>
          <p:cNvCxnSpPr>
            <a:stCxn id="182" idx="7"/>
            <a:endCxn id="183" idx="3"/>
          </p:cNvCxnSpPr>
          <p:nvPr/>
        </p:nvCxnSpPr>
        <p:spPr>
          <a:xfrm rot="10800000" flipH="1">
            <a:off x="7183289" y="3869259"/>
            <a:ext cx="282900" cy="272700"/>
          </a:xfrm>
          <a:prstGeom prst="straightConnector1">
            <a:avLst/>
          </a:prstGeom>
          <a:noFill/>
          <a:ln w="19050" cap="flat" cmpd="sng">
            <a:solidFill>
              <a:schemeClr val="accent5"/>
            </a:solidFill>
            <a:prstDash val="solid"/>
            <a:round/>
            <a:headEnd type="none" w="med" len="med"/>
            <a:tailEnd type="none" w="med" len="med"/>
          </a:ln>
        </p:spPr>
      </p:cxnSp>
      <p:cxnSp>
        <p:nvCxnSpPr>
          <p:cNvPr id="184" name="Google Shape;184;p35"/>
          <p:cNvCxnSpPr>
            <a:stCxn id="179" idx="5"/>
            <a:endCxn id="182" idx="1"/>
          </p:cNvCxnSpPr>
          <p:nvPr/>
        </p:nvCxnSpPr>
        <p:spPr>
          <a:xfrm>
            <a:off x="6704740" y="3869383"/>
            <a:ext cx="282600" cy="272700"/>
          </a:xfrm>
          <a:prstGeom prst="straightConnector1">
            <a:avLst/>
          </a:prstGeom>
          <a:noFill/>
          <a:ln w="19050" cap="flat" cmpd="sng">
            <a:solidFill>
              <a:schemeClr val="accent5"/>
            </a:solidFill>
            <a:prstDash val="solid"/>
            <a:round/>
            <a:headEnd type="none" w="med" len="med"/>
            <a:tailEnd type="none" w="med" len="med"/>
          </a:ln>
        </p:spPr>
      </p:cxnSp>
      <p:sp>
        <p:nvSpPr>
          <p:cNvPr id="179" name="Google Shape;179;p35"/>
          <p:cNvSpPr/>
          <p:nvPr/>
        </p:nvSpPr>
        <p:spPr>
          <a:xfrm>
            <a:off x="6468135" y="363277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80" name="Google Shape;180;p35"/>
          <p:cNvSpPr/>
          <p:nvPr/>
        </p:nvSpPr>
        <p:spPr>
          <a:xfrm>
            <a:off x="6946799" y="363277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82" name="Google Shape;182;p35"/>
          <p:cNvSpPr/>
          <p:nvPr/>
        </p:nvSpPr>
        <p:spPr>
          <a:xfrm>
            <a:off x="6946684" y="410136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83" name="Google Shape;183;p35"/>
          <p:cNvSpPr/>
          <p:nvPr/>
        </p:nvSpPr>
        <p:spPr>
          <a:xfrm>
            <a:off x="7425463" y="363277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85" name="Google Shape;185;p35"/>
          <p:cNvSpPr/>
          <p:nvPr/>
        </p:nvSpPr>
        <p:spPr>
          <a:xfrm>
            <a:off x="6468135" y="410137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86" name="Google Shape;186;p35"/>
          <p:cNvSpPr/>
          <p:nvPr/>
        </p:nvSpPr>
        <p:spPr>
          <a:xfrm>
            <a:off x="7425233" y="410136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187" name="Google Shape;187;p35"/>
          <p:cNvCxnSpPr>
            <a:stCxn id="185" idx="6"/>
            <a:endCxn id="182" idx="2"/>
          </p:cNvCxnSpPr>
          <p:nvPr/>
        </p:nvCxnSpPr>
        <p:spPr>
          <a:xfrm>
            <a:off x="6745335" y="4239978"/>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188" name="Google Shape;188;p35"/>
          <p:cNvCxnSpPr>
            <a:stCxn id="182" idx="6"/>
            <a:endCxn id="186" idx="2"/>
          </p:cNvCxnSpPr>
          <p:nvPr/>
        </p:nvCxnSpPr>
        <p:spPr>
          <a:xfrm>
            <a:off x="7223884" y="4239964"/>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189" name="Google Shape;189;p35"/>
          <p:cNvCxnSpPr/>
          <p:nvPr/>
        </p:nvCxnSpPr>
        <p:spPr>
          <a:xfrm>
            <a:off x="7085371" y="3909935"/>
            <a:ext cx="0" cy="191400"/>
          </a:xfrm>
          <a:prstGeom prst="straightConnector1">
            <a:avLst/>
          </a:prstGeom>
          <a:noFill/>
          <a:ln w="19050" cap="flat" cmpd="sng">
            <a:solidFill>
              <a:schemeClr val="accent5"/>
            </a:solidFill>
            <a:prstDash val="solid"/>
            <a:round/>
            <a:headEnd type="none" w="med" len="med"/>
            <a:tailEnd type="none" w="med" len="med"/>
          </a:ln>
        </p:spPr>
      </p:cxnSp>
      <p:cxnSp>
        <p:nvCxnSpPr>
          <p:cNvPr id="190" name="Google Shape;190;p35"/>
          <p:cNvCxnSpPr>
            <a:stCxn id="191" idx="7"/>
            <a:endCxn id="192" idx="3"/>
          </p:cNvCxnSpPr>
          <p:nvPr/>
        </p:nvCxnSpPr>
        <p:spPr>
          <a:xfrm rot="10800000" flipH="1">
            <a:off x="2140367" y="5082155"/>
            <a:ext cx="282900" cy="272700"/>
          </a:xfrm>
          <a:prstGeom prst="straightConnector1">
            <a:avLst/>
          </a:prstGeom>
          <a:noFill/>
          <a:ln w="19050" cap="flat" cmpd="sng">
            <a:solidFill>
              <a:schemeClr val="accent5"/>
            </a:solidFill>
            <a:prstDash val="solid"/>
            <a:round/>
            <a:headEnd type="none" w="med" len="med"/>
            <a:tailEnd type="none" w="med" len="med"/>
          </a:ln>
        </p:spPr>
      </p:cxnSp>
      <p:cxnSp>
        <p:nvCxnSpPr>
          <p:cNvPr id="193" name="Google Shape;193;p35"/>
          <p:cNvCxnSpPr>
            <a:stCxn id="194" idx="5"/>
            <a:endCxn id="191" idx="1"/>
          </p:cNvCxnSpPr>
          <p:nvPr/>
        </p:nvCxnSpPr>
        <p:spPr>
          <a:xfrm>
            <a:off x="1661818" y="5082278"/>
            <a:ext cx="282600" cy="272700"/>
          </a:xfrm>
          <a:prstGeom prst="straightConnector1">
            <a:avLst/>
          </a:prstGeom>
          <a:noFill/>
          <a:ln w="19050" cap="flat" cmpd="sng">
            <a:solidFill>
              <a:schemeClr val="accent5"/>
            </a:solidFill>
            <a:prstDash val="solid"/>
            <a:round/>
            <a:headEnd type="none" w="med" len="med"/>
            <a:tailEnd type="none" w="med" len="med"/>
          </a:ln>
        </p:spPr>
      </p:cxnSp>
      <p:sp>
        <p:nvSpPr>
          <p:cNvPr id="194" name="Google Shape;194;p35"/>
          <p:cNvSpPr/>
          <p:nvPr/>
        </p:nvSpPr>
        <p:spPr>
          <a:xfrm>
            <a:off x="1425213" y="48456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91" name="Google Shape;191;p35"/>
          <p:cNvSpPr/>
          <p:nvPr/>
        </p:nvSpPr>
        <p:spPr>
          <a:xfrm>
            <a:off x="1903762" y="53142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92" name="Google Shape;192;p35"/>
          <p:cNvSpPr/>
          <p:nvPr/>
        </p:nvSpPr>
        <p:spPr>
          <a:xfrm>
            <a:off x="2382542" y="48456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95" name="Google Shape;195;p35"/>
          <p:cNvSpPr/>
          <p:nvPr/>
        </p:nvSpPr>
        <p:spPr>
          <a:xfrm>
            <a:off x="1425213" y="53142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196" name="Google Shape;196;p35"/>
          <p:cNvSpPr/>
          <p:nvPr/>
        </p:nvSpPr>
        <p:spPr>
          <a:xfrm>
            <a:off x="2382311" y="53142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197" name="Google Shape;197;p35"/>
          <p:cNvCxnSpPr>
            <a:stCxn id="195" idx="6"/>
            <a:endCxn id="191" idx="2"/>
          </p:cNvCxnSpPr>
          <p:nvPr/>
        </p:nvCxnSpPr>
        <p:spPr>
          <a:xfrm>
            <a:off x="1702413" y="5452874"/>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198" name="Google Shape;198;p35"/>
          <p:cNvCxnSpPr>
            <a:stCxn id="191" idx="6"/>
            <a:endCxn id="196" idx="2"/>
          </p:cNvCxnSpPr>
          <p:nvPr/>
        </p:nvCxnSpPr>
        <p:spPr>
          <a:xfrm>
            <a:off x="2180962" y="5452860"/>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199" name="Google Shape;199;p35"/>
          <p:cNvCxnSpPr>
            <a:stCxn id="192" idx="4"/>
            <a:endCxn id="196" idx="0"/>
          </p:cNvCxnSpPr>
          <p:nvPr/>
        </p:nvCxnSpPr>
        <p:spPr>
          <a:xfrm flipH="1">
            <a:off x="2520842" y="5122873"/>
            <a:ext cx="300" cy="191400"/>
          </a:xfrm>
          <a:prstGeom prst="straightConnector1">
            <a:avLst/>
          </a:prstGeom>
          <a:noFill/>
          <a:ln w="19050" cap="flat" cmpd="sng">
            <a:solidFill>
              <a:schemeClr val="accent5"/>
            </a:solidFill>
            <a:prstDash val="solid"/>
            <a:round/>
            <a:headEnd type="none" w="med" len="med"/>
            <a:tailEnd type="none" w="med" len="med"/>
          </a:ln>
        </p:spPr>
      </p:cxnSp>
      <p:cxnSp>
        <p:nvCxnSpPr>
          <p:cNvPr id="200" name="Google Shape;200;p35"/>
          <p:cNvCxnSpPr>
            <a:stCxn id="201" idx="6"/>
            <a:endCxn id="202" idx="2"/>
          </p:cNvCxnSpPr>
          <p:nvPr/>
        </p:nvCxnSpPr>
        <p:spPr>
          <a:xfrm>
            <a:off x="4223868" y="4984273"/>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203" name="Google Shape;203;p35"/>
          <p:cNvCxnSpPr>
            <a:stCxn id="204" idx="7"/>
            <a:endCxn id="205" idx="3"/>
          </p:cNvCxnSpPr>
          <p:nvPr/>
        </p:nvCxnSpPr>
        <p:spPr>
          <a:xfrm rot="10800000" flipH="1">
            <a:off x="4661822" y="5082155"/>
            <a:ext cx="282900" cy="272700"/>
          </a:xfrm>
          <a:prstGeom prst="straightConnector1">
            <a:avLst/>
          </a:prstGeom>
          <a:noFill/>
          <a:ln w="19050" cap="flat" cmpd="sng">
            <a:solidFill>
              <a:schemeClr val="accent5"/>
            </a:solidFill>
            <a:prstDash val="solid"/>
            <a:round/>
            <a:headEnd type="none" w="med" len="med"/>
            <a:tailEnd type="none" w="med" len="med"/>
          </a:ln>
        </p:spPr>
      </p:cxnSp>
      <p:cxnSp>
        <p:nvCxnSpPr>
          <p:cNvPr id="206" name="Google Shape;206;p35"/>
          <p:cNvCxnSpPr>
            <a:stCxn id="201" idx="5"/>
            <a:endCxn id="204" idx="1"/>
          </p:cNvCxnSpPr>
          <p:nvPr/>
        </p:nvCxnSpPr>
        <p:spPr>
          <a:xfrm>
            <a:off x="4183273" y="5082278"/>
            <a:ext cx="282600" cy="272700"/>
          </a:xfrm>
          <a:prstGeom prst="straightConnector1">
            <a:avLst/>
          </a:prstGeom>
          <a:noFill/>
          <a:ln w="19050" cap="flat" cmpd="sng">
            <a:solidFill>
              <a:schemeClr val="accent5"/>
            </a:solidFill>
            <a:prstDash val="solid"/>
            <a:round/>
            <a:headEnd type="none" w="med" len="med"/>
            <a:tailEnd type="none" w="med" len="med"/>
          </a:ln>
        </p:spPr>
      </p:cxnSp>
      <p:sp>
        <p:nvSpPr>
          <p:cNvPr id="201" name="Google Shape;201;p35"/>
          <p:cNvSpPr/>
          <p:nvPr/>
        </p:nvSpPr>
        <p:spPr>
          <a:xfrm>
            <a:off x="3946668" y="48456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02" name="Google Shape;202;p35"/>
          <p:cNvSpPr/>
          <p:nvPr/>
        </p:nvSpPr>
        <p:spPr>
          <a:xfrm>
            <a:off x="4425332" y="48456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04" name="Google Shape;204;p35"/>
          <p:cNvSpPr/>
          <p:nvPr/>
        </p:nvSpPr>
        <p:spPr>
          <a:xfrm>
            <a:off x="4425217" y="53142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05" name="Google Shape;205;p35"/>
          <p:cNvSpPr/>
          <p:nvPr/>
        </p:nvSpPr>
        <p:spPr>
          <a:xfrm>
            <a:off x="4903996" y="48456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07" name="Google Shape;207;p35"/>
          <p:cNvSpPr/>
          <p:nvPr/>
        </p:nvSpPr>
        <p:spPr>
          <a:xfrm>
            <a:off x="3946668" y="53142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208" name="Google Shape;208;p35"/>
          <p:cNvCxnSpPr>
            <a:stCxn id="207" idx="6"/>
            <a:endCxn id="204" idx="2"/>
          </p:cNvCxnSpPr>
          <p:nvPr/>
        </p:nvCxnSpPr>
        <p:spPr>
          <a:xfrm>
            <a:off x="4223868" y="5452874"/>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209" name="Google Shape;209;p35"/>
          <p:cNvCxnSpPr>
            <a:stCxn id="202" idx="6"/>
            <a:endCxn id="205" idx="2"/>
          </p:cNvCxnSpPr>
          <p:nvPr/>
        </p:nvCxnSpPr>
        <p:spPr>
          <a:xfrm>
            <a:off x="4702532" y="4984273"/>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210" name="Google Shape;210;p35"/>
          <p:cNvCxnSpPr>
            <a:stCxn id="211" idx="6"/>
            <a:endCxn id="212" idx="2"/>
          </p:cNvCxnSpPr>
          <p:nvPr/>
        </p:nvCxnSpPr>
        <p:spPr>
          <a:xfrm>
            <a:off x="6761462" y="4984248"/>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213" name="Google Shape;213;p35"/>
          <p:cNvCxnSpPr>
            <a:stCxn id="214" idx="7"/>
            <a:endCxn id="215" idx="3"/>
          </p:cNvCxnSpPr>
          <p:nvPr/>
        </p:nvCxnSpPr>
        <p:spPr>
          <a:xfrm rot="10800000" flipH="1">
            <a:off x="7199415" y="5082130"/>
            <a:ext cx="282900" cy="272700"/>
          </a:xfrm>
          <a:prstGeom prst="straightConnector1">
            <a:avLst/>
          </a:prstGeom>
          <a:noFill/>
          <a:ln w="19050" cap="flat" cmpd="sng">
            <a:solidFill>
              <a:schemeClr val="accent5"/>
            </a:solidFill>
            <a:prstDash val="solid"/>
            <a:round/>
            <a:headEnd type="none" w="med" len="med"/>
            <a:tailEnd type="none" w="med" len="med"/>
          </a:ln>
        </p:spPr>
      </p:cxnSp>
      <p:sp>
        <p:nvSpPr>
          <p:cNvPr id="211" name="Google Shape;211;p35"/>
          <p:cNvSpPr/>
          <p:nvPr/>
        </p:nvSpPr>
        <p:spPr>
          <a:xfrm>
            <a:off x="6484262" y="484564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12" name="Google Shape;212;p35"/>
          <p:cNvSpPr/>
          <p:nvPr/>
        </p:nvSpPr>
        <p:spPr>
          <a:xfrm>
            <a:off x="6962926" y="484564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14" name="Google Shape;214;p35"/>
          <p:cNvSpPr/>
          <p:nvPr/>
        </p:nvSpPr>
        <p:spPr>
          <a:xfrm>
            <a:off x="6962810" y="5314235"/>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15" name="Google Shape;215;p35"/>
          <p:cNvSpPr/>
          <p:nvPr/>
        </p:nvSpPr>
        <p:spPr>
          <a:xfrm>
            <a:off x="7441590" y="484564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16" name="Google Shape;216;p35"/>
          <p:cNvSpPr/>
          <p:nvPr/>
        </p:nvSpPr>
        <p:spPr>
          <a:xfrm>
            <a:off x="6484262" y="5314249"/>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217" name="Google Shape;217;p35"/>
          <p:cNvCxnSpPr>
            <a:stCxn id="216" idx="6"/>
            <a:endCxn id="214" idx="2"/>
          </p:cNvCxnSpPr>
          <p:nvPr/>
        </p:nvCxnSpPr>
        <p:spPr>
          <a:xfrm>
            <a:off x="6761462" y="5452849"/>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218" name="Google Shape;218;p35"/>
          <p:cNvCxnSpPr/>
          <p:nvPr/>
        </p:nvCxnSpPr>
        <p:spPr>
          <a:xfrm>
            <a:off x="7101497" y="5122806"/>
            <a:ext cx="0" cy="19140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p:nvPr/>
        </p:nvSpPr>
        <p:spPr>
          <a:xfrm>
            <a:off x="6333970" y="4722380"/>
            <a:ext cx="1535100" cy="986700"/>
          </a:xfrm>
          <a:prstGeom prst="roundRect">
            <a:avLst>
              <a:gd name="adj" fmla="val 16667"/>
            </a:avLst>
          </a:prstGeom>
          <a:solidFill>
            <a:srgbClr val="D4E7E9"/>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
        <p:nvSpPr>
          <p:cNvPr id="224" name="Google Shape;224;p36"/>
          <p:cNvSpPr/>
          <p:nvPr/>
        </p:nvSpPr>
        <p:spPr>
          <a:xfrm>
            <a:off x="3790895" y="3516205"/>
            <a:ext cx="1535100" cy="986700"/>
          </a:xfrm>
          <a:prstGeom prst="roundRect">
            <a:avLst>
              <a:gd name="adj" fmla="val 16667"/>
            </a:avLst>
          </a:prstGeom>
          <a:solidFill>
            <a:srgbClr val="D4E7E9"/>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
        <p:nvSpPr>
          <p:cNvPr id="225" name="Google Shape;225;p36"/>
          <p:cNvSpPr/>
          <p:nvPr/>
        </p:nvSpPr>
        <p:spPr>
          <a:xfrm>
            <a:off x="1274800" y="3501317"/>
            <a:ext cx="1535100" cy="986700"/>
          </a:xfrm>
          <a:prstGeom prst="roundRect">
            <a:avLst>
              <a:gd name="adj" fmla="val 16667"/>
            </a:avLst>
          </a:prstGeom>
          <a:solidFill>
            <a:srgbClr val="D4E7E9"/>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
        <p:nvSpPr>
          <p:cNvPr id="226" name="Google Shape;226;p36"/>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TREES IN GRAPHS</a:t>
            </a:r>
            <a:endParaRPr sz="3600">
              <a:solidFill>
                <a:schemeClr val="accent5"/>
              </a:solidFill>
              <a:latin typeface="Lato Light"/>
              <a:ea typeface="Lato Light"/>
              <a:cs typeface="Lato Light"/>
              <a:sym typeface="Lato Light"/>
            </a:endParaRPr>
          </a:p>
        </p:txBody>
      </p:sp>
      <p:sp>
        <p:nvSpPr>
          <p:cNvPr id="227" name="Google Shape;227;p36"/>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42</a:t>
            </a:fld>
            <a:endParaRPr kern="0">
              <a:solidFill>
                <a:srgbClr val="595959"/>
              </a:solidFill>
              <a:latin typeface="Arial"/>
              <a:cs typeface="Arial"/>
              <a:sym typeface="Arial"/>
            </a:endParaRPr>
          </a:p>
        </p:txBody>
      </p:sp>
      <p:cxnSp>
        <p:nvCxnSpPr>
          <p:cNvPr id="228" name="Google Shape;228;p36"/>
          <p:cNvCxnSpPr>
            <a:stCxn id="229" idx="6"/>
            <a:endCxn id="230" idx="2"/>
          </p:cNvCxnSpPr>
          <p:nvPr/>
        </p:nvCxnSpPr>
        <p:spPr>
          <a:xfrm>
            <a:off x="1702644" y="3771374"/>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231" name="Google Shape;231;p36"/>
          <p:cNvCxnSpPr>
            <a:stCxn id="232" idx="7"/>
            <a:endCxn id="233" idx="3"/>
          </p:cNvCxnSpPr>
          <p:nvPr/>
        </p:nvCxnSpPr>
        <p:spPr>
          <a:xfrm rot="10800000" flipH="1">
            <a:off x="2140598" y="3869255"/>
            <a:ext cx="282900" cy="272700"/>
          </a:xfrm>
          <a:prstGeom prst="straightConnector1">
            <a:avLst/>
          </a:prstGeom>
          <a:noFill/>
          <a:ln w="19050" cap="flat" cmpd="sng">
            <a:solidFill>
              <a:schemeClr val="accent5"/>
            </a:solidFill>
            <a:prstDash val="solid"/>
            <a:round/>
            <a:headEnd type="none" w="med" len="med"/>
            <a:tailEnd type="none" w="med" len="med"/>
          </a:ln>
        </p:spPr>
      </p:cxnSp>
      <p:cxnSp>
        <p:nvCxnSpPr>
          <p:cNvPr id="234" name="Google Shape;234;p36"/>
          <p:cNvCxnSpPr>
            <a:stCxn id="229" idx="5"/>
            <a:endCxn id="232" idx="1"/>
          </p:cNvCxnSpPr>
          <p:nvPr/>
        </p:nvCxnSpPr>
        <p:spPr>
          <a:xfrm>
            <a:off x="1662049" y="3869379"/>
            <a:ext cx="282600" cy="272700"/>
          </a:xfrm>
          <a:prstGeom prst="straightConnector1">
            <a:avLst/>
          </a:prstGeom>
          <a:noFill/>
          <a:ln w="19050" cap="flat" cmpd="sng">
            <a:solidFill>
              <a:schemeClr val="accent5"/>
            </a:solidFill>
            <a:prstDash val="solid"/>
            <a:round/>
            <a:headEnd type="none" w="med" len="med"/>
            <a:tailEnd type="none" w="med" len="med"/>
          </a:ln>
        </p:spPr>
      </p:cxnSp>
      <p:sp>
        <p:nvSpPr>
          <p:cNvPr id="229" name="Google Shape;229;p36"/>
          <p:cNvSpPr/>
          <p:nvPr/>
        </p:nvSpPr>
        <p:spPr>
          <a:xfrm>
            <a:off x="1425444" y="36327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30" name="Google Shape;230;p36"/>
          <p:cNvSpPr/>
          <p:nvPr/>
        </p:nvSpPr>
        <p:spPr>
          <a:xfrm>
            <a:off x="1904108" y="36327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32" name="Google Shape;232;p36"/>
          <p:cNvSpPr/>
          <p:nvPr/>
        </p:nvSpPr>
        <p:spPr>
          <a:xfrm>
            <a:off x="1903993" y="41013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33" name="Google Shape;233;p36"/>
          <p:cNvSpPr/>
          <p:nvPr/>
        </p:nvSpPr>
        <p:spPr>
          <a:xfrm>
            <a:off x="2382772" y="36327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35" name="Google Shape;235;p36"/>
          <p:cNvSpPr/>
          <p:nvPr/>
        </p:nvSpPr>
        <p:spPr>
          <a:xfrm>
            <a:off x="1425444" y="41013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36" name="Google Shape;236;p36"/>
          <p:cNvSpPr/>
          <p:nvPr/>
        </p:nvSpPr>
        <p:spPr>
          <a:xfrm>
            <a:off x="2382542" y="41013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237" name="Google Shape;237;p36"/>
          <p:cNvCxnSpPr>
            <a:stCxn id="235" idx="6"/>
            <a:endCxn id="232" idx="2"/>
          </p:cNvCxnSpPr>
          <p:nvPr/>
        </p:nvCxnSpPr>
        <p:spPr>
          <a:xfrm>
            <a:off x="1702644" y="4239974"/>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238" name="Google Shape;238;p36"/>
          <p:cNvCxnSpPr>
            <a:stCxn id="232" idx="6"/>
            <a:endCxn id="236" idx="2"/>
          </p:cNvCxnSpPr>
          <p:nvPr/>
        </p:nvCxnSpPr>
        <p:spPr>
          <a:xfrm>
            <a:off x="2181193" y="4239960"/>
            <a:ext cx="201300" cy="0"/>
          </a:xfrm>
          <a:prstGeom prst="straightConnector1">
            <a:avLst/>
          </a:prstGeom>
          <a:noFill/>
          <a:ln w="19050" cap="flat" cmpd="sng">
            <a:solidFill>
              <a:schemeClr val="accent5"/>
            </a:solidFill>
            <a:prstDash val="solid"/>
            <a:round/>
            <a:headEnd type="none" w="med" len="med"/>
            <a:tailEnd type="none" w="med" len="med"/>
          </a:ln>
        </p:spPr>
      </p:cxnSp>
      <p:sp>
        <p:nvSpPr>
          <p:cNvPr id="239" name="Google Shape;239;p36"/>
          <p:cNvSpPr/>
          <p:nvPr/>
        </p:nvSpPr>
        <p:spPr>
          <a:xfrm>
            <a:off x="4433392" y="3872017"/>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240" name="Google Shape;240;p36"/>
          <p:cNvCxnSpPr>
            <a:stCxn id="241" idx="6"/>
            <a:endCxn id="242" idx="2"/>
          </p:cNvCxnSpPr>
          <p:nvPr/>
        </p:nvCxnSpPr>
        <p:spPr>
          <a:xfrm>
            <a:off x="6745335" y="3771378"/>
            <a:ext cx="201600" cy="0"/>
          </a:xfrm>
          <a:prstGeom prst="straightConnector1">
            <a:avLst/>
          </a:prstGeom>
          <a:noFill/>
          <a:ln w="19050" cap="flat" cmpd="sng">
            <a:solidFill>
              <a:srgbClr val="D9D9D9"/>
            </a:solidFill>
            <a:prstDash val="solid"/>
            <a:round/>
            <a:headEnd type="none" w="med" len="med"/>
            <a:tailEnd type="none" w="med" len="med"/>
          </a:ln>
        </p:spPr>
      </p:cxnSp>
      <p:cxnSp>
        <p:nvCxnSpPr>
          <p:cNvPr id="243" name="Google Shape;243;p36"/>
          <p:cNvCxnSpPr>
            <a:stCxn id="244" idx="7"/>
            <a:endCxn id="245" idx="3"/>
          </p:cNvCxnSpPr>
          <p:nvPr/>
        </p:nvCxnSpPr>
        <p:spPr>
          <a:xfrm rot="10800000" flipH="1">
            <a:off x="7183289" y="3869259"/>
            <a:ext cx="282900" cy="272700"/>
          </a:xfrm>
          <a:prstGeom prst="straightConnector1">
            <a:avLst/>
          </a:prstGeom>
          <a:noFill/>
          <a:ln w="19050" cap="flat" cmpd="sng">
            <a:solidFill>
              <a:srgbClr val="D9D9D9"/>
            </a:solidFill>
            <a:prstDash val="solid"/>
            <a:round/>
            <a:headEnd type="none" w="med" len="med"/>
            <a:tailEnd type="none" w="med" len="med"/>
          </a:ln>
        </p:spPr>
      </p:cxnSp>
      <p:cxnSp>
        <p:nvCxnSpPr>
          <p:cNvPr id="246" name="Google Shape;246;p36"/>
          <p:cNvCxnSpPr>
            <a:stCxn id="241" idx="5"/>
            <a:endCxn id="244" idx="1"/>
          </p:cNvCxnSpPr>
          <p:nvPr/>
        </p:nvCxnSpPr>
        <p:spPr>
          <a:xfrm>
            <a:off x="6704740" y="3869383"/>
            <a:ext cx="282600" cy="272700"/>
          </a:xfrm>
          <a:prstGeom prst="straightConnector1">
            <a:avLst/>
          </a:prstGeom>
          <a:noFill/>
          <a:ln w="19050" cap="flat" cmpd="sng">
            <a:solidFill>
              <a:srgbClr val="D9D9D9"/>
            </a:solidFill>
            <a:prstDash val="solid"/>
            <a:round/>
            <a:headEnd type="none" w="med" len="med"/>
            <a:tailEnd type="none" w="med" len="med"/>
          </a:ln>
        </p:spPr>
      </p:cxnSp>
      <p:sp>
        <p:nvSpPr>
          <p:cNvPr id="241" name="Google Shape;241;p36"/>
          <p:cNvSpPr/>
          <p:nvPr/>
        </p:nvSpPr>
        <p:spPr>
          <a:xfrm>
            <a:off x="6468135" y="363277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42" name="Google Shape;242;p36"/>
          <p:cNvSpPr/>
          <p:nvPr/>
        </p:nvSpPr>
        <p:spPr>
          <a:xfrm>
            <a:off x="6946799" y="363277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44" name="Google Shape;244;p36"/>
          <p:cNvSpPr/>
          <p:nvPr/>
        </p:nvSpPr>
        <p:spPr>
          <a:xfrm>
            <a:off x="6946684" y="4101364"/>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45" name="Google Shape;245;p36"/>
          <p:cNvSpPr/>
          <p:nvPr/>
        </p:nvSpPr>
        <p:spPr>
          <a:xfrm>
            <a:off x="7425463" y="363277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47" name="Google Shape;247;p36"/>
          <p:cNvSpPr/>
          <p:nvPr/>
        </p:nvSpPr>
        <p:spPr>
          <a:xfrm>
            <a:off x="6468135" y="410137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48" name="Google Shape;248;p36"/>
          <p:cNvSpPr/>
          <p:nvPr/>
        </p:nvSpPr>
        <p:spPr>
          <a:xfrm>
            <a:off x="7425233" y="4101364"/>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249" name="Google Shape;249;p36"/>
          <p:cNvCxnSpPr>
            <a:stCxn id="247" idx="6"/>
            <a:endCxn id="244" idx="2"/>
          </p:cNvCxnSpPr>
          <p:nvPr/>
        </p:nvCxnSpPr>
        <p:spPr>
          <a:xfrm>
            <a:off x="6745335" y="4239978"/>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250" name="Google Shape;250;p36"/>
          <p:cNvCxnSpPr>
            <a:stCxn id="244" idx="6"/>
            <a:endCxn id="248" idx="2"/>
          </p:cNvCxnSpPr>
          <p:nvPr/>
        </p:nvCxnSpPr>
        <p:spPr>
          <a:xfrm>
            <a:off x="7223884" y="4239964"/>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251" name="Google Shape;251;p36"/>
          <p:cNvCxnSpPr/>
          <p:nvPr/>
        </p:nvCxnSpPr>
        <p:spPr>
          <a:xfrm>
            <a:off x="7085371" y="3909935"/>
            <a:ext cx="0" cy="191400"/>
          </a:xfrm>
          <a:prstGeom prst="straightConnector1">
            <a:avLst/>
          </a:prstGeom>
          <a:noFill/>
          <a:ln w="19050" cap="flat" cmpd="sng">
            <a:solidFill>
              <a:srgbClr val="D9D9D9"/>
            </a:solidFill>
            <a:prstDash val="solid"/>
            <a:round/>
            <a:headEnd type="none" w="med" len="med"/>
            <a:tailEnd type="none" w="med" len="med"/>
          </a:ln>
        </p:spPr>
      </p:cxnSp>
      <p:cxnSp>
        <p:nvCxnSpPr>
          <p:cNvPr id="252" name="Google Shape;252;p36"/>
          <p:cNvCxnSpPr>
            <a:stCxn id="253" idx="7"/>
            <a:endCxn id="254" idx="3"/>
          </p:cNvCxnSpPr>
          <p:nvPr/>
        </p:nvCxnSpPr>
        <p:spPr>
          <a:xfrm rot="10800000" flipH="1">
            <a:off x="2140367" y="5082155"/>
            <a:ext cx="282900" cy="272700"/>
          </a:xfrm>
          <a:prstGeom prst="straightConnector1">
            <a:avLst/>
          </a:prstGeom>
          <a:noFill/>
          <a:ln w="19050" cap="flat" cmpd="sng">
            <a:solidFill>
              <a:srgbClr val="D9D9D9"/>
            </a:solidFill>
            <a:prstDash val="solid"/>
            <a:round/>
            <a:headEnd type="none" w="med" len="med"/>
            <a:tailEnd type="none" w="med" len="med"/>
          </a:ln>
        </p:spPr>
      </p:cxnSp>
      <p:cxnSp>
        <p:nvCxnSpPr>
          <p:cNvPr id="255" name="Google Shape;255;p36"/>
          <p:cNvCxnSpPr>
            <a:stCxn id="256" idx="5"/>
            <a:endCxn id="253" idx="1"/>
          </p:cNvCxnSpPr>
          <p:nvPr/>
        </p:nvCxnSpPr>
        <p:spPr>
          <a:xfrm>
            <a:off x="1661818" y="5082278"/>
            <a:ext cx="282600" cy="272700"/>
          </a:xfrm>
          <a:prstGeom prst="straightConnector1">
            <a:avLst/>
          </a:prstGeom>
          <a:noFill/>
          <a:ln w="19050" cap="flat" cmpd="sng">
            <a:solidFill>
              <a:srgbClr val="D9D9D9"/>
            </a:solidFill>
            <a:prstDash val="solid"/>
            <a:round/>
            <a:headEnd type="none" w="med" len="med"/>
            <a:tailEnd type="none" w="med" len="med"/>
          </a:ln>
        </p:spPr>
      </p:cxnSp>
      <p:sp>
        <p:nvSpPr>
          <p:cNvPr id="256" name="Google Shape;256;p36"/>
          <p:cNvSpPr/>
          <p:nvPr/>
        </p:nvSpPr>
        <p:spPr>
          <a:xfrm>
            <a:off x="1425213" y="48456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53" name="Google Shape;253;p36"/>
          <p:cNvSpPr/>
          <p:nvPr/>
        </p:nvSpPr>
        <p:spPr>
          <a:xfrm>
            <a:off x="1903762" y="5314260"/>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54" name="Google Shape;254;p36"/>
          <p:cNvSpPr/>
          <p:nvPr/>
        </p:nvSpPr>
        <p:spPr>
          <a:xfrm>
            <a:off x="2382542" y="48456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57" name="Google Shape;257;p36"/>
          <p:cNvSpPr/>
          <p:nvPr/>
        </p:nvSpPr>
        <p:spPr>
          <a:xfrm>
            <a:off x="1425213" y="5314274"/>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58" name="Google Shape;258;p36"/>
          <p:cNvSpPr/>
          <p:nvPr/>
        </p:nvSpPr>
        <p:spPr>
          <a:xfrm>
            <a:off x="2382311" y="5314260"/>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259" name="Google Shape;259;p36"/>
          <p:cNvCxnSpPr>
            <a:stCxn id="257" idx="6"/>
            <a:endCxn id="253" idx="2"/>
          </p:cNvCxnSpPr>
          <p:nvPr/>
        </p:nvCxnSpPr>
        <p:spPr>
          <a:xfrm>
            <a:off x="1702413" y="5452874"/>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260" name="Google Shape;260;p36"/>
          <p:cNvCxnSpPr>
            <a:stCxn id="253" idx="6"/>
            <a:endCxn id="258" idx="2"/>
          </p:cNvCxnSpPr>
          <p:nvPr/>
        </p:nvCxnSpPr>
        <p:spPr>
          <a:xfrm>
            <a:off x="2180962" y="5452860"/>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261" name="Google Shape;261;p36"/>
          <p:cNvCxnSpPr>
            <a:stCxn id="254" idx="4"/>
            <a:endCxn id="258" idx="0"/>
          </p:cNvCxnSpPr>
          <p:nvPr/>
        </p:nvCxnSpPr>
        <p:spPr>
          <a:xfrm flipH="1">
            <a:off x="2520842" y="5122873"/>
            <a:ext cx="300" cy="191400"/>
          </a:xfrm>
          <a:prstGeom prst="straightConnector1">
            <a:avLst/>
          </a:prstGeom>
          <a:noFill/>
          <a:ln w="19050" cap="flat" cmpd="sng">
            <a:solidFill>
              <a:srgbClr val="D9D9D9"/>
            </a:solidFill>
            <a:prstDash val="solid"/>
            <a:round/>
            <a:headEnd type="none" w="med" len="med"/>
            <a:tailEnd type="none" w="med" len="med"/>
          </a:ln>
        </p:spPr>
      </p:cxnSp>
      <p:cxnSp>
        <p:nvCxnSpPr>
          <p:cNvPr id="262" name="Google Shape;262;p36"/>
          <p:cNvCxnSpPr>
            <a:stCxn id="263" idx="6"/>
            <a:endCxn id="264" idx="2"/>
          </p:cNvCxnSpPr>
          <p:nvPr/>
        </p:nvCxnSpPr>
        <p:spPr>
          <a:xfrm>
            <a:off x="4223868" y="4984273"/>
            <a:ext cx="201600" cy="0"/>
          </a:xfrm>
          <a:prstGeom prst="straightConnector1">
            <a:avLst/>
          </a:prstGeom>
          <a:noFill/>
          <a:ln w="19050" cap="flat" cmpd="sng">
            <a:solidFill>
              <a:srgbClr val="D9D9D9"/>
            </a:solidFill>
            <a:prstDash val="solid"/>
            <a:round/>
            <a:headEnd type="none" w="med" len="med"/>
            <a:tailEnd type="none" w="med" len="med"/>
          </a:ln>
        </p:spPr>
      </p:cxnSp>
      <p:cxnSp>
        <p:nvCxnSpPr>
          <p:cNvPr id="265" name="Google Shape;265;p36"/>
          <p:cNvCxnSpPr>
            <a:stCxn id="266" idx="7"/>
            <a:endCxn id="267" idx="3"/>
          </p:cNvCxnSpPr>
          <p:nvPr/>
        </p:nvCxnSpPr>
        <p:spPr>
          <a:xfrm rot="10800000" flipH="1">
            <a:off x="4661822" y="5082155"/>
            <a:ext cx="282900" cy="272700"/>
          </a:xfrm>
          <a:prstGeom prst="straightConnector1">
            <a:avLst/>
          </a:prstGeom>
          <a:noFill/>
          <a:ln w="19050" cap="flat" cmpd="sng">
            <a:solidFill>
              <a:srgbClr val="D9D9D9"/>
            </a:solidFill>
            <a:prstDash val="solid"/>
            <a:round/>
            <a:headEnd type="none" w="med" len="med"/>
            <a:tailEnd type="none" w="med" len="med"/>
          </a:ln>
        </p:spPr>
      </p:cxnSp>
      <p:cxnSp>
        <p:nvCxnSpPr>
          <p:cNvPr id="268" name="Google Shape;268;p36"/>
          <p:cNvCxnSpPr>
            <a:stCxn id="263" idx="5"/>
            <a:endCxn id="266" idx="1"/>
          </p:cNvCxnSpPr>
          <p:nvPr/>
        </p:nvCxnSpPr>
        <p:spPr>
          <a:xfrm>
            <a:off x="4183273" y="5082278"/>
            <a:ext cx="282600" cy="272700"/>
          </a:xfrm>
          <a:prstGeom prst="straightConnector1">
            <a:avLst/>
          </a:prstGeom>
          <a:noFill/>
          <a:ln w="19050" cap="flat" cmpd="sng">
            <a:solidFill>
              <a:srgbClr val="D9D9D9"/>
            </a:solidFill>
            <a:prstDash val="solid"/>
            <a:round/>
            <a:headEnd type="none" w="med" len="med"/>
            <a:tailEnd type="none" w="med" len="med"/>
          </a:ln>
        </p:spPr>
      </p:cxnSp>
      <p:sp>
        <p:nvSpPr>
          <p:cNvPr id="263" name="Google Shape;263;p36"/>
          <p:cNvSpPr/>
          <p:nvPr/>
        </p:nvSpPr>
        <p:spPr>
          <a:xfrm>
            <a:off x="3946668" y="48456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64" name="Google Shape;264;p36"/>
          <p:cNvSpPr/>
          <p:nvPr/>
        </p:nvSpPr>
        <p:spPr>
          <a:xfrm>
            <a:off x="4425332" y="48456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66" name="Google Shape;266;p36"/>
          <p:cNvSpPr/>
          <p:nvPr/>
        </p:nvSpPr>
        <p:spPr>
          <a:xfrm>
            <a:off x="4425217" y="5314260"/>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67" name="Google Shape;267;p36"/>
          <p:cNvSpPr/>
          <p:nvPr/>
        </p:nvSpPr>
        <p:spPr>
          <a:xfrm>
            <a:off x="4903996" y="48456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69" name="Google Shape;269;p36"/>
          <p:cNvSpPr/>
          <p:nvPr/>
        </p:nvSpPr>
        <p:spPr>
          <a:xfrm>
            <a:off x="3946668" y="5314274"/>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270" name="Google Shape;270;p36"/>
          <p:cNvCxnSpPr>
            <a:stCxn id="269" idx="6"/>
            <a:endCxn id="266" idx="2"/>
          </p:cNvCxnSpPr>
          <p:nvPr/>
        </p:nvCxnSpPr>
        <p:spPr>
          <a:xfrm>
            <a:off x="4223868" y="5452874"/>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271" name="Google Shape;271;p36"/>
          <p:cNvCxnSpPr>
            <a:stCxn id="264" idx="6"/>
            <a:endCxn id="267" idx="2"/>
          </p:cNvCxnSpPr>
          <p:nvPr/>
        </p:nvCxnSpPr>
        <p:spPr>
          <a:xfrm>
            <a:off x="4702532" y="4984273"/>
            <a:ext cx="201600" cy="0"/>
          </a:xfrm>
          <a:prstGeom prst="straightConnector1">
            <a:avLst/>
          </a:prstGeom>
          <a:noFill/>
          <a:ln w="19050" cap="flat" cmpd="sng">
            <a:solidFill>
              <a:srgbClr val="D9D9D9"/>
            </a:solidFill>
            <a:prstDash val="solid"/>
            <a:round/>
            <a:headEnd type="none" w="med" len="med"/>
            <a:tailEnd type="none" w="med" len="med"/>
          </a:ln>
        </p:spPr>
      </p:cxnSp>
      <p:cxnSp>
        <p:nvCxnSpPr>
          <p:cNvPr id="272" name="Google Shape;272;p36"/>
          <p:cNvCxnSpPr>
            <a:stCxn id="273" idx="6"/>
            <a:endCxn id="274" idx="2"/>
          </p:cNvCxnSpPr>
          <p:nvPr/>
        </p:nvCxnSpPr>
        <p:spPr>
          <a:xfrm>
            <a:off x="6761462" y="4984248"/>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275" name="Google Shape;275;p36"/>
          <p:cNvCxnSpPr>
            <a:stCxn id="276" idx="7"/>
            <a:endCxn id="277" idx="3"/>
          </p:cNvCxnSpPr>
          <p:nvPr/>
        </p:nvCxnSpPr>
        <p:spPr>
          <a:xfrm rot="10800000" flipH="1">
            <a:off x="7199415" y="5082130"/>
            <a:ext cx="282900" cy="272700"/>
          </a:xfrm>
          <a:prstGeom prst="straightConnector1">
            <a:avLst/>
          </a:prstGeom>
          <a:noFill/>
          <a:ln w="19050" cap="flat" cmpd="sng">
            <a:solidFill>
              <a:schemeClr val="accent5"/>
            </a:solidFill>
            <a:prstDash val="solid"/>
            <a:round/>
            <a:headEnd type="none" w="med" len="med"/>
            <a:tailEnd type="none" w="med" len="med"/>
          </a:ln>
        </p:spPr>
      </p:cxnSp>
      <p:sp>
        <p:nvSpPr>
          <p:cNvPr id="273" name="Google Shape;273;p36"/>
          <p:cNvSpPr/>
          <p:nvPr/>
        </p:nvSpPr>
        <p:spPr>
          <a:xfrm>
            <a:off x="6484262" y="484564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74" name="Google Shape;274;p36"/>
          <p:cNvSpPr/>
          <p:nvPr/>
        </p:nvSpPr>
        <p:spPr>
          <a:xfrm>
            <a:off x="6962926" y="484564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76" name="Google Shape;276;p36"/>
          <p:cNvSpPr/>
          <p:nvPr/>
        </p:nvSpPr>
        <p:spPr>
          <a:xfrm>
            <a:off x="6962810" y="5314235"/>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77" name="Google Shape;277;p36"/>
          <p:cNvSpPr/>
          <p:nvPr/>
        </p:nvSpPr>
        <p:spPr>
          <a:xfrm>
            <a:off x="7441590" y="484564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78" name="Google Shape;278;p36"/>
          <p:cNvSpPr/>
          <p:nvPr/>
        </p:nvSpPr>
        <p:spPr>
          <a:xfrm>
            <a:off x="6484262" y="5314249"/>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279" name="Google Shape;279;p36"/>
          <p:cNvCxnSpPr>
            <a:stCxn id="278" idx="6"/>
            <a:endCxn id="276" idx="2"/>
          </p:cNvCxnSpPr>
          <p:nvPr/>
        </p:nvCxnSpPr>
        <p:spPr>
          <a:xfrm>
            <a:off x="6761462" y="5452849"/>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280" name="Google Shape;280;p36"/>
          <p:cNvCxnSpPr/>
          <p:nvPr/>
        </p:nvCxnSpPr>
        <p:spPr>
          <a:xfrm>
            <a:off x="7101497" y="5122806"/>
            <a:ext cx="0" cy="191400"/>
          </a:xfrm>
          <a:prstGeom prst="straightConnector1">
            <a:avLst/>
          </a:prstGeom>
          <a:noFill/>
          <a:ln w="19050" cap="flat" cmpd="sng">
            <a:solidFill>
              <a:schemeClr val="accent5"/>
            </a:solidFill>
            <a:prstDash val="solid"/>
            <a:round/>
            <a:headEnd type="none" w="med" len="med"/>
            <a:tailEnd type="none" w="med" len="med"/>
          </a:ln>
        </p:spPr>
      </p:cxnSp>
      <p:sp>
        <p:nvSpPr>
          <p:cNvPr id="281" name="Google Shape;281;p36"/>
          <p:cNvSpPr/>
          <p:nvPr/>
        </p:nvSpPr>
        <p:spPr>
          <a:xfrm>
            <a:off x="4968688" y="4081525"/>
            <a:ext cx="1186800" cy="6126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kern="0">
                <a:solidFill>
                  <a:srgbClr val="CC0000"/>
                </a:solidFill>
                <a:latin typeface="Assistant"/>
                <a:ea typeface="Assistant"/>
                <a:cs typeface="Assistant"/>
                <a:sym typeface="Assistant"/>
              </a:rPr>
              <a:t>This single node is technically a valid tree!</a:t>
            </a:r>
            <a:endParaRPr sz="1100" kern="0">
              <a:solidFill>
                <a:srgbClr val="CC0000"/>
              </a:solidFill>
              <a:latin typeface="Assistant"/>
              <a:ea typeface="Assistant"/>
              <a:cs typeface="Assistant"/>
              <a:sym typeface="Assistant"/>
            </a:endParaRPr>
          </a:p>
        </p:txBody>
      </p:sp>
      <p:cxnSp>
        <p:nvCxnSpPr>
          <p:cNvPr id="282" name="Google Shape;282;p36"/>
          <p:cNvCxnSpPr/>
          <p:nvPr/>
        </p:nvCxnSpPr>
        <p:spPr>
          <a:xfrm rot="10800000">
            <a:off x="4751550" y="4109300"/>
            <a:ext cx="317400" cy="233700"/>
          </a:xfrm>
          <a:prstGeom prst="straightConnector1">
            <a:avLst/>
          </a:prstGeom>
          <a:noFill/>
          <a:ln w="9525" cap="flat" cmpd="sng">
            <a:solidFill>
              <a:srgbClr val="CC0000"/>
            </a:solidFill>
            <a:prstDash val="solid"/>
            <a:round/>
            <a:headEnd type="none" w="med" len="med"/>
            <a:tailEnd type="triangle" w="med" len="med"/>
          </a:ln>
        </p:spPr>
      </p:cxnSp>
      <p:sp>
        <p:nvSpPr>
          <p:cNvPr id="283" name="Google Shape;283;p36"/>
          <p:cNvSpPr txBox="1"/>
          <p:nvPr/>
        </p:nvSpPr>
        <p:spPr>
          <a:xfrm>
            <a:off x="311700" y="1835175"/>
            <a:ext cx="8520600" cy="730800"/>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kern="0">
                <a:solidFill>
                  <a:srgbClr val="000000"/>
                </a:solidFill>
                <a:latin typeface="Assistant"/>
                <a:ea typeface="Assistant"/>
                <a:cs typeface="Assistant"/>
                <a:sym typeface="Assistant"/>
              </a:rPr>
              <a:t>Let’s go over some terminology that we’ll be using today.</a:t>
            </a:r>
            <a:endParaRPr sz="1600" kern="0">
              <a:solidFill>
                <a:srgbClr val="000000"/>
              </a:solidFill>
              <a:latin typeface="Assistant"/>
              <a:ea typeface="Assistant"/>
              <a:cs typeface="Assistant"/>
              <a:sym typeface="Assistant"/>
            </a:endParaRPr>
          </a:p>
        </p:txBody>
      </p:sp>
      <p:sp>
        <p:nvSpPr>
          <p:cNvPr id="284" name="Google Shape;284;p36"/>
          <p:cNvSpPr/>
          <p:nvPr/>
        </p:nvSpPr>
        <p:spPr>
          <a:xfrm>
            <a:off x="1102050" y="2472450"/>
            <a:ext cx="6939900" cy="616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b="1" kern="0">
                <a:solidFill>
                  <a:srgbClr val="000000"/>
                </a:solidFill>
                <a:latin typeface="Assistant"/>
                <a:ea typeface="Assistant"/>
                <a:cs typeface="Assistant"/>
                <a:sym typeface="Assistant"/>
              </a:rPr>
              <a:t>A tree is an undirected, </a:t>
            </a:r>
            <a:r>
              <a:rPr lang="en" sz="2100" b="1" i="1" kern="0">
                <a:solidFill>
                  <a:srgbClr val="000000"/>
                </a:solidFill>
                <a:latin typeface="Assistant"/>
                <a:ea typeface="Assistant"/>
                <a:cs typeface="Assistant"/>
                <a:sym typeface="Assistant"/>
              </a:rPr>
              <a:t>acyclic</a:t>
            </a:r>
            <a:r>
              <a:rPr lang="en" sz="2100" b="1" kern="0">
                <a:solidFill>
                  <a:srgbClr val="000000"/>
                </a:solidFill>
                <a:latin typeface="Assistant"/>
                <a:ea typeface="Assistant"/>
                <a:cs typeface="Assistant"/>
                <a:sym typeface="Assistant"/>
              </a:rPr>
              <a:t>, connected graph.</a:t>
            </a:r>
            <a:endParaRPr sz="2100" b="1" kern="0">
              <a:solidFill>
                <a:srgbClr val="000000"/>
              </a:solidFill>
              <a:latin typeface="Assistant"/>
              <a:ea typeface="Assistant"/>
              <a:cs typeface="Assistant"/>
              <a:sym typeface="Assistant"/>
            </a:endParaRPr>
          </a:p>
        </p:txBody>
      </p:sp>
      <p:sp>
        <p:nvSpPr>
          <p:cNvPr id="285" name="Google Shape;285;p36"/>
          <p:cNvSpPr txBox="1"/>
          <p:nvPr/>
        </p:nvSpPr>
        <p:spPr>
          <a:xfrm>
            <a:off x="311700" y="3086775"/>
            <a:ext cx="8520600" cy="393600"/>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b="1" kern="0">
                <a:solidFill>
                  <a:srgbClr val="CC0000"/>
                </a:solidFill>
                <a:latin typeface="Assistant"/>
                <a:ea typeface="Assistant"/>
                <a:cs typeface="Assistant"/>
                <a:sym typeface="Assistant"/>
              </a:rPr>
              <a:t>Which of these graphs are trees?</a:t>
            </a:r>
            <a:endParaRPr sz="1200" b="1" kern="0">
              <a:solidFill>
                <a:srgbClr val="CC0000"/>
              </a:solidFill>
              <a:latin typeface="Assistant"/>
              <a:ea typeface="Assistant"/>
              <a:cs typeface="Assistant"/>
              <a:sym typeface="Assistant"/>
            </a:endParaRPr>
          </a:p>
        </p:txBody>
      </p:sp>
      <p:sp>
        <p:nvSpPr>
          <p:cNvPr id="286" name="Google Shape;286;p36"/>
          <p:cNvSpPr/>
          <p:nvPr/>
        </p:nvSpPr>
        <p:spPr>
          <a:xfrm>
            <a:off x="1448825" y="5369375"/>
            <a:ext cx="1186800" cy="6126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kern="0">
                <a:solidFill>
                  <a:srgbClr val="CC0000"/>
                </a:solidFill>
                <a:latin typeface="Assistant"/>
                <a:ea typeface="Assistant"/>
                <a:cs typeface="Assistant"/>
                <a:sym typeface="Assistant"/>
              </a:rPr>
              <a:t>Contains cycle</a:t>
            </a:r>
            <a:endParaRPr sz="1100" kern="0">
              <a:solidFill>
                <a:srgbClr val="CC0000"/>
              </a:solidFill>
              <a:latin typeface="Assistant"/>
              <a:ea typeface="Assistant"/>
              <a:cs typeface="Assistant"/>
              <a:sym typeface="Assistant"/>
            </a:endParaRPr>
          </a:p>
        </p:txBody>
      </p:sp>
      <p:sp>
        <p:nvSpPr>
          <p:cNvPr id="287" name="Google Shape;287;p36"/>
          <p:cNvSpPr/>
          <p:nvPr/>
        </p:nvSpPr>
        <p:spPr>
          <a:xfrm>
            <a:off x="3974200" y="5369375"/>
            <a:ext cx="1186800" cy="6126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kern="0">
                <a:solidFill>
                  <a:srgbClr val="CC0000"/>
                </a:solidFill>
                <a:latin typeface="Assistant"/>
                <a:ea typeface="Assistant"/>
                <a:cs typeface="Assistant"/>
                <a:sym typeface="Assistant"/>
              </a:rPr>
              <a:t>Contains cycle</a:t>
            </a:r>
            <a:endParaRPr sz="1100" kern="0">
              <a:solidFill>
                <a:srgbClr val="CC0000"/>
              </a:solidFill>
              <a:latin typeface="Assistant"/>
              <a:ea typeface="Assistant"/>
              <a:cs typeface="Assistant"/>
              <a:sym typeface="Assistant"/>
            </a:endParaRPr>
          </a:p>
        </p:txBody>
      </p:sp>
      <p:sp>
        <p:nvSpPr>
          <p:cNvPr id="288" name="Google Shape;288;p36"/>
          <p:cNvSpPr/>
          <p:nvPr/>
        </p:nvSpPr>
        <p:spPr>
          <a:xfrm>
            <a:off x="6508125" y="4162275"/>
            <a:ext cx="1186800" cy="6126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kern="0">
                <a:solidFill>
                  <a:srgbClr val="CC0000"/>
                </a:solidFill>
                <a:latin typeface="Assistant"/>
                <a:ea typeface="Assistant"/>
                <a:cs typeface="Assistant"/>
                <a:sym typeface="Assistant"/>
              </a:rPr>
              <a:t>Contains cycle</a:t>
            </a:r>
            <a:endParaRPr sz="1100" kern="0">
              <a:solidFill>
                <a:srgbClr val="CC0000"/>
              </a:solidFill>
              <a:latin typeface="Assistant"/>
              <a:ea typeface="Assistant"/>
              <a:cs typeface="Assistant"/>
              <a:sym typeface="Assistan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p:nvPr/>
        </p:nvSpPr>
        <p:spPr>
          <a:xfrm>
            <a:off x="311700" y="2858175"/>
            <a:ext cx="8520600" cy="393600"/>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b="1" kern="0">
                <a:solidFill>
                  <a:srgbClr val="CC0000"/>
                </a:solidFill>
                <a:latin typeface="Assistant"/>
                <a:ea typeface="Assistant"/>
                <a:cs typeface="Assistant"/>
                <a:sym typeface="Assistant"/>
              </a:rPr>
              <a:t>Which of these are spanning trees?</a:t>
            </a:r>
            <a:endParaRPr sz="1200" b="1" kern="0">
              <a:solidFill>
                <a:srgbClr val="CC0000"/>
              </a:solidFill>
              <a:latin typeface="Assistant"/>
              <a:ea typeface="Assistant"/>
              <a:cs typeface="Assistant"/>
              <a:sym typeface="Assistant"/>
            </a:endParaRPr>
          </a:p>
        </p:txBody>
      </p:sp>
      <p:sp>
        <p:nvSpPr>
          <p:cNvPr id="294" name="Google Shape;294;p37"/>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SPANNING TREES</a:t>
            </a:r>
            <a:endParaRPr sz="3600">
              <a:solidFill>
                <a:schemeClr val="accent5"/>
              </a:solidFill>
              <a:latin typeface="Lato Light"/>
              <a:ea typeface="Lato Light"/>
              <a:cs typeface="Lato Light"/>
              <a:sym typeface="Lato Light"/>
            </a:endParaRPr>
          </a:p>
        </p:txBody>
      </p:sp>
      <p:sp>
        <p:nvSpPr>
          <p:cNvPr id="295" name="Google Shape;295;p37"/>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43</a:t>
            </a:fld>
            <a:endParaRPr kern="0">
              <a:solidFill>
                <a:srgbClr val="595959"/>
              </a:solidFill>
              <a:latin typeface="Arial"/>
              <a:cs typeface="Arial"/>
              <a:sym typeface="Arial"/>
            </a:endParaRPr>
          </a:p>
        </p:txBody>
      </p:sp>
      <p:sp>
        <p:nvSpPr>
          <p:cNvPr id="296" name="Google Shape;296;p37"/>
          <p:cNvSpPr/>
          <p:nvPr/>
        </p:nvSpPr>
        <p:spPr>
          <a:xfrm>
            <a:off x="311700" y="2236650"/>
            <a:ext cx="8520600" cy="616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b="1" kern="0">
                <a:solidFill>
                  <a:srgbClr val="000000"/>
                </a:solidFill>
                <a:latin typeface="Assistant"/>
                <a:ea typeface="Assistant"/>
                <a:cs typeface="Assistant"/>
                <a:sym typeface="Assistant"/>
              </a:rPr>
              <a:t>A spanning tree is a tree that connects all of the vertices in the graph</a:t>
            </a:r>
            <a:endParaRPr sz="2100" b="1" kern="0">
              <a:solidFill>
                <a:srgbClr val="000000"/>
              </a:solidFill>
              <a:latin typeface="Assistant"/>
              <a:ea typeface="Assistant"/>
              <a:cs typeface="Assistant"/>
              <a:sym typeface="Assistant"/>
            </a:endParaRPr>
          </a:p>
        </p:txBody>
      </p:sp>
      <p:cxnSp>
        <p:nvCxnSpPr>
          <p:cNvPr id="297" name="Google Shape;297;p37"/>
          <p:cNvCxnSpPr>
            <a:stCxn id="298" idx="6"/>
            <a:endCxn id="299" idx="2"/>
          </p:cNvCxnSpPr>
          <p:nvPr/>
        </p:nvCxnSpPr>
        <p:spPr>
          <a:xfrm>
            <a:off x="1702644" y="3618974"/>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300" name="Google Shape;300;p37"/>
          <p:cNvCxnSpPr>
            <a:stCxn id="301" idx="7"/>
            <a:endCxn id="302" idx="3"/>
          </p:cNvCxnSpPr>
          <p:nvPr/>
        </p:nvCxnSpPr>
        <p:spPr>
          <a:xfrm rot="10800000" flipH="1">
            <a:off x="2140598" y="3716855"/>
            <a:ext cx="282900" cy="272700"/>
          </a:xfrm>
          <a:prstGeom prst="straightConnector1">
            <a:avLst/>
          </a:prstGeom>
          <a:noFill/>
          <a:ln w="19050" cap="flat" cmpd="sng">
            <a:solidFill>
              <a:schemeClr val="accent5"/>
            </a:solidFill>
            <a:prstDash val="solid"/>
            <a:round/>
            <a:headEnd type="none" w="med" len="med"/>
            <a:tailEnd type="none" w="med" len="med"/>
          </a:ln>
        </p:spPr>
      </p:cxnSp>
      <p:cxnSp>
        <p:nvCxnSpPr>
          <p:cNvPr id="303" name="Google Shape;303;p37"/>
          <p:cNvCxnSpPr>
            <a:stCxn id="298" idx="5"/>
            <a:endCxn id="301" idx="1"/>
          </p:cNvCxnSpPr>
          <p:nvPr/>
        </p:nvCxnSpPr>
        <p:spPr>
          <a:xfrm>
            <a:off x="1662049" y="3716979"/>
            <a:ext cx="282600" cy="272700"/>
          </a:xfrm>
          <a:prstGeom prst="straightConnector1">
            <a:avLst/>
          </a:prstGeom>
          <a:noFill/>
          <a:ln w="19050" cap="flat" cmpd="sng">
            <a:solidFill>
              <a:schemeClr val="accent5"/>
            </a:solidFill>
            <a:prstDash val="solid"/>
            <a:round/>
            <a:headEnd type="none" w="med" len="med"/>
            <a:tailEnd type="none" w="med" len="med"/>
          </a:ln>
        </p:spPr>
      </p:cxnSp>
      <p:sp>
        <p:nvSpPr>
          <p:cNvPr id="298" name="Google Shape;298;p37"/>
          <p:cNvSpPr/>
          <p:nvPr/>
        </p:nvSpPr>
        <p:spPr>
          <a:xfrm>
            <a:off x="1425444" y="34803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299" name="Google Shape;299;p37"/>
          <p:cNvSpPr/>
          <p:nvPr/>
        </p:nvSpPr>
        <p:spPr>
          <a:xfrm>
            <a:off x="1904108" y="34803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01" name="Google Shape;301;p37"/>
          <p:cNvSpPr/>
          <p:nvPr/>
        </p:nvSpPr>
        <p:spPr>
          <a:xfrm>
            <a:off x="1903993" y="39489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02" name="Google Shape;302;p37"/>
          <p:cNvSpPr/>
          <p:nvPr/>
        </p:nvSpPr>
        <p:spPr>
          <a:xfrm>
            <a:off x="2382772" y="34803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04" name="Google Shape;304;p37"/>
          <p:cNvSpPr/>
          <p:nvPr/>
        </p:nvSpPr>
        <p:spPr>
          <a:xfrm>
            <a:off x="1425444" y="39489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05" name="Google Shape;305;p37"/>
          <p:cNvSpPr/>
          <p:nvPr/>
        </p:nvSpPr>
        <p:spPr>
          <a:xfrm>
            <a:off x="2382542" y="39489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306" name="Google Shape;306;p37"/>
          <p:cNvCxnSpPr>
            <a:stCxn id="304" idx="6"/>
            <a:endCxn id="301" idx="2"/>
          </p:cNvCxnSpPr>
          <p:nvPr/>
        </p:nvCxnSpPr>
        <p:spPr>
          <a:xfrm>
            <a:off x="1702644" y="4087574"/>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07" name="Google Shape;307;p37"/>
          <p:cNvCxnSpPr>
            <a:stCxn id="301" idx="6"/>
            <a:endCxn id="305" idx="2"/>
          </p:cNvCxnSpPr>
          <p:nvPr/>
        </p:nvCxnSpPr>
        <p:spPr>
          <a:xfrm>
            <a:off x="2181193" y="4087560"/>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08" name="Google Shape;308;p37"/>
          <p:cNvCxnSpPr>
            <a:stCxn id="309" idx="6"/>
            <a:endCxn id="310" idx="2"/>
          </p:cNvCxnSpPr>
          <p:nvPr/>
        </p:nvCxnSpPr>
        <p:spPr>
          <a:xfrm>
            <a:off x="4215920" y="3618981"/>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311" name="Google Shape;311;p37"/>
          <p:cNvCxnSpPr>
            <a:stCxn id="312" idx="7"/>
            <a:endCxn id="313" idx="3"/>
          </p:cNvCxnSpPr>
          <p:nvPr/>
        </p:nvCxnSpPr>
        <p:spPr>
          <a:xfrm rot="10800000" flipH="1">
            <a:off x="4653874" y="3716862"/>
            <a:ext cx="282900" cy="272700"/>
          </a:xfrm>
          <a:prstGeom prst="straightConnector1">
            <a:avLst/>
          </a:prstGeom>
          <a:noFill/>
          <a:ln w="19050" cap="flat" cmpd="sng">
            <a:solidFill>
              <a:schemeClr val="accent5"/>
            </a:solidFill>
            <a:prstDash val="solid"/>
            <a:round/>
            <a:headEnd type="none" w="med" len="med"/>
            <a:tailEnd type="none" w="med" len="med"/>
          </a:ln>
        </p:spPr>
      </p:cxnSp>
      <p:sp>
        <p:nvSpPr>
          <p:cNvPr id="309" name="Google Shape;309;p37"/>
          <p:cNvSpPr/>
          <p:nvPr/>
        </p:nvSpPr>
        <p:spPr>
          <a:xfrm>
            <a:off x="3938720" y="3480381"/>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10" name="Google Shape;310;p37"/>
          <p:cNvSpPr/>
          <p:nvPr/>
        </p:nvSpPr>
        <p:spPr>
          <a:xfrm>
            <a:off x="4417384" y="3480381"/>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12" name="Google Shape;312;p37"/>
          <p:cNvSpPr/>
          <p:nvPr/>
        </p:nvSpPr>
        <p:spPr>
          <a:xfrm>
            <a:off x="4417269" y="3948967"/>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13" name="Google Shape;313;p37"/>
          <p:cNvSpPr/>
          <p:nvPr/>
        </p:nvSpPr>
        <p:spPr>
          <a:xfrm>
            <a:off x="4896048" y="3480381"/>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14" name="Google Shape;314;p37"/>
          <p:cNvSpPr/>
          <p:nvPr/>
        </p:nvSpPr>
        <p:spPr>
          <a:xfrm>
            <a:off x="3938720" y="3948982"/>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15" name="Google Shape;315;p37"/>
          <p:cNvSpPr/>
          <p:nvPr/>
        </p:nvSpPr>
        <p:spPr>
          <a:xfrm>
            <a:off x="4895817" y="3948967"/>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316" name="Google Shape;316;p37"/>
          <p:cNvCxnSpPr>
            <a:stCxn id="314" idx="6"/>
            <a:endCxn id="312" idx="2"/>
          </p:cNvCxnSpPr>
          <p:nvPr/>
        </p:nvCxnSpPr>
        <p:spPr>
          <a:xfrm>
            <a:off x="4215920" y="4087582"/>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17" name="Google Shape;317;p37"/>
          <p:cNvCxnSpPr>
            <a:stCxn id="318" idx="6"/>
            <a:endCxn id="319" idx="2"/>
          </p:cNvCxnSpPr>
          <p:nvPr/>
        </p:nvCxnSpPr>
        <p:spPr>
          <a:xfrm>
            <a:off x="6745335" y="3618978"/>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320" name="Google Shape;320;p37"/>
          <p:cNvCxnSpPr>
            <a:stCxn id="321" idx="7"/>
            <a:endCxn id="322" idx="3"/>
          </p:cNvCxnSpPr>
          <p:nvPr/>
        </p:nvCxnSpPr>
        <p:spPr>
          <a:xfrm rot="10800000" flipH="1">
            <a:off x="7183289" y="3716859"/>
            <a:ext cx="282900" cy="272700"/>
          </a:xfrm>
          <a:prstGeom prst="straightConnector1">
            <a:avLst/>
          </a:prstGeom>
          <a:noFill/>
          <a:ln w="19050" cap="flat" cmpd="sng">
            <a:solidFill>
              <a:schemeClr val="accent5"/>
            </a:solidFill>
            <a:prstDash val="solid"/>
            <a:round/>
            <a:headEnd type="none" w="med" len="med"/>
            <a:tailEnd type="none" w="med" len="med"/>
          </a:ln>
        </p:spPr>
      </p:cxnSp>
      <p:cxnSp>
        <p:nvCxnSpPr>
          <p:cNvPr id="323" name="Google Shape;323;p37"/>
          <p:cNvCxnSpPr>
            <a:stCxn id="318" idx="5"/>
            <a:endCxn id="321" idx="1"/>
          </p:cNvCxnSpPr>
          <p:nvPr/>
        </p:nvCxnSpPr>
        <p:spPr>
          <a:xfrm>
            <a:off x="6704740" y="3716983"/>
            <a:ext cx="282600" cy="272700"/>
          </a:xfrm>
          <a:prstGeom prst="straightConnector1">
            <a:avLst/>
          </a:prstGeom>
          <a:noFill/>
          <a:ln w="19050" cap="flat" cmpd="sng">
            <a:solidFill>
              <a:schemeClr val="accent5"/>
            </a:solidFill>
            <a:prstDash val="solid"/>
            <a:round/>
            <a:headEnd type="none" w="med" len="med"/>
            <a:tailEnd type="none" w="med" len="med"/>
          </a:ln>
        </p:spPr>
      </p:cxnSp>
      <p:sp>
        <p:nvSpPr>
          <p:cNvPr id="318" name="Google Shape;318;p37"/>
          <p:cNvSpPr/>
          <p:nvPr/>
        </p:nvSpPr>
        <p:spPr>
          <a:xfrm>
            <a:off x="6468135" y="348037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19" name="Google Shape;319;p37"/>
          <p:cNvSpPr/>
          <p:nvPr/>
        </p:nvSpPr>
        <p:spPr>
          <a:xfrm>
            <a:off x="6946799" y="348037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21" name="Google Shape;321;p37"/>
          <p:cNvSpPr/>
          <p:nvPr/>
        </p:nvSpPr>
        <p:spPr>
          <a:xfrm>
            <a:off x="6946684" y="394896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22" name="Google Shape;322;p37"/>
          <p:cNvSpPr/>
          <p:nvPr/>
        </p:nvSpPr>
        <p:spPr>
          <a:xfrm>
            <a:off x="7425463" y="348037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24" name="Google Shape;324;p37"/>
          <p:cNvSpPr/>
          <p:nvPr/>
        </p:nvSpPr>
        <p:spPr>
          <a:xfrm>
            <a:off x="6468135" y="394897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25" name="Google Shape;325;p37"/>
          <p:cNvSpPr/>
          <p:nvPr/>
        </p:nvSpPr>
        <p:spPr>
          <a:xfrm>
            <a:off x="7425233" y="394896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326" name="Google Shape;326;p37"/>
          <p:cNvCxnSpPr>
            <a:stCxn id="324" idx="6"/>
            <a:endCxn id="321" idx="2"/>
          </p:cNvCxnSpPr>
          <p:nvPr/>
        </p:nvCxnSpPr>
        <p:spPr>
          <a:xfrm>
            <a:off x="6745335" y="4087578"/>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27" name="Google Shape;327;p37"/>
          <p:cNvCxnSpPr>
            <a:stCxn id="321" idx="6"/>
            <a:endCxn id="325" idx="2"/>
          </p:cNvCxnSpPr>
          <p:nvPr/>
        </p:nvCxnSpPr>
        <p:spPr>
          <a:xfrm>
            <a:off x="7223884" y="4087564"/>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28" name="Google Shape;328;p37"/>
          <p:cNvCxnSpPr>
            <a:stCxn id="309" idx="4"/>
            <a:endCxn id="314" idx="0"/>
          </p:cNvCxnSpPr>
          <p:nvPr/>
        </p:nvCxnSpPr>
        <p:spPr>
          <a:xfrm>
            <a:off x="4077320" y="3757581"/>
            <a:ext cx="0" cy="191400"/>
          </a:xfrm>
          <a:prstGeom prst="straightConnector1">
            <a:avLst/>
          </a:prstGeom>
          <a:noFill/>
          <a:ln w="19050" cap="flat" cmpd="sng">
            <a:solidFill>
              <a:schemeClr val="accent5"/>
            </a:solidFill>
            <a:prstDash val="solid"/>
            <a:round/>
            <a:headEnd type="none" w="med" len="med"/>
            <a:tailEnd type="none" w="med" len="med"/>
          </a:ln>
        </p:spPr>
      </p:cxnSp>
      <p:cxnSp>
        <p:nvCxnSpPr>
          <p:cNvPr id="329" name="Google Shape;329;p37"/>
          <p:cNvCxnSpPr/>
          <p:nvPr/>
        </p:nvCxnSpPr>
        <p:spPr>
          <a:xfrm>
            <a:off x="7085371" y="3757535"/>
            <a:ext cx="0" cy="191400"/>
          </a:xfrm>
          <a:prstGeom prst="straightConnector1">
            <a:avLst/>
          </a:prstGeom>
          <a:noFill/>
          <a:ln w="19050" cap="flat" cmpd="sng">
            <a:solidFill>
              <a:schemeClr val="accent5"/>
            </a:solidFill>
            <a:prstDash val="solid"/>
            <a:round/>
            <a:headEnd type="none" w="med" len="med"/>
            <a:tailEnd type="none" w="med" len="med"/>
          </a:ln>
        </p:spPr>
      </p:cxnSp>
      <p:cxnSp>
        <p:nvCxnSpPr>
          <p:cNvPr id="330" name="Google Shape;330;p37"/>
          <p:cNvCxnSpPr>
            <a:stCxn id="331" idx="6"/>
            <a:endCxn id="332" idx="2"/>
          </p:cNvCxnSpPr>
          <p:nvPr/>
        </p:nvCxnSpPr>
        <p:spPr>
          <a:xfrm>
            <a:off x="1702413" y="4831873"/>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333" name="Google Shape;333;p37"/>
          <p:cNvCxnSpPr>
            <a:stCxn id="334" idx="7"/>
            <a:endCxn id="335" idx="3"/>
          </p:cNvCxnSpPr>
          <p:nvPr/>
        </p:nvCxnSpPr>
        <p:spPr>
          <a:xfrm rot="10800000" flipH="1">
            <a:off x="2140367" y="4929755"/>
            <a:ext cx="282900" cy="272700"/>
          </a:xfrm>
          <a:prstGeom prst="straightConnector1">
            <a:avLst/>
          </a:prstGeom>
          <a:noFill/>
          <a:ln w="19050" cap="flat" cmpd="sng">
            <a:solidFill>
              <a:schemeClr val="accent5"/>
            </a:solidFill>
            <a:prstDash val="solid"/>
            <a:round/>
            <a:headEnd type="none" w="med" len="med"/>
            <a:tailEnd type="none" w="med" len="med"/>
          </a:ln>
        </p:spPr>
      </p:cxnSp>
      <p:cxnSp>
        <p:nvCxnSpPr>
          <p:cNvPr id="336" name="Google Shape;336;p37"/>
          <p:cNvCxnSpPr>
            <a:stCxn id="331" idx="5"/>
            <a:endCxn id="334" idx="1"/>
          </p:cNvCxnSpPr>
          <p:nvPr/>
        </p:nvCxnSpPr>
        <p:spPr>
          <a:xfrm>
            <a:off x="1661818" y="4929878"/>
            <a:ext cx="282600" cy="272700"/>
          </a:xfrm>
          <a:prstGeom prst="straightConnector1">
            <a:avLst/>
          </a:prstGeom>
          <a:noFill/>
          <a:ln w="19050" cap="flat" cmpd="sng">
            <a:solidFill>
              <a:schemeClr val="accent5"/>
            </a:solidFill>
            <a:prstDash val="solid"/>
            <a:round/>
            <a:headEnd type="none" w="med" len="med"/>
            <a:tailEnd type="none" w="med" len="med"/>
          </a:ln>
        </p:spPr>
      </p:cxnSp>
      <p:sp>
        <p:nvSpPr>
          <p:cNvPr id="331" name="Google Shape;331;p37"/>
          <p:cNvSpPr/>
          <p:nvPr/>
        </p:nvSpPr>
        <p:spPr>
          <a:xfrm>
            <a:off x="1425213" y="46932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32" name="Google Shape;332;p37"/>
          <p:cNvSpPr/>
          <p:nvPr/>
        </p:nvSpPr>
        <p:spPr>
          <a:xfrm>
            <a:off x="1903878" y="46932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34" name="Google Shape;334;p37"/>
          <p:cNvSpPr/>
          <p:nvPr/>
        </p:nvSpPr>
        <p:spPr>
          <a:xfrm>
            <a:off x="1903762" y="51618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35" name="Google Shape;335;p37"/>
          <p:cNvSpPr/>
          <p:nvPr/>
        </p:nvSpPr>
        <p:spPr>
          <a:xfrm>
            <a:off x="2382542" y="46932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37" name="Google Shape;337;p37"/>
          <p:cNvSpPr/>
          <p:nvPr/>
        </p:nvSpPr>
        <p:spPr>
          <a:xfrm>
            <a:off x="1425213" y="51618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38" name="Google Shape;338;p37"/>
          <p:cNvSpPr/>
          <p:nvPr/>
        </p:nvSpPr>
        <p:spPr>
          <a:xfrm>
            <a:off x="2382311" y="51618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339" name="Google Shape;339;p37"/>
          <p:cNvCxnSpPr>
            <a:stCxn id="337" idx="6"/>
            <a:endCxn id="334" idx="2"/>
          </p:cNvCxnSpPr>
          <p:nvPr/>
        </p:nvCxnSpPr>
        <p:spPr>
          <a:xfrm>
            <a:off x="1702413" y="5300474"/>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40" name="Google Shape;340;p37"/>
          <p:cNvCxnSpPr>
            <a:stCxn id="334" idx="6"/>
            <a:endCxn id="338" idx="2"/>
          </p:cNvCxnSpPr>
          <p:nvPr/>
        </p:nvCxnSpPr>
        <p:spPr>
          <a:xfrm>
            <a:off x="2180962" y="5300460"/>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41" name="Google Shape;341;p37"/>
          <p:cNvCxnSpPr>
            <a:stCxn id="335" idx="4"/>
            <a:endCxn id="338" idx="0"/>
          </p:cNvCxnSpPr>
          <p:nvPr/>
        </p:nvCxnSpPr>
        <p:spPr>
          <a:xfrm flipH="1">
            <a:off x="2520842" y="4970473"/>
            <a:ext cx="300" cy="191400"/>
          </a:xfrm>
          <a:prstGeom prst="straightConnector1">
            <a:avLst/>
          </a:prstGeom>
          <a:noFill/>
          <a:ln w="19050" cap="flat" cmpd="sng">
            <a:solidFill>
              <a:schemeClr val="accent5"/>
            </a:solidFill>
            <a:prstDash val="solid"/>
            <a:round/>
            <a:headEnd type="none" w="med" len="med"/>
            <a:tailEnd type="none" w="med" len="med"/>
          </a:ln>
        </p:spPr>
      </p:cxnSp>
      <p:cxnSp>
        <p:nvCxnSpPr>
          <p:cNvPr id="342" name="Google Shape;342;p37"/>
          <p:cNvCxnSpPr>
            <a:stCxn id="343" idx="6"/>
            <a:endCxn id="344" idx="2"/>
          </p:cNvCxnSpPr>
          <p:nvPr/>
        </p:nvCxnSpPr>
        <p:spPr>
          <a:xfrm>
            <a:off x="4223868" y="4831873"/>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345" name="Google Shape;345;p37"/>
          <p:cNvCxnSpPr>
            <a:stCxn id="346" idx="7"/>
            <a:endCxn id="347" idx="3"/>
          </p:cNvCxnSpPr>
          <p:nvPr/>
        </p:nvCxnSpPr>
        <p:spPr>
          <a:xfrm rot="10800000" flipH="1">
            <a:off x="4661822" y="4929755"/>
            <a:ext cx="282900" cy="272700"/>
          </a:xfrm>
          <a:prstGeom prst="straightConnector1">
            <a:avLst/>
          </a:prstGeom>
          <a:noFill/>
          <a:ln w="19050" cap="flat" cmpd="sng">
            <a:solidFill>
              <a:schemeClr val="accent5"/>
            </a:solidFill>
            <a:prstDash val="solid"/>
            <a:round/>
            <a:headEnd type="none" w="med" len="med"/>
            <a:tailEnd type="none" w="med" len="med"/>
          </a:ln>
        </p:spPr>
      </p:cxnSp>
      <p:cxnSp>
        <p:nvCxnSpPr>
          <p:cNvPr id="348" name="Google Shape;348;p37"/>
          <p:cNvCxnSpPr>
            <a:stCxn id="343" idx="5"/>
            <a:endCxn id="346" idx="1"/>
          </p:cNvCxnSpPr>
          <p:nvPr/>
        </p:nvCxnSpPr>
        <p:spPr>
          <a:xfrm>
            <a:off x="4183273" y="4929878"/>
            <a:ext cx="282600" cy="272700"/>
          </a:xfrm>
          <a:prstGeom prst="straightConnector1">
            <a:avLst/>
          </a:prstGeom>
          <a:noFill/>
          <a:ln w="19050" cap="flat" cmpd="sng">
            <a:solidFill>
              <a:schemeClr val="accent5"/>
            </a:solidFill>
            <a:prstDash val="solid"/>
            <a:round/>
            <a:headEnd type="none" w="med" len="med"/>
            <a:tailEnd type="none" w="med" len="med"/>
          </a:ln>
        </p:spPr>
      </p:cxnSp>
      <p:sp>
        <p:nvSpPr>
          <p:cNvPr id="343" name="Google Shape;343;p37"/>
          <p:cNvSpPr/>
          <p:nvPr/>
        </p:nvSpPr>
        <p:spPr>
          <a:xfrm>
            <a:off x="3946668" y="46932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44" name="Google Shape;344;p37"/>
          <p:cNvSpPr/>
          <p:nvPr/>
        </p:nvSpPr>
        <p:spPr>
          <a:xfrm>
            <a:off x="4425332" y="46932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46" name="Google Shape;346;p37"/>
          <p:cNvSpPr/>
          <p:nvPr/>
        </p:nvSpPr>
        <p:spPr>
          <a:xfrm>
            <a:off x="4425217" y="51618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47" name="Google Shape;347;p37"/>
          <p:cNvSpPr/>
          <p:nvPr/>
        </p:nvSpPr>
        <p:spPr>
          <a:xfrm>
            <a:off x="4903996" y="4693273"/>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49" name="Google Shape;349;p37"/>
          <p:cNvSpPr/>
          <p:nvPr/>
        </p:nvSpPr>
        <p:spPr>
          <a:xfrm>
            <a:off x="3946668" y="51618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50" name="Google Shape;350;p37"/>
          <p:cNvSpPr/>
          <p:nvPr/>
        </p:nvSpPr>
        <p:spPr>
          <a:xfrm>
            <a:off x="4903765" y="51618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351" name="Google Shape;351;p37"/>
          <p:cNvCxnSpPr>
            <a:stCxn id="349" idx="6"/>
            <a:endCxn id="346" idx="2"/>
          </p:cNvCxnSpPr>
          <p:nvPr/>
        </p:nvCxnSpPr>
        <p:spPr>
          <a:xfrm>
            <a:off x="4223868" y="5300474"/>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52" name="Google Shape;352;p37"/>
          <p:cNvCxnSpPr>
            <a:stCxn id="346" idx="6"/>
            <a:endCxn id="350" idx="2"/>
          </p:cNvCxnSpPr>
          <p:nvPr/>
        </p:nvCxnSpPr>
        <p:spPr>
          <a:xfrm>
            <a:off x="4702417" y="5300460"/>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53" name="Google Shape;353;p37"/>
          <p:cNvCxnSpPr>
            <a:stCxn id="344" idx="6"/>
            <a:endCxn id="347" idx="2"/>
          </p:cNvCxnSpPr>
          <p:nvPr/>
        </p:nvCxnSpPr>
        <p:spPr>
          <a:xfrm>
            <a:off x="4702532" y="4831873"/>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354" name="Google Shape;354;p37"/>
          <p:cNvCxnSpPr>
            <a:stCxn id="355" idx="6"/>
            <a:endCxn id="356" idx="2"/>
          </p:cNvCxnSpPr>
          <p:nvPr/>
        </p:nvCxnSpPr>
        <p:spPr>
          <a:xfrm>
            <a:off x="6761462" y="4831848"/>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357" name="Google Shape;357;p37"/>
          <p:cNvCxnSpPr>
            <a:stCxn id="358" idx="7"/>
            <a:endCxn id="359" idx="3"/>
          </p:cNvCxnSpPr>
          <p:nvPr/>
        </p:nvCxnSpPr>
        <p:spPr>
          <a:xfrm rot="10800000" flipH="1">
            <a:off x="7199415" y="4929730"/>
            <a:ext cx="282900" cy="272700"/>
          </a:xfrm>
          <a:prstGeom prst="straightConnector1">
            <a:avLst/>
          </a:prstGeom>
          <a:noFill/>
          <a:ln w="19050" cap="flat" cmpd="sng">
            <a:solidFill>
              <a:schemeClr val="accent5"/>
            </a:solidFill>
            <a:prstDash val="solid"/>
            <a:round/>
            <a:headEnd type="none" w="med" len="med"/>
            <a:tailEnd type="none" w="med" len="med"/>
          </a:ln>
        </p:spPr>
      </p:cxnSp>
      <p:sp>
        <p:nvSpPr>
          <p:cNvPr id="355" name="Google Shape;355;p37"/>
          <p:cNvSpPr/>
          <p:nvPr/>
        </p:nvSpPr>
        <p:spPr>
          <a:xfrm>
            <a:off x="6484262" y="469324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56" name="Google Shape;356;p37"/>
          <p:cNvSpPr/>
          <p:nvPr/>
        </p:nvSpPr>
        <p:spPr>
          <a:xfrm>
            <a:off x="6962926" y="469324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58" name="Google Shape;358;p37"/>
          <p:cNvSpPr/>
          <p:nvPr/>
        </p:nvSpPr>
        <p:spPr>
          <a:xfrm>
            <a:off x="6962810" y="5161835"/>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59" name="Google Shape;359;p37"/>
          <p:cNvSpPr/>
          <p:nvPr/>
        </p:nvSpPr>
        <p:spPr>
          <a:xfrm>
            <a:off x="7441590" y="4693248"/>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60" name="Google Shape;360;p37"/>
          <p:cNvSpPr/>
          <p:nvPr/>
        </p:nvSpPr>
        <p:spPr>
          <a:xfrm>
            <a:off x="6484262" y="5161849"/>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61" name="Google Shape;361;p37"/>
          <p:cNvSpPr/>
          <p:nvPr/>
        </p:nvSpPr>
        <p:spPr>
          <a:xfrm>
            <a:off x="7441359" y="5161835"/>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362" name="Google Shape;362;p37"/>
          <p:cNvCxnSpPr>
            <a:stCxn id="360" idx="6"/>
            <a:endCxn id="358" idx="2"/>
          </p:cNvCxnSpPr>
          <p:nvPr/>
        </p:nvCxnSpPr>
        <p:spPr>
          <a:xfrm>
            <a:off x="6761462" y="5300449"/>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63" name="Google Shape;363;p37"/>
          <p:cNvCxnSpPr/>
          <p:nvPr/>
        </p:nvCxnSpPr>
        <p:spPr>
          <a:xfrm>
            <a:off x="7101497" y="4970406"/>
            <a:ext cx="0" cy="191400"/>
          </a:xfrm>
          <a:prstGeom prst="straightConnector1">
            <a:avLst/>
          </a:prstGeom>
          <a:noFill/>
          <a:ln w="19050" cap="flat" cmpd="sng">
            <a:solidFill>
              <a:schemeClr val="accent5"/>
            </a:solidFill>
            <a:prstDash val="solid"/>
            <a:round/>
            <a:headEnd type="none" w="med" len="med"/>
            <a:tailEnd type="none" w="med" len="med"/>
          </a:ln>
        </p:spPr>
      </p:cxnSp>
      <p:cxnSp>
        <p:nvCxnSpPr>
          <p:cNvPr id="364" name="Google Shape;364;p37"/>
          <p:cNvCxnSpPr>
            <a:stCxn id="312" idx="0"/>
            <a:endCxn id="310" idx="4"/>
          </p:cNvCxnSpPr>
          <p:nvPr/>
        </p:nvCxnSpPr>
        <p:spPr>
          <a:xfrm rot="10800000">
            <a:off x="4555869" y="3757567"/>
            <a:ext cx="0" cy="191400"/>
          </a:xfrm>
          <a:prstGeom prst="straightConnector1">
            <a:avLst/>
          </a:prstGeom>
          <a:noFill/>
          <a:ln w="19050" cap="flat" cmpd="sng">
            <a:solidFill>
              <a:schemeClr val="accent5"/>
            </a:solidFill>
            <a:prstDash val="solid"/>
            <a:round/>
            <a:headEnd type="non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8"/>
          <p:cNvSpPr/>
          <p:nvPr/>
        </p:nvSpPr>
        <p:spPr>
          <a:xfrm>
            <a:off x="1274800" y="3356327"/>
            <a:ext cx="1535100" cy="986700"/>
          </a:xfrm>
          <a:prstGeom prst="roundRect">
            <a:avLst>
              <a:gd name="adj" fmla="val 16667"/>
            </a:avLst>
          </a:prstGeom>
          <a:solidFill>
            <a:srgbClr val="D4E7E9"/>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
        <p:nvSpPr>
          <p:cNvPr id="370" name="Google Shape;370;p38"/>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SPANNING TREES</a:t>
            </a:r>
            <a:endParaRPr sz="3600">
              <a:solidFill>
                <a:schemeClr val="accent5"/>
              </a:solidFill>
              <a:latin typeface="Lato Light"/>
              <a:ea typeface="Lato Light"/>
              <a:cs typeface="Lato Light"/>
              <a:sym typeface="Lato Light"/>
            </a:endParaRPr>
          </a:p>
        </p:txBody>
      </p:sp>
      <p:sp>
        <p:nvSpPr>
          <p:cNvPr id="371" name="Google Shape;371;p38"/>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44</a:t>
            </a:fld>
            <a:endParaRPr kern="0">
              <a:solidFill>
                <a:srgbClr val="595959"/>
              </a:solidFill>
              <a:latin typeface="Arial"/>
              <a:cs typeface="Arial"/>
              <a:sym typeface="Arial"/>
            </a:endParaRPr>
          </a:p>
        </p:txBody>
      </p:sp>
      <p:sp>
        <p:nvSpPr>
          <p:cNvPr id="372" name="Google Shape;372;p38"/>
          <p:cNvSpPr txBox="1"/>
          <p:nvPr/>
        </p:nvSpPr>
        <p:spPr>
          <a:xfrm>
            <a:off x="311700" y="2858175"/>
            <a:ext cx="8520600" cy="393600"/>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b="1" kern="0">
                <a:solidFill>
                  <a:srgbClr val="CC0000"/>
                </a:solidFill>
                <a:latin typeface="Assistant"/>
                <a:ea typeface="Assistant"/>
                <a:cs typeface="Assistant"/>
                <a:sym typeface="Assistant"/>
              </a:rPr>
              <a:t>Which of these graphs are spanning trees?</a:t>
            </a:r>
            <a:endParaRPr sz="1200" b="1" kern="0">
              <a:solidFill>
                <a:srgbClr val="CC0000"/>
              </a:solidFill>
              <a:latin typeface="Assistant"/>
              <a:ea typeface="Assistant"/>
              <a:cs typeface="Assistant"/>
              <a:sym typeface="Assistant"/>
            </a:endParaRPr>
          </a:p>
        </p:txBody>
      </p:sp>
      <p:sp>
        <p:nvSpPr>
          <p:cNvPr id="373" name="Google Shape;373;p38"/>
          <p:cNvSpPr/>
          <p:nvPr/>
        </p:nvSpPr>
        <p:spPr>
          <a:xfrm>
            <a:off x="891000" y="2236645"/>
            <a:ext cx="7362000" cy="616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b="1" kern="0">
                <a:solidFill>
                  <a:srgbClr val="000000"/>
                </a:solidFill>
                <a:latin typeface="Assistant"/>
                <a:ea typeface="Assistant"/>
                <a:cs typeface="Assistant"/>
                <a:sym typeface="Assistant"/>
              </a:rPr>
              <a:t>A spanning tree is a tree that connects all of the vertices</a:t>
            </a:r>
            <a:endParaRPr sz="2100" b="1" kern="0">
              <a:solidFill>
                <a:srgbClr val="000000"/>
              </a:solidFill>
              <a:latin typeface="Assistant"/>
              <a:ea typeface="Assistant"/>
              <a:cs typeface="Assistant"/>
              <a:sym typeface="Assistant"/>
            </a:endParaRPr>
          </a:p>
        </p:txBody>
      </p:sp>
      <p:cxnSp>
        <p:nvCxnSpPr>
          <p:cNvPr id="374" name="Google Shape;374;p38"/>
          <p:cNvCxnSpPr>
            <a:stCxn id="375" idx="6"/>
            <a:endCxn id="376" idx="2"/>
          </p:cNvCxnSpPr>
          <p:nvPr/>
        </p:nvCxnSpPr>
        <p:spPr>
          <a:xfrm>
            <a:off x="1702644" y="3618974"/>
            <a:ext cx="201600" cy="0"/>
          </a:xfrm>
          <a:prstGeom prst="straightConnector1">
            <a:avLst/>
          </a:prstGeom>
          <a:noFill/>
          <a:ln w="19050" cap="flat" cmpd="sng">
            <a:solidFill>
              <a:schemeClr val="accent5"/>
            </a:solidFill>
            <a:prstDash val="solid"/>
            <a:round/>
            <a:headEnd type="none" w="med" len="med"/>
            <a:tailEnd type="none" w="med" len="med"/>
          </a:ln>
        </p:spPr>
      </p:cxnSp>
      <p:cxnSp>
        <p:nvCxnSpPr>
          <p:cNvPr id="377" name="Google Shape;377;p38"/>
          <p:cNvCxnSpPr>
            <a:stCxn id="378" idx="7"/>
            <a:endCxn id="379" idx="3"/>
          </p:cNvCxnSpPr>
          <p:nvPr/>
        </p:nvCxnSpPr>
        <p:spPr>
          <a:xfrm rot="10800000" flipH="1">
            <a:off x="2140598" y="3716855"/>
            <a:ext cx="282900" cy="272700"/>
          </a:xfrm>
          <a:prstGeom prst="straightConnector1">
            <a:avLst/>
          </a:prstGeom>
          <a:noFill/>
          <a:ln w="19050" cap="flat" cmpd="sng">
            <a:solidFill>
              <a:schemeClr val="accent5"/>
            </a:solidFill>
            <a:prstDash val="solid"/>
            <a:round/>
            <a:headEnd type="none" w="med" len="med"/>
            <a:tailEnd type="none" w="med" len="med"/>
          </a:ln>
        </p:spPr>
      </p:cxnSp>
      <p:cxnSp>
        <p:nvCxnSpPr>
          <p:cNvPr id="380" name="Google Shape;380;p38"/>
          <p:cNvCxnSpPr>
            <a:stCxn id="375" idx="5"/>
            <a:endCxn id="378" idx="1"/>
          </p:cNvCxnSpPr>
          <p:nvPr/>
        </p:nvCxnSpPr>
        <p:spPr>
          <a:xfrm>
            <a:off x="1662049" y="3716979"/>
            <a:ext cx="282600" cy="272700"/>
          </a:xfrm>
          <a:prstGeom prst="straightConnector1">
            <a:avLst/>
          </a:prstGeom>
          <a:noFill/>
          <a:ln w="19050" cap="flat" cmpd="sng">
            <a:solidFill>
              <a:schemeClr val="accent5"/>
            </a:solidFill>
            <a:prstDash val="solid"/>
            <a:round/>
            <a:headEnd type="none" w="med" len="med"/>
            <a:tailEnd type="none" w="med" len="med"/>
          </a:ln>
        </p:spPr>
      </p:cxnSp>
      <p:sp>
        <p:nvSpPr>
          <p:cNvPr id="375" name="Google Shape;375;p38"/>
          <p:cNvSpPr/>
          <p:nvPr/>
        </p:nvSpPr>
        <p:spPr>
          <a:xfrm>
            <a:off x="1425444" y="34803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76" name="Google Shape;376;p38"/>
          <p:cNvSpPr/>
          <p:nvPr/>
        </p:nvSpPr>
        <p:spPr>
          <a:xfrm>
            <a:off x="1904108" y="34803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78" name="Google Shape;378;p38"/>
          <p:cNvSpPr/>
          <p:nvPr/>
        </p:nvSpPr>
        <p:spPr>
          <a:xfrm>
            <a:off x="1903993" y="39489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79" name="Google Shape;379;p38"/>
          <p:cNvSpPr/>
          <p:nvPr/>
        </p:nvSpPr>
        <p:spPr>
          <a:xfrm>
            <a:off x="2382772" y="34803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81" name="Google Shape;381;p38"/>
          <p:cNvSpPr/>
          <p:nvPr/>
        </p:nvSpPr>
        <p:spPr>
          <a:xfrm>
            <a:off x="1425444" y="3948974"/>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82" name="Google Shape;382;p38"/>
          <p:cNvSpPr/>
          <p:nvPr/>
        </p:nvSpPr>
        <p:spPr>
          <a:xfrm>
            <a:off x="2382542" y="3948960"/>
            <a:ext cx="277200" cy="277200"/>
          </a:xfrm>
          <a:prstGeom prst="ellipse">
            <a:avLst/>
          </a:prstGeom>
          <a:solidFill>
            <a:srgbClr val="FFFFFF"/>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383" name="Google Shape;383;p38"/>
          <p:cNvCxnSpPr>
            <a:stCxn id="381" idx="6"/>
            <a:endCxn id="378" idx="2"/>
          </p:cNvCxnSpPr>
          <p:nvPr/>
        </p:nvCxnSpPr>
        <p:spPr>
          <a:xfrm>
            <a:off x="1702644" y="4087574"/>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84" name="Google Shape;384;p38"/>
          <p:cNvCxnSpPr>
            <a:stCxn id="378" idx="6"/>
            <a:endCxn id="382" idx="2"/>
          </p:cNvCxnSpPr>
          <p:nvPr/>
        </p:nvCxnSpPr>
        <p:spPr>
          <a:xfrm>
            <a:off x="2181193" y="4087560"/>
            <a:ext cx="201300" cy="0"/>
          </a:xfrm>
          <a:prstGeom prst="straightConnector1">
            <a:avLst/>
          </a:prstGeom>
          <a:noFill/>
          <a:ln w="19050" cap="flat" cmpd="sng">
            <a:solidFill>
              <a:schemeClr val="accent5"/>
            </a:solidFill>
            <a:prstDash val="solid"/>
            <a:round/>
            <a:headEnd type="none" w="med" len="med"/>
            <a:tailEnd type="none" w="med" len="med"/>
          </a:ln>
        </p:spPr>
      </p:cxnSp>
      <p:cxnSp>
        <p:nvCxnSpPr>
          <p:cNvPr id="385" name="Google Shape;385;p38"/>
          <p:cNvCxnSpPr>
            <a:stCxn id="386" idx="6"/>
            <a:endCxn id="387" idx="2"/>
          </p:cNvCxnSpPr>
          <p:nvPr/>
        </p:nvCxnSpPr>
        <p:spPr>
          <a:xfrm>
            <a:off x="4215920" y="3618981"/>
            <a:ext cx="201600" cy="0"/>
          </a:xfrm>
          <a:prstGeom prst="straightConnector1">
            <a:avLst/>
          </a:prstGeom>
          <a:noFill/>
          <a:ln w="19050" cap="flat" cmpd="sng">
            <a:solidFill>
              <a:srgbClr val="D9D9D9"/>
            </a:solidFill>
            <a:prstDash val="solid"/>
            <a:round/>
            <a:headEnd type="none" w="med" len="med"/>
            <a:tailEnd type="none" w="med" len="med"/>
          </a:ln>
        </p:spPr>
      </p:cxnSp>
      <p:cxnSp>
        <p:nvCxnSpPr>
          <p:cNvPr id="388" name="Google Shape;388;p38"/>
          <p:cNvCxnSpPr>
            <a:stCxn id="389" idx="7"/>
            <a:endCxn id="390" idx="3"/>
          </p:cNvCxnSpPr>
          <p:nvPr/>
        </p:nvCxnSpPr>
        <p:spPr>
          <a:xfrm rot="10800000" flipH="1">
            <a:off x="4653874" y="3716862"/>
            <a:ext cx="282900" cy="272700"/>
          </a:xfrm>
          <a:prstGeom prst="straightConnector1">
            <a:avLst/>
          </a:prstGeom>
          <a:noFill/>
          <a:ln w="19050" cap="flat" cmpd="sng">
            <a:solidFill>
              <a:srgbClr val="D9D9D9"/>
            </a:solidFill>
            <a:prstDash val="solid"/>
            <a:round/>
            <a:headEnd type="none" w="med" len="med"/>
            <a:tailEnd type="none" w="med" len="med"/>
          </a:ln>
        </p:spPr>
      </p:cxnSp>
      <p:sp>
        <p:nvSpPr>
          <p:cNvPr id="386" name="Google Shape;386;p38"/>
          <p:cNvSpPr/>
          <p:nvPr/>
        </p:nvSpPr>
        <p:spPr>
          <a:xfrm>
            <a:off x="3938720" y="3480381"/>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87" name="Google Shape;387;p38"/>
          <p:cNvSpPr/>
          <p:nvPr/>
        </p:nvSpPr>
        <p:spPr>
          <a:xfrm>
            <a:off x="4417384" y="3480381"/>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89" name="Google Shape;389;p38"/>
          <p:cNvSpPr/>
          <p:nvPr/>
        </p:nvSpPr>
        <p:spPr>
          <a:xfrm>
            <a:off x="4417269" y="3948967"/>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90" name="Google Shape;390;p38"/>
          <p:cNvSpPr/>
          <p:nvPr/>
        </p:nvSpPr>
        <p:spPr>
          <a:xfrm>
            <a:off x="4896048" y="3480381"/>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91" name="Google Shape;391;p38"/>
          <p:cNvSpPr/>
          <p:nvPr/>
        </p:nvSpPr>
        <p:spPr>
          <a:xfrm>
            <a:off x="3938720" y="3948982"/>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92" name="Google Shape;392;p38"/>
          <p:cNvSpPr/>
          <p:nvPr/>
        </p:nvSpPr>
        <p:spPr>
          <a:xfrm>
            <a:off x="4895817" y="3948967"/>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393" name="Google Shape;393;p38"/>
          <p:cNvCxnSpPr>
            <a:stCxn id="391" idx="6"/>
            <a:endCxn id="389" idx="2"/>
          </p:cNvCxnSpPr>
          <p:nvPr/>
        </p:nvCxnSpPr>
        <p:spPr>
          <a:xfrm>
            <a:off x="4215920" y="4087582"/>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394" name="Google Shape;394;p38"/>
          <p:cNvCxnSpPr>
            <a:stCxn id="395" idx="6"/>
            <a:endCxn id="396" idx="2"/>
          </p:cNvCxnSpPr>
          <p:nvPr/>
        </p:nvCxnSpPr>
        <p:spPr>
          <a:xfrm>
            <a:off x="6745335" y="3618978"/>
            <a:ext cx="201600" cy="0"/>
          </a:xfrm>
          <a:prstGeom prst="straightConnector1">
            <a:avLst/>
          </a:prstGeom>
          <a:noFill/>
          <a:ln w="19050" cap="flat" cmpd="sng">
            <a:solidFill>
              <a:srgbClr val="D9D9D9"/>
            </a:solidFill>
            <a:prstDash val="solid"/>
            <a:round/>
            <a:headEnd type="none" w="med" len="med"/>
            <a:tailEnd type="none" w="med" len="med"/>
          </a:ln>
        </p:spPr>
      </p:cxnSp>
      <p:cxnSp>
        <p:nvCxnSpPr>
          <p:cNvPr id="397" name="Google Shape;397;p38"/>
          <p:cNvCxnSpPr>
            <a:stCxn id="398" idx="7"/>
            <a:endCxn id="399" idx="3"/>
          </p:cNvCxnSpPr>
          <p:nvPr/>
        </p:nvCxnSpPr>
        <p:spPr>
          <a:xfrm rot="10800000" flipH="1">
            <a:off x="7183289" y="3716859"/>
            <a:ext cx="282900" cy="272700"/>
          </a:xfrm>
          <a:prstGeom prst="straightConnector1">
            <a:avLst/>
          </a:prstGeom>
          <a:noFill/>
          <a:ln w="19050" cap="flat" cmpd="sng">
            <a:solidFill>
              <a:srgbClr val="D9D9D9"/>
            </a:solidFill>
            <a:prstDash val="solid"/>
            <a:round/>
            <a:headEnd type="none" w="med" len="med"/>
            <a:tailEnd type="none" w="med" len="med"/>
          </a:ln>
        </p:spPr>
      </p:cxnSp>
      <p:cxnSp>
        <p:nvCxnSpPr>
          <p:cNvPr id="400" name="Google Shape;400;p38"/>
          <p:cNvCxnSpPr>
            <a:stCxn id="395" idx="5"/>
            <a:endCxn id="398" idx="1"/>
          </p:cNvCxnSpPr>
          <p:nvPr/>
        </p:nvCxnSpPr>
        <p:spPr>
          <a:xfrm>
            <a:off x="6704740" y="3716983"/>
            <a:ext cx="282600" cy="272700"/>
          </a:xfrm>
          <a:prstGeom prst="straightConnector1">
            <a:avLst/>
          </a:prstGeom>
          <a:noFill/>
          <a:ln w="19050" cap="flat" cmpd="sng">
            <a:solidFill>
              <a:srgbClr val="D9D9D9"/>
            </a:solidFill>
            <a:prstDash val="solid"/>
            <a:round/>
            <a:headEnd type="none" w="med" len="med"/>
            <a:tailEnd type="none" w="med" len="med"/>
          </a:ln>
        </p:spPr>
      </p:cxnSp>
      <p:sp>
        <p:nvSpPr>
          <p:cNvPr id="395" name="Google Shape;395;p38"/>
          <p:cNvSpPr/>
          <p:nvPr/>
        </p:nvSpPr>
        <p:spPr>
          <a:xfrm>
            <a:off x="6468135" y="348037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96" name="Google Shape;396;p38"/>
          <p:cNvSpPr/>
          <p:nvPr/>
        </p:nvSpPr>
        <p:spPr>
          <a:xfrm>
            <a:off x="6946799" y="348037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98" name="Google Shape;398;p38"/>
          <p:cNvSpPr/>
          <p:nvPr/>
        </p:nvSpPr>
        <p:spPr>
          <a:xfrm>
            <a:off x="6946684" y="3948964"/>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399" name="Google Shape;399;p38"/>
          <p:cNvSpPr/>
          <p:nvPr/>
        </p:nvSpPr>
        <p:spPr>
          <a:xfrm>
            <a:off x="7425463" y="348037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01" name="Google Shape;401;p38"/>
          <p:cNvSpPr/>
          <p:nvPr/>
        </p:nvSpPr>
        <p:spPr>
          <a:xfrm>
            <a:off x="6468135" y="394897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02" name="Google Shape;402;p38"/>
          <p:cNvSpPr/>
          <p:nvPr/>
        </p:nvSpPr>
        <p:spPr>
          <a:xfrm>
            <a:off x="7425233" y="3948964"/>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403" name="Google Shape;403;p38"/>
          <p:cNvCxnSpPr>
            <a:stCxn id="401" idx="6"/>
            <a:endCxn id="398" idx="2"/>
          </p:cNvCxnSpPr>
          <p:nvPr/>
        </p:nvCxnSpPr>
        <p:spPr>
          <a:xfrm>
            <a:off x="6745335" y="4087578"/>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404" name="Google Shape;404;p38"/>
          <p:cNvCxnSpPr>
            <a:stCxn id="398" idx="6"/>
            <a:endCxn id="402" idx="2"/>
          </p:cNvCxnSpPr>
          <p:nvPr/>
        </p:nvCxnSpPr>
        <p:spPr>
          <a:xfrm>
            <a:off x="7223884" y="4087564"/>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405" name="Google Shape;405;p38"/>
          <p:cNvCxnSpPr>
            <a:stCxn id="386" idx="4"/>
            <a:endCxn id="391" idx="0"/>
          </p:cNvCxnSpPr>
          <p:nvPr/>
        </p:nvCxnSpPr>
        <p:spPr>
          <a:xfrm>
            <a:off x="4077320" y="3757581"/>
            <a:ext cx="0" cy="191400"/>
          </a:xfrm>
          <a:prstGeom prst="straightConnector1">
            <a:avLst/>
          </a:prstGeom>
          <a:noFill/>
          <a:ln w="19050" cap="flat" cmpd="sng">
            <a:solidFill>
              <a:srgbClr val="D9D9D9"/>
            </a:solidFill>
            <a:prstDash val="solid"/>
            <a:round/>
            <a:headEnd type="none" w="med" len="med"/>
            <a:tailEnd type="none" w="med" len="med"/>
          </a:ln>
        </p:spPr>
      </p:cxnSp>
      <p:cxnSp>
        <p:nvCxnSpPr>
          <p:cNvPr id="406" name="Google Shape;406;p38"/>
          <p:cNvCxnSpPr/>
          <p:nvPr/>
        </p:nvCxnSpPr>
        <p:spPr>
          <a:xfrm>
            <a:off x="7085371" y="3757535"/>
            <a:ext cx="0" cy="191400"/>
          </a:xfrm>
          <a:prstGeom prst="straightConnector1">
            <a:avLst/>
          </a:prstGeom>
          <a:noFill/>
          <a:ln w="19050" cap="flat" cmpd="sng">
            <a:solidFill>
              <a:srgbClr val="D9D9D9"/>
            </a:solidFill>
            <a:prstDash val="solid"/>
            <a:round/>
            <a:headEnd type="none" w="med" len="med"/>
            <a:tailEnd type="none" w="med" len="med"/>
          </a:ln>
        </p:spPr>
      </p:cxnSp>
      <p:cxnSp>
        <p:nvCxnSpPr>
          <p:cNvPr id="407" name="Google Shape;407;p38"/>
          <p:cNvCxnSpPr>
            <a:stCxn id="408" idx="6"/>
            <a:endCxn id="409" idx="2"/>
          </p:cNvCxnSpPr>
          <p:nvPr/>
        </p:nvCxnSpPr>
        <p:spPr>
          <a:xfrm>
            <a:off x="1702413" y="4831873"/>
            <a:ext cx="201600" cy="0"/>
          </a:xfrm>
          <a:prstGeom prst="straightConnector1">
            <a:avLst/>
          </a:prstGeom>
          <a:noFill/>
          <a:ln w="19050" cap="flat" cmpd="sng">
            <a:solidFill>
              <a:srgbClr val="D9D9D9"/>
            </a:solidFill>
            <a:prstDash val="solid"/>
            <a:round/>
            <a:headEnd type="none" w="med" len="med"/>
            <a:tailEnd type="none" w="med" len="med"/>
          </a:ln>
        </p:spPr>
      </p:cxnSp>
      <p:cxnSp>
        <p:nvCxnSpPr>
          <p:cNvPr id="410" name="Google Shape;410;p38"/>
          <p:cNvCxnSpPr>
            <a:stCxn id="411" idx="7"/>
            <a:endCxn id="412" idx="3"/>
          </p:cNvCxnSpPr>
          <p:nvPr/>
        </p:nvCxnSpPr>
        <p:spPr>
          <a:xfrm rot="10800000" flipH="1">
            <a:off x="2140367" y="4929755"/>
            <a:ext cx="282900" cy="272700"/>
          </a:xfrm>
          <a:prstGeom prst="straightConnector1">
            <a:avLst/>
          </a:prstGeom>
          <a:noFill/>
          <a:ln w="19050" cap="flat" cmpd="sng">
            <a:solidFill>
              <a:srgbClr val="D9D9D9"/>
            </a:solidFill>
            <a:prstDash val="solid"/>
            <a:round/>
            <a:headEnd type="none" w="med" len="med"/>
            <a:tailEnd type="none" w="med" len="med"/>
          </a:ln>
        </p:spPr>
      </p:cxnSp>
      <p:cxnSp>
        <p:nvCxnSpPr>
          <p:cNvPr id="413" name="Google Shape;413;p38"/>
          <p:cNvCxnSpPr>
            <a:stCxn id="408" idx="5"/>
            <a:endCxn id="411" idx="1"/>
          </p:cNvCxnSpPr>
          <p:nvPr/>
        </p:nvCxnSpPr>
        <p:spPr>
          <a:xfrm>
            <a:off x="1661818" y="4929878"/>
            <a:ext cx="282600" cy="272700"/>
          </a:xfrm>
          <a:prstGeom prst="straightConnector1">
            <a:avLst/>
          </a:prstGeom>
          <a:noFill/>
          <a:ln w="19050" cap="flat" cmpd="sng">
            <a:solidFill>
              <a:srgbClr val="D9D9D9"/>
            </a:solidFill>
            <a:prstDash val="solid"/>
            <a:round/>
            <a:headEnd type="none" w="med" len="med"/>
            <a:tailEnd type="none" w="med" len="med"/>
          </a:ln>
        </p:spPr>
      </p:cxnSp>
      <p:sp>
        <p:nvSpPr>
          <p:cNvPr id="408" name="Google Shape;408;p38"/>
          <p:cNvSpPr/>
          <p:nvPr/>
        </p:nvSpPr>
        <p:spPr>
          <a:xfrm>
            <a:off x="1425213" y="46932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09" name="Google Shape;409;p38"/>
          <p:cNvSpPr/>
          <p:nvPr/>
        </p:nvSpPr>
        <p:spPr>
          <a:xfrm>
            <a:off x="1903878" y="46932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11" name="Google Shape;411;p38"/>
          <p:cNvSpPr/>
          <p:nvPr/>
        </p:nvSpPr>
        <p:spPr>
          <a:xfrm>
            <a:off x="1903762" y="5161860"/>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12" name="Google Shape;412;p38"/>
          <p:cNvSpPr/>
          <p:nvPr/>
        </p:nvSpPr>
        <p:spPr>
          <a:xfrm>
            <a:off x="2382542" y="46932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14" name="Google Shape;414;p38"/>
          <p:cNvSpPr/>
          <p:nvPr/>
        </p:nvSpPr>
        <p:spPr>
          <a:xfrm>
            <a:off x="1425213" y="5161874"/>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15" name="Google Shape;415;p38"/>
          <p:cNvSpPr/>
          <p:nvPr/>
        </p:nvSpPr>
        <p:spPr>
          <a:xfrm>
            <a:off x="2382311" y="5161860"/>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416" name="Google Shape;416;p38"/>
          <p:cNvCxnSpPr>
            <a:stCxn id="414" idx="6"/>
            <a:endCxn id="411" idx="2"/>
          </p:cNvCxnSpPr>
          <p:nvPr/>
        </p:nvCxnSpPr>
        <p:spPr>
          <a:xfrm>
            <a:off x="1702413" y="5300474"/>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417" name="Google Shape;417;p38"/>
          <p:cNvCxnSpPr>
            <a:stCxn id="411" idx="6"/>
            <a:endCxn id="415" idx="2"/>
          </p:cNvCxnSpPr>
          <p:nvPr/>
        </p:nvCxnSpPr>
        <p:spPr>
          <a:xfrm>
            <a:off x="2180962" y="5300460"/>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418" name="Google Shape;418;p38"/>
          <p:cNvCxnSpPr>
            <a:stCxn id="412" idx="4"/>
            <a:endCxn id="415" idx="0"/>
          </p:cNvCxnSpPr>
          <p:nvPr/>
        </p:nvCxnSpPr>
        <p:spPr>
          <a:xfrm flipH="1">
            <a:off x="2520842" y="4970473"/>
            <a:ext cx="300" cy="191400"/>
          </a:xfrm>
          <a:prstGeom prst="straightConnector1">
            <a:avLst/>
          </a:prstGeom>
          <a:noFill/>
          <a:ln w="19050" cap="flat" cmpd="sng">
            <a:solidFill>
              <a:srgbClr val="D9D9D9"/>
            </a:solidFill>
            <a:prstDash val="solid"/>
            <a:round/>
            <a:headEnd type="none" w="med" len="med"/>
            <a:tailEnd type="none" w="med" len="med"/>
          </a:ln>
        </p:spPr>
      </p:cxnSp>
      <p:cxnSp>
        <p:nvCxnSpPr>
          <p:cNvPr id="419" name="Google Shape;419;p38"/>
          <p:cNvCxnSpPr>
            <a:stCxn id="420" idx="6"/>
            <a:endCxn id="421" idx="2"/>
          </p:cNvCxnSpPr>
          <p:nvPr/>
        </p:nvCxnSpPr>
        <p:spPr>
          <a:xfrm>
            <a:off x="4223868" y="4831873"/>
            <a:ext cx="201600" cy="0"/>
          </a:xfrm>
          <a:prstGeom prst="straightConnector1">
            <a:avLst/>
          </a:prstGeom>
          <a:noFill/>
          <a:ln w="19050" cap="flat" cmpd="sng">
            <a:solidFill>
              <a:srgbClr val="D9D9D9"/>
            </a:solidFill>
            <a:prstDash val="solid"/>
            <a:round/>
            <a:headEnd type="none" w="med" len="med"/>
            <a:tailEnd type="none" w="med" len="med"/>
          </a:ln>
        </p:spPr>
      </p:cxnSp>
      <p:cxnSp>
        <p:nvCxnSpPr>
          <p:cNvPr id="422" name="Google Shape;422;p38"/>
          <p:cNvCxnSpPr>
            <a:stCxn id="423" idx="7"/>
            <a:endCxn id="424" idx="3"/>
          </p:cNvCxnSpPr>
          <p:nvPr/>
        </p:nvCxnSpPr>
        <p:spPr>
          <a:xfrm rot="10800000" flipH="1">
            <a:off x="4661822" y="4929755"/>
            <a:ext cx="282900" cy="272700"/>
          </a:xfrm>
          <a:prstGeom prst="straightConnector1">
            <a:avLst/>
          </a:prstGeom>
          <a:noFill/>
          <a:ln w="19050" cap="flat" cmpd="sng">
            <a:solidFill>
              <a:srgbClr val="D9D9D9"/>
            </a:solidFill>
            <a:prstDash val="solid"/>
            <a:round/>
            <a:headEnd type="none" w="med" len="med"/>
            <a:tailEnd type="none" w="med" len="med"/>
          </a:ln>
        </p:spPr>
      </p:cxnSp>
      <p:cxnSp>
        <p:nvCxnSpPr>
          <p:cNvPr id="425" name="Google Shape;425;p38"/>
          <p:cNvCxnSpPr>
            <a:stCxn id="420" idx="5"/>
            <a:endCxn id="423" idx="1"/>
          </p:cNvCxnSpPr>
          <p:nvPr/>
        </p:nvCxnSpPr>
        <p:spPr>
          <a:xfrm>
            <a:off x="4183273" y="4929878"/>
            <a:ext cx="282600" cy="272700"/>
          </a:xfrm>
          <a:prstGeom prst="straightConnector1">
            <a:avLst/>
          </a:prstGeom>
          <a:noFill/>
          <a:ln w="19050" cap="flat" cmpd="sng">
            <a:solidFill>
              <a:srgbClr val="D9D9D9"/>
            </a:solidFill>
            <a:prstDash val="solid"/>
            <a:round/>
            <a:headEnd type="none" w="med" len="med"/>
            <a:tailEnd type="none" w="med" len="med"/>
          </a:ln>
        </p:spPr>
      </p:cxnSp>
      <p:sp>
        <p:nvSpPr>
          <p:cNvPr id="420" name="Google Shape;420;p38"/>
          <p:cNvSpPr/>
          <p:nvPr/>
        </p:nvSpPr>
        <p:spPr>
          <a:xfrm>
            <a:off x="3946668" y="46932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21" name="Google Shape;421;p38"/>
          <p:cNvSpPr/>
          <p:nvPr/>
        </p:nvSpPr>
        <p:spPr>
          <a:xfrm>
            <a:off x="4425332" y="46932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23" name="Google Shape;423;p38"/>
          <p:cNvSpPr/>
          <p:nvPr/>
        </p:nvSpPr>
        <p:spPr>
          <a:xfrm>
            <a:off x="4425217" y="5161860"/>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24" name="Google Shape;424;p38"/>
          <p:cNvSpPr/>
          <p:nvPr/>
        </p:nvSpPr>
        <p:spPr>
          <a:xfrm>
            <a:off x="4903996" y="4693273"/>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26" name="Google Shape;426;p38"/>
          <p:cNvSpPr/>
          <p:nvPr/>
        </p:nvSpPr>
        <p:spPr>
          <a:xfrm>
            <a:off x="3946668" y="5161874"/>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27" name="Google Shape;427;p38"/>
          <p:cNvSpPr/>
          <p:nvPr/>
        </p:nvSpPr>
        <p:spPr>
          <a:xfrm>
            <a:off x="4903765" y="5161860"/>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428" name="Google Shape;428;p38"/>
          <p:cNvCxnSpPr>
            <a:stCxn id="426" idx="6"/>
            <a:endCxn id="423" idx="2"/>
          </p:cNvCxnSpPr>
          <p:nvPr/>
        </p:nvCxnSpPr>
        <p:spPr>
          <a:xfrm>
            <a:off x="4223868" y="5300474"/>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429" name="Google Shape;429;p38"/>
          <p:cNvCxnSpPr>
            <a:stCxn id="423" idx="6"/>
            <a:endCxn id="427" idx="2"/>
          </p:cNvCxnSpPr>
          <p:nvPr/>
        </p:nvCxnSpPr>
        <p:spPr>
          <a:xfrm>
            <a:off x="4702417" y="5300460"/>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430" name="Google Shape;430;p38"/>
          <p:cNvCxnSpPr>
            <a:stCxn id="421" idx="6"/>
            <a:endCxn id="424" idx="2"/>
          </p:cNvCxnSpPr>
          <p:nvPr/>
        </p:nvCxnSpPr>
        <p:spPr>
          <a:xfrm>
            <a:off x="4702532" y="4831873"/>
            <a:ext cx="201600" cy="0"/>
          </a:xfrm>
          <a:prstGeom prst="straightConnector1">
            <a:avLst/>
          </a:prstGeom>
          <a:noFill/>
          <a:ln w="19050" cap="flat" cmpd="sng">
            <a:solidFill>
              <a:srgbClr val="D9D9D9"/>
            </a:solidFill>
            <a:prstDash val="solid"/>
            <a:round/>
            <a:headEnd type="none" w="med" len="med"/>
            <a:tailEnd type="none" w="med" len="med"/>
          </a:ln>
        </p:spPr>
      </p:cxnSp>
      <p:cxnSp>
        <p:nvCxnSpPr>
          <p:cNvPr id="431" name="Google Shape;431;p38"/>
          <p:cNvCxnSpPr>
            <a:stCxn id="432" idx="6"/>
            <a:endCxn id="433" idx="2"/>
          </p:cNvCxnSpPr>
          <p:nvPr/>
        </p:nvCxnSpPr>
        <p:spPr>
          <a:xfrm>
            <a:off x="6761462" y="4831848"/>
            <a:ext cx="201600" cy="0"/>
          </a:xfrm>
          <a:prstGeom prst="straightConnector1">
            <a:avLst/>
          </a:prstGeom>
          <a:noFill/>
          <a:ln w="19050" cap="flat" cmpd="sng">
            <a:solidFill>
              <a:srgbClr val="D9D9D9"/>
            </a:solidFill>
            <a:prstDash val="solid"/>
            <a:round/>
            <a:headEnd type="none" w="med" len="med"/>
            <a:tailEnd type="none" w="med" len="med"/>
          </a:ln>
        </p:spPr>
      </p:cxnSp>
      <p:cxnSp>
        <p:nvCxnSpPr>
          <p:cNvPr id="434" name="Google Shape;434;p38"/>
          <p:cNvCxnSpPr>
            <a:stCxn id="435" idx="7"/>
            <a:endCxn id="436" idx="3"/>
          </p:cNvCxnSpPr>
          <p:nvPr/>
        </p:nvCxnSpPr>
        <p:spPr>
          <a:xfrm rot="10800000" flipH="1">
            <a:off x="7199415" y="4929730"/>
            <a:ext cx="282900" cy="272700"/>
          </a:xfrm>
          <a:prstGeom prst="straightConnector1">
            <a:avLst/>
          </a:prstGeom>
          <a:noFill/>
          <a:ln w="19050" cap="flat" cmpd="sng">
            <a:solidFill>
              <a:srgbClr val="D9D9D9"/>
            </a:solidFill>
            <a:prstDash val="solid"/>
            <a:round/>
            <a:headEnd type="none" w="med" len="med"/>
            <a:tailEnd type="none" w="med" len="med"/>
          </a:ln>
        </p:spPr>
      </p:cxnSp>
      <p:sp>
        <p:nvSpPr>
          <p:cNvPr id="432" name="Google Shape;432;p38"/>
          <p:cNvSpPr/>
          <p:nvPr/>
        </p:nvSpPr>
        <p:spPr>
          <a:xfrm>
            <a:off x="6484262" y="469324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33" name="Google Shape;433;p38"/>
          <p:cNvSpPr/>
          <p:nvPr/>
        </p:nvSpPr>
        <p:spPr>
          <a:xfrm>
            <a:off x="6962926" y="469324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35" name="Google Shape;435;p38"/>
          <p:cNvSpPr/>
          <p:nvPr/>
        </p:nvSpPr>
        <p:spPr>
          <a:xfrm>
            <a:off x="6962810" y="5161835"/>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36" name="Google Shape;436;p38"/>
          <p:cNvSpPr/>
          <p:nvPr/>
        </p:nvSpPr>
        <p:spPr>
          <a:xfrm>
            <a:off x="7441590" y="4693248"/>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37" name="Google Shape;437;p38"/>
          <p:cNvSpPr/>
          <p:nvPr/>
        </p:nvSpPr>
        <p:spPr>
          <a:xfrm>
            <a:off x="6484262" y="5161849"/>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sp>
        <p:nvSpPr>
          <p:cNvPr id="438" name="Google Shape;438;p38"/>
          <p:cNvSpPr/>
          <p:nvPr/>
        </p:nvSpPr>
        <p:spPr>
          <a:xfrm>
            <a:off x="7441359" y="5161835"/>
            <a:ext cx="277200" cy="277200"/>
          </a:xfrm>
          <a:prstGeom prst="ellipse">
            <a:avLst/>
          </a:prstGeom>
          <a:solidFill>
            <a:srgbClr val="FFFFFF"/>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pPr>
            <a:endParaRPr b="1" kern="0">
              <a:solidFill>
                <a:srgbClr val="000000"/>
              </a:solidFill>
              <a:latin typeface="Source Sans Pro"/>
              <a:ea typeface="Source Sans Pro"/>
              <a:cs typeface="Source Sans Pro"/>
              <a:sym typeface="Source Sans Pro"/>
            </a:endParaRPr>
          </a:p>
        </p:txBody>
      </p:sp>
      <p:cxnSp>
        <p:nvCxnSpPr>
          <p:cNvPr id="439" name="Google Shape;439;p38"/>
          <p:cNvCxnSpPr>
            <a:stCxn id="437" idx="6"/>
            <a:endCxn id="435" idx="2"/>
          </p:cNvCxnSpPr>
          <p:nvPr/>
        </p:nvCxnSpPr>
        <p:spPr>
          <a:xfrm>
            <a:off x="6761462" y="5300449"/>
            <a:ext cx="201300" cy="0"/>
          </a:xfrm>
          <a:prstGeom prst="straightConnector1">
            <a:avLst/>
          </a:prstGeom>
          <a:noFill/>
          <a:ln w="19050" cap="flat" cmpd="sng">
            <a:solidFill>
              <a:srgbClr val="D9D9D9"/>
            </a:solidFill>
            <a:prstDash val="solid"/>
            <a:round/>
            <a:headEnd type="none" w="med" len="med"/>
            <a:tailEnd type="none" w="med" len="med"/>
          </a:ln>
        </p:spPr>
      </p:cxnSp>
      <p:cxnSp>
        <p:nvCxnSpPr>
          <p:cNvPr id="440" name="Google Shape;440;p38"/>
          <p:cNvCxnSpPr/>
          <p:nvPr/>
        </p:nvCxnSpPr>
        <p:spPr>
          <a:xfrm>
            <a:off x="7101497" y="4970406"/>
            <a:ext cx="0" cy="191400"/>
          </a:xfrm>
          <a:prstGeom prst="straightConnector1">
            <a:avLst/>
          </a:prstGeom>
          <a:noFill/>
          <a:ln w="19050" cap="flat" cmpd="sng">
            <a:solidFill>
              <a:srgbClr val="D9D9D9"/>
            </a:solidFill>
            <a:prstDash val="solid"/>
            <a:round/>
            <a:headEnd type="none" w="med" len="med"/>
            <a:tailEnd type="none" w="med" len="med"/>
          </a:ln>
        </p:spPr>
      </p:cxnSp>
      <p:cxnSp>
        <p:nvCxnSpPr>
          <p:cNvPr id="441" name="Google Shape;441;p38"/>
          <p:cNvCxnSpPr>
            <a:stCxn id="389" idx="0"/>
            <a:endCxn id="387" idx="4"/>
          </p:cNvCxnSpPr>
          <p:nvPr/>
        </p:nvCxnSpPr>
        <p:spPr>
          <a:xfrm rot="10800000">
            <a:off x="4555869" y="3757567"/>
            <a:ext cx="0" cy="191400"/>
          </a:xfrm>
          <a:prstGeom prst="straightConnector1">
            <a:avLst/>
          </a:prstGeom>
          <a:noFill/>
          <a:ln w="19050" cap="flat" cmpd="sng">
            <a:solidFill>
              <a:srgbClr val="D9D9D9"/>
            </a:solidFill>
            <a:prstDash val="solid"/>
            <a:round/>
            <a:headEnd type="none" w="med" len="med"/>
            <a:tailEnd type="none" w="med" len="med"/>
          </a:ln>
        </p:spPr>
      </p:cxnSp>
      <p:sp>
        <p:nvSpPr>
          <p:cNvPr id="442" name="Google Shape;442;p38"/>
          <p:cNvSpPr/>
          <p:nvPr/>
        </p:nvSpPr>
        <p:spPr>
          <a:xfrm>
            <a:off x="3622225" y="4033740"/>
            <a:ext cx="1924800" cy="6126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kern="0">
                <a:solidFill>
                  <a:srgbClr val="CC0000"/>
                </a:solidFill>
                <a:latin typeface="Assistant"/>
                <a:ea typeface="Assistant"/>
                <a:cs typeface="Assistant"/>
                <a:sym typeface="Assistant"/>
              </a:rPr>
              <a:t>Doesn’t connect all vertices</a:t>
            </a:r>
            <a:endParaRPr sz="1100" kern="0">
              <a:solidFill>
                <a:srgbClr val="CC0000"/>
              </a:solidFill>
              <a:latin typeface="Assistant"/>
              <a:ea typeface="Assistant"/>
              <a:cs typeface="Assistant"/>
              <a:sym typeface="Assistant"/>
            </a:endParaRPr>
          </a:p>
        </p:txBody>
      </p:sp>
      <p:sp>
        <p:nvSpPr>
          <p:cNvPr id="443" name="Google Shape;443;p38"/>
          <p:cNvSpPr/>
          <p:nvPr/>
        </p:nvSpPr>
        <p:spPr>
          <a:xfrm>
            <a:off x="3978475" y="5293325"/>
            <a:ext cx="1186800" cy="6126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kern="0">
                <a:solidFill>
                  <a:srgbClr val="CC0000"/>
                </a:solidFill>
                <a:latin typeface="Assistant"/>
                <a:ea typeface="Assistant"/>
                <a:cs typeface="Assistant"/>
                <a:sym typeface="Assistant"/>
              </a:rPr>
              <a:t>Not a tree</a:t>
            </a:r>
            <a:endParaRPr sz="1100" kern="0">
              <a:solidFill>
                <a:srgbClr val="CC0000"/>
              </a:solidFill>
              <a:latin typeface="Assistant"/>
              <a:ea typeface="Assistant"/>
              <a:cs typeface="Assistant"/>
              <a:sym typeface="Assistant"/>
            </a:endParaRPr>
          </a:p>
        </p:txBody>
      </p:sp>
      <p:sp>
        <p:nvSpPr>
          <p:cNvPr id="444" name="Google Shape;444;p38"/>
          <p:cNvSpPr/>
          <p:nvPr/>
        </p:nvSpPr>
        <p:spPr>
          <a:xfrm>
            <a:off x="6509500" y="4035100"/>
            <a:ext cx="1186800" cy="6126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kern="0">
                <a:solidFill>
                  <a:srgbClr val="CC0000"/>
                </a:solidFill>
                <a:latin typeface="Assistant"/>
                <a:ea typeface="Assistant"/>
                <a:cs typeface="Assistant"/>
                <a:sym typeface="Assistant"/>
              </a:rPr>
              <a:t>Not a tree</a:t>
            </a:r>
            <a:endParaRPr sz="1100" kern="0">
              <a:solidFill>
                <a:srgbClr val="CC0000"/>
              </a:solidFill>
              <a:latin typeface="Assistant"/>
              <a:ea typeface="Assistant"/>
              <a:cs typeface="Assistant"/>
              <a:sym typeface="Assistant"/>
            </a:endParaRPr>
          </a:p>
        </p:txBody>
      </p:sp>
      <p:sp>
        <p:nvSpPr>
          <p:cNvPr id="445" name="Google Shape;445;p38"/>
          <p:cNvSpPr/>
          <p:nvPr/>
        </p:nvSpPr>
        <p:spPr>
          <a:xfrm>
            <a:off x="1448825" y="5293175"/>
            <a:ext cx="1186800" cy="6126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kern="0">
                <a:solidFill>
                  <a:srgbClr val="CC0000"/>
                </a:solidFill>
                <a:latin typeface="Assistant"/>
                <a:ea typeface="Assistant"/>
                <a:cs typeface="Assistant"/>
                <a:sym typeface="Assistant"/>
              </a:rPr>
              <a:t>Not a tree</a:t>
            </a:r>
            <a:endParaRPr sz="1100" kern="0">
              <a:solidFill>
                <a:srgbClr val="CC0000"/>
              </a:solidFill>
              <a:latin typeface="Assistant"/>
              <a:ea typeface="Assistant"/>
              <a:cs typeface="Assistant"/>
              <a:sym typeface="Assistant"/>
            </a:endParaRPr>
          </a:p>
        </p:txBody>
      </p:sp>
      <p:sp>
        <p:nvSpPr>
          <p:cNvPr id="446" name="Google Shape;446;p38"/>
          <p:cNvSpPr/>
          <p:nvPr/>
        </p:nvSpPr>
        <p:spPr>
          <a:xfrm>
            <a:off x="6122875" y="5293165"/>
            <a:ext cx="1924800" cy="6126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kern="0">
                <a:solidFill>
                  <a:srgbClr val="CC0000"/>
                </a:solidFill>
                <a:latin typeface="Assistant"/>
                <a:ea typeface="Assistant"/>
                <a:cs typeface="Assistant"/>
                <a:sym typeface="Assistant"/>
              </a:rPr>
              <a:t>Doesn’t connect all vertices</a:t>
            </a:r>
            <a:endParaRPr sz="1100" kern="0">
              <a:solidFill>
                <a:srgbClr val="CC0000"/>
              </a:solidFill>
              <a:latin typeface="Assistant"/>
              <a:ea typeface="Assistant"/>
              <a:cs typeface="Assistant"/>
              <a:sym typeface="Assistan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9"/>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MINIMUM SPANNING TREES (MSTs)</a:t>
            </a:r>
            <a:endParaRPr sz="3600">
              <a:solidFill>
                <a:schemeClr val="accent5"/>
              </a:solidFill>
              <a:latin typeface="Lato Light"/>
              <a:ea typeface="Lato Light"/>
              <a:cs typeface="Lato Light"/>
              <a:sym typeface="Lato Light"/>
            </a:endParaRPr>
          </a:p>
        </p:txBody>
      </p:sp>
      <p:sp>
        <p:nvSpPr>
          <p:cNvPr id="452" name="Google Shape;452;p39"/>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45</a:t>
            </a:fld>
            <a:endParaRPr kern="0">
              <a:solidFill>
                <a:srgbClr val="595959"/>
              </a:solidFill>
              <a:latin typeface="Arial"/>
              <a:cs typeface="Arial"/>
              <a:sym typeface="Arial"/>
            </a:endParaRPr>
          </a:p>
        </p:txBody>
      </p:sp>
      <p:sp>
        <p:nvSpPr>
          <p:cNvPr id="453" name="Google Shape;453;p39"/>
          <p:cNvSpPr txBox="1"/>
          <p:nvPr/>
        </p:nvSpPr>
        <p:spPr>
          <a:xfrm>
            <a:off x="311700" y="1835175"/>
            <a:ext cx="8520600" cy="606600"/>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kern="0">
                <a:solidFill>
                  <a:srgbClr val="000000"/>
                </a:solidFill>
                <a:latin typeface="Assistant"/>
                <a:ea typeface="Assistant"/>
                <a:cs typeface="Assistant"/>
                <a:sym typeface="Assistant"/>
              </a:rPr>
              <a:t>For the remainder of today, we’re going to work with </a:t>
            </a:r>
            <a:r>
              <a:rPr lang="en" sz="1600" b="1" kern="0">
                <a:solidFill>
                  <a:srgbClr val="000000"/>
                </a:solidFill>
                <a:latin typeface="Assistant"/>
                <a:ea typeface="Assistant"/>
                <a:cs typeface="Assistant"/>
                <a:sym typeface="Assistant"/>
              </a:rPr>
              <a:t>undirected, weighted, connected graphs.</a:t>
            </a:r>
            <a:endParaRPr sz="1600" b="1" kern="0">
              <a:solidFill>
                <a:srgbClr val="000000"/>
              </a:solidFill>
              <a:latin typeface="Assistant"/>
              <a:ea typeface="Assistant"/>
              <a:cs typeface="Assistant"/>
              <a:sym typeface="Assistant"/>
            </a:endParaRPr>
          </a:p>
        </p:txBody>
      </p:sp>
      <p:sp>
        <p:nvSpPr>
          <p:cNvPr id="454" name="Google Shape;454;p39"/>
          <p:cNvSpPr/>
          <p:nvPr/>
        </p:nvSpPr>
        <p:spPr>
          <a:xfrm>
            <a:off x="311700" y="2396250"/>
            <a:ext cx="8520600" cy="9162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kern="0">
                <a:solidFill>
                  <a:srgbClr val="000000"/>
                </a:solidFill>
                <a:latin typeface="Assistant"/>
                <a:ea typeface="Assistant"/>
                <a:cs typeface="Assistant"/>
                <a:sym typeface="Assistant"/>
              </a:rPr>
              <a:t>The </a:t>
            </a:r>
            <a:r>
              <a:rPr lang="en" sz="2100" b="1" kern="0">
                <a:solidFill>
                  <a:srgbClr val="000000"/>
                </a:solidFill>
                <a:latin typeface="Assistant"/>
                <a:ea typeface="Assistant"/>
                <a:cs typeface="Assistant"/>
                <a:sym typeface="Assistant"/>
              </a:rPr>
              <a:t>cost of a spanning tree</a:t>
            </a:r>
            <a:r>
              <a:rPr lang="en" sz="2100" kern="0">
                <a:solidFill>
                  <a:srgbClr val="000000"/>
                </a:solidFill>
                <a:latin typeface="Assistant"/>
                <a:ea typeface="Assistant"/>
                <a:cs typeface="Assistant"/>
                <a:sym typeface="Assistant"/>
              </a:rPr>
              <a:t> is the </a:t>
            </a:r>
            <a:r>
              <a:rPr lang="en" sz="2100" b="1" kern="0">
                <a:solidFill>
                  <a:srgbClr val="000000"/>
                </a:solidFill>
                <a:latin typeface="Assistant"/>
                <a:ea typeface="Assistant"/>
                <a:cs typeface="Assistant"/>
                <a:sym typeface="Assistant"/>
              </a:rPr>
              <a:t>sum of the weights on the edges</a:t>
            </a:r>
            <a:r>
              <a:rPr lang="en" sz="2100" kern="0">
                <a:solidFill>
                  <a:srgbClr val="000000"/>
                </a:solidFill>
                <a:latin typeface="Assistant"/>
                <a:ea typeface="Assistant"/>
                <a:cs typeface="Assistant"/>
                <a:sym typeface="Assistant"/>
              </a:rPr>
              <a:t>.</a:t>
            </a:r>
            <a:endParaRPr sz="2100" kern="0">
              <a:solidFill>
                <a:srgbClr val="000000"/>
              </a:solidFill>
              <a:latin typeface="Assistant"/>
              <a:ea typeface="Assistant"/>
              <a:cs typeface="Assistant"/>
              <a:sym typeface="Assistant"/>
            </a:endParaRPr>
          </a:p>
          <a:p>
            <a:pPr algn="ctr">
              <a:spcBef>
                <a:spcPts val="1000"/>
              </a:spcBef>
              <a:buClr>
                <a:srgbClr val="000000"/>
              </a:buClr>
            </a:pPr>
            <a:r>
              <a:rPr lang="en" sz="2100" kern="0">
                <a:solidFill>
                  <a:srgbClr val="000000"/>
                </a:solidFill>
                <a:latin typeface="Assistant"/>
                <a:ea typeface="Assistant"/>
                <a:cs typeface="Assistant"/>
                <a:sym typeface="Assistant"/>
              </a:rPr>
              <a:t>An </a:t>
            </a:r>
            <a:r>
              <a:rPr lang="en" sz="2100" b="1" kern="0">
                <a:solidFill>
                  <a:srgbClr val="000000"/>
                </a:solidFill>
                <a:latin typeface="Assistant"/>
                <a:ea typeface="Assistant"/>
                <a:cs typeface="Assistant"/>
                <a:sym typeface="Assistant"/>
              </a:rPr>
              <a:t>MST</a:t>
            </a:r>
            <a:r>
              <a:rPr lang="en" sz="2100" kern="0">
                <a:solidFill>
                  <a:srgbClr val="000000"/>
                </a:solidFill>
                <a:latin typeface="Assistant"/>
                <a:ea typeface="Assistant"/>
                <a:cs typeface="Assistant"/>
                <a:sym typeface="Assistant"/>
              </a:rPr>
              <a:t> of a graph is a spanning tree of the graph with minimum cost.</a:t>
            </a:r>
            <a:endParaRPr sz="2100" kern="0">
              <a:solidFill>
                <a:srgbClr val="000000"/>
              </a:solidFill>
              <a:latin typeface="Assistant"/>
              <a:ea typeface="Assistant"/>
              <a:cs typeface="Assistant"/>
              <a:sym typeface="Assistant"/>
            </a:endParaRPr>
          </a:p>
        </p:txBody>
      </p:sp>
      <p:sp>
        <p:nvSpPr>
          <p:cNvPr id="455" name="Google Shape;455;p39"/>
          <p:cNvSpPr txBox="1"/>
          <p:nvPr/>
        </p:nvSpPr>
        <p:spPr>
          <a:xfrm>
            <a:off x="2724205" y="3959295"/>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4</a:t>
            </a:r>
            <a:endParaRPr sz="1400" kern="0">
              <a:solidFill>
                <a:srgbClr val="000000"/>
              </a:solidFill>
              <a:latin typeface="Assistant"/>
              <a:ea typeface="Assistant"/>
              <a:cs typeface="Assistant"/>
              <a:sym typeface="Assistant"/>
            </a:endParaRPr>
          </a:p>
        </p:txBody>
      </p:sp>
      <p:sp>
        <p:nvSpPr>
          <p:cNvPr id="456" name="Google Shape;456;p39"/>
          <p:cNvSpPr txBox="1"/>
          <p:nvPr/>
        </p:nvSpPr>
        <p:spPr>
          <a:xfrm>
            <a:off x="2724205" y="4948098"/>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8</a:t>
            </a:r>
            <a:endParaRPr sz="1400" kern="0">
              <a:solidFill>
                <a:srgbClr val="000000"/>
              </a:solidFill>
              <a:latin typeface="Assistant"/>
              <a:ea typeface="Assistant"/>
              <a:cs typeface="Assistant"/>
              <a:sym typeface="Assistant"/>
            </a:endParaRPr>
          </a:p>
        </p:txBody>
      </p:sp>
      <p:sp>
        <p:nvSpPr>
          <p:cNvPr id="457" name="Google Shape;457;p39"/>
          <p:cNvSpPr txBox="1"/>
          <p:nvPr/>
        </p:nvSpPr>
        <p:spPr>
          <a:xfrm>
            <a:off x="3768772" y="5529532"/>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a:t>
            </a:r>
            <a:endParaRPr sz="1400" kern="0">
              <a:solidFill>
                <a:srgbClr val="000000"/>
              </a:solidFill>
              <a:latin typeface="Assistant"/>
              <a:ea typeface="Assistant"/>
              <a:cs typeface="Assistant"/>
              <a:sym typeface="Assistant"/>
            </a:endParaRPr>
          </a:p>
        </p:txBody>
      </p:sp>
      <p:sp>
        <p:nvSpPr>
          <p:cNvPr id="458" name="Google Shape;458;p39"/>
          <p:cNvSpPr txBox="1"/>
          <p:nvPr/>
        </p:nvSpPr>
        <p:spPr>
          <a:xfrm>
            <a:off x="4699766" y="5529532"/>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2</a:t>
            </a:r>
            <a:endParaRPr sz="1400" kern="0">
              <a:solidFill>
                <a:srgbClr val="000000"/>
              </a:solidFill>
              <a:latin typeface="Assistant"/>
              <a:ea typeface="Assistant"/>
              <a:cs typeface="Assistant"/>
              <a:sym typeface="Assistant"/>
            </a:endParaRPr>
          </a:p>
        </p:txBody>
      </p:sp>
      <p:sp>
        <p:nvSpPr>
          <p:cNvPr id="459" name="Google Shape;459;p39"/>
          <p:cNvSpPr txBox="1"/>
          <p:nvPr/>
        </p:nvSpPr>
        <p:spPr>
          <a:xfrm>
            <a:off x="4397647" y="4933839"/>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6</a:t>
            </a:r>
            <a:endParaRPr sz="1400" kern="0">
              <a:solidFill>
                <a:srgbClr val="000000"/>
              </a:solidFill>
              <a:latin typeface="Assistant"/>
              <a:ea typeface="Assistant"/>
              <a:cs typeface="Assistant"/>
              <a:sym typeface="Assistant"/>
            </a:endParaRPr>
          </a:p>
        </p:txBody>
      </p:sp>
      <p:sp>
        <p:nvSpPr>
          <p:cNvPr id="460" name="Google Shape;460;p39"/>
          <p:cNvSpPr txBox="1"/>
          <p:nvPr/>
        </p:nvSpPr>
        <p:spPr>
          <a:xfrm>
            <a:off x="3690722" y="4792390"/>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7</a:t>
            </a:r>
            <a:endParaRPr sz="1400" kern="0">
              <a:solidFill>
                <a:srgbClr val="000000"/>
              </a:solidFill>
              <a:latin typeface="Assistant"/>
              <a:ea typeface="Assistant"/>
              <a:cs typeface="Assistant"/>
              <a:sym typeface="Assistant"/>
            </a:endParaRPr>
          </a:p>
        </p:txBody>
      </p:sp>
      <p:sp>
        <p:nvSpPr>
          <p:cNvPr id="461" name="Google Shape;461;p39"/>
          <p:cNvSpPr txBox="1"/>
          <p:nvPr/>
        </p:nvSpPr>
        <p:spPr>
          <a:xfrm>
            <a:off x="3466802" y="4298126"/>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11</a:t>
            </a:r>
            <a:endParaRPr sz="1400" kern="0">
              <a:solidFill>
                <a:srgbClr val="000000"/>
              </a:solidFill>
              <a:latin typeface="Assistant"/>
              <a:ea typeface="Assistant"/>
              <a:cs typeface="Assistant"/>
              <a:sym typeface="Assistant"/>
            </a:endParaRPr>
          </a:p>
        </p:txBody>
      </p:sp>
      <p:sp>
        <p:nvSpPr>
          <p:cNvPr id="462" name="Google Shape;462;p39"/>
          <p:cNvSpPr txBox="1"/>
          <p:nvPr/>
        </p:nvSpPr>
        <p:spPr>
          <a:xfrm>
            <a:off x="5715361" y="5013322"/>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10</a:t>
            </a:r>
            <a:endParaRPr sz="1400" kern="0">
              <a:solidFill>
                <a:srgbClr val="000000"/>
              </a:solidFill>
              <a:latin typeface="Assistant"/>
              <a:ea typeface="Assistant"/>
              <a:cs typeface="Assistant"/>
              <a:sym typeface="Assistant"/>
            </a:endParaRPr>
          </a:p>
        </p:txBody>
      </p:sp>
      <p:sp>
        <p:nvSpPr>
          <p:cNvPr id="463" name="Google Shape;463;p39"/>
          <p:cNvSpPr txBox="1"/>
          <p:nvPr/>
        </p:nvSpPr>
        <p:spPr>
          <a:xfrm>
            <a:off x="5329053" y="4493439"/>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14</a:t>
            </a:r>
            <a:endParaRPr sz="1400" kern="0">
              <a:solidFill>
                <a:srgbClr val="000000"/>
              </a:solidFill>
              <a:latin typeface="Assistant"/>
              <a:ea typeface="Assistant"/>
              <a:cs typeface="Assistant"/>
              <a:sym typeface="Assistant"/>
            </a:endParaRPr>
          </a:p>
        </p:txBody>
      </p:sp>
      <p:sp>
        <p:nvSpPr>
          <p:cNvPr id="464" name="Google Shape;464;p39"/>
          <p:cNvSpPr txBox="1"/>
          <p:nvPr/>
        </p:nvSpPr>
        <p:spPr>
          <a:xfrm>
            <a:off x="5705629" y="3938535"/>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9</a:t>
            </a:r>
            <a:endParaRPr sz="1400" kern="0">
              <a:solidFill>
                <a:srgbClr val="000000"/>
              </a:solidFill>
              <a:latin typeface="Assistant"/>
              <a:ea typeface="Assistant"/>
              <a:cs typeface="Assistant"/>
              <a:sym typeface="Assistant"/>
            </a:endParaRPr>
          </a:p>
        </p:txBody>
      </p:sp>
      <p:sp>
        <p:nvSpPr>
          <p:cNvPr id="465" name="Google Shape;465;p39"/>
          <p:cNvSpPr txBox="1"/>
          <p:nvPr/>
        </p:nvSpPr>
        <p:spPr>
          <a:xfrm>
            <a:off x="4802134" y="4403851"/>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4</a:t>
            </a:r>
            <a:endParaRPr sz="1400" kern="0">
              <a:solidFill>
                <a:srgbClr val="000000"/>
              </a:solidFill>
              <a:latin typeface="Assistant"/>
              <a:ea typeface="Assistant"/>
              <a:cs typeface="Assistant"/>
              <a:sym typeface="Assistant"/>
            </a:endParaRPr>
          </a:p>
        </p:txBody>
      </p:sp>
      <p:sp>
        <p:nvSpPr>
          <p:cNvPr id="466" name="Google Shape;466;p39"/>
          <p:cNvSpPr txBox="1"/>
          <p:nvPr/>
        </p:nvSpPr>
        <p:spPr>
          <a:xfrm>
            <a:off x="4696460" y="3371510"/>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7</a:t>
            </a:r>
            <a:endParaRPr sz="1400" kern="0">
              <a:solidFill>
                <a:srgbClr val="000000"/>
              </a:solidFill>
              <a:latin typeface="Assistant"/>
              <a:ea typeface="Assistant"/>
              <a:cs typeface="Assistant"/>
              <a:sym typeface="Assistant"/>
            </a:endParaRPr>
          </a:p>
        </p:txBody>
      </p:sp>
      <p:sp>
        <p:nvSpPr>
          <p:cNvPr id="467" name="Google Shape;467;p39"/>
          <p:cNvSpPr txBox="1"/>
          <p:nvPr/>
        </p:nvSpPr>
        <p:spPr>
          <a:xfrm>
            <a:off x="3765301" y="3371554"/>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8</a:t>
            </a:r>
            <a:endParaRPr sz="1400" kern="0">
              <a:solidFill>
                <a:srgbClr val="000000"/>
              </a:solidFill>
              <a:latin typeface="Assistant"/>
              <a:ea typeface="Assistant"/>
              <a:cs typeface="Assistant"/>
              <a:sym typeface="Assistant"/>
            </a:endParaRPr>
          </a:p>
        </p:txBody>
      </p:sp>
      <p:sp>
        <p:nvSpPr>
          <p:cNvPr id="468" name="Google Shape;468;p39"/>
          <p:cNvSpPr txBox="1"/>
          <p:nvPr/>
        </p:nvSpPr>
        <p:spPr>
          <a:xfrm>
            <a:off x="4065608" y="4002109"/>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2</a:t>
            </a:r>
            <a:endParaRPr sz="1400" kern="0">
              <a:solidFill>
                <a:srgbClr val="000000"/>
              </a:solidFill>
              <a:latin typeface="Assistant"/>
              <a:ea typeface="Assistant"/>
              <a:cs typeface="Assistant"/>
              <a:sym typeface="Assistant"/>
            </a:endParaRPr>
          </a:p>
        </p:txBody>
      </p:sp>
      <p:grpSp>
        <p:nvGrpSpPr>
          <p:cNvPr id="469" name="Google Shape;469;p39"/>
          <p:cNvGrpSpPr/>
          <p:nvPr/>
        </p:nvGrpSpPr>
        <p:grpSpPr>
          <a:xfrm>
            <a:off x="2794355" y="3705475"/>
            <a:ext cx="3207281" cy="1853200"/>
            <a:chOff x="2794354" y="3000625"/>
            <a:chExt cx="3207281" cy="1853200"/>
          </a:xfrm>
        </p:grpSpPr>
        <p:cxnSp>
          <p:nvCxnSpPr>
            <p:cNvPr id="470" name="Google Shape;470;p39"/>
            <p:cNvCxnSpPr>
              <a:stCxn id="471" idx="6"/>
              <a:endCxn id="472" idx="2"/>
            </p:cNvCxnSpPr>
            <p:nvPr/>
          </p:nvCxnSpPr>
          <p:spPr>
            <a:xfrm>
              <a:off x="3678000"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473" name="Google Shape;473;p39"/>
            <p:cNvCxnSpPr>
              <a:stCxn id="472" idx="6"/>
              <a:endCxn id="474" idx="2"/>
            </p:cNvCxnSpPr>
            <p:nvPr/>
          </p:nvCxnSpPr>
          <p:spPr>
            <a:xfrm>
              <a:off x="4609158"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475" name="Google Shape;475;p39"/>
            <p:cNvCxnSpPr>
              <a:stCxn id="476" idx="6"/>
              <a:endCxn id="477" idx="2"/>
            </p:cNvCxnSpPr>
            <p:nvPr/>
          </p:nvCxnSpPr>
          <p:spPr>
            <a:xfrm>
              <a:off x="3678351" y="4853826"/>
              <a:ext cx="514800" cy="0"/>
            </a:xfrm>
            <a:prstGeom prst="straightConnector1">
              <a:avLst/>
            </a:prstGeom>
            <a:noFill/>
            <a:ln w="19050" cap="flat" cmpd="sng">
              <a:solidFill>
                <a:srgbClr val="000000"/>
              </a:solidFill>
              <a:prstDash val="solid"/>
              <a:round/>
              <a:headEnd type="none" w="med" len="med"/>
              <a:tailEnd type="none" w="med" len="med"/>
            </a:ln>
          </p:spPr>
        </p:cxnSp>
        <p:cxnSp>
          <p:nvCxnSpPr>
            <p:cNvPr id="478" name="Google Shape;478;p39"/>
            <p:cNvCxnSpPr>
              <a:stCxn id="477" idx="6"/>
              <a:endCxn id="479" idx="2"/>
            </p:cNvCxnSpPr>
            <p:nvPr/>
          </p:nvCxnSpPr>
          <p:spPr>
            <a:xfrm>
              <a:off x="4615748" y="4853826"/>
              <a:ext cx="501900" cy="0"/>
            </a:xfrm>
            <a:prstGeom prst="straightConnector1">
              <a:avLst/>
            </a:prstGeom>
            <a:noFill/>
            <a:ln w="19050" cap="flat" cmpd="sng">
              <a:solidFill>
                <a:srgbClr val="000000"/>
              </a:solidFill>
              <a:prstDash val="solid"/>
              <a:round/>
              <a:headEnd type="none" w="med" len="med"/>
              <a:tailEnd type="none" w="med" len="med"/>
            </a:ln>
          </p:spPr>
        </p:cxnSp>
        <p:cxnSp>
          <p:nvCxnSpPr>
            <p:cNvPr id="480" name="Google Shape;480;p39"/>
            <p:cNvCxnSpPr>
              <a:stCxn id="479" idx="7"/>
              <a:endCxn id="481" idx="3"/>
            </p:cNvCxnSpPr>
            <p:nvPr/>
          </p:nvCxnSpPr>
          <p:spPr>
            <a:xfrm rot="10800000" flipH="1">
              <a:off x="5478435"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482" name="Google Shape;482;p39"/>
            <p:cNvCxnSpPr>
              <a:stCxn id="481" idx="1"/>
              <a:endCxn id="474" idx="5"/>
            </p:cNvCxnSpPr>
            <p:nvPr/>
          </p:nvCxnSpPr>
          <p:spPr>
            <a:xfrm rot="10800000">
              <a:off x="5478289" y="3150176"/>
              <a:ext cx="523200" cy="638400"/>
            </a:xfrm>
            <a:prstGeom prst="straightConnector1">
              <a:avLst/>
            </a:prstGeom>
            <a:noFill/>
            <a:ln w="19050" cap="flat" cmpd="sng">
              <a:solidFill>
                <a:srgbClr val="000000"/>
              </a:solidFill>
              <a:prstDash val="solid"/>
              <a:round/>
              <a:headEnd type="none" w="med" len="med"/>
              <a:tailEnd type="none" w="med" len="med"/>
            </a:ln>
          </p:spPr>
        </p:cxnSp>
        <p:cxnSp>
          <p:nvCxnSpPr>
            <p:cNvPr id="483" name="Google Shape;483;p39"/>
            <p:cNvCxnSpPr>
              <a:stCxn id="476" idx="1"/>
              <a:endCxn id="484" idx="5"/>
            </p:cNvCxnSpPr>
            <p:nvPr/>
          </p:nvCxnSpPr>
          <p:spPr>
            <a:xfrm rot="10800000">
              <a:off x="2794354"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485" name="Google Shape;485;p39"/>
            <p:cNvCxnSpPr>
              <a:stCxn id="484" idx="7"/>
              <a:endCxn id="471" idx="3"/>
            </p:cNvCxnSpPr>
            <p:nvPr/>
          </p:nvCxnSpPr>
          <p:spPr>
            <a:xfrm rot="10800000" flipH="1">
              <a:off x="2794479" y="3150176"/>
              <a:ext cx="522600" cy="638400"/>
            </a:xfrm>
            <a:prstGeom prst="straightConnector1">
              <a:avLst/>
            </a:prstGeom>
            <a:noFill/>
            <a:ln w="19050" cap="flat" cmpd="sng">
              <a:solidFill>
                <a:srgbClr val="000000"/>
              </a:solidFill>
              <a:prstDash val="solid"/>
              <a:round/>
              <a:headEnd type="none" w="med" len="med"/>
              <a:tailEnd type="none" w="med" len="med"/>
            </a:ln>
          </p:spPr>
        </p:cxnSp>
        <p:cxnSp>
          <p:nvCxnSpPr>
            <p:cNvPr id="486" name="Google Shape;486;p39"/>
            <p:cNvCxnSpPr>
              <a:stCxn id="476" idx="0"/>
              <a:endCxn id="471" idx="4"/>
            </p:cNvCxnSpPr>
            <p:nvPr/>
          </p:nvCxnSpPr>
          <p:spPr>
            <a:xfrm rot="10800000">
              <a:off x="3466701" y="3212076"/>
              <a:ext cx="300" cy="1430400"/>
            </a:xfrm>
            <a:prstGeom prst="straightConnector1">
              <a:avLst/>
            </a:prstGeom>
            <a:noFill/>
            <a:ln w="19050" cap="flat" cmpd="sng">
              <a:solidFill>
                <a:srgbClr val="000000"/>
              </a:solidFill>
              <a:prstDash val="solid"/>
              <a:round/>
              <a:headEnd type="none" w="med" len="med"/>
              <a:tailEnd type="none" w="med" len="med"/>
            </a:ln>
          </p:spPr>
        </p:cxnSp>
        <p:cxnSp>
          <p:nvCxnSpPr>
            <p:cNvPr id="487" name="Google Shape;487;p39"/>
            <p:cNvCxnSpPr>
              <a:stCxn id="479" idx="0"/>
              <a:endCxn id="474" idx="4"/>
            </p:cNvCxnSpPr>
            <p:nvPr/>
          </p:nvCxnSpPr>
          <p:spPr>
            <a:xfrm rot="10800000">
              <a:off x="5328988" y="3212076"/>
              <a:ext cx="0" cy="1430400"/>
            </a:xfrm>
            <a:prstGeom prst="straightConnector1">
              <a:avLst/>
            </a:prstGeom>
            <a:noFill/>
            <a:ln w="19050" cap="flat" cmpd="sng">
              <a:solidFill>
                <a:srgbClr val="000000"/>
              </a:solidFill>
              <a:prstDash val="solid"/>
              <a:round/>
              <a:headEnd type="none" w="med" len="med"/>
              <a:tailEnd type="none" w="med" len="med"/>
            </a:ln>
          </p:spPr>
        </p:cxnSp>
        <p:cxnSp>
          <p:nvCxnSpPr>
            <p:cNvPr id="488" name="Google Shape;488;p39"/>
            <p:cNvCxnSpPr>
              <a:stCxn id="479" idx="1"/>
              <a:endCxn id="472" idx="5"/>
            </p:cNvCxnSpPr>
            <p:nvPr/>
          </p:nvCxnSpPr>
          <p:spPr>
            <a:xfrm rot="10800000">
              <a:off x="4547141" y="3150079"/>
              <a:ext cx="632400" cy="1554300"/>
            </a:xfrm>
            <a:prstGeom prst="straightConnector1">
              <a:avLst/>
            </a:prstGeom>
            <a:noFill/>
            <a:ln w="19050" cap="flat" cmpd="sng">
              <a:solidFill>
                <a:srgbClr val="000000"/>
              </a:solidFill>
              <a:prstDash val="solid"/>
              <a:round/>
              <a:headEnd type="none" w="med" len="med"/>
              <a:tailEnd type="none" w="med" len="med"/>
            </a:ln>
          </p:spPr>
        </p:cxnSp>
        <p:cxnSp>
          <p:nvCxnSpPr>
            <p:cNvPr id="489" name="Google Shape;489;p39"/>
            <p:cNvCxnSpPr>
              <a:stCxn id="490" idx="0"/>
              <a:endCxn id="472" idx="4"/>
            </p:cNvCxnSpPr>
            <p:nvPr/>
          </p:nvCxnSpPr>
          <p:spPr>
            <a:xfrm rot="10800000">
              <a:off x="4397720" y="3211884"/>
              <a:ext cx="0" cy="514800"/>
            </a:xfrm>
            <a:prstGeom prst="straightConnector1">
              <a:avLst/>
            </a:prstGeom>
            <a:noFill/>
            <a:ln w="19050" cap="flat" cmpd="sng">
              <a:solidFill>
                <a:srgbClr val="000000"/>
              </a:solidFill>
              <a:prstDash val="solid"/>
              <a:round/>
              <a:headEnd type="none" w="med" len="med"/>
              <a:tailEnd type="none" w="med" len="med"/>
            </a:ln>
          </p:spPr>
        </p:cxnSp>
        <p:cxnSp>
          <p:nvCxnSpPr>
            <p:cNvPr id="491" name="Google Shape;491;p39"/>
            <p:cNvCxnSpPr>
              <a:stCxn id="477" idx="0"/>
              <a:endCxn id="490" idx="4"/>
            </p:cNvCxnSpPr>
            <p:nvPr/>
          </p:nvCxnSpPr>
          <p:spPr>
            <a:xfrm rot="10800000">
              <a:off x="4397798" y="4149276"/>
              <a:ext cx="6600" cy="493200"/>
            </a:xfrm>
            <a:prstGeom prst="straightConnector1">
              <a:avLst/>
            </a:prstGeom>
            <a:noFill/>
            <a:ln w="19050" cap="flat" cmpd="sng">
              <a:solidFill>
                <a:srgbClr val="000000"/>
              </a:solidFill>
              <a:prstDash val="solid"/>
              <a:round/>
              <a:headEnd type="none" w="med" len="med"/>
              <a:tailEnd type="none" w="med" len="med"/>
            </a:ln>
          </p:spPr>
        </p:cxnSp>
        <p:cxnSp>
          <p:nvCxnSpPr>
            <p:cNvPr id="492" name="Google Shape;492;p39"/>
            <p:cNvCxnSpPr>
              <a:stCxn id="476" idx="7"/>
              <a:endCxn id="490" idx="3"/>
            </p:cNvCxnSpPr>
            <p:nvPr/>
          </p:nvCxnSpPr>
          <p:spPr>
            <a:xfrm rot="10800000" flipH="1">
              <a:off x="3616448" y="4087579"/>
              <a:ext cx="631800" cy="616800"/>
            </a:xfrm>
            <a:prstGeom prst="straightConnector1">
              <a:avLst/>
            </a:prstGeom>
            <a:noFill/>
            <a:ln w="19050" cap="flat" cmpd="sng">
              <a:solidFill>
                <a:srgbClr val="000000"/>
              </a:solidFill>
              <a:prstDash val="solid"/>
              <a:round/>
              <a:headEnd type="none" w="med" len="med"/>
              <a:tailEnd type="none" w="med" len="med"/>
            </a:ln>
          </p:spPr>
        </p:cxnSp>
      </p:grpSp>
      <p:grpSp>
        <p:nvGrpSpPr>
          <p:cNvPr id="493" name="Google Shape;493;p39"/>
          <p:cNvGrpSpPr/>
          <p:nvPr/>
        </p:nvGrpSpPr>
        <p:grpSpPr>
          <a:xfrm>
            <a:off x="2433682" y="3494125"/>
            <a:ext cx="3928604" cy="2275900"/>
            <a:chOff x="2433682" y="2789275"/>
            <a:chExt cx="3928604" cy="2275900"/>
          </a:xfrm>
        </p:grpSpPr>
        <p:sp>
          <p:nvSpPr>
            <p:cNvPr id="471" name="Google Shape;471;p39"/>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B</a:t>
              </a:r>
              <a:endParaRPr b="1" kern="0">
                <a:solidFill>
                  <a:srgbClr val="000000"/>
                </a:solidFill>
                <a:latin typeface="Assistant"/>
                <a:ea typeface="Assistant"/>
                <a:cs typeface="Assistant"/>
                <a:sym typeface="Assistant"/>
              </a:endParaRPr>
            </a:p>
          </p:txBody>
        </p:sp>
        <p:sp>
          <p:nvSpPr>
            <p:cNvPr id="472" name="Google Shape;472;p39"/>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C</a:t>
              </a:r>
              <a:endParaRPr b="1" kern="0">
                <a:solidFill>
                  <a:srgbClr val="000000"/>
                </a:solidFill>
                <a:latin typeface="Assistant"/>
                <a:ea typeface="Assistant"/>
                <a:cs typeface="Assistant"/>
                <a:sym typeface="Assistant"/>
              </a:endParaRPr>
            </a:p>
          </p:txBody>
        </p:sp>
        <p:sp>
          <p:nvSpPr>
            <p:cNvPr id="481" name="Google Shape;481;p39"/>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E</a:t>
              </a:r>
              <a:endParaRPr b="1" kern="0">
                <a:solidFill>
                  <a:srgbClr val="000000"/>
                </a:solidFill>
                <a:latin typeface="Assistant"/>
                <a:ea typeface="Assistant"/>
                <a:cs typeface="Assistant"/>
                <a:sym typeface="Assistant"/>
              </a:endParaRPr>
            </a:p>
          </p:txBody>
        </p:sp>
        <p:sp>
          <p:nvSpPr>
            <p:cNvPr id="474" name="Google Shape;474;p39"/>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D</a:t>
              </a:r>
              <a:endParaRPr b="1" kern="0">
                <a:solidFill>
                  <a:srgbClr val="000000"/>
                </a:solidFill>
                <a:latin typeface="Assistant"/>
                <a:ea typeface="Assistant"/>
                <a:cs typeface="Assistant"/>
                <a:sym typeface="Assistant"/>
              </a:endParaRPr>
            </a:p>
          </p:txBody>
        </p:sp>
        <p:sp>
          <p:nvSpPr>
            <p:cNvPr id="477" name="Google Shape;477;p39"/>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G</a:t>
              </a:r>
              <a:endParaRPr b="1" kern="0">
                <a:solidFill>
                  <a:srgbClr val="000000"/>
                </a:solidFill>
                <a:latin typeface="Assistant"/>
                <a:ea typeface="Assistant"/>
                <a:cs typeface="Assistant"/>
                <a:sym typeface="Assistant"/>
              </a:endParaRPr>
            </a:p>
          </p:txBody>
        </p:sp>
        <p:sp>
          <p:nvSpPr>
            <p:cNvPr id="479" name="Google Shape;479;p39"/>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F</a:t>
              </a:r>
              <a:endParaRPr b="1" kern="0">
                <a:solidFill>
                  <a:srgbClr val="000000"/>
                </a:solidFill>
                <a:latin typeface="Assistant"/>
                <a:ea typeface="Assistant"/>
                <a:cs typeface="Assistant"/>
                <a:sym typeface="Assistant"/>
              </a:endParaRPr>
            </a:p>
          </p:txBody>
        </p:sp>
        <p:sp>
          <p:nvSpPr>
            <p:cNvPr id="484" name="Google Shape;484;p39"/>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A</a:t>
              </a:r>
              <a:endParaRPr b="1" kern="0">
                <a:solidFill>
                  <a:srgbClr val="000000"/>
                </a:solidFill>
                <a:latin typeface="Assistant"/>
                <a:ea typeface="Assistant"/>
                <a:cs typeface="Assistant"/>
                <a:sym typeface="Assistant"/>
              </a:endParaRPr>
            </a:p>
          </p:txBody>
        </p:sp>
        <p:sp>
          <p:nvSpPr>
            <p:cNvPr id="476" name="Google Shape;476;p39"/>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H</a:t>
              </a:r>
              <a:endParaRPr b="1" kern="0">
                <a:solidFill>
                  <a:srgbClr val="000000"/>
                </a:solidFill>
                <a:latin typeface="Assistant"/>
                <a:ea typeface="Assistant"/>
                <a:cs typeface="Assistant"/>
                <a:sym typeface="Assistant"/>
              </a:endParaRPr>
            </a:p>
          </p:txBody>
        </p:sp>
        <p:sp>
          <p:nvSpPr>
            <p:cNvPr id="490" name="Google Shape;490;p39"/>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I</a:t>
              </a:r>
              <a:endParaRPr b="1" kern="0">
                <a:solidFill>
                  <a:srgbClr val="000000"/>
                </a:solidFill>
                <a:latin typeface="Assistant"/>
                <a:ea typeface="Assistant"/>
                <a:cs typeface="Assistant"/>
                <a:sym typeface="Assistant"/>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0"/>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MINIMUM SPANNING TREES (MSTs)</a:t>
            </a:r>
            <a:endParaRPr sz="3600">
              <a:solidFill>
                <a:schemeClr val="accent5"/>
              </a:solidFill>
              <a:latin typeface="Lato Light"/>
              <a:ea typeface="Lato Light"/>
              <a:cs typeface="Lato Light"/>
              <a:sym typeface="Lato Light"/>
            </a:endParaRPr>
          </a:p>
        </p:txBody>
      </p:sp>
      <p:sp>
        <p:nvSpPr>
          <p:cNvPr id="499" name="Google Shape;499;p40"/>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46</a:t>
            </a:fld>
            <a:endParaRPr kern="0">
              <a:solidFill>
                <a:srgbClr val="595959"/>
              </a:solidFill>
              <a:latin typeface="Arial"/>
              <a:cs typeface="Arial"/>
              <a:sym typeface="Arial"/>
            </a:endParaRPr>
          </a:p>
        </p:txBody>
      </p:sp>
      <p:sp>
        <p:nvSpPr>
          <p:cNvPr id="500" name="Google Shape;500;p40"/>
          <p:cNvSpPr txBox="1"/>
          <p:nvPr/>
        </p:nvSpPr>
        <p:spPr>
          <a:xfrm>
            <a:off x="311700" y="1835175"/>
            <a:ext cx="8520600" cy="606600"/>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kern="0">
                <a:solidFill>
                  <a:srgbClr val="000000"/>
                </a:solidFill>
                <a:latin typeface="Assistant"/>
                <a:ea typeface="Assistant"/>
                <a:cs typeface="Assistant"/>
                <a:sym typeface="Assistant"/>
              </a:rPr>
              <a:t>For the remainder of today, we’re going to work with </a:t>
            </a:r>
            <a:r>
              <a:rPr lang="en" sz="1600" b="1" kern="0">
                <a:solidFill>
                  <a:srgbClr val="000000"/>
                </a:solidFill>
                <a:latin typeface="Assistant"/>
                <a:ea typeface="Assistant"/>
                <a:cs typeface="Assistant"/>
                <a:sym typeface="Assistant"/>
              </a:rPr>
              <a:t>undirected, weighted, connected graphs.</a:t>
            </a:r>
            <a:endParaRPr sz="1600" b="1" kern="0">
              <a:solidFill>
                <a:srgbClr val="000000"/>
              </a:solidFill>
              <a:latin typeface="Assistant"/>
              <a:ea typeface="Assistant"/>
              <a:cs typeface="Assistant"/>
              <a:sym typeface="Assistant"/>
            </a:endParaRPr>
          </a:p>
        </p:txBody>
      </p:sp>
      <p:sp>
        <p:nvSpPr>
          <p:cNvPr id="501" name="Google Shape;501;p40"/>
          <p:cNvSpPr/>
          <p:nvPr/>
        </p:nvSpPr>
        <p:spPr>
          <a:xfrm>
            <a:off x="311700" y="3736025"/>
            <a:ext cx="2013300" cy="10101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b="1" kern="0">
                <a:solidFill>
                  <a:srgbClr val="CC0000"/>
                </a:solidFill>
                <a:latin typeface="Assistant"/>
                <a:ea typeface="Assistant"/>
                <a:cs typeface="Assistant"/>
                <a:sym typeface="Assistant"/>
              </a:rPr>
              <a:t>Note: </a:t>
            </a:r>
            <a:r>
              <a:rPr lang="en" sz="1100" kern="0">
                <a:solidFill>
                  <a:srgbClr val="CC0000"/>
                </a:solidFill>
                <a:latin typeface="Assistant"/>
                <a:ea typeface="Assistant"/>
                <a:cs typeface="Assistant"/>
                <a:sym typeface="Assistant"/>
              </a:rPr>
              <a:t>A graph may have multiple spanning trees. </a:t>
            </a:r>
            <a:br>
              <a:rPr lang="en" sz="1100" kern="0">
                <a:solidFill>
                  <a:srgbClr val="CC0000"/>
                </a:solidFill>
                <a:latin typeface="Assistant"/>
                <a:ea typeface="Assistant"/>
                <a:cs typeface="Assistant"/>
                <a:sym typeface="Assistant"/>
              </a:rPr>
            </a:br>
            <a:r>
              <a:rPr lang="en" sz="1100" kern="0">
                <a:solidFill>
                  <a:srgbClr val="CC0000"/>
                </a:solidFill>
                <a:latin typeface="Assistant"/>
                <a:ea typeface="Assistant"/>
                <a:cs typeface="Assistant"/>
                <a:sym typeface="Assistant"/>
              </a:rPr>
              <a:t>It may also have multiple MSTs (if 2 different spanning trees have the same exact cost)</a:t>
            </a:r>
            <a:endParaRPr sz="1100" kern="0">
              <a:solidFill>
                <a:srgbClr val="CC0000"/>
              </a:solidFill>
              <a:latin typeface="Assistant"/>
              <a:ea typeface="Assistant"/>
              <a:cs typeface="Assistant"/>
              <a:sym typeface="Assistant"/>
            </a:endParaRPr>
          </a:p>
        </p:txBody>
      </p:sp>
      <p:sp>
        <p:nvSpPr>
          <p:cNvPr id="502" name="Google Shape;502;p40"/>
          <p:cNvSpPr/>
          <p:nvPr/>
        </p:nvSpPr>
        <p:spPr>
          <a:xfrm>
            <a:off x="311700" y="2396250"/>
            <a:ext cx="8520600" cy="9162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kern="0">
                <a:solidFill>
                  <a:srgbClr val="000000"/>
                </a:solidFill>
                <a:latin typeface="Assistant"/>
                <a:ea typeface="Assistant"/>
                <a:cs typeface="Assistant"/>
                <a:sym typeface="Assistant"/>
              </a:rPr>
              <a:t>The </a:t>
            </a:r>
            <a:r>
              <a:rPr lang="en" sz="2100" b="1" kern="0">
                <a:solidFill>
                  <a:srgbClr val="000000"/>
                </a:solidFill>
                <a:latin typeface="Assistant"/>
                <a:ea typeface="Assistant"/>
                <a:cs typeface="Assistant"/>
                <a:sym typeface="Assistant"/>
              </a:rPr>
              <a:t>cost of a spanning tree</a:t>
            </a:r>
            <a:r>
              <a:rPr lang="en" sz="2100" kern="0">
                <a:solidFill>
                  <a:srgbClr val="000000"/>
                </a:solidFill>
                <a:latin typeface="Assistant"/>
                <a:ea typeface="Assistant"/>
                <a:cs typeface="Assistant"/>
                <a:sym typeface="Assistant"/>
              </a:rPr>
              <a:t> is the </a:t>
            </a:r>
            <a:r>
              <a:rPr lang="en" sz="2100" b="1" kern="0">
                <a:solidFill>
                  <a:srgbClr val="000000"/>
                </a:solidFill>
                <a:latin typeface="Assistant"/>
                <a:ea typeface="Assistant"/>
                <a:cs typeface="Assistant"/>
                <a:sym typeface="Assistant"/>
              </a:rPr>
              <a:t>sum of the weights on the edges</a:t>
            </a:r>
            <a:r>
              <a:rPr lang="en" sz="2100" kern="0">
                <a:solidFill>
                  <a:srgbClr val="000000"/>
                </a:solidFill>
                <a:latin typeface="Assistant"/>
                <a:ea typeface="Assistant"/>
                <a:cs typeface="Assistant"/>
                <a:sym typeface="Assistant"/>
              </a:rPr>
              <a:t>.</a:t>
            </a:r>
            <a:endParaRPr sz="2100" kern="0">
              <a:solidFill>
                <a:srgbClr val="000000"/>
              </a:solidFill>
              <a:latin typeface="Assistant"/>
              <a:ea typeface="Assistant"/>
              <a:cs typeface="Assistant"/>
              <a:sym typeface="Assistant"/>
            </a:endParaRPr>
          </a:p>
          <a:p>
            <a:pPr algn="ctr">
              <a:spcBef>
                <a:spcPts val="1000"/>
              </a:spcBef>
              <a:buClr>
                <a:srgbClr val="000000"/>
              </a:buClr>
            </a:pPr>
            <a:r>
              <a:rPr lang="en" sz="2100" kern="0">
                <a:solidFill>
                  <a:srgbClr val="000000"/>
                </a:solidFill>
                <a:latin typeface="Assistant"/>
                <a:ea typeface="Assistant"/>
                <a:cs typeface="Assistant"/>
                <a:sym typeface="Assistant"/>
              </a:rPr>
              <a:t>An </a:t>
            </a:r>
            <a:r>
              <a:rPr lang="en" sz="2100" b="1" kern="0">
                <a:solidFill>
                  <a:srgbClr val="000000"/>
                </a:solidFill>
                <a:latin typeface="Assistant"/>
                <a:ea typeface="Assistant"/>
                <a:cs typeface="Assistant"/>
                <a:sym typeface="Assistant"/>
              </a:rPr>
              <a:t>MST</a:t>
            </a:r>
            <a:r>
              <a:rPr lang="en" sz="2100" kern="0">
                <a:solidFill>
                  <a:srgbClr val="000000"/>
                </a:solidFill>
                <a:latin typeface="Assistant"/>
                <a:ea typeface="Assistant"/>
                <a:cs typeface="Assistant"/>
                <a:sym typeface="Assistant"/>
              </a:rPr>
              <a:t> of a graph is a spanning tree of the graph with minimum cost.</a:t>
            </a:r>
            <a:endParaRPr sz="2100" kern="0">
              <a:solidFill>
                <a:srgbClr val="000000"/>
              </a:solidFill>
              <a:latin typeface="Assistant"/>
              <a:ea typeface="Assistant"/>
              <a:cs typeface="Assistant"/>
              <a:sym typeface="Assistant"/>
            </a:endParaRPr>
          </a:p>
        </p:txBody>
      </p:sp>
      <p:sp>
        <p:nvSpPr>
          <p:cNvPr id="503" name="Google Shape;503;p40"/>
          <p:cNvSpPr txBox="1"/>
          <p:nvPr/>
        </p:nvSpPr>
        <p:spPr>
          <a:xfrm>
            <a:off x="2724205" y="3959295"/>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4</a:t>
            </a:r>
            <a:endParaRPr sz="1400" kern="0">
              <a:solidFill>
                <a:srgbClr val="000000"/>
              </a:solidFill>
              <a:latin typeface="Assistant"/>
              <a:ea typeface="Assistant"/>
              <a:cs typeface="Assistant"/>
              <a:sym typeface="Assistant"/>
            </a:endParaRPr>
          </a:p>
        </p:txBody>
      </p:sp>
      <p:sp>
        <p:nvSpPr>
          <p:cNvPr id="504" name="Google Shape;504;p40"/>
          <p:cNvSpPr txBox="1"/>
          <p:nvPr/>
        </p:nvSpPr>
        <p:spPr>
          <a:xfrm>
            <a:off x="2724205" y="4948098"/>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8</a:t>
            </a:r>
            <a:endParaRPr sz="1400" kern="0">
              <a:solidFill>
                <a:srgbClr val="000000"/>
              </a:solidFill>
              <a:latin typeface="Assistant"/>
              <a:ea typeface="Assistant"/>
              <a:cs typeface="Assistant"/>
              <a:sym typeface="Assistant"/>
            </a:endParaRPr>
          </a:p>
        </p:txBody>
      </p:sp>
      <p:sp>
        <p:nvSpPr>
          <p:cNvPr id="505" name="Google Shape;505;p40"/>
          <p:cNvSpPr txBox="1"/>
          <p:nvPr/>
        </p:nvSpPr>
        <p:spPr>
          <a:xfrm>
            <a:off x="3768772" y="5529532"/>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a:t>
            </a:r>
            <a:endParaRPr sz="1400" kern="0">
              <a:solidFill>
                <a:srgbClr val="000000"/>
              </a:solidFill>
              <a:latin typeface="Assistant"/>
              <a:ea typeface="Assistant"/>
              <a:cs typeface="Assistant"/>
              <a:sym typeface="Assistant"/>
            </a:endParaRPr>
          </a:p>
        </p:txBody>
      </p:sp>
      <p:sp>
        <p:nvSpPr>
          <p:cNvPr id="506" name="Google Shape;506;p40"/>
          <p:cNvSpPr txBox="1"/>
          <p:nvPr/>
        </p:nvSpPr>
        <p:spPr>
          <a:xfrm>
            <a:off x="4699766" y="5529532"/>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2</a:t>
            </a:r>
            <a:endParaRPr sz="1400" kern="0">
              <a:solidFill>
                <a:srgbClr val="000000"/>
              </a:solidFill>
              <a:latin typeface="Assistant"/>
              <a:ea typeface="Assistant"/>
              <a:cs typeface="Assistant"/>
              <a:sym typeface="Assistant"/>
            </a:endParaRPr>
          </a:p>
        </p:txBody>
      </p:sp>
      <p:sp>
        <p:nvSpPr>
          <p:cNvPr id="507" name="Google Shape;507;p40"/>
          <p:cNvSpPr txBox="1"/>
          <p:nvPr/>
        </p:nvSpPr>
        <p:spPr>
          <a:xfrm>
            <a:off x="4397647" y="4933839"/>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6</a:t>
            </a:r>
            <a:endParaRPr sz="1400" kern="0">
              <a:solidFill>
                <a:srgbClr val="000000"/>
              </a:solidFill>
              <a:latin typeface="Assistant"/>
              <a:ea typeface="Assistant"/>
              <a:cs typeface="Assistant"/>
              <a:sym typeface="Assistant"/>
            </a:endParaRPr>
          </a:p>
        </p:txBody>
      </p:sp>
      <p:sp>
        <p:nvSpPr>
          <p:cNvPr id="508" name="Google Shape;508;p40"/>
          <p:cNvSpPr txBox="1"/>
          <p:nvPr/>
        </p:nvSpPr>
        <p:spPr>
          <a:xfrm>
            <a:off x="3690722" y="4792390"/>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7</a:t>
            </a:r>
            <a:endParaRPr sz="1400" kern="0">
              <a:solidFill>
                <a:srgbClr val="000000"/>
              </a:solidFill>
              <a:latin typeface="Assistant"/>
              <a:ea typeface="Assistant"/>
              <a:cs typeface="Assistant"/>
              <a:sym typeface="Assistant"/>
            </a:endParaRPr>
          </a:p>
        </p:txBody>
      </p:sp>
      <p:sp>
        <p:nvSpPr>
          <p:cNvPr id="509" name="Google Shape;509;p40"/>
          <p:cNvSpPr txBox="1"/>
          <p:nvPr/>
        </p:nvSpPr>
        <p:spPr>
          <a:xfrm>
            <a:off x="3466802" y="4298126"/>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11</a:t>
            </a:r>
            <a:endParaRPr sz="1400" kern="0">
              <a:solidFill>
                <a:srgbClr val="000000"/>
              </a:solidFill>
              <a:latin typeface="Assistant"/>
              <a:ea typeface="Assistant"/>
              <a:cs typeface="Assistant"/>
              <a:sym typeface="Assistant"/>
            </a:endParaRPr>
          </a:p>
        </p:txBody>
      </p:sp>
      <p:sp>
        <p:nvSpPr>
          <p:cNvPr id="510" name="Google Shape;510;p40"/>
          <p:cNvSpPr txBox="1"/>
          <p:nvPr/>
        </p:nvSpPr>
        <p:spPr>
          <a:xfrm>
            <a:off x="5715361" y="5013322"/>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10</a:t>
            </a:r>
            <a:endParaRPr sz="1400" kern="0">
              <a:solidFill>
                <a:srgbClr val="000000"/>
              </a:solidFill>
              <a:latin typeface="Assistant"/>
              <a:ea typeface="Assistant"/>
              <a:cs typeface="Assistant"/>
              <a:sym typeface="Assistant"/>
            </a:endParaRPr>
          </a:p>
        </p:txBody>
      </p:sp>
      <p:sp>
        <p:nvSpPr>
          <p:cNvPr id="511" name="Google Shape;511;p40"/>
          <p:cNvSpPr txBox="1"/>
          <p:nvPr/>
        </p:nvSpPr>
        <p:spPr>
          <a:xfrm>
            <a:off x="5329053" y="4493439"/>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14</a:t>
            </a:r>
            <a:endParaRPr sz="1400" kern="0">
              <a:solidFill>
                <a:srgbClr val="000000"/>
              </a:solidFill>
              <a:latin typeface="Assistant"/>
              <a:ea typeface="Assistant"/>
              <a:cs typeface="Assistant"/>
              <a:sym typeface="Assistant"/>
            </a:endParaRPr>
          </a:p>
        </p:txBody>
      </p:sp>
      <p:sp>
        <p:nvSpPr>
          <p:cNvPr id="512" name="Google Shape;512;p40"/>
          <p:cNvSpPr txBox="1"/>
          <p:nvPr/>
        </p:nvSpPr>
        <p:spPr>
          <a:xfrm>
            <a:off x="5705629" y="3938535"/>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9</a:t>
            </a:r>
            <a:endParaRPr sz="1400" kern="0">
              <a:solidFill>
                <a:srgbClr val="000000"/>
              </a:solidFill>
              <a:latin typeface="Assistant"/>
              <a:ea typeface="Assistant"/>
              <a:cs typeface="Assistant"/>
              <a:sym typeface="Assistant"/>
            </a:endParaRPr>
          </a:p>
        </p:txBody>
      </p:sp>
      <p:sp>
        <p:nvSpPr>
          <p:cNvPr id="513" name="Google Shape;513;p40"/>
          <p:cNvSpPr txBox="1"/>
          <p:nvPr/>
        </p:nvSpPr>
        <p:spPr>
          <a:xfrm>
            <a:off x="4802134" y="4403851"/>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4</a:t>
            </a:r>
            <a:endParaRPr sz="1400" kern="0">
              <a:solidFill>
                <a:srgbClr val="000000"/>
              </a:solidFill>
              <a:latin typeface="Assistant"/>
              <a:ea typeface="Assistant"/>
              <a:cs typeface="Assistant"/>
              <a:sym typeface="Assistant"/>
            </a:endParaRPr>
          </a:p>
        </p:txBody>
      </p:sp>
      <p:sp>
        <p:nvSpPr>
          <p:cNvPr id="514" name="Google Shape;514;p40"/>
          <p:cNvSpPr txBox="1"/>
          <p:nvPr/>
        </p:nvSpPr>
        <p:spPr>
          <a:xfrm>
            <a:off x="4696460" y="3371510"/>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7</a:t>
            </a:r>
            <a:endParaRPr sz="1400" kern="0">
              <a:solidFill>
                <a:srgbClr val="000000"/>
              </a:solidFill>
              <a:latin typeface="Assistant"/>
              <a:ea typeface="Assistant"/>
              <a:cs typeface="Assistant"/>
              <a:sym typeface="Assistant"/>
            </a:endParaRPr>
          </a:p>
        </p:txBody>
      </p:sp>
      <p:sp>
        <p:nvSpPr>
          <p:cNvPr id="515" name="Google Shape;515;p40"/>
          <p:cNvSpPr txBox="1"/>
          <p:nvPr/>
        </p:nvSpPr>
        <p:spPr>
          <a:xfrm>
            <a:off x="3765301" y="3371554"/>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8</a:t>
            </a:r>
            <a:endParaRPr sz="1400" kern="0">
              <a:solidFill>
                <a:srgbClr val="000000"/>
              </a:solidFill>
              <a:latin typeface="Assistant"/>
              <a:ea typeface="Assistant"/>
              <a:cs typeface="Assistant"/>
              <a:sym typeface="Assistant"/>
            </a:endParaRPr>
          </a:p>
        </p:txBody>
      </p:sp>
      <p:sp>
        <p:nvSpPr>
          <p:cNvPr id="516" name="Google Shape;516;p40"/>
          <p:cNvSpPr txBox="1"/>
          <p:nvPr/>
        </p:nvSpPr>
        <p:spPr>
          <a:xfrm>
            <a:off x="4065608" y="4002109"/>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2</a:t>
            </a:r>
            <a:endParaRPr sz="1400" kern="0">
              <a:solidFill>
                <a:srgbClr val="000000"/>
              </a:solidFill>
              <a:latin typeface="Assistant"/>
              <a:ea typeface="Assistant"/>
              <a:cs typeface="Assistant"/>
              <a:sym typeface="Assistant"/>
            </a:endParaRPr>
          </a:p>
        </p:txBody>
      </p:sp>
      <p:grpSp>
        <p:nvGrpSpPr>
          <p:cNvPr id="517" name="Google Shape;517;p40"/>
          <p:cNvGrpSpPr/>
          <p:nvPr/>
        </p:nvGrpSpPr>
        <p:grpSpPr>
          <a:xfrm>
            <a:off x="2794355" y="3705475"/>
            <a:ext cx="3207281" cy="1853200"/>
            <a:chOff x="2794354" y="3000625"/>
            <a:chExt cx="3207281" cy="1853200"/>
          </a:xfrm>
        </p:grpSpPr>
        <p:cxnSp>
          <p:nvCxnSpPr>
            <p:cNvPr id="518" name="Google Shape;518;p40"/>
            <p:cNvCxnSpPr>
              <a:stCxn id="519" idx="6"/>
              <a:endCxn id="520" idx="2"/>
            </p:cNvCxnSpPr>
            <p:nvPr/>
          </p:nvCxnSpPr>
          <p:spPr>
            <a:xfrm>
              <a:off x="3678000"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521" name="Google Shape;521;p40"/>
            <p:cNvCxnSpPr>
              <a:stCxn id="520" idx="6"/>
              <a:endCxn id="522" idx="2"/>
            </p:cNvCxnSpPr>
            <p:nvPr/>
          </p:nvCxnSpPr>
          <p:spPr>
            <a:xfrm>
              <a:off x="4609158"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523" name="Google Shape;523;p40"/>
            <p:cNvCxnSpPr>
              <a:stCxn id="524" idx="6"/>
              <a:endCxn id="525" idx="2"/>
            </p:cNvCxnSpPr>
            <p:nvPr/>
          </p:nvCxnSpPr>
          <p:spPr>
            <a:xfrm>
              <a:off x="3678351" y="4853826"/>
              <a:ext cx="514800" cy="0"/>
            </a:xfrm>
            <a:prstGeom prst="straightConnector1">
              <a:avLst/>
            </a:prstGeom>
            <a:noFill/>
            <a:ln w="19050" cap="flat" cmpd="sng">
              <a:solidFill>
                <a:srgbClr val="000000"/>
              </a:solidFill>
              <a:prstDash val="solid"/>
              <a:round/>
              <a:headEnd type="none" w="med" len="med"/>
              <a:tailEnd type="none" w="med" len="med"/>
            </a:ln>
          </p:spPr>
        </p:cxnSp>
        <p:cxnSp>
          <p:nvCxnSpPr>
            <p:cNvPr id="526" name="Google Shape;526;p40"/>
            <p:cNvCxnSpPr>
              <a:stCxn id="525" idx="6"/>
              <a:endCxn id="527" idx="2"/>
            </p:cNvCxnSpPr>
            <p:nvPr/>
          </p:nvCxnSpPr>
          <p:spPr>
            <a:xfrm>
              <a:off x="4615748" y="4853826"/>
              <a:ext cx="501900" cy="0"/>
            </a:xfrm>
            <a:prstGeom prst="straightConnector1">
              <a:avLst/>
            </a:prstGeom>
            <a:noFill/>
            <a:ln w="19050" cap="flat" cmpd="sng">
              <a:solidFill>
                <a:srgbClr val="000000"/>
              </a:solidFill>
              <a:prstDash val="solid"/>
              <a:round/>
              <a:headEnd type="none" w="med" len="med"/>
              <a:tailEnd type="none" w="med" len="med"/>
            </a:ln>
          </p:spPr>
        </p:cxnSp>
        <p:cxnSp>
          <p:nvCxnSpPr>
            <p:cNvPr id="528" name="Google Shape;528;p40"/>
            <p:cNvCxnSpPr>
              <a:stCxn id="527" idx="7"/>
              <a:endCxn id="529" idx="3"/>
            </p:cNvCxnSpPr>
            <p:nvPr/>
          </p:nvCxnSpPr>
          <p:spPr>
            <a:xfrm rot="10800000" flipH="1">
              <a:off x="5478435"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530" name="Google Shape;530;p40"/>
            <p:cNvCxnSpPr>
              <a:stCxn id="529" idx="1"/>
              <a:endCxn id="522" idx="5"/>
            </p:cNvCxnSpPr>
            <p:nvPr/>
          </p:nvCxnSpPr>
          <p:spPr>
            <a:xfrm rot="10800000">
              <a:off x="5478289" y="3150176"/>
              <a:ext cx="523200" cy="638400"/>
            </a:xfrm>
            <a:prstGeom prst="straightConnector1">
              <a:avLst/>
            </a:prstGeom>
            <a:noFill/>
            <a:ln w="19050" cap="flat" cmpd="sng">
              <a:solidFill>
                <a:srgbClr val="000000"/>
              </a:solidFill>
              <a:prstDash val="solid"/>
              <a:round/>
              <a:headEnd type="none" w="med" len="med"/>
              <a:tailEnd type="none" w="med" len="med"/>
            </a:ln>
          </p:spPr>
        </p:cxnSp>
        <p:cxnSp>
          <p:nvCxnSpPr>
            <p:cNvPr id="531" name="Google Shape;531;p40"/>
            <p:cNvCxnSpPr>
              <a:stCxn id="524" idx="1"/>
              <a:endCxn id="532" idx="5"/>
            </p:cNvCxnSpPr>
            <p:nvPr/>
          </p:nvCxnSpPr>
          <p:spPr>
            <a:xfrm rot="10800000">
              <a:off x="2794354"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533" name="Google Shape;533;p40"/>
            <p:cNvCxnSpPr>
              <a:stCxn id="532" idx="7"/>
              <a:endCxn id="519" idx="3"/>
            </p:cNvCxnSpPr>
            <p:nvPr/>
          </p:nvCxnSpPr>
          <p:spPr>
            <a:xfrm rot="10800000" flipH="1">
              <a:off x="2794479" y="3150176"/>
              <a:ext cx="522600" cy="638400"/>
            </a:xfrm>
            <a:prstGeom prst="straightConnector1">
              <a:avLst/>
            </a:prstGeom>
            <a:noFill/>
            <a:ln w="19050" cap="flat" cmpd="sng">
              <a:solidFill>
                <a:srgbClr val="000000"/>
              </a:solidFill>
              <a:prstDash val="solid"/>
              <a:round/>
              <a:headEnd type="none" w="med" len="med"/>
              <a:tailEnd type="none" w="med" len="med"/>
            </a:ln>
          </p:spPr>
        </p:cxnSp>
        <p:cxnSp>
          <p:nvCxnSpPr>
            <p:cNvPr id="534" name="Google Shape;534;p40"/>
            <p:cNvCxnSpPr>
              <a:stCxn id="524" idx="0"/>
              <a:endCxn id="519" idx="4"/>
            </p:cNvCxnSpPr>
            <p:nvPr/>
          </p:nvCxnSpPr>
          <p:spPr>
            <a:xfrm rot="10800000">
              <a:off x="3466701" y="3212076"/>
              <a:ext cx="300" cy="1430400"/>
            </a:xfrm>
            <a:prstGeom prst="straightConnector1">
              <a:avLst/>
            </a:prstGeom>
            <a:noFill/>
            <a:ln w="19050" cap="flat" cmpd="sng">
              <a:solidFill>
                <a:srgbClr val="000000"/>
              </a:solidFill>
              <a:prstDash val="solid"/>
              <a:round/>
              <a:headEnd type="none" w="med" len="med"/>
              <a:tailEnd type="none" w="med" len="med"/>
            </a:ln>
          </p:spPr>
        </p:cxnSp>
        <p:cxnSp>
          <p:nvCxnSpPr>
            <p:cNvPr id="535" name="Google Shape;535;p40"/>
            <p:cNvCxnSpPr>
              <a:stCxn id="527" idx="0"/>
              <a:endCxn id="522" idx="4"/>
            </p:cNvCxnSpPr>
            <p:nvPr/>
          </p:nvCxnSpPr>
          <p:spPr>
            <a:xfrm rot="10800000">
              <a:off x="5328988" y="3212076"/>
              <a:ext cx="0" cy="1430400"/>
            </a:xfrm>
            <a:prstGeom prst="straightConnector1">
              <a:avLst/>
            </a:prstGeom>
            <a:noFill/>
            <a:ln w="19050" cap="flat" cmpd="sng">
              <a:solidFill>
                <a:srgbClr val="000000"/>
              </a:solidFill>
              <a:prstDash val="solid"/>
              <a:round/>
              <a:headEnd type="none" w="med" len="med"/>
              <a:tailEnd type="none" w="med" len="med"/>
            </a:ln>
          </p:spPr>
        </p:cxnSp>
        <p:cxnSp>
          <p:nvCxnSpPr>
            <p:cNvPr id="536" name="Google Shape;536;p40"/>
            <p:cNvCxnSpPr>
              <a:stCxn id="527" idx="1"/>
              <a:endCxn id="520" idx="5"/>
            </p:cNvCxnSpPr>
            <p:nvPr/>
          </p:nvCxnSpPr>
          <p:spPr>
            <a:xfrm rot="10800000">
              <a:off x="4547141" y="3150079"/>
              <a:ext cx="632400" cy="1554300"/>
            </a:xfrm>
            <a:prstGeom prst="straightConnector1">
              <a:avLst/>
            </a:prstGeom>
            <a:noFill/>
            <a:ln w="19050" cap="flat" cmpd="sng">
              <a:solidFill>
                <a:srgbClr val="000000"/>
              </a:solidFill>
              <a:prstDash val="solid"/>
              <a:round/>
              <a:headEnd type="none" w="med" len="med"/>
              <a:tailEnd type="none" w="med" len="med"/>
            </a:ln>
          </p:spPr>
        </p:cxnSp>
        <p:cxnSp>
          <p:nvCxnSpPr>
            <p:cNvPr id="537" name="Google Shape;537;p40"/>
            <p:cNvCxnSpPr>
              <a:stCxn id="538" idx="0"/>
              <a:endCxn id="520" idx="4"/>
            </p:cNvCxnSpPr>
            <p:nvPr/>
          </p:nvCxnSpPr>
          <p:spPr>
            <a:xfrm rot="10800000">
              <a:off x="4397720" y="3211884"/>
              <a:ext cx="0" cy="514800"/>
            </a:xfrm>
            <a:prstGeom prst="straightConnector1">
              <a:avLst/>
            </a:prstGeom>
            <a:noFill/>
            <a:ln w="19050" cap="flat" cmpd="sng">
              <a:solidFill>
                <a:srgbClr val="000000"/>
              </a:solidFill>
              <a:prstDash val="solid"/>
              <a:round/>
              <a:headEnd type="none" w="med" len="med"/>
              <a:tailEnd type="none" w="med" len="med"/>
            </a:ln>
          </p:spPr>
        </p:cxnSp>
        <p:cxnSp>
          <p:nvCxnSpPr>
            <p:cNvPr id="539" name="Google Shape;539;p40"/>
            <p:cNvCxnSpPr>
              <a:stCxn id="525" idx="0"/>
              <a:endCxn id="538" idx="4"/>
            </p:cNvCxnSpPr>
            <p:nvPr/>
          </p:nvCxnSpPr>
          <p:spPr>
            <a:xfrm rot="10800000">
              <a:off x="4397798" y="4149276"/>
              <a:ext cx="6600" cy="493200"/>
            </a:xfrm>
            <a:prstGeom prst="straightConnector1">
              <a:avLst/>
            </a:prstGeom>
            <a:noFill/>
            <a:ln w="19050" cap="flat" cmpd="sng">
              <a:solidFill>
                <a:srgbClr val="000000"/>
              </a:solidFill>
              <a:prstDash val="solid"/>
              <a:round/>
              <a:headEnd type="none" w="med" len="med"/>
              <a:tailEnd type="none" w="med" len="med"/>
            </a:ln>
          </p:spPr>
        </p:cxnSp>
        <p:cxnSp>
          <p:nvCxnSpPr>
            <p:cNvPr id="540" name="Google Shape;540;p40"/>
            <p:cNvCxnSpPr>
              <a:stCxn id="524" idx="7"/>
              <a:endCxn id="538" idx="3"/>
            </p:cNvCxnSpPr>
            <p:nvPr/>
          </p:nvCxnSpPr>
          <p:spPr>
            <a:xfrm rot="10800000" flipH="1">
              <a:off x="3616448" y="4087579"/>
              <a:ext cx="631800" cy="616800"/>
            </a:xfrm>
            <a:prstGeom prst="straightConnector1">
              <a:avLst/>
            </a:prstGeom>
            <a:noFill/>
            <a:ln w="19050" cap="flat" cmpd="sng">
              <a:solidFill>
                <a:srgbClr val="000000"/>
              </a:solidFill>
              <a:prstDash val="solid"/>
              <a:round/>
              <a:headEnd type="none" w="med" len="med"/>
              <a:tailEnd type="none" w="med" len="med"/>
            </a:ln>
          </p:spPr>
        </p:cxnSp>
      </p:grpSp>
      <p:grpSp>
        <p:nvGrpSpPr>
          <p:cNvPr id="541" name="Google Shape;541;p40"/>
          <p:cNvGrpSpPr/>
          <p:nvPr/>
        </p:nvGrpSpPr>
        <p:grpSpPr>
          <a:xfrm>
            <a:off x="2433682" y="3494125"/>
            <a:ext cx="3928604" cy="2275900"/>
            <a:chOff x="2433682" y="2789275"/>
            <a:chExt cx="3928604" cy="2275900"/>
          </a:xfrm>
        </p:grpSpPr>
        <p:sp>
          <p:nvSpPr>
            <p:cNvPr id="519" name="Google Shape;519;p40"/>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B</a:t>
              </a:r>
              <a:endParaRPr b="1" kern="0">
                <a:solidFill>
                  <a:srgbClr val="000000"/>
                </a:solidFill>
                <a:latin typeface="Assistant"/>
                <a:ea typeface="Assistant"/>
                <a:cs typeface="Assistant"/>
                <a:sym typeface="Assistant"/>
              </a:endParaRPr>
            </a:p>
          </p:txBody>
        </p:sp>
        <p:sp>
          <p:nvSpPr>
            <p:cNvPr id="520" name="Google Shape;520;p40"/>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C</a:t>
              </a:r>
              <a:endParaRPr b="1" kern="0">
                <a:solidFill>
                  <a:srgbClr val="000000"/>
                </a:solidFill>
                <a:latin typeface="Assistant"/>
                <a:ea typeface="Assistant"/>
                <a:cs typeface="Assistant"/>
                <a:sym typeface="Assistant"/>
              </a:endParaRPr>
            </a:p>
          </p:txBody>
        </p:sp>
        <p:sp>
          <p:nvSpPr>
            <p:cNvPr id="529" name="Google Shape;529;p40"/>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E</a:t>
              </a:r>
              <a:endParaRPr b="1" kern="0">
                <a:solidFill>
                  <a:srgbClr val="000000"/>
                </a:solidFill>
                <a:latin typeface="Assistant"/>
                <a:ea typeface="Assistant"/>
                <a:cs typeface="Assistant"/>
                <a:sym typeface="Assistant"/>
              </a:endParaRPr>
            </a:p>
          </p:txBody>
        </p:sp>
        <p:sp>
          <p:nvSpPr>
            <p:cNvPr id="522" name="Google Shape;522;p40"/>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D</a:t>
              </a:r>
              <a:endParaRPr b="1" kern="0">
                <a:solidFill>
                  <a:srgbClr val="000000"/>
                </a:solidFill>
                <a:latin typeface="Assistant"/>
                <a:ea typeface="Assistant"/>
                <a:cs typeface="Assistant"/>
                <a:sym typeface="Assistant"/>
              </a:endParaRPr>
            </a:p>
          </p:txBody>
        </p:sp>
        <p:sp>
          <p:nvSpPr>
            <p:cNvPr id="525" name="Google Shape;525;p40"/>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G</a:t>
              </a:r>
              <a:endParaRPr b="1" kern="0">
                <a:solidFill>
                  <a:srgbClr val="000000"/>
                </a:solidFill>
                <a:latin typeface="Assistant"/>
                <a:ea typeface="Assistant"/>
                <a:cs typeface="Assistant"/>
                <a:sym typeface="Assistant"/>
              </a:endParaRPr>
            </a:p>
          </p:txBody>
        </p:sp>
        <p:sp>
          <p:nvSpPr>
            <p:cNvPr id="527" name="Google Shape;527;p40"/>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F</a:t>
              </a:r>
              <a:endParaRPr b="1" kern="0">
                <a:solidFill>
                  <a:srgbClr val="000000"/>
                </a:solidFill>
                <a:latin typeface="Assistant"/>
                <a:ea typeface="Assistant"/>
                <a:cs typeface="Assistant"/>
                <a:sym typeface="Assistant"/>
              </a:endParaRPr>
            </a:p>
          </p:txBody>
        </p:sp>
        <p:sp>
          <p:nvSpPr>
            <p:cNvPr id="532" name="Google Shape;532;p40"/>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A</a:t>
              </a:r>
              <a:endParaRPr b="1" kern="0">
                <a:solidFill>
                  <a:srgbClr val="000000"/>
                </a:solidFill>
                <a:latin typeface="Assistant"/>
                <a:ea typeface="Assistant"/>
                <a:cs typeface="Assistant"/>
                <a:sym typeface="Assistant"/>
              </a:endParaRPr>
            </a:p>
          </p:txBody>
        </p:sp>
        <p:sp>
          <p:nvSpPr>
            <p:cNvPr id="524" name="Google Shape;524;p40"/>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H</a:t>
              </a:r>
              <a:endParaRPr b="1" kern="0">
                <a:solidFill>
                  <a:srgbClr val="000000"/>
                </a:solidFill>
                <a:latin typeface="Assistant"/>
                <a:ea typeface="Assistant"/>
                <a:cs typeface="Assistant"/>
                <a:sym typeface="Assistant"/>
              </a:endParaRPr>
            </a:p>
          </p:txBody>
        </p:sp>
        <p:sp>
          <p:nvSpPr>
            <p:cNvPr id="538" name="Google Shape;538;p40"/>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I</a:t>
              </a:r>
              <a:endParaRPr b="1" kern="0">
                <a:solidFill>
                  <a:srgbClr val="000000"/>
                </a:solidFill>
                <a:latin typeface="Assistant"/>
                <a:ea typeface="Assistant"/>
                <a:cs typeface="Assistant"/>
                <a:sym typeface="Assistant"/>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41"/>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MINIMUM SPANNING TREES (MSTs)</a:t>
            </a:r>
            <a:endParaRPr sz="3600">
              <a:solidFill>
                <a:schemeClr val="accent5"/>
              </a:solidFill>
              <a:latin typeface="Lato Light"/>
              <a:ea typeface="Lato Light"/>
              <a:cs typeface="Lato Light"/>
              <a:sym typeface="Lato Light"/>
            </a:endParaRPr>
          </a:p>
        </p:txBody>
      </p:sp>
      <p:sp>
        <p:nvSpPr>
          <p:cNvPr id="547" name="Google Shape;547;p41"/>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47</a:t>
            </a:fld>
            <a:endParaRPr kern="0">
              <a:solidFill>
                <a:srgbClr val="595959"/>
              </a:solidFill>
              <a:latin typeface="Arial"/>
              <a:cs typeface="Arial"/>
              <a:sym typeface="Arial"/>
            </a:endParaRPr>
          </a:p>
        </p:txBody>
      </p:sp>
      <p:sp>
        <p:nvSpPr>
          <p:cNvPr id="548" name="Google Shape;548;p41"/>
          <p:cNvSpPr txBox="1"/>
          <p:nvPr/>
        </p:nvSpPr>
        <p:spPr>
          <a:xfrm>
            <a:off x="311700" y="1835175"/>
            <a:ext cx="8520600" cy="606600"/>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kern="0">
                <a:solidFill>
                  <a:srgbClr val="000000"/>
                </a:solidFill>
                <a:latin typeface="Assistant"/>
                <a:ea typeface="Assistant"/>
                <a:cs typeface="Assistant"/>
                <a:sym typeface="Assistant"/>
              </a:rPr>
              <a:t>For the remainder of today, we’re going to work with </a:t>
            </a:r>
            <a:r>
              <a:rPr lang="en" sz="1600" b="1" kern="0">
                <a:solidFill>
                  <a:srgbClr val="000000"/>
                </a:solidFill>
                <a:latin typeface="Assistant"/>
                <a:ea typeface="Assistant"/>
                <a:cs typeface="Assistant"/>
                <a:sym typeface="Assistant"/>
              </a:rPr>
              <a:t>undirected, weighted, connected graphs.</a:t>
            </a:r>
            <a:endParaRPr sz="1600" b="1" kern="0">
              <a:solidFill>
                <a:srgbClr val="000000"/>
              </a:solidFill>
              <a:latin typeface="Assistant"/>
              <a:ea typeface="Assistant"/>
              <a:cs typeface="Assistant"/>
              <a:sym typeface="Assistant"/>
            </a:endParaRPr>
          </a:p>
        </p:txBody>
      </p:sp>
      <p:sp>
        <p:nvSpPr>
          <p:cNvPr id="549" name="Google Shape;549;p41"/>
          <p:cNvSpPr/>
          <p:nvPr/>
        </p:nvSpPr>
        <p:spPr>
          <a:xfrm>
            <a:off x="311700" y="2396250"/>
            <a:ext cx="8520600" cy="9162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kern="0">
                <a:solidFill>
                  <a:srgbClr val="000000"/>
                </a:solidFill>
                <a:latin typeface="Assistant"/>
                <a:ea typeface="Assistant"/>
                <a:cs typeface="Assistant"/>
                <a:sym typeface="Assistant"/>
              </a:rPr>
              <a:t>The </a:t>
            </a:r>
            <a:r>
              <a:rPr lang="en" sz="2100" b="1" kern="0">
                <a:solidFill>
                  <a:srgbClr val="000000"/>
                </a:solidFill>
                <a:latin typeface="Assistant"/>
                <a:ea typeface="Assistant"/>
                <a:cs typeface="Assistant"/>
                <a:sym typeface="Assistant"/>
              </a:rPr>
              <a:t>cost of a spanning tree</a:t>
            </a:r>
            <a:r>
              <a:rPr lang="en" sz="2100" kern="0">
                <a:solidFill>
                  <a:srgbClr val="000000"/>
                </a:solidFill>
                <a:latin typeface="Assistant"/>
                <a:ea typeface="Assistant"/>
                <a:cs typeface="Assistant"/>
                <a:sym typeface="Assistant"/>
              </a:rPr>
              <a:t> is the </a:t>
            </a:r>
            <a:r>
              <a:rPr lang="en" sz="2100" b="1" kern="0">
                <a:solidFill>
                  <a:srgbClr val="000000"/>
                </a:solidFill>
                <a:latin typeface="Assistant"/>
                <a:ea typeface="Assistant"/>
                <a:cs typeface="Assistant"/>
                <a:sym typeface="Assistant"/>
              </a:rPr>
              <a:t>sum of the weights on the edges</a:t>
            </a:r>
            <a:r>
              <a:rPr lang="en" sz="2100" kern="0">
                <a:solidFill>
                  <a:srgbClr val="000000"/>
                </a:solidFill>
                <a:latin typeface="Assistant"/>
                <a:ea typeface="Assistant"/>
                <a:cs typeface="Assistant"/>
                <a:sym typeface="Assistant"/>
              </a:rPr>
              <a:t>.</a:t>
            </a:r>
            <a:endParaRPr sz="2100" kern="0">
              <a:solidFill>
                <a:srgbClr val="000000"/>
              </a:solidFill>
              <a:latin typeface="Assistant"/>
              <a:ea typeface="Assistant"/>
              <a:cs typeface="Assistant"/>
              <a:sym typeface="Assistant"/>
            </a:endParaRPr>
          </a:p>
          <a:p>
            <a:pPr algn="ctr">
              <a:spcBef>
                <a:spcPts val="1000"/>
              </a:spcBef>
              <a:buClr>
                <a:srgbClr val="000000"/>
              </a:buClr>
            </a:pPr>
            <a:r>
              <a:rPr lang="en" sz="2100" kern="0">
                <a:solidFill>
                  <a:srgbClr val="000000"/>
                </a:solidFill>
                <a:latin typeface="Assistant"/>
                <a:ea typeface="Assistant"/>
                <a:cs typeface="Assistant"/>
                <a:sym typeface="Assistant"/>
              </a:rPr>
              <a:t>An </a:t>
            </a:r>
            <a:r>
              <a:rPr lang="en" sz="2100" b="1" kern="0">
                <a:solidFill>
                  <a:srgbClr val="000000"/>
                </a:solidFill>
                <a:latin typeface="Assistant"/>
                <a:ea typeface="Assistant"/>
                <a:cs typeface="Assistant"/>
                <a:sym typeface="Assistant"/>
              </a:rPr>
              <a:t>MST</a:t>
            </a:r>
            <a:r>
              <a:rPr lang="en" sz="2100" kern="0">
                <a:solidFill>
                  <a:srgbClr val="000000"/>
                </a:solidFill>
                <a:latin typeface="Assistant"/>
                <a:ea typeface="Assistant"/>
                <a:cs typeface="Assistant"/>
                <a:sym typeface="Assistant"/>
              </a:rPr>
              <a:t> of a graph is a spanning tree of the graph with minimum cost.</a:t>
            </a:r>
            <a:endParaRPr sz="2100" kern="0">
              <a:solidFill>
                <a:srgbClr val="000000"/>
              </a:solidFill>
              <a:latin typeface="Assistant"/>
              <a:ea typeface="Assistant"/>
              <a:cs typeface="Assistant"/>
              <a:sym typeface="Assistant"/>
            </a:endParaRPr>
          </a:p>
        </p:txBody>
      </p:sp>
      <p:sp>
        <p:nvSpPr>
          <p:cNvPr id="550" name="Google Shape;550;p41"/>
          <p:cNvSpPr/>
          <p:nvPr/>
        </p:nvSpPr>
        <p:spPr>
          <a:xfrm>
            <a:off x="311700" y="3736025"/>
            <a:ext cx="2013300" cy="10101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b="1" kern="0">
                <a:solidFill>
                  <a:srgbClr val="CC0000"/>
                </a:solidFill>
                <a:latin typeface="Assistant"/>
                <a:ea typeface="Assistant"/>
                <a:cs typeface="Assistant"/>
                <a:sym typeface="Assistant"/>
              </a:rPr>
              <a:t>Note: </a:t>
            </a:r>
            <a:r>
              <a:rPr lang="en" sz="1100" kern="0">
                <a:solidFill>
                  <a:srgbClr val="CC0000"/>
                </a:solidFill>
                <a:latin typeface="Assistant"/>
                <a:ea typeface="Assistant"/>
                <a:cs typeface="Assistant"/>
                <a:sym typeface="Assistant"/>
              </a:rPr>
              <a:t>A graph may have multiple spanning trees. </a:t>
            </a:r>
            <a:br>
              <a:rPr lang="en" sz="1100" kern="0">
                <a:solidFill>
                  <a:srgbClr val="CC0000"/>
                </a:solidFill>
                <a:latin typeface="Assistant"/>
                <a:ea typeface="Assistant"/>
                <a:cs typeface="Assistant"/>
                <a:sym typeface="Assistant"/>
              </a:rPr>
            </a:br>
            <a:r>
              <a:rPr lang="en" sz="1100" kern="0">
                <a:solidFill>
                  <a:srgbClr val="CC0000"/>
                </a:solidFill>
                <a:latin typeface="Assistant"/>
                <a:ea typeface="Assistant"/>
                <a:cs typeface="Assistant"/>
                <a:sym typeface="Assistant"/>
              </a:rPr>
              <a:t>It may also have multiple MSTs (if 2 different spanning trees have the same exact cost)</a:t>
            </a:r>
            <a:endParaRPr sz="1100" kern="0">
              <a:solidFill>
                <a:srgbClr val="CC0000"/>
              </a:solidFill>
              <a:latin typeface="Assistant"/>
              <a:ea typeface="Assistant"/>
              <a:cs typeface="Assistant"/>
              <a:sym typeface="Assistant"/>
            </a:endParaRPr>
          </a:p>
        </p:txBody>
      </p:sp>
      <p:sp>
        <p:nvSpPr>
          <p:cNvPr id="551" name="Google Shape;551;p41"/>
          <p:cNvSpPr/>
          <p:nvPr/>
        </p:nvSpPr>
        <p:spPr>
          <a:xfrm>
            <a:off x="6673725" y="3960025"/>
            <a:ext cx="2013300" cy="10101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700" kern="0">
                <a:solidFill>
                  <a:srgbClr val="0097A7"/>
                </a:solidFill>
                <a:latin typeface="Assistant"/>
                <a:ea typeface="Assistant"/>
                <a:cs typeface="Assistant"/>
                <a:sym typeface="Assistant"/>
              </a:rPr>
              <a:t>This spanning tree has a cost of </a:t>
            </a:r>
            <a:r>
              <a:rPr lang="en" sz="1700" b="1" kern="0">
                <a:solidFill>
                  <a:srgbClr val="0097A7"/>
                </a:solidFill>
                <a:latin typeface="Assistant"/>
                <a:ea typeface="Assistant"/>
                <a:cs typeface="Assistant"/>
                <a:sym typeface="Assistant"/>
              </a:rPr>
              <a:t>67</a:t>
            </a:r>
            <a:r>
              <a:rPr lang="en" sz="1700" kern="0">
                <a:solidFill>
                  <a:srgbClr val="0097A7"/>
                </a:solidFill>
                <a:latin typeface="Assistant"/>
                <a:ea typeface="Assistant"/>
                <a:cs typeface="Assistant"/>
                <a:sym typeface="Assistant"/>
              </a:rPr>
              <a:t>.</a:t>
            </a:r>
            <a:endParaRPr sz="1700" kern="0">
              <a:solidFill>
                <a:srgbClr val="0097A7"/>
              </a:solidFill>
              <a:latin typeface="Assistant"/>
              <a:ea typeface="Assistant"/>
              <a:cs typeface="Assistant"/>
              <a:sym typeface="Assistant"/>
            </a:endParaRPr>
          </a:p>
        </p:txBody>
      </p:sp>
      <p:sp>
        <p:nvSpPr>
          <p:cNvPr id="552" name="Google Shape;552;p41"/>
          <p:cNvSpPr txBox="1"/>
          <p:nvPr/>
        </p:nvSpPr>
        <p:spPr>
          <a:xfrm>
            <a:off x="2724205" y="3959295"/>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4</a:t>
            </a:r>
            <a:endParaRPr sz="1400" b="1" kern="0">
              <a:solidFill>
                <a:srgbClr val="0097A7"/>
              </a:solidFill>
              <a:latin typeface="Assistant"/>
              <a:ea typeface="Assistant"/>
              <a:cs typeface="Assistant"/>
              <a:sym typeface="Assistant"/>
            </a:endParaRPr>
          </a:p>
        </p:txBody>
      </p:sp>
      <p:sp>
        <p:nvSpPr>
          <p:cNvPr id="553" name="Google Shape;553;p41"/>
          <p:cNvSpPr txBox="1"/>
          <p:nvPr/>
        </p:nvSpPr>
        <p:spPr>
          <a:xfrm>
            <a:off x="2724205" y="4948098"/>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8</a:t>
            </a:r>
            <a:endParaRPr sz="1400" kern="0">
              <a:solidFill>
                <a:srgbClr val="000000"/>
              </a:solidFill>
              <a:latin typeface="Assistant"/>
              <a:ea typeface="Assistant"/>
              <a:cs typeface="Assistant"/>
              <a:sym typeface="Assistant"/>
            </a:endParaRPr>
          </a:p>
        </p:txBody>
      </p:sp>
      <p:sp>
        <p:nvSpPr>
          <p:cNvPr id="554" name="Google Shape;554;p41"/>
          <p:cNvSpPr txBox="1"/>
          <p:nvPr/>
        </p:nvSpPr>
        <p:spPr>
          <a:xfrm>
            <a:off x="3768772" y="5529532"/>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a:t>
            </a:r>
            <a:endParaRPr sz="1400" kern="0">
              <a:solidFill>
                <a:srgbClr val="000000"/>
              </a:solidFill>
              <a:latin typeface="Assistant"/>
              <a:ea typeface="Assistant"/>
              <a:cs typeface="Assistant"/>
              <a:sym typeface="Assistant"/>
            </a:endParaRPr>
          </a:p>
        </p:txBody>
      </p:sp>
      <p:sp>
        <p:nvSpPr>
          <p:cNvPr id="555" name="Google Shape;555;p41"/>
          <p:cNvSpPr txBox="1"/>
          <p:nvPr/>
        </p:nvSpPr>
        <p:spPr>
          <a:xfrm>
            <a:off x="4699766" y="5529532"/>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2</a:t>
            </a:r>
            <a:endParaRPr sz="1400" kern="0">
              <a:solidFill>
                <a:srgbClr val="000000"/>
              </a:solidFill>
              <a:latin typeface="Assistant"/>
              <a:ea typeface="Assistant"/>
              <a:cs typeface="Assistant"/>
              <a:sym typeface="Assistant"/>
            </a:endParaRPr>
          </a:p>
        </p:txBody>
      </p:sp>
      <p:sp>
        <p:nvSpPr>
          <p:cNvPr id="556" name="Google Shape;556;p41"/>
          <p:cNvSpPr txBox="1"/>
          <p:nvPr/>
        </p:nvSpPr>
        <p:spPr>
          <a:xfrm>
            <a:off x="4397647" y="4933839"/>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6</a:t>
            </a:r>
            <a:endParaRPr sz="1400" b="1" kern="0">
              <a:solidFill>
                <a:srgbClr val="0097A7"/>
              </a:solidFill>
              <a:latin typeface="Assistant"/>
              <a:ea typeface="Assistant"/>
              <a:cs typeface="Assistant"/>
              <a:sym typeface="Assistant"/>
            </a:endParaRPr>
          </a:p>
        </p:txBody>
      </p:sp>
      <p:sp>
        <p:nvSpPr>
          <p:cNvPr id="557" name="Google Shape;557;p41"/>
          <p:cNvSpPr txBox="1"/>
          <p:nvPr/>
        </p:nvSpPr>
        <p:spPr>
          <a:xfrm>
            <a:off x="3690722" y="4792390"/>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7</a:t>
            </a:r>
            <a:endParaRPr sz="1400" b="1" kern="0">
              <a:solidFill>
                <a:srgbClr val="0097A7"/>
              </a:solidFill>
              <a:latin typeface="Assistant"/>
              <a:ea typeface="Assistant"/>
              <a:cs typeface="Assistant"/>
              <a:sym typeface="Assistant"/>
            </a:endParaRPr>
          </a:p>
        </p:txBody>
      </p:sp>
      <p:sp>
        <p:nvSpPr>
          <p:cNvPr id="558" name="Google Shape;558;p41"/>
          <p:cNvSpPr txBox="1"/>
          <p:nvPr/>
        </p:nvSpPr>
        <p:spPr>
          <a:xfrm>
            <a:off x="3466802" y="4298126"/>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11</a:t>
            </a:r>
            <a:endParaRPr sz="1400" b="1" kern="0">
              <a:solidFill>
                <a:srgbClr val="0097A7"/>
              </a:solidFill>
              <a:latin typeface="Assistant"/>
              <a:ea typeface="Assistant"/>
              <a:cs typeface="Assistant"/>
              <a:sym typeface="Assistant"/>
            </a:endParaRPr>
          </a:p>
        </p:txBody>
      </p:sp>
      <p:sp>
        <p:nvSpPr>
          <p:cNvPr id="559" name="Google Shape;559;p41"/>
          <p:cNvSpPr txBox="1"/>
          <p:nvPr/>
        </p:nvSpPr>
        <p:spPr>
          <a:xfrm>
            <a:off x="5715361" y="5013322"/>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10</a:t>
            </a:r>
            <a:endParaRPr sz="1400" b="1" kern="0">
              <a:solidFill>
                <a:srgbClr val="0097A7"/>
              </a:solidFill>
              <a:latin typeface="Assistant"/>
              <a:ea typeface="Assistant"/>
              <a:cs typeface="Assistant"/>
              <a:sym typeface="Assistant"/>
            </a:endParaRPr>
          </a:p>
        </p:txBody>
      </p:sp>
      <p:sp>
        <p:nvSpPr>
          <p:cNvPr id="560" name="Google Shape;560;p41"/>
          <p:cNvSpPr txBox="1"/>
          <p:nvPr/>
        </p:nvSpPr>
        <p:spPr>
          <a:xfrm>
            <a:off x="5329053" y="4493439"/>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14</a:t>
            </a:r>
            <a:endParaRPr sz="1400" kern="0">
              <a:solidFill>
                <a:srgbClr val="000000"/>
              </a:solidFill>
              <a:latin typeface="Assistant"/>
              <a:ea typeface="Assistant"/>
              <a:cs typeface="Assistant"/>
              <a:sym typeface="Assistant"/>
            </a:endParaRPr>
          </a:p>
        </p:txBody>
      </p:sp>
      <p:sp>
        <p:nvSpPr>
          <p:cNvPr id="561" name="Google Shape;561;p41"/>
          <p:cNvSpPr txBox="1"/>
          <p:nvPr/>
        </p:nvSpPr>
        <p:spPr>
          <a:xfrm>
            <a:off x="5705629" y="3938535"/>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9</a:t>
            </a:r>
            <a:endParaRPr sz="1400" kern="0">
              <a:solidFill>
                <a:srgbClr val="000000"/>
              </a:solidFill>
              <a:latin typeface="Assistant"/>
              <a:ea typeface="Assistant"/>
              <a:cs typeface="Assistant"/>
              <a:sym typeface="Assistant"/>
            </a:endParaRPr>
          </a:p>
        </p:txBody>
      </p:sp>
      <p:sp>
        <p:nvSpPr>
          <p:cNvPr id="562" name="Google Shape;562;p41"/>
          <p:cNvSpPr txBox="1"/>
          <p:nvPr/>
        </p:nvSpPr>
        <p:spPr>
          <a:xfrm>
            <a:off x="4802134" y="4403851"/>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4</a:t>
            </a:r>
            <a:endParaRPr sz="1400" kern="0">
              <a:solidFill>
                <a:srgbClr val="000000"/>
              </a:solidFill>
              <a:latin typeface="Assistant"/>
              <a:ea typeface="Assistant"/>
              <a:cs typeface="Assistant"/>
              <a:sym typeface="Assistant"/>
            </a:endParaRPr>
          </a:p>
        </p:txBody>
      </p:sp>
      <p:sp>
        <p:nvSpPr>
          <p:cNvPr id="563" name="Google Shape;563;p41"/>
          <p:cNvSpPr txBox="1"/>
          <p:nvPr/>
        </p:nvSpPr>
        <p:spPr>
          <a:xfrm>
            <a:off x="4696460" y="3371510"/>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7</a:t>
            </a:r>
            <a:endParaRPr sz="1400" b="1" kern="0">
              <a:solidFill>
                <a:srgbClr val="0097A7"/>
              </a:solidFill>
              <a:latin typeface="Assistant"/>
              <a:ea typeface="Assistant"/>
              <a:cs typeface="Assistant"/>
              <a:sym typeface="Assistant"/>
            </a:endParaRPr>
          </a:p>
        </p:txBody>
      </p:sp>
      <p:sp>
        <p:nvSpPr>
          <p:cNvPr id="564" name="Google Shape;564;p41"/>
          <p:cNvSpPr txBox="1"/>
          <p:nvPr/>
        </p:nvSpPr>
        <p:spPr>
          <a:xfrm>
            <a:off x="3765301" y="3371554"/>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8</a:t>
            </a:r>
            <a:endParaRPr sz="1400" b="1" kern="0">
              <a:solidFill>
                <a:srgbClr val="0097A7"/>
              </a:solidFill>
              <a:latin typeface="Assistant"/>
              <a:ea typeface="Assistant"/>
              <a:cs typeface="Assistant"/>
              <a:sym typeface="Assistant"/>
            </a:endParaRPr>
          </a:p>
        </p:txBody>
      </p:sp>
      <p:sp>
        <p:nvSpPr>
          <p:cNvPr id="565" name="Google Shape;565;p41"/>
          <p:cNvSpPr txBox="1"/>
          <p:nvPr/>
        </p:nvSpPr>
        <p:spPr>
          <a:xfrm>
            <a:off x="4065608" y="4002109"/>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2</a:t>
            </a:r>
            <a:endParaRPr sz="1400" kern="0">
              <a:solidFill>
                <a:srgbClr val="000000"/>
              </a:solidFill>
              <a:latin typeface="Assistant"/>
              <a:ea typeface="Assistant"/>
              <a:cs typeface="Assistant"/>
              <a:sym typeface="Assistant"/>
            </a:endParaRPr>
          </a:p>
        </p:txBody>
      </p:sp>
      <p:grpSp>
        <p:nvGrpSpPr>
          <p:cNvPr id="566" name="Google Shape;566;p41"/>
          <p:cNvGrpSpPr/>
          <p:nvPr/>
        </p:nvGrpSpPr>
        <p:grpSpPr>
          <a:xfrm>
            <a:off x="2794355" y="3705475"/>
            <a:ext cx="3207281" cy="1853200"/>
            <a:chOff x="2794354" y="3000625"/>
            <a:chExt cx="3207281" cy="1853200"/>
          </a:xfrm>
        </p:grpSpPr>
        <p:cxnSp>
          <p:nvCxnSpPr>
            <p:cNvPr id="567" name="Google Shape;567;p41"/>
            <p:cNvCxnSpPr>
              <a:stCxn id="568" idx="6"/>
              <a:endCxn id="569" idx="2"/>
            </p:cNvCxnSpPr>
            <p:nvPr/>
          </p:nvCxnSpPr>
          <p:spPr>
            <a:xfrm>
              <a:off x="3678000" y="3000625"/>
              <a:ext cx="508500" cy="0"/>
            </a:xfrm>
            <a:prstGeom prst="straightConnector1">
              <a:avLst/>
            </a:prstGeom>
            <a:noFill/>
            <a:ln w="76200" cap="flat" cmpd="sng">
              <a:solidFill>
                <a:schemeClr val="accent5"/>
              </a:solidFill>
              <a:prstDash val="solid"/>
              <a:round/>
              <a:headEnd type="none" w="med" len="med"/>
              <a:tailEnd type="none" w="med" len="med"/>
            </a:ln>
          </p:spPr>
        </p:cxnSp>
        <p:cxnSp>
          <p:nvCxnSpPr>
            <p:cNvPr id="570" name="Google Shape;570;p41"/>
            <p:cNvCxnSpPr>
              <a:stCxn id="569" idx="6"/>
              <a:endCxn id="571" idx="2"/>
            </p:cNvCxnSpPr>
            <p:nvPr/>
          </p:nvCxnSpPr>
          <p:spPr>
            <a:xfrm>
              <a:off x="4609158" y="3000625"/>
              <a:ext cx="508500" cy="0"/>
            </a:xfrm>
            <a:prstGeom prst="straightConnector1">
              <a:avLst/>
            </a:prstGeom>
            <a:noFill/>
            <a:ln w="76200" cap="flat" cmpd="sng">
              <a:solidFill>
                <a:schemeClr val="accent5"/>
              </a:solidFill>
              <a:prstDash val="solid"/>
              <a:round/>
              <a:headEnd type="none" w="med" len="med"/>
              <a:tailEnd type="none" w="med" len="med"/>
            </a:ln>
          </p:spPr>
        </p:cxnSp>
        <p:cxnSp>
          <p:nvCxnSpPr>
            <p:cNvPr id="572" name="Google Shape;572;p41"/>
            <p:cNvCxnSpPr>
              <a:stCxn id="573" idx="6"/>
              <a:endCxn id="574" idx="2"/>
            </p:cNvCxnSpPr>
            <p:nvPr/>
          </p:nvCxnSpPr>
          <p:spPr>
            <a:xfrm>
              <a:off x="3678351" y="4853826"/>
              <a:ext cx="514800" cy="0"/>
            </a:xfrm>
            <a:prstGeom prst="straightConnector1">
              <a:avLst/>
            </a:prstGeom>
            <a:noFill/>
            <a:ln w="19050" cap="flat" cmpd="sng">
              <a:solidFill>
                <a:srgbClr val="000000"/>
              </a:solidFill>
              <a:prstDash val="solid"/>
              <a:round/>
              <a:headEnd type="none" w="med" len="med"/>
              <a:tailEnd type="none" w="med" len="med"/>
            </a:ln>
          </p:spPr>
        </p:cxnSp>
        <p:cxnSp>
          <p:nvCxnSpPr>
            <p:cNvPr id="575" name="Google Shape;575;p41"/>
            <p:cNvCxnSpPr>
              <a:stCxn id="574" idx="6"/>
              <a:endCxn id="576" idx="2"/>
            </p:cNvCxnSpPr>
            <p:nvPr/>
          </p:nvCxnSpPr>
          <p:spPr>
            <a:xfrm>
              <a:off x="4615748" y="4853826"/>
              <a:ext cx="501900" cy="0"/>
            </a:xfrm>
            <a:prstGeom prst="straightConnector1">
              <a:avLst/>
            </a:prstGeom>
            <a:noFill/>
            <a:ln w="19050" cap="flat" cmpd="sng">
              <a:solidFill>
                <a:srgbClr val="000000"/>
              </a:solidFill>
              <a:prstDash val="solid"/>
              <a:round/>
              <a:headEnd type="none" w="med" len="med"/>
              <a:tailEnd type="none" w="med" len="med"/>
            </a:ln>
          </p:spPr>
        </p:cxnSp>
        <p:cxnSp>
          <p:nvCxnSpPr>
            <p:cNvPr id="577" name="Google Shape;577;p41"/>
            <p:cNvCxnSpPr>
              <a:stCxn id="576" idx="7"/>
              <a:endCxn id="578" idx="3"/>
            </p:cNvCxnSpPr>
            <p:nvPr/>
          </p:nvCxnSpPr>
          <p:spPr>
            <a:xfrm rot="10800000" flipH="1">
              <a:off x="5478435" y="4087579"/>
              <a:ext cx="523200" cy="616800"/>
            </a:xfrm>
            <a:prstGeom prst="straightConnector1">
              <a:avLst/>
            </a:prstGeom>
            <a:noFill/>
            <a:ln w="76200" cap="flat" cmpd="sng">
              <a:solidFill>
                <a:schemeClr val="accent5"/>
              </a:solidFill>
              <a:prstDash val="solid"/>
              <a:round/>
              <a:headEnd type="none" w="med" len="med"/>
              <a:tailEnd type="none" w="med" len="med"/>
            </a:ln>
          </p:spPr>
        </p:cxnSp>
        <p:cxnSp>
          <p:nvCxnSpPr>
            <p:cNvPr id="579" name="Google Shape;579;p41"/>
            <p:cNvCxnSpPr>
              <a:stCxn id="578" idx="1"/>
              <a:endCxn id="571" idx="5"/>
            </p:cNvCxnSpPr>
            <p:nvPr/>
          </p:nvCxnSpPr>
          <p:spPr>
            <a:xfrm rot="10800000">
              <a:off x="5478289" y="3150176"/>
              <a:ext cx="523200" cy="638400"/>
            </a:xfrm>
            <a:prstGeom prst="straightConnector1">
              <a:avLst/>
            </a:prstGeom>
            <a:noFill/>
            <a:ln w="19050" cap="flat" cmpd="sng">
              <a:solidFill>
                <a:srgbClr val="000000"/>
              </a:solidFill>
              <a:prstDash val="solid"/>
              <a:round/>
              <a:headEnd type="none" w="med" len="med"/>
              <a:tailEnd type="none" w="med" len="med"/>
            </a:ln>
          </p:spPr>
        </p:cxnSp>
        <p:cxnSp>
          <p:nvCxnSpPr>
            <p:cNvPr id="580" name="Google Shape;580;p41"/>
            <p:cNvCxnSpPr>
              <a:stCxn id="573" idx="1"/>
              <a:endCxn id="581" idx="5"/>
            </p:cNvCxnSpPr>
            <p:nvPr/>
          </p:nvCxnSpPr>
          <p:spPr>
            <a:xfrm rot="10800000">
              <a:off x="2794354"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582" name="Google Shape;582;p41"/>
            <p:cNvCxnSpPr>
              <a:stCxn id="581" idx="7"/>
              <a:endCxn id="568" idx="3"/>
            </p:cNvCxnSpPr>
            <p:nvPr/>
          </p:nvCxnSpPr>
          <p:spPr>
            <a:xfrm rot="10800000" flipH="1">
              <a:off x="2794479" y="3150176"/>
              <a:ext cx="522600" cy="638400"/>
            </a:xfrm>
            <a:prstGeom prst="straightConnector1">
              <a:avLst/>
            </a:prstGeom>
            <a:noFill/>
            <a:ln w="76200" cap="flat" cmpd="sng">
              <a:solidFill>
                <a:schemeClr val="accent5"/>
              </a:solidFill>
              <a:prstDash val="solid"/>
              <a:round/>
              <a:headEnd type="none" w="med" len="med"/>
              <a:tailEnd type="none" w="med" len="med"/>
            </a:ln>
          </p:spPr>
        </p:cxnSp>
        <p:cxnSp>
          <p:nvCxnSpPr>
            <p:cNvPr id="583" name="Google Shape;583;p41"/>
            <p:cNvCxnSpPr>
              <a:stCxn id="573" idx="0"/>
              <a:endCxn id="568" idx="4"/>
            </p:cNvCxnSpPr>
            <p:nvPr/>
          </p:nvCxnSpPr>
          <p:spPr>
            <a:xfrm rot="10800000">
              <a:off x="3466701" y="3212076"/>
              <a:ext cx="300" cy="1430400"/>
            </a:xfrm>
            <a:prstGeom prst="straightConnector1">
              <a:avLst/>
            </a:prstGeom>
            <a:noFill/>
            <a:ln w="76200" cap="flat" cmpd="sng">
              <a:solidFill>
                <a:schemeClr val="accent5"/>
              </a:solidFill>
              <a:prstDash val="solid"/>
              <a:round/>
              <a:headEnd type="none" w="med" len="med"/>
              <a:tailEnd type="none" w="med" len="med"/>
            </a:ln>
          </p:spPr>
        </p:cxnSp>
        <p:cxnSp>
          <p:nvCxnSpPr>
            <p:cNvPr id="584" name="Google Shape;584;p41"/>
            <p:cNvCxnSpPr>
              <a:stCxn id="576" idx="0"/>
              <a:endCxn id="571" idx="4"/>
            </p:cNvCxnSpPr>
            <p:nvPr/>
          </p:nvCxnSpPr>
          <p:spPr>
            <a:xfrm rot="10800000">
              <a:off x="5328988" y="3212076"/>
              <a:ext cx="0" cy="1430400"/>
            </a:xfrm>
            <a:prstGeom prst="straightConnector1">
              <a:avLst/>
            </a:prstGeom>
            <a:noFill/>
            <a:ln w="76200" cap="flat" cmpd="sng">
              <a:solidFill>
                <a:schemeClr val="accent5"/>
              </a:solidFill>
              <a:prstDash val="solid"/>
              <a:round/>
              <a:headEnd type="none" w="med" len="med"/>
              <a:tailEnd type="none" w="med" len="med"/>
            </a:ln>
          </p:spPr>
        </p:cxnSp>
        <p:cxnSp>
          <p:nvCxnSpPr>
            <p:cNvPr id="585" name="Google Shape;585;p41"/>
            <p:cNvCxnSpPr>
              <a:stCxn id="576" idx="1"/>
              <a:endCxn id="569" idx="5"/>
            </p:cNvCxnSpPr>
            <p:nvPr/>
          </p:nvCxnSpPr>
          <p:spPr>
            <a:xfrm rot="10800000">
              <a:off x="4547141" y="3150079"/>
              <a:ext cx="632400" cy="1554300"/>
            </a:xfrm>
            <a:prstGeom prst="straightConnector1">
              <a:avLst/>
            </a:prstGeom>
            <a:noFill/>
            <a:ln w="19050" cap="flat" cmpd="sng">
              <a:solidFill>
                <a:srgbClr val="000000"/>
              </a:solidFill>
              <a:prstDash val="solid"/>
              <a:round/>
              <a:headEnd type="none" w="med" len="med"/>
              <a:tailEnd type="none" w="med" len="med"/>
            </a:ln>
          </p:spPr>
        </p:cxnSp>
        <p:cxnSp>
          <p:nvCxnSpPr>
            <p:cNvPr id="586" name="Google Shape;586;p41"/>
            <p:cNvCxnSpPr>
              <a:stCxn id="587" idx="0"/>
              <a:endCxn id="569" idx="4"/>
            </p:cNvCxnSpPr>
            <p:nvPr/>
          </p:nvCxnSpPr>
          <p:spPr>
            <a:xfrm rot="10800000">
              <a:off x="4397720" y="3211884"/>
              <a:ext cx="0" cy="514800"/>
            </a:xfrm>
            <a:prstGeom prst="straightConnector1">
              <a:avLst/>
            </a:prstGeom>
            <a:noFill/>
            <a:ln w="19050" cap="flat" cmpd="sng">
              <a:solidFill>
                <a:srgbClr val="000000"/>
              </a:solidFill>
              <a:prstDash val="solid"/>
              <a:round/>
              <a:headEnd type="none" w="med" len="med"/>
              <a:tailEnd type="none" w="med" len="med"/>
            </a:ln>
          </p:spPr>
        </p:cxnSp>
        <p:cxnSp>
          <p:nvCxnSpPr>
            <p:cNvPr id="588" name="Google Shape;588;p41"/>
            <p:cNvCxnSpPr>
              <a:stCxn id="574" idx="0"/>
              <a:endCxn id="587" idx="4"/>
            </p:cNvCxnSpPr>
            <p:nvPr/>
          </p:nvCxnSpPr>
          <p:spPr>
            <a:xfrm rot="10800000">
              <a:off x="4397798" y="4149276"/>
              <a:ext cx="6600" cy="493200"/>
            </a:xfrm>
            <a:prstGeom prst="straightConnector1">
              <a:avLst/>
            </a:prstGeom>
            <a:noFill/>
            <a:ln w="76200" cap="flat" cmpd="sng">
              <a:solidFill>
                <a:schemeClr val="accent5"/>
              </a:solidFill>
              <a:prstDash val="solid"/>
              <a:round/>
              <a:headEnd type="none" w="med" len="med"/>
              <a:tailEnd type="none" w="med" len="med"/>
            </a:ln>
          </p:spPr>
        </p:cxnSp>
        <p:cxnSp>
          <p:nvCxnSpPr>
            <p:cNvPr id="589" name="Google Shape;589;p41"/>
            <p:cNvCxnSpPr>
              <a:stCxn id="573" idx="7"/>
              <a:endCxn id="587" idx="3"/>
            </p:cNvCxnSpPr>
            <p:nvPr/>
          </p:nvCxnSpPr>
          <p:spPr>
            <a:xfrm rot="10800000" flipH="1">
              <a:off x="3616448" y="4087579"/>
              <a:ext cx="631800" cy="616800"/>
            </a:xfrm>
            <a:prstGeom prst="straightConnector1">
              <a:avLst/>
            </a:prstGeom>
            <a:noFill/>
            <a:ln w="76200" cap="flat" cmpd="sng">
              <a:solidFill>
                <a:schemeClr val="accent5"/>
              </a:solidFill>
              <a:prstDash val="solid"/>
              <a:round/>
              <a:headEnd type="none" w="med" len="med"/>
              <a:tailEnd type="none" w="med" len="med"/>
            </a:ln>
          </p:spPr>
        </p:cxnSp>
      </p:grpSp>
      <p:grpSp>
        <p:nvGrpSpPr>
          <p:cNvPr id="590" name="Google Shape;590;p41"/>
          <p:cNvGrpSpPr/>
          <p:nvPr/>
        </p:nvGrpSpPr>
        <p:grpSpPr>
          <a:xfrm>
            <a:off x="2433682" y="3494125"/>
            <a:ext cx="3928604" cy="2275900"/>
            <a:chOff x="2433682" y="2789275"/>
            <a:chExt cx="3928604" cy="2275900"/>
          </a:xfrm>
        </p:grpSpPr>
        <p:sp>
          <p:nvSpPr>
            <p:cNvPr id="568" name="Google Shape;568;p41"/>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B</a:t>
              </a:r>
              <a:endParaRPr b="1" kern="0">
                <a:solidFill>
                  <a:srgbClr val="000000"/>
                </a:solidFill>
                <a:latin typeface="Assistant"/>
                <a:ea typeface="Assistant"/>
                <a:cs typeface="Assistant"/>
                <a:sym typeface="Assistant"/>
              </a:endParaRPr>
            </a:p>
          </p:txBody>
        </p:sp>
        <p:sp>
          <p:nvSpPr>
            <p:cNvPr id="569" name="Google Shape;569;p41"/>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C</a:t>
              </a:r>
              <a:endParaRPr b="1" kern="0">
                <a:solidFill>
                  <a:srgbClr val="000000"/>
                </a:solidFill>
                <a:latin typeface="Assistant"/>
                <a:ea typeface="Assistant"/>
                <a:cs typeface="Assistant"/>
                <a:sym typeface="Assistant"/>
              </a:endParaRPr>
            </a:p>
          </p:txBody>
        </p:sp>
        <p:sp>
          <p:nvSpPr>
            <p:cNvPr id="578" name="Google Shape;578;p41"/>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E</a:t>
              </a:r>
              <a:endParaRPr b="1" kern="0">
                <a:solidFill>
                  <a:srgbClr val="000000"/>
                </a:solidFill>
                <a:latin typeface="Assistant"/>
                <a:ea typeface="Assistant"/>
                <a:cs typeface="Assistant"/>
                <a:sym typeface="Assistant"/>
              </a:endParaRPr>
            </a:p>
          </p:txBody>
        </p:sp>
        <p:sp>
          <p:nvSpPr>
            <p:cNvPr id="571" name="Google Shape;571;p41"/>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D</a:t>
              </a:r>
              <a:endParaRPr b="1" kern="0">
                <a:solidFill>
                  <a:srgbClr val="000000"/>
                </a:solidFill>
                <a:latin typeface="Assistant"/>
                <a:ea typeface="Assistant"/>
                <a:cs typeface="Assistant"/>
                <a:sym typeface="Assistant"/>
              </a:endParaRPr>
            </a:p>
          </p:txBody>
        </p:sp>
        <p:sp>
          <p:nvSpPr>
            <p:cNvPr id="574" name="Google Shape;574;p41"/>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G</a:t>
              </a:r>
              <a:endParaRPr b="1" kern="0">
                <a:solidFill>
                  <a:srgbClr val="000000"/>
                </a:solidFill>
                <a:latin typeface="Assistant"/>
                <a:ea typeface="Assistant"/>
                <a:cs typeface="Assistant"/>
                <a:sym typeface="Assistant"/>
              </a:endParaRPr>
            </a:p>
          </p:txBody>
        </p:sp>
        <p:sp>
          <p:nvSpPr>
            <p:cNvPr id="576" name="Google Shape;576;p41"/>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F</a:t>
              </a:r>
              <a:endParaRPr b="1" kern="0">
                <a:solidFill>
                  <a:srgbClr val="000000"/>
                </a:solidFill>
                <a:latin typeface="Assistant"/>
                <a:ea typeface="Assistant"/>
                <a:cs typeface="Assistant"/>
                <a:sym typeface="Assistant"/>
              </a:endParaRPr>
            </a:p>
          </p:txBody>
        </p:sp>
        <p:sp>
          <p:nvSpPr>
            <p:cNvPr id="581" name="Google Shape;581;p41"/>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A</a:t>
              </a:r>
              <a:endParaRPr b="1" kern="0">
                <a:solidFill>
                  <a:srgbClr val="000000"/>
                </a:solidFill>
                <a:latin typeface="Assistant"/>
                <a:ea typeface="Assistant"/>
                <a:cs typeface="Assistant"/>
                <a:sym typeface="Assistant"/>
              </a:endParaRPr>
            </a:p>
          </p:txBody>
        </p:sp>
        <p:sp>
          <p:nvSpPr>
            <p:cNvPr id="573" name="Google Shape;573;p41"/>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H</a:t>
              </a:r>
              <a:endParaRPr b="1" kern="0">
                <a:solidFill>
                  <a:srgbClr val="000000"/>
                </a:solidFill>
                <a:latin typeface="Assistant"/>
                <a:ea typeface="Assistant"/>
                <a:cs typeface="Assistant"/>
                <a:sym typeface="Assistant"/>
              </a:endParaRPr>
            </a:p>
          </p:txBody>
        </p:sp>
        <p:sp>
          <p:nvSpPr>
            <p:cNvPr id="587" name="Google Shape;587;p41"/>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I</a:t>
              </a:r>
              <a:endParaRPr b="1" kern="0">
                <a:solidFill>
                  <a:srgbClr val="000000"/>
                </a:solidFill>
                <a:latin typeface="Assistant"/>
                <a:ea typeface="Assistant"/>
                <a:cs typeface="Assistant"/>
                <a:sym typeface="Assistant"/>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2"/>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MINIMUM SPANNING TREES (MSTs)</a:t>
            </a:r>
            <a:endParaRPr sz="3600">
              <a:solidFill>
                <a:schemeClr val="accent5"/>
              </a:solidFill>
              <a:latin typeface="Lato Light"/>
              <a:ea typeface="Lato Light"/>
              <a:cs typeface="Lato Light"/>
              <a:sym typeface="Lato Light"/>
            </a:endParaRPr>
          </a:p>
        </p:txBody>
      </p:sp>
      <p:sp>
        <p:nvSpPr>
          <p:cNvPr id="596" name="Google Shape;596;p42"/>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48</a:t>
            </a:fld>
            <a:endParaRPr kern="0">
              <a:solidFill>
                <a:srgbClr val="595959"/>
              </a:solidFill>
              <a:latin typeface="Arial"/>
              <a:cs typeface="Arial"/>
              <a:sym typeface="Arial"/>
            </a:endParaRPr>
          </a:p>
        </p:txBody>
      </p:sp>
      <p:sp>
        <p:nvSpPr>
          <p:cNvPr id="597" name="Google Shape;597;p42"/>
          <p:cNvSpPr txBox="1"/>
          <p:nvPr/>
        </p:nvSpPr>
        <p:spPr>
          <a:xfrm>
            <a:off x="311700" y="1835175"/>
            <a:ext cx="8520600" cy="606600"/>
          </a:xfrm>
          <a:prstGeom prst="rect">
            <a:avLst/>
          </a:prstGeom>
          <a:noFill/>
          <a:ln>
            <a:noFill/>
          </a:ln>
        </p:spPr>
        <p:txBody>
          <a:bodyPr spcFirstLastPara="1" wrap="square" lIns="91425" tIns="91425" rIns="91425" bIns="91425" anchor="ctr" anchorCtr="0">
            <a:noAutofit/>
          </a:bodyPr>
          <a:lstStyle/>
          <a:p>
            <a:pPr algn="ctr">
              <a:buClr>
                <a:srgbClr val="000000"/>
              </a:buClr>
            </a:pPr>
            <a:r>
              <a:rPr lang="en" sz="1600" kern="0">
                <a:solidFill>
                  <a:srgbClr val="000000"/>
                </a:solidFill>
                <a:latin typeface="Assistant"/>
                <a:ea typeface="Assistant"/>
                <a:cs typeface="Assistant"/>
                <a:sym typeface="Assistant"/>
              </a:rPr>
              <a:t>For the remainder of today, we’re going to work with </a:t>
            </a:r>
            <a:r>
              <a:rPr lang="en" sz="1600" b="1" kern="0">
                <a:solidFill>
                  <a:srgbClr val="000000"/>
                </a:solidFill>
                <a:latin typeface="Assistant"/>
                <a:ea typeface="Assistant"/>
                <a:cs typeface="Assistant"/>
                <a:sym typeface="Assistant"/>
              </a:rPr>
              <a:t>undirected, weighted, connected graphs.</a:t>
            </a:r>
            <a:endParaRPr sz="1600" b="1" kern="0">
              <a:solidFill>
                <a:srgbClr val="000000"/>
              </a:solidFill>
              <a:latin typeface="Assistant"/>
              <a:ea typeface="Assistant"/>
              <a:cs typeface="Assistant"/>
              <a:sym typeface="Assistant"/>
            </a:endParaRPr>
          </a:p>
        </p:txBody>
      </p:sp>
      <p:sp>
        <p:nvSpPr>
          <p:cNvPr id="598" name="Google Shape;598;p42"/>
          <p:cNvSpPr/>
          <p:nvPr/>
        </p:nvSpPr>
        <p:spPr>
          <a:xfrm>
            <a:off x="311700" y="2396250"/>
            <a:ext cx="8520600" cy="9162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kern="0">
                <a:solidFill>
                  <a:srgbClr val="000000"/>
                </a:solidFill>
                <a:latin typeface="Assistant"/>
                <a:ea typeface="Assistant"/>
                <a:cs typeface="Assistant"/>
                <a:sym typeface="Assistant"/>
              </a:rPr>
              <a:t>The </a:t>
            </a:r>
            <a:r>
              <a:rPr lang="en" sz="2100" b="1" kern="0">
                <a:solidFill>
                  <a:srgbClr val="000000"/>
                </a:solidFill>
                <a:latin typeface="Assistant"/>
                <a:ea typeface="Assistant"/>
                <a:cs typeface="Assistant"/>
                <a:sym typeface="Assistant"/>
              </a:rPr>
              <a:t>cost of a spanning tree</a:t>
            </a:r>
            <a:r>
              <a:rPr lang="en" sz="2100" kern="0">
                <a:solidFill>
                  <a:srgbClr val="000000"/>
                </a:solidFill>
                <a:latin typeface="Assistant"/>
                <a:ea typeface="Assistant"/>
                <a:cs typeface="Assistant"/>
                <a:sym typeface="Assistant"/>
              </a:rPr>
              <a:t> is the </a:t>
            </a:r>
            <a:r>
              <a:rPr lang="en" sz="2100" b="1" kern="0">
                <a:solidFill>
                  <a:srgbClr val="000000"/>
                </a:solidFill>
                <a:latin typeface="Assistant"/>
                <a:ea typeface="Assistant"/>
                <a:cs typeface="Assistant"/>
                <a:sym typeface="Assistant"/>
              </a:rPr>
              <a:t>sum of the weights on the edges</a:t>
            </a:r>
            <a:r>
              <a:rPr lang="en" sz="2100" kern="0">
                <a:solidFill>
                  <a:srgbClr val="000000"/>
                </a:solidFill>
                <a:latin typeface="Assistant"/>
                <a:ea typeface="Assistant"/>
                <a:cs typeface="Assistant"/>
                <a:sym typeface="Assistant"/>
              </a:rPr>
              <a:t>.</a:t>
            </a:r>
            <a:endParaRPr sz="2100" kern="0">
              <a:solidFill>
                <a:srgbClr val="000000"/>
              </a:solidFill>
              <a:latin typeface="Assistant"/>
              <a:ea typeface="Assistant"/>
              <a:cs typeface="Assistant"/>
              <a:sym typeface="Assistant"/>
            </a:endParaRPr>
          </a:p>
          <a:p>
            <a:pPr algn="ctr">
              <a:spcBef>
                <a:spcPts val="1000"/>
              </a:spcBef>
              <a:buClr>
                <a:srgbClr val="000000"/>
              </a:buClr>
            </a:pPr>
            <a:r>
              <a:rPr lang="en" sz="2100" kern="0">
                <a:solidFill>
                  <a:srgbClr val="000000"/>
                </a:solidFill>
                <a:latin typeface="Assistant"/>
                <a:ea typeface="Assistant"/>
                <a:cs typeface="Assistant"/>
                <a:sym typeface="Assistant"/>
              </a:rPr>
              <a:t>An </a:t>
            </a:r>
            <a:r>
              <a:rPr lang="en" sz="2100" b="1" kern="0">
                <a:solidFill>
                  <a:srgbClr val="000000"/>
                </a:solidFill>
                <a:latin typeface="Assistant"/>
                <a:ea typeface="Assistant"/>
                <a:cs typeface="Assistant"/>
                <a:sym typeface="Assistant"/>
              </a:rPr>
              <a:t>MST</a:t>
            </a:r>
            <a:r>
              <a:rPr lang="en" sz="2100" kern="0">
                <a:solidFill>
                  <a:srgbClr val="000000"/>
                </a:solidFill>
                <a:latin typeface="Assistant"/>
                <a:ea typeface="Assistant"/>
                <a:cs typeface="Assistant"/>
                <a:sym typeface="Assistant"/>
              </a:rPr>
              <a:t> of a graph is a spanning tree of the graph with minimum cost.</a:t>
            </a:r>
            <a:endParaRPr sz="2100" kern="0">
              <a:solidFill>
                <a:srgbClr val="000000"/>
              </a:solidFill>
              <a:latin typeface="Assistant"/>
              <a:ea typeface="Assistant"/>
              <a:cs typeface="Assistant"/>
              <a:sym typeface="Assistant"/>
            </a:endParaRPr>
          </a:p>
        </p:txBody>
      </p:sp>
      <p:sp>
        <p:nvSpPr>
          <p:cNvPr id="599" name="Google Shape;599;p42"/>
          <p:cNvSpPr/>
          <p:nvPr/>
        </p:nvSpPr>
        <p:spPr>
          <a:xfrm>
            <a:off x="311700" y="3736025"/>
            <a:ext cx="2013300" cy="1010100"/>
          </a:xfrm>
          <a:prstGeom prst="roundRect">
            <a:avLst>
              <a:gd name="adj" fmla="val 5069"/>
            </a:avLst>
          </a:prstGeom>
          <a:noFill/>
          <a:ln>
            <a:noFill/>
          </a:ln>
        </p:spPr>
        <p:txBody>
          <a:bodyPr spcFirstLastPara="1" wrap="square" lIns="91425" tIns="91425" rIns="91425" bIns="91425" anchor="ctr" anchorCtr="0">
            <a:noAutofit/>
          </a:bodyPr>
          <a:lstStyle/>
          <a:p>
            <a:pPr algn="ctr">
              <a:buClr>
                <a:srgbClr val="000000"/>
              </a:buClr>
            </a:pPr>
            <a:r>
              <a:rPr lang="en" sz="1100" b="1" kern="0">
                <a:solidFill>
                  <a:srgbClr val="CC0000"/>
                </a:solidFill>
                <a:latin typeface="Assistant"/>
                <a:ea typeface="Assistant"/>
                <a:cs typeface="Assistant"/>
                <a:sym typeface="Assistant"/>
              </a:rPr>
              <a:t>Note: </a:t>
            </a:r>
            <a:r>
              <a:rPr lang="en" sz="1100" kern="0">
                <a:solidFill>
                  <a:srgbClr val="CC0000"/>
                </a:solidFill>
                <a:latin typeface="Assistant"/>
                <a:ea typeface="Assistant"/>
                <a:cs typeface="Assistant"/>
                <a:sym typeface="Assistant"/>
              </a:rPr>
              <a:t>A graph may have multiple spanning trees. </a:t>
            </a:r>
            <a:br>
              <a:rPr lang="en" sz="1100" kern="0">
                <a:solidFill>
                  <a:srgbClr val="CC0000"/>
                </a:solidFill>
                <a:latin typeface="Assistant"/>
                <a:ea typeface="Assistant"/>
                <a:cs typeface="Assistant"/>
                <a:sym typeface="Assistant"/>
              </a:rPr>
            </a:br>
            <a:r>
              <a:rPr lang="en" sz="1100" kern="0">
                <a:solidFill>
                  <a:srgbClr val="CC0000"/>
                </a:solidFill>
                <a:latin typeface="Assistant"/>
                <a:ea typeface="Assistant"/>
                <a:cs typeface="Assistant"/>
                <a:sym typeface="Assistant"/>
              </a:rPr>
              <a:t>It may also have multiple MSTs (if 2 different spanning trees have the same exact cost)</a:t>
            </a:r>
            <a:endParaRPr sz="1100" kern="0">
              <a:solidFill>
                <a:srgbClr val="CC0000"/>
              </a:solidFill>
              <a:latin typeface="Assistant"/>
              <a:ea typeface="Assistant"/>
              <a:cs typeface="Assistant"/>
              <a:sym typeface="Assistant"/>
            </a:endParaRPr>
          </a:p>
        </p:txBody>
      </p:sp>
      <p:sp>
        <p:nvSpPr>
          <p:cNvPr id="600" name="Google Shape;600;p42"/>
          <p:cNvSpPr/>
          <p:nvPr/>
        </p:nvSpPr>
        <p:spPr>
          <a:xfrm>
            <a:off x="6362275" y="4155350"/>
            <a:ext cx="2402100" cy="1010100"/>
          </a:xfrm>
          <a:prstGeom prst="roundRect">
            <a:avLst>
              <a:gd name="adj" fmla="val 5069"/>
            </a:avLst>
          </a:prstGeom>
          <a:noFill/>
          <a:ln>
            <a:noFill/>
          </a:ln>
        </p:spPr>
        <p:txBody>
          <a:bodyPr spcFirstLastPara="1" wrap="square" lIns="0" tIns="91425" rIns="0" bIns="91425" anchor="ctr" anchorCtr="0">
            <a:noAutofit/>
          </a:bodyPr>
          <a:lstStyle/>
          <a:p>
            <a:pPr algn="ctr">
              <a:buClr>
                <a:srgbClr val="000000"/>
              </a:buClr>
            </a:pPr>
            <a:r>
              <a:rPr lang="en" sz="1700" kern="0">
                <a:solidFill>
                  <a:srgbClr val="0097A7"/>
                </a:solidFill>
                <a:latin typeface="Assistant"/>
                <a:ea typeface="Assistant"/>
                <a:cs typeface="Assistant"/>
                <a:sym typeface="Assistant"/>
              </a:rPr>
              <a:t>This spanning tree </a:t>
            </a:r>
            <a:br>
              <a:rPr lang="en" sz="1700" kern="0">
                <a:solidFill>
                  <a:srgbClr val="0097A7"/>
                </a:solidFill>
                <a:latin typeface="Assistant"/>
                <a:ea typeface="Assistant"/>
                <a:cs typeface="Assistant"/>
                <a:sym typeface="Assistant"/>
              </a:rPr>
            </a:br>
            <a:r>
              <a:rPr lang="en" sz="1700" kern="0">
                <a:solidFill>
                  <a:srgbClr val="0097A7"/>
                </a:solidFill>
                <a:latin typeface="Assistant"/>
                <a:ea typeface="Assistant"/>
                <a:cs typeface="Assistant"/>
                <a:sym typeface="Assistant"/>
              </a:rPr>
              <a:t>has a cost of </a:t>
            </a:r>
            <a:r>
              <a:rPr lang="en" sz="1700" b="1" kern="0">
                <a:solidFill>
                  <a:srgbClr val="0097A7"/>
                </a:solidFill>
                <a:latin typeface="Assistant"/>
                <a:ea typeface="Assistant"/>
                <a:cs typeface="Assistant"/>
                <a:sym typeface="Assistant"/>
              </a:rPr>
              <a:t>37</a:t>
            </a:r>
            <a:r>
              <a:rPr lang="en" sz="1700" kern="0">
                <a:solidFill>
                  <a:srgbClr val="0097A7"/>
                </a:solidFill>
                <a:latin typeface="Assistant"/>
                <a:ea typeface="Assistant"/>
                <a:cs typeface="Assistant"/>
                <a:sym typeface="Assistant"/>
              </a:rPr>
              <a:t>.</a:t>
            </a:r>
            <a:endParaRPr sz="1700" kern="0">
              <a:solidFill>
                <a:srgbClr val="0097A7"/>
              </a:solidFill>
              <a:latin typeface="Assistant"/>
              <a:ea typeface="Assistant"/>
              <a:cs typeface="Assistant"/>
              <a:sym typeface="Assistant"/>
            </a:endParaRPr>
          </a:p>
          <a:p>
            <a:pPr algn="ctr">
              <a:buClr>
                <a:srgbClr val="000000"/>
              </a:buClr>
            </a:pPr>
            <a:endParaRPr sz="1700" kern="0">
              <a:solidFill>
                <a:srgbClr val="0097A7"/>
              </a:solidFill>
              <a:latin typeface="Assistant"/>
              <a:ea typeface="Assistant"/>
              <a:cs typeface="Assistant"/>
              <a:sym typeface="Assistant"/>
            </a:endParaRPr>
          </a:p>
          <a:p>
            <a:pPr algn="ctr">
              <a:buClr>
                <a:srgbClr val="000000"/>
              </a:buClr>
            </a:pPr>
            <a:r>
              <a:rPr lang="en" sz="1400" b="1" kern="0">
                <a:solidFill>
                  <a:srgbClr val="0097A7"/>
                </a:solidFill>
                <a:latin typeface="Assistant"/>
                <a:ea typeface="Assistant"/>
                <a:cs typeface="Assistant"/>
                <a:sym typeface="Assistant"/>
              </a:rPr>
              <a:t>This is an MST of this graph</a:t>
            </a:r>
            <a:r>
              <a:rPr lang="en" sz="1400" kern="0">
                <a:solidFill>
                  <a:srgbClr val="0097A7"/>
                </a:solidFill>
                <a:latin typeface="Assistant"/>
                <a:ea typeface="Assistant"/>
                <a:cs typeface="Assistant"/>
                <a:sym typeface="Assistant"/>
              </a:rPr>
              <a:t>, since there is no other spanning tree with smaller cost.</a:t>
            </a:r>
            <a:endParaRPr sz="1400" kern="0">
              <a:solidFill>
                <a:srgbClr val="0097A7"/>
              </a:solidFill>
              <a:latin typeface="Assistant"/>
              <a:ea typeface="Assistant"/>
              <a:cs typeface="Assistant"/>
              <a:sym typeface="Assistant"/>
            </a:endParaRPr>
          </a:p>
        </p:txBody>
      </p:sp>
      <p:sp>
        <p:nvSpPr>
          <p:cNvPr id="601" name="Google Shape;601;p42"/>
          <p:cNvSpPr txBox="1"/>
          <p:nvPr/>
        </p:nvSpPr>
        <p:spPr>
          <a:xfrm>
            <a:off x="2724205" y="3959295"/>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4</a:t>
            </a:r>
            <a:endParaRPr sz="1400" b="1" kern="0">
              <a:solidFill>
                <a:srgbClr val="0097A7"/>
              </a:solidFill>
              <a:latin typeface="Assistant"/>
              <a:ea typeface="Assistant"/>
              <a:cs typeface="Assistant"/>
              <a:sym typeface="Assistant"/>
            </a:endParaRPr>
          </a:p>
        </p:txBody>
      </p:sp>
      <p:sp>
        <p:nvSpPr>
          <p:cNvPr id="602" name="Google Shape;602;p42"/>
          <p:cNvSpPr txBox="1"/>
          <p:nvPr/>
        </p:nvSpPr>
        <p:spPr>
          <a:xfrm>
            <a:off x="2724205" y="4948098"/>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8</a:t>
            </a:r>
            <a:endParaRPr sz="1400" kern="0">
              <a:solidFill>
                <a:srgbClr val="000000"/>
              </a:solidFill>
              <a:latin typeface="Assistant"/>
              <a:ea typeface="Assistant"/>
              <a:cs typeface="Assistant"/>
              <a:sym typeface="Assistant"/>
            </a:endParaRPr>
          </a:p>
        </p:txBody>
      </p:sp>
      <p:sp>
        <p:nvSpPr>
          <p:cNvPr id="603" name="Google Shape;603;p42"/>
          <p:cNvSpPr txBox="1"/>
          <p:nvPr/>
        </p:nvSpPr>
        <p:spPr>
          <a:xfrm>
            <a:off x="3768772" y="5529532"/>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1</a:t>
            </a:r>
            <a:endParaRPr sz="1400" b="1" kern="0">
              <a:solidFill>
                <a:srgbClr val="0097A7"/>
              </a:solidFill>
              <a:latin typeface="Assistant"/>
              <a:ea typeface="Assistant"/>
              <a:cs typeface="Assistant"/>
              <a:sym typeface="Assistant"/>
            </a:endParaRPr>
          </a:p>
        </p:txBody>
      </p:sp>
      <p:sp>
        <p:nvSpPr>
          <p:cNvPr id="604" name="Google Shape;604;p42"/>
          <p:cNvSpPr txBox="1"/>
          <p:nvPr/>
        </p:nvSpPr>
        <p:spPr>
          <a:xfrm>
            <a:off x="4699766" y="5529532"/>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2</a:t>
            </a:r>
            <a:endParaRPr sz="1400" b="1" kern="0">
              <a:solidFill>
                <a:srgbClr val="0097A7"/>
              </a:solidFill>
              <a:latin typeface="Assistant"/>
              <a:ea typeface="Assistant"/>
              <a:cs typeface="Assistant"/>
              <a:sym typeface="Assistant"/>
            </a:endParaRPr>
          </a:p>
        </p:txBody>
      </p:sp>
      <p:sp>
        <p:nvSpPr>
          <p:cNvPr id="605" name="Google Shape;605;p42"/>
          <p:cNvSpPr txBox="1"/>
          <p:nvPr/>
        </p:nvSpPr>
        <p:spPr>
          <a:xfrm>
            <a:off x="4397647" y="4933839"/>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6</a:t>
            </a:r>
            <a:endParaRPr sz="1400" kern="0">
              <a:solidFill>
                <a:srgbClr val="000000"/>
              </a:solidFill>
              <a:latin typeface="Assistant"/>
              <a:ea typeface="Assistant"/>
              <a:cs typeface="Assistant"/>
              <a:sym typeface="Assistant"/>
            </a:endParaRPr>
          </a:p>
        </p:txBody>
      </p:sp>
      <p:sp>
        <p:nvSpPr>
          <p:cNvPr id="606" name="Google Shape;606;p42"/>
          <p:cNvSpPr txBox="1"/>
          <p:nvPr/>
        </p:nvSpPr>
        <p:spPr>
          <a:xfrm>
            <a:off x="3690722" y="4792390"/>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7</a:t>
            </a:r>
            <a:endParaRPr sz="1400" kern="0">
              <a:solidFill>
                <a:srgbClr val="000000"/>
              </a:solidFill>
              <a:latin typeface="Assistant"/>
              <a:ea typeface="Assistant"/>
              <a:cs typeface="Assistant"/>
              <a:sym typeface="Assistant"/>
            </a:endParaRPr>
          </a:p>
        </p:txBody>
      </p:sp>
      <p:sp>
        <p:nvSpPr>
          <p:cNvPr id="607" name="Google Shape;607;p42"/>
          <p:cNvSpPr txBox="1"/>
          <p:nvPr/>
        </p:nvSpPr>
        <p:spPr>
          <a:xfrm>
            <a:off x="3466802" y="4298126"/>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11</a:t>
            </a:r>
            <a:endParaRPr sz="1400" kern="0">
              <a:solidFill>
                <a:srgbClr val="000000"/>
              </a:solidFill>
              <a:latin typeface="Assistant"/>
              <a:ea typeface="Assistant"/>
              <a:cs typeface="Assistant"/>
              <a:sym typeface="Assistant"/>
            </a:endParaRPr>
          </a:p>
        </p:txBody>
      </p:sp>
      <p:sp>
        <p:nvSpPr>
          <p:cNvPr id="608" name="Google Shape;608;p42"/>
          <p:cNvSpPr txBox="1"/>
          <p:nvPr/>
        </p:nvSpPr>
        <p:spPr>
          <a:xfrm>
            <a:off x="5715361" y="5013322"/>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10</a:t>
            </a:r>
            <a:endParaRPr sz="1400" kern="0">
              <a:solidFill>
                <a:srgbClr val="000000"/>
              </a:solidFill>
              <a:latin typeface="Assistant"/>
              <a:ea typeface="Assistant"/>
              <a:cs typeface="Assistant"/>
              <a:sym typeface="Assistant"/>
            </a:endParaRPr>
          </a:p>
        </p:txBody>
      </p:sp>
      <p:sp>
        <p:nvSpPr>
          <p:cNvPr id="609" name="Google Shape;609;p42"/>
          <p:cNvSpPr txBox="1"/>
          <p:nvPr/>
        </p:nvSpPr>
        <p:spPr>
          <a:xfrm>
            <a:off x="5329053" y="4493439"/>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14</a:t>
            </a:r>
            <a:endParaRPr sz="1400" kern="0">
              <a:solidFill>
                <a:srgbClr val="000000"/>
              </a:solidFill>
              <a:latin typeface="Assistant"/>
              <a:ea typeface="Assistant"/>
              <a:cs typeface="Assistant"/>
              <a:sym typeface="Assistant"/>
            </a:endParaRPr>
          </a:p>
        </p:txBody>
      </p:sp>
      <p:sp>
        <p:nvSpPr>
          <p:cNvPr id="610" name="Google Shape;610;p42"/>
          <p:cNvSpPr txBox="1"/>
          <p:nvPr/>
        </p:nvSpPr>
        <p:spPr>
          <a:xfrm>
            <a:off x="5705629" y="3938535"/>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9</a:t>
            </a:r>
            <a:endParaRPr sz="1400" b="1" kern="0">
              <a:solidFill>
                <a:srgbClr val="0097A7"/>
              </a:solidFill>
              <a:latin typeface="Assistant"/>
              <a:ea typeface="Assistant"/>
              <a:cs typeface="Assistant"/>
              <a:sym typeface="Assistant"/>
            </a:endParaRPr>
          </a:p>
        </p:txBody>
      </p:sp>
      <p:sp>
        <p:nvSpPr>
          <p:cNvPr id="611" name="Google Shape;611;p42"/>
          <p:cNvSpPr txBox="1"/>
          <p:nvPr/>
        </p:nvSpPr>
        <p:spPr>
          <a:xfrm>
            <a:off x="4802134" y="4403851"/>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4</a:t>
            </a:r>
            <a:endParaRPr sz="1400" b="1" kern="0">
              <a:solidFill>
                <a:srgbClr val="0097A7"/>
              </a:solidFill>
              <a:latin typeface="Assistant"/>
              <a:ea typeface="Assistant"/>
              <a:cs typeface="Assistant"/>
              <a:sym typeface="Assistant"/>
            </a:endParaRPr>
          </a:p>
        </p:txBody>
      </p:sp>
      <p:sp>
        <p:nvSpPr>
          <p:cNvPr id="612" name="Google Shape;612;p42"/>
          <p:cNvSpPr txBox="1"/>
          <p:nvPr/>
        </p:nvSpPr>
        <p:spPr>
          <a:xfrm>
            <a:off x="4696460" y="3371510"/>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7</a:t>
            </a:r>
            <a:endParaRPr sz="1400" b="1" kern="0">
              <a:solidFill>
                <a:srgbClr val="0097A7"/>
              </a:solidFill>
              <a:latin typeface="Assistant"/>
              <a:ea typeface="Assistant"/>
              <a:cs typeface="Assistant"/>
              <a:sym typeface="Assistant"/>
            </a:endParaRPr>
          </a:p>
        </p:txBody>
      </p:sp>
      <p:sp>
        <p:nvSpPr>
          <p:cNvPr id="613" name="Google Shape;613;p42"/>
          <p:cNvSpPr txBox="1"/>
          <p:nvPr/>
        </p:nvSpPr>
        <p:spPr>
          <a:xfrm>
            <a:off x="3765301" y="3371554"/>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8</a:t>
            </a:r>
            <a:endParaRPr sz="1400" b="1" kern="0">
              <a:solidFill>
                <a:srgbClr val="0097A7"/>
              </a:solidFill>
              <a:latin typeface="Assistant"/>
              <a:ea typeface="Assistant"/>
              <a:cs typeface="Assistant"/>
              <a:sym typeface="Assistant"/>
            </a:endParaRPr>
          </a:p>
        </p:txBody>
      </p:sp>
      <p:sp>
        <p:nvSpPr>
          <p:cNvPr id="614" name="Google Shape;614;p42"/>
          <p:cNvSpPr txBox="1"/>
          <p:nvPr/>
        </p:nvSpPr>
        <p:spPr>
          <a:xfrm>
            <a:off x="4065608" y="4002109"/>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2</a:t>
            </a:r>
            <a:endParaRPr sz="1400" b="1" kern="0">
              <a:solidFill>
                <a:srgbClr val="0097A7"/>
              </a:solidFill>
              <a:latin typeface="Assistant"/>
              <a:ea typeface="Assistant"/>
              <a:cs typeface="Assistant"/>
              <a:sym typeface="Assistant"/>
            </a:endParaRPr>
          </a:p>
        </p:txBody>
      </p:sp>
      <p:grpSp>
        <p:nvGrpSpPr>
          <p:cNvPr id="615" name="Google Shape;615;p42"/>
          <p:cNvGrpSpPr/>
          <p:nvPr/>
        </p:nvGrpSpPr>
        <p:grpSpPr>
          <a:xfrm>
            <a:off x="2794355" y="3705475"/>
            <a:ext cx="3207281" cy="1853200"/>
            <a:chOff x="2794354" y="3000625"/>
            <a:chExt cx="3207281" cy="1853200"/>
          </a:xfrm>
        </p:grpSpPr>
        <p:cxnSp>
          <p:nvCxnSpPr>
            <p:cNvPr id="616" name="Google Shape;616;p42"/>
            <p:cNvCxnSpPr>
              <a:stCxn id="617" idx="6"/>
              <a:endCxn id="618" idx="2"/>
            </p:cNvCxnSpPr>
            <p:nvPr/>
          </p:nvCxnSpPr>
          <p:spPr>
            <a:xfrm>
              <a:off x="3678000" y="3000625"/>
              <a:ext cx="508500" cy="0"/>
            </a:xfrm>
            <a:prstGeom prst="straightConnector1">
              <a:avLst/>
            </a:prstGeom>
            <a:noFill/>
            <a:ln w="76200" cap="flat" cmpd="sng">
              <a:solidFill>
                <a:schemeClr val="accent5"/>
              </a:solidFill>
              <a:prstDash val="solid"/>
              <a:round/>
              <a:headEnd type="none" w="med" len="med"/>
              <a:tailEnd type="none" w="med" len="med"/>
            </a:ln>
          </p:spPr>
        </p:cxnSp>
        <p:cxnSp>
          <p:nvCxnSpPr>
            <p:cNvPr id="619" name="Google Shape;619;p42"/>
            <p:cNvCxnSpPr>
              <a:stCxn id="618" idx="6"/>
              <a:endCxn id="620" idx="2"/>
            </p:cNvCxnSpPr>
            <p:nvPr/>
          </p:nvCxnSpPr>
          <p:spPr>
            <a:xfrm>
              <a:off x="4609158" y="3000625"/>
              <a:ext cx="508500" cy="0"/>
            </a:xfrm>
            <a:prstGeom prst="straightConnector1">
              <a:avLst/>
            </a:prstGeom>
            <a:noFill/>
            <a:ln w="76200" cap="flat" cmpd="sng">
              <a:solidFill>
                <a:schemeClr val="accent5"/>
              </a:solidFill>
              <a:prstDash val="solid"/>
              <a:round/>
              <a:headEnd type="none" w="med" len="med"/>
              <a:tailEnd type="none" w="med" len="med"/>
            </a:ln>
          </p:spPr>
        </p:cxnSp>
        <p:cxnSp>
          <p:nvCxnSpPr>
            <p:cNvPr id="621" name="Google Shape;621;p42"/>
            <p:cNvCxnSpPr>
              <a:stCxn id="622" idx="6"/>
              <a:endCxn id="623" idx="2"/>
            </p:cNvCxnSpPr>
            <p:nvPr/>
          </p:nvCxnSpPr>
          <p:spPr>
            <a:xfrm>
              <a:off x="3678351" y="4853826"/>
              <a:ext cx="514800" cy="0"/>
            </a:xfrm>
            <a:prstGeom prst="straightConnector1">
              <a:avLst/>
            </a:prstGeom>
            <a:noFill/>
            <a:ln w="76200" cap="flat" cmpd="sng">
              <a:solidFill>
                <a:schemeClr val="accent5"/>
              </a:solidFill>
              <a:prstDash val="solid"/>
              <a:round/>
              <a:headEnd type="none" w="med" len="med"/>
              <a:tailEnd type="none" w="med" len="med"/>
            </a:ln>
          </p:spPr>
        </p:cxnSp>
        <p:cxnSp>
          <p:nvCxnSpPr>
            <p:cNvPr id="624" name="Google Shape;624;p42"/>
            <p:cNvCxnSpPr>
              <a:stCxn id="623" idx="6"/>
              <a:endCxn id="625" idx="2"/>
            </p:cNvCxnSpPr>
            <p:nvPr/>
          </p:nvCxnSpPr>
          <p:spPr>
            <a:xfrm>
              <a:off x="4615748" y="4853826"/>
              <a:ext cx="501900" cy="0"/>
            </a:xfrm>
            <a:prstGeom prst="straightConnector1">
              <a:avLst/>
            </a:prstGeom>
            <a:noFill/>
            <a:ln w="76200" cap="flat" cmpd="sng">
              <a:solidFill>
                <a:schemeClr val="accent5"/>
              </a:solidFill>
              <a:prstDash val="solid"/>
              <a:round/>
              <a:headEnd type="none" w="med" len="med"/>
              <a:tailEnd type="none" w="med" len="med"/>
            </a:ln>
          </p:spPr>
        </p:cxnSp>
        <p:cxnSp>
          <p:nvCxnSpPr>
            <p:cNvPr id="626" name="Google Shape;626;p42"/>
            <p:cNvCxnSpPr>
              <a:stCxn id="625" idx="7"/>
              <a:endCxn id="627" idx="3"/>
            </p:cNvCxnSpPr>
            <p:nvPr/>
          </p:nvCxnSpPr>
          <p:spPr>
            <a:xfrm rot="10800000" flipH="1">
              <a:off x="5478435"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628" name="Google Shape;628;p42"/>
            <p:cNvCxnSpPr>
              <a:stCxn id="627" idx="1"/>
              <a:endCxn id="620" idx="5"/>
            </p:cNvCxnSpPr>
            <p:nvPr/>
          </p:nvCxnSpPr>
          <p:spPr>
            <a:xfrm rot="10800000">
              <a:off x="5478289" y="3150176"/>
              <a:ext cx="523200" cy="638400"/>
            </a:xfrm>
            <a:prstGeom prst="straightConnector1">
              <a:avLst/>
            </a:prstGeom>
            <a:noFill/>
            <a:ln w="76200" cap="flat" cmpd="sng">
              <a:solidFill>
                <a:schemeClr val="accent5"/>
              </a:solidFill>
              <a:prstDash val="solid"/>
              <a:round/>
              <a:headEnd type="none" w="med" len="med"/>
              <a:tailEnd type="none" w="med" len="med"/>
            </a:ln>
          </p:spPr>
        </p:cxnSp>
        <p:cxnSp>
          <p:nvCxnSpPr>
            <p:cNvPr id="629" name="Google Shape;629;p42"/>
            <p:cNvCxnSpPr>
              <a:stCxn id="622" idx="1"/>
              <a:endCxn id="630" idx="5"/>
            </p:cNvCxnSpPr>
            <p:nvPr/>
          </p:nvCxnSpPr>
          <p:spPr>
            <a:xfrm rot="10800000">
              <a:off x="2794354"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631" name="Google Shape;631;p42"/>
            <p:cNvCxnSpPr>
              <a:stCxn id="630" idx="7"/>
              <a:endCxn id="617" idx="3"/>
            </p:cNvCxnSpPr>
            <p:nvPr/>
          </p:nvCxnSpPr>
          <p:spPr>
            <a:xfrm rot="10800000" flipH="1">
              <a:off x="2794479" y="3150176"/>
              <a:ext cx="522600" cy="638400"/>
            </a:xfrm>
            <a:prstGeom prst="straightConnector1">
              <a:avLst/>
            </a:prstGeom>
            <a:noFill/>
            <a:ln w="76200" cap="flat" cmpd="sng">
              <a:solidFill>
                <a:schemeClr val="accent5"/>
              </a:solidFill>
              <a:prstDash val="solid"/>
              <a:round/>
              <a:headEnd type="none" w="med" len="med"/>
              <a:tailEnd type="none" w="med" len="med"/>
            </a:ln>
          </p:spPr>
        </p:cxnSp>
        <p:cxnSp>
          <p:nvCxnSpPr>
            <p:cNvPr id="632" name="Google Shape;632;p42"/>
            <p:cNvCxnSpPr>
              <a:stCxn id="622" idx="0"/>
              <a:endCxn id="617" idx="4"/>
            </p:cNvCxnSpPr>
            <p:nvPr/>
          </p:nvCxnSpPr>
          <p:spPr>
            <a:xfrm rot="10800000">
              <a:off x="3466701" y="3212076"/>
              <a:ext cx="300" cy="1430400"/>
            </a:xfrm>
            <a:prstGeom prst="straightConnector1">
              <a:avLst/>
            </a:prstGeom>
            <a:noFill/>
            <a:ln w="19050" cap="flat" cmpd="sng">
              <a:solidFill>
                <a:srgbClr val="000000"/>
              </a:solidFill>
              <a:prstDash val="solid"/>
              <a:round/>
              <a:headEnd type="none" w="med" len="med"/>
              <a:tailEnd type="none" w="med" len="med"/>
            </a:ln>
          </p:spPr>
        </p:cxnSp>
        <p:cxnSp>
          <p:nvCxnSpPr>
            <p:cNvPr id="633" name="Google Shape;633;p42"/>
            <p:cNvCxnSpPr>
              <a:stCxn id="625" idx="0"/>
              <a:endCxn id="620" idx="4"/>
            </p:cNvCxnSpPr>
            <p:nvPr/>
          </p:nvCxnSpPr>
          <p:spPr>
            <a:xfrm rot="10800000">
              <a:off x="5328988" y="3212076"/>
              <a:ext cx="0" cy="1430400"/>
            </a:xfrm>
            <a:prstGeom prst="straightConnector1">
              <a:avLst/>
            </a:prstGeom>
            <a:noFill/>
            <a:ln w="19050" cap="flat" cmpd="sng">
              <a:solidFill>
                <a:srgbClr val="000000"/>
              </a:solidFill>
              <a:prstDash val="solid"/>
              <a:round/>
              <a:headEnd type="none" w="med" len="med"/>
              <a:tailEnd type="none" w="med" len="med"/>
            </a:ln>
          </p:spPr>
        </p:cxnSp>
        <p:cxnSp>
          <p:nvCxnSpPr>
            <p:cNvPr id="634" name="Google Shape;634;p42"/>
            <p:cNvCxnSpPr>
              <a:stCxn id="625" idx="1"/>
              <a:endCxn id="618" idx="5"/>
            </p:cNvCxnSpPr>
            <p:nvPr/>
          </p:nvCxnSpPr>
          <p:spPr>
            <a:xfrm rot="10800000">
              <a:off x="4547141" y="3150079"/>
              <a:ext cx="632400" cy="1554300"/>
            </a:xfrm>
            <a:prstGeom prst="straightConnector1">
              <a:avLst/>
            </a:prstGeom>
            <a:noFill/>
            <a:ln w="76200" cap="flat" cmpd="sng">
              <a:solidFill>
                <a:schemeClr val="accent5"/>
              </a:solidFill>
              <a:prstDash val="solid"/>
              <a:round/>
              <a:headEnd type="none" w="med" len="med"/>
              <a:tailEnd type="none" w="med" len="med"/>
            </a:ln>
          </p:spPr>
        </p:cxnSp>
        <p:cxnSp>
          <p:nvCxnSpPr>
            <p:cNvPr id="635" name="Google Shape;635;p42"/>
            <p:cNvCxnSpPr>
              <a:stCxn id="636" idx="0"/>
              <a:endCxn id="618" idx="4"/>
            </p:cNvCxnSpPr>
            <p:nvPr/>
          </p:nvCxnSpPr>
          <p:spPr>
            <a:xfrm rot="10800000">
              <a:off x="4397720" y="3211884"/>
              <a:ext cx="0" cy="514800"/>
            </a:xfrm>
            <a:prstGeom prst="straightConnector1">
              <a:avLst/>
            </a:prstGeom>
            <a:noFill/>
            <a:ln w="76200" cap="flat" cmpd="sng">
              <a:solidFill>
                <a:schemeClr val="accent5"/>
              </a:solidFill>
              <a:prstDash val="solid"/>
              <a:round/>
              <a:headEnd type="none" w="med" len="med"/>
              <a:tailEnd type="none" w="med" len="med"/>
            </a:ln>
          </p:spPr>
        </p:cxnSp>
        <p:cxnSp>
          <p:nvCxnSpPr>
            <p:cNvPr id="637" name="Google Shape;637;p42"/>
            <p:cNvCxnSpPr>
              <a:stCxn id="623" idx="0"/>
              <a:endCxn id="636" idx="4"/>
            </p:cNvCxnSpPr>
            <p:nvPr/>
          </p:nvCxnSpPr>
          <p:spPr>
            <a:xfrm rot="10800000">
              <a:off x="4397798" y="4149276"/>
              <a:ext cx="6600" cy="493200"/>
            </a:xfrm>
            <a:prstGeom prst="straightConnector1">
              <a:avLst/>
            </a:prstGeom>
            <a:noFill/>
            <a:ln w="19050" cap="flat" cmpd="sng">
              <a:solidFill>
                <a:srgbClr val="000000"/>
              </a:solidFill>
              <a:prstDash val="solid"/>
              <a:round/>
              <a:headEnd type="none" w="med" len="med"/>
              <a:tailEnd type="none" w="med" len="med"/>
            </a:ln>
          </p:spPr>
        </p:cxnSp>
        <p:cxnSp>
          <p:nvCxnSpPr>
            <p:cNvPr id="638" name="Google Shape;638;p42"/>
            <p:cNvCxnSpPr>
              <a:stCxn id="622" idx="7"/>
              <a:endCxn id="636" idx="3"/>
            </p:cNvCxnSpPr>
            <p:nvPr/>
          </p:nvCxnSpPr>
          <p:spPr>
            <a:xfrm rot="10800000" flipH="1">
              <a:off x="3616448" y="4087579"/>
              <a:ext cx="631800" cy="616800"/>
            </a:xfrm>
            <a:prstGeom prst="straightConnector1">
              <a:avLst/>
            </a:prstGeom>
            <a:noFill/>
            <a:ln w="19050" cap="flat" cmpd="sng">
              <a:solidFill>
                <a:srgbClr val="000000"/>
              </a:solidFill>
              <a:prstDash val="solid"/>
              <a:round/>
              <a:headEnd type="none" w="med" len="med"/>
              <a:tailEnd type="none" w="med" len="med"/>
            </a:ln>
          </p:spPr>
        </p:cxnSp>
      </p:grpSp>
      <p:grpSp>
        <p:nvGrpSpPr>
          <p:cNvPr id="639" name="Google Shape;639;p42"/>
          <p:cNvGrpSpPr/>
          <p:nvPr/>
        </p:nvGrpSpPr>
        <p:grpSpPr>
          <a:xfrm>
            <a:off x="2433682" y="3494125"/>
            <a:ext cx="3928604" cy="2275900"/>
            <a:chOff x="2433682" y="2789275"/>
            <a:chExt cx="3928604" cy="2275900"/>
          </a:xfrm>
        </p:grpSpPr>
        <p:sp>
          <p:nvSpPr>
            <p:cNvPr id="617" name="Google Shape;617;p42"/>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B</a:t>
              </a:r>
              <a:endParaRPr b="1" kern="0">
                <a:solidFill>
                  <a:srgbClr val="000000"/>
                </a:solidFill>
                <a:latin typeface="Assistant"/>
                <a:ea typeface="Assistant"/>
                <a:cs typeface="Assistant"/>
                <a:sym typeface="Assistant"/>
              </a:endParaRPr>
            </a:p>
          </p:txBody>
        </p:sp>
        <p:sp>
          <p:nvSpPr>
            <p:cNvPr id="618" name="Google Shape;618;p42"/>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C</a:t>
              </a:r>
              <a:endParaRPr b="1" kern="0">
                <a:solidFill>
                  <a:srgbClr val="000000"/>
                </a:solidFill>
                <a:latin typeface="Assistant"/>
                <a:ea typeface="Assistant"/>
                <a:cs typeface="Assistant"/>
                <a:sym typeface="Assistant"/>
              </a:endParaRPr>
            </a:p>
          </p:txBody>
        </p:sp>
        <p:sp>
          <p:nvSpPr>
            <p:cNvPr id="627" name="Google Shape;627;p42"/>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E</a:t>
              </a:r>
              <a:endParaRPr b="1" kern="0">
                <a:solidFill>
                  <a:srgbClr val="000000"/>
                </a:solidFill>
                <a:latin typeface="Assistant"/>
                <a:ea typeface="Assistant"/>
                <a:cs typeface="Assistant"/>
                <a:sym typeface="Assistant"/>
              </a:endParaRPr>
            </a:p>
          </p:txBody>
        </p:sp>
        <p:sp>
          <p:nvSpPr>
            <p:cNvPr id="620" name="Google Shape;620;p42"/>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D</a:t>
              </a:r>
              <a:endParaRPr b="1" kern="0">
                <a:solidFill>
                  <a:srgbClr val="000000"/>
                </a:solidFill>
                <a:latin typeface="Assistant"/>
                <a:ea typeface="Assistant"/>
                <a:cs typeface="Assistant"/>
                <a:sym typeface="Assistant"/>
              </a:endParaRPr>
            </a:p>
          </p:txBody>
        </p:sp>
        <p:sp>
          <p:nvSpPr>
            <p:cNvPr id="623" name="Google Shape;623;p42"/>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G</a:t>
              </a:r>
              <a:endParaRPr b="1" kern="0">
                <a:solidFill>
                  <a:srgbClr val="000000"/>
                </a:solidFill>
                <a:latin typeface="Assistant"/>
                <a:ea typeface="Assistant"/>
                <a:cs typeface="Assistant"/>
                <a:sym typeface="Assistant"/>
              </a:endParaRPr>
            </a:p>
          </p:txBody>
        </p:sp>
        <p:sp>
          <p:nvSpPr>
            <p:cNvPr id="625" name="Google Shape;625;p42"/>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F</a:t>
              </a:r>
              <a:endParaRPr b="1" kern="0">
                <a:solidFill>
                  <a:srgbClr val="000000"/>
                </a:solidFill>
                <a:latin typeface="Assistant"/>
                <a:ea typeface="Assistant"/>
                <a:cs typeface="Assistant"/>
                <a:sym typeface="Assistant"/>
              </a:endParaRPr>
            </a:p>
          </p:txBody>
        </p:sp>
        <p:sp>
          <p:nvSpPr>
            <p:cNvPr id="630" name="Google Shape;630;p42"/>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A</a:t>
              </a:r>
              <a:endParaRPr b="1" kern="0">
                <a:solidFill>
                  <a:srgbClr val="000000"/>
                </a:solidFill>
                <a:latin typeface="Assistant"/>
                <a:ea typeface="Assistant"/>
                <a:cs typeface="Assistant"/>
                <a:sym typeface="Assistant"/>
              </a:endParaRPr>
            </a:p>
          </p:txBody>
        </p:sp>
        <p:sp>
          <p:nvSpPr>
            <p:cNvPr id="622" name="Google Shape;622;p42"/>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H</a:t>
              </a:r>
              <a:endParaRPr b="1" kern="0">
                <a:solidFill>
                  <a:srgbClr val="000000"/>
                </a:solidFill>
                <a:latin typeface="Assistant"/>
                <a:ea typeface="Assistant"/>
                <a:cs typeface="Assistant"/>
                <a:sym typeface="Assistant"/>
              </a:endParaRPr>
            </a:p>
          </p:txBody>
        </p:sp>
        <p:sp>
          <p:nvSpPr>
            <p:cNvPr id="636" name="Google Shape;636;p42"/>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I</a:t>
              </a:r>
              <a:endParaRPr b="1" kern="0">
                <a:solidFill>
                  <a:srgbClr val="000000"/>
                </a:solidFill>
                <a:latin typeface="Assistant"/>
                <a:ea typeface="Assistant"/>
                <a:cs typeface="Assistant"/>
                <a:sym typeface="Assistant"/>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3"/>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MINIMUM SPANNING TREES (MSTs)</a:t>
            </a:r>
            <a:endParaRPr sz="3600">
              <a:solidFill>
                <a:schemeClr val="accent5"/>
              </a:solidFill>
              <a:latin typeface="Lato Light"/>
              <a:ea typeface="Lato Light"/>
              <a:cs typeface="Lato Light"/>
              <a:sym typeface="Lato Light"/>
            </a:endParaRPr>
          </a:p>
        </p:txBody>
      </p:sp>
      <p:sp>
        <p:nvSpPr>
          <p:cNvPr id="645" name="Google Shape;645;p43"/>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49</a:t>
            </a:fld>
            <a:endParaRPr kern="0">
              <a:solidFill>
                <a:srgbClr val="595959"/>
              </a:solidFill>
              <a:latin typeface="Arial"/>
              <a:cs typeface="Arial"/>
              <a:sym typeface="Arial"/>
            </a:endParaRPr>
          </a:p>
        </p:txBody>
      </p:sp>
      <p:sp>
        <p:nvSpPr>
          <p:cNvPr id="646" name="Google Shape;646;p43"/>
          <p:cNvSpPr/>
          <p:nvPr/>
        </p:nvSpPr>
        <p:spPr>
          <a:xfrm>
            <a:off x="311700" y="2052788"/>
            <a:ext cx="8520600" cy="12597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b="1" kern="0">
                <a:solidFill>
                  <a:srgbClr val="000000"/>
                </a:solidFill>
                <a:latin typeface="Assistant"/>
                <a:ea typeface="Assistant"/>
                <a:cs typeface="Assistant"/>
                <a:sym typeface="Assistant"/>
              </a:rPr>
              <a:t>The task for today:</a:t>
            </a:r>
            <a:endParaRPr sz="2100" b="1" kern="0">
              <a:solidFill>
                <a:srgbClr val="000000"/>
              </a:solidFill>
              <a:latin typeface="Assistant"/>
              <a:ea typeface="Assistant"/>
              <a:cs typeface="Assistant"/>
              <a:sym typeface="Assistant"/>
            </a:endParaRPr>
          </a:p>
          <a:p>
            <a:pPr algn="ctr">
              <a:buClr>
                <a:srgbClr val="000000"/>
              </a:buClr>
            </a:pPr>
            <a:r>
              <a:rPr lang="en" sz="2100" kern="0">
                <a:solidFill>
                  <a:srgbClr val="000000"/>
                </a:solidFill>
                <a:latin typeface="Assistant"/>
                <a:ea typeface="Assistant"/>
                <a:cs typeface="Assistant"/>
                <a:sym typeface="Assistant"/>
              </a:rPr>
              <a:t>Given an undirected, weighted, and connected graph G, </a:t>
            </a:r>
            <a:endParaRPr sz="2100" kern="0">
              <a:solidFill>
                <a:srgbClr val="000000"/>
              </a:solidFill>
              <a:latin typeface="Assistant"/>
              <a:ea typeface="Assistant"/>
              <a:cs typeface="Assistant"/>
              <a:sym typeface="Assistant"/>
            </a:endParaRPr>
          </a:p>
          <a:p>
            <a:pPr algn="ctr">
              <a:buClr>
                <a:srgbClr val="000000"/>
              </a:buClr>
            </a:pPr>
            <a:r>
              <a:rPr lang="en" sz="2100" kern="0">
                <a:solidFill>
                  <a:srgbClr val="000000"/>
                </a:solidFill>
                <a:latin typeface="Assistant"/>
                <a:ea typeface="Assistant"/>
                <a:cs typeface="Assistant"/>
                <a:sym typeface="Assistant"/>
              </a:rPr>
              <a:t>find the minimum spanning tree (as a subset of the G’s edges)</a:t>
            </a:r>
            <a:endParaRPr sz="2100" kern="0">
              <a:solidFill>
                <a:srgbClr val="000000"/>
              </a:solidFill>
              <a:latin typeface="Assistant"/>
              <a:ea typeface="Assistant"/>
              <a:cs typeface="Assistant"/>
              <a:sym typeface="Assistant"/>
            </a:endParaRPr>
          </a:p>
        </p:txBody>
      </p:sp>
      <p:sp>
        <p:nvSpPr>
          <p:cNvPr id="647" name="Google Shape;647;p43"/>
          <p:cNvSpPr/>
          <p:nvPr/>
        </p:nvSpPr>
        <p:spPr>
          <a:xfrm>
            <a:off x="6489475" y="4155350"/>
            <a:ext cx="2274900" cy="1010100"/>
          </a:xfrm>
          <a:prstGeom prst="roundRect">
            <a:avLst>
              <a:gd name="adj" fmla="val 5069"/>
            </a:avLst>
          </a:prstGeom>
          <a:noFill/>
          <a:ln>
            <a:noFill/>
          </a:ln>
        </p:spPr>
        <p:txBody>
          <a:bodyPr spcFirstLastPara="1" wrap="square" lIns="0" tIns="91425" rIns="0" bIns="91425" anchor="ctr" anchorCtr="0">
            <a:noAutofit/>
          </a:bodyPr>
          <a:lstStyle/>
          <a:p>
            <a:pPr algn="ctr">
              <a:buClr>
                <a:srgbClr val="000000"/>
              </a:buClr>
            </a:pPr>
            <a:r>
              <a:rPr lang="en" sz="1500" b="1" kern="0">
                <a:solidFill>
                  <a:srgbClr val="0097A7"/>
                </a:solidFill>
                <a:latin typeface="Assistant"/>
                <a:ea typeface="Assistant"/>
                <a:cs typeface="Assistant"/>
                <a:sym typeface="Assistant"/>
              </a:rPr>
              <a:t>We would return this MST. </a:t>
            </a:r>
            <a:r>
              <a:rPr lang="en" sz="1500" kern="0">
                <a:solidFill>
                  <a:srgbClr val="0097A7"/>
                </a:solidFill>
                <a:latin typeface="Assistant"/>
                <a:ea typeface="Assistant"/>
                <a:cs typeface="Assistant"/>
                <a:sym typeface="Assistant"/>
              </a:rPr>
              <a:t>Sometimes, there may be more than one MST as well, so return any MST of G.</a:t>
            </a:r>
            <a:endParaRPr sz="1200" kern="0">
              <a:solidFill>
                <a:srgbClr val="0097A7"/>
              </a:solidFill>
              <a:latin typeface="Assistant"/>
              <a:ea typeface="Assistant"/>
              <a:cs typeface="Assistant"/>
              <a:sym typeface="Assistant"/>
            </a:endParaRPr>
          </a:p>
        </p:txBody>
      </p:sp>
      <p:sp>
        <p:nvSpPr>
          <p:cNvPr id="648" name="Google Shape;648;p43"/>
          <p:cNvSpPr txBox="1"/>
          <p:nvPr/>
        </p:nvSpPr>
        <p:spPr>
          <a:xfrm>
            <a:off x="2724205" y="3959295"/>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4</a:t>
            </a:r>
            <a:endParaRPr sz="1400" b="1" kern="0">
              <a:solidFill>
                <a:srgbClr val="0097A7"/>
              </a:solidFill>
              <a:latin typeface="Assistant"/>
              <a:ea typeface="Assistant"/>
              <a:cs typeface="Assistant"/>
              <a:sym typeface="Assistant"/>
            </a:endParaRPr>
          </a:p>
        </p:txBody>
      </p:sp>
      <p:sp>
        <p:nvSpPr>
          <p:cNvPr id="649" name="Google Shape;649;p43"/>
          <p:cNvSpPr txBox="1"/>
          <p:nvPr/>
        </p:nvSpPr>
        <p:spPr>
          <a:xfrm>
            <a:off x="2724205" y="4948098"/>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8</a:t>
            </a:r>
            <a:endParaRPr sz="1400" kern="0">
              <a:solidFill>
                <a:srgbClr val="000000"/>
              </a:solidFill>
              <a:latin typeface="Assistant"/>
              <a:ea typeface="Assistant"/>
              <a:cs typeface="Assistant"/>
              <a:sym typeface="Assistant"/>
            </a:endParaRPr>
          </a:p>
        </p:txBody>
      </p:sp>
      <p:sp>
        <p:nvSpPr>
          <p:cNvPr id="650" name="Google Shape;650;p43"/>
          <p:cNvSpPr txBox="1"/>
          <p:nvPr/>
        </p:nvSpPr>
        <p:spPr>
          <a:xfrm>
            <a:off x="3768772" y="5529532"/>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1</a:t>
            </a:r>
            <a:endParaRPr sz="1400" b="1" kern="0">
              <a:solidFill>
                <a:srgbClr val="0097A7"/>
              </a:solidFill>
              <a:latin typeface="Assistant"/>
              <a:ea typeface="Assistant"/>
              <a:cs typeface="Assistant"/>
              <a:sym typeface="Assistant"/>
            </a:endParaRPr>
          </a:p>
        </p:txBody>
      </p:sp>
      <p:sp>
        <p:nvSpPr>
          <p:cNvPr id="651" name="Google Shape;651;p43"/>
          <p:cNvSpPr txBox="1"/>
          <p:nvPr/>
        </p:nvSpPr>
        <p:spPr>
          <a:xfrm>
            <a:off x="4699766" y="5529532"/>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2</a:t>
            </a:r>
            <a:endParaRPr sz="1400" b="1" kern="0">
              <a:solidFill>
                <a:srgbClr val="0097A7"/>
              </a:solidFill>
              <a:latin typeface="Assistant"/>
              <a:ea typeface="Assistant"/>
              <a:cs typeface="Assistant"/>
              <a:sym typeface="Assistant"/>
            </a:endParaRPr>
          </a:p>
        </p:txBody>
      </p:sp>
      <p:sp>
        <p:nvSpPr>
          <p:cNvPr id="652" name="Google Shape;652;p43"/>
          <p:cNvSpPr txBox="1"/>
          <p:nvPr/>
        </p:nvSpPr>
        <p:spPr>
          <a:xfrm>
            <a:off x="4397647" y="4933839"/>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6</a:t>
            </a:r>
            <a:endParaRPr sz="1400" kern="0">
              <a:solidFill>
                <a:srgbClr val="000000"/>
              </a:solidFill>
              <a:latin typeface="Assistant"/>
              <a:ea typeface="Assistant"/>
              <a:cs typeface="Assistant"/>
              <a:sym typeface="Assistant"/>
            </a:endParaRPr>
          </a:p>
        </p:txBody>
      </p:sp>
      <p:sp>
        <p:nvSpPr>
          <p:cNvPr id="653" name="Google Shape;653;p43"/>
          <p:cNvSpPr txBox="1"/>
          <p:nvPr/>
        </p:nvSpPr>
        <p:spPr>
          <a:xfrm>
            <a:off x="3690722" y="4792390"/>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7</a:t>
            </a:r>
            <a:endParaRPr sz="1400" kern="0">
              <a:solidFill>
                <a:srgbClr val="000000"/>
              </a:solidFill>
              <a:latin typeface="Assistant"/>
              <a:ea typeface="Assistant"/>
              <a:cs typeface="Assistant"/>
              <a:sym typeface="Assistant"/>
            </a:endParaRPr>
          </a:p>
        </p:txBody>
      </p:sp>
      <p:sp>
        <p:nvSpPr>
          <p:cNvPr id="654" name="Google Shape;654;p43"/>
          <p:cNvSpPr txBox="1"/>
          <p:nvPr/>
        </p:nvSpPr>
        <p:spPr>
          <a:xfrm>
            <a:off x="3466802" y="4298126"/>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11</a:t>
            </a:r>
            <a:endParaRPr sz="1400" kern="0">
              <a:solidFill>
                <a:srgbClr val="000000"/>
              </a:solidFill>
              <a:latin typeface="Assistant"/>
              <a:ea typeface="Assistant"/>
              <a:cs typeface="Assistant"/>
              <a:sym typeface="Assistant"/>
            </a:endParaRPr>
          </a:p>
        </p:txBody>
      </p:sp>
      <p:sp>
        <p:nvSpPr>
          <p:cNvPr id="655" name="Google Shape;655;p43"/>
          <p:cNvSpPr txBox="1"/>
          <p:nvPr/>
        </p:nvSpPr>
        <p:spPr>
          <a:xfrm>
            <a:off x="5715361" y="5013322"/>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10</a:t>
            </a:r>
            <a:endParaRPr sz="1400" kern="0">
              <a:solidFill>
                <a:srgbClr val="000000"/>
              </a:solidFill>
              <a:latin typeface="Assistant"/>
              <a:ea typeface="Assistant"/>
              <a:cs typeface="Assistant"/>
              <a:sym typeface="Assistant"/>
            </a:endParaRPr>
          </a:p>
        </p:txBody>
      </p:sp>
      <p:sp>
        <p:nvSpPr>
          <p:cNvPr id="656" name="Google Shape;656;p43"/>
          <p:cNvSpPr txBox="1"/>
          <p:nvPr/>
        </p:nvSpPr>
        <p:spPr>
          <a:xfrm>
            <a:off x="5329053" y="4493439"/>
            <a:ext cx="3702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kern="0">
                <a:solidFill>
                  <a:srgbClr val="000000"/>
                </a:solidFill>
                <a:latin typeface="Assistant"/>
                <a:ea typeface="Assistant"/>
                <a:cs typeface="Assistant"/>
                <a:sym typeface="Assistant"/>
              </a:rPr>
              <a:t>14</a:t>
            </a:r>
            <a:endParaRPr sz="1400" kern="0">
              <a:solidFill>
                <a:srgbClr val="000000"/>
              </a:solidFill>
              <a:latin typeface="Assistant"/>
              <a:ea typeface="Assistant"/>
              <a:cs typeface="Assistant"/>
              <a:sym typeface="Assistant"/>
            </a:endParaRPr>
          </a:p>
        </p:txBody>
      </p:sp>
      <p:sp>
        <p:nvSpPr>
          <p:cNvPr id="657" name="Google Shape;657;p43"/>
          <p:cNvSpPr txBox="1"/>
          <p:nvPr/>
        </p:nvSpPr>
        <p:spPr>
          <a:xfrm>
            <a:off x="5705629" y="3938535"/>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9</a:t>
            </a:r>
            <a:endParaRPr sz="1400" b="1" kern="0">
              <a:solidFill>
                <a:srgbClr val="0097A7"/>
              </a:solidFill>
              <a:latin typeface="Assistant"/>
              <a:ea typeface="Assistant"/>
              <a:cs typeface="Assistant"/>
              <a:sym typeface="Assistant"/>
            </a:endParaRPr>
          </a:p>
        </p:txBody>
      </p:sp>
      <p:sp>
        <p:nvSpPr>
          <p:cNvPr id="658" name="Google Shape;658;p43"/>
          <p:cNvSpPr txBox="1"/>
          <p:nvPr/>
        </p:nvSpPr>
        <p:spPr>
          <a:xfrm>
            <a:off x="4802134" y="4403851"/>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4</a:t>
            </a:r>
            <a:endParaRPr sz="1400" b="1" kern="0">
              <a:solidFill>
                <a:srgbClr val="0097A7"/>
              </a:solidFill>
              <a:latin typeface="Assistant"/>
              <a:ea typeface="Assistant"/>
              <a:cs typeface="Assistant"/>
              <a:sym typeface="Assistant"/>
            </a:endParaRPr>
          </a:p>
        </p:txBody>
      </p:sp>
      <p:sp>
        <p:nvSpPr>
          <p:cNvPr id="659" name="Google Shape;659;p43"/>
          <p:cNvSpPr txBox="1"/>
          <p:nvPr/>
        </p:nvSpPr>
        <p:spPr>
          <a:xfrm>
            <a:off x="4696460" y="3371510"/>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7</a:t>
            </a:r>
            <a:endParaRPr sz="1400" b="1" kern="0">
              <a:solidFill>
                <a:srgbClr val="0097A7"/>
              </a:solidFill>
              <a:latin typeface="Assistant"/>
              <a:ea typeface="Assistant"/>
              <a:cs typeface="Assistant"/>
              <a:sym typeface="Assistant"/>
            </a:endParaRPr>
          </a:p>
        </p:txBody>
      </p:sp>
      <p:sp>
        <p:nvSpPr>
          <p:cNvPr id="660" name="Google Shape;660;p43"/>
          <p:cNvSpPr txBox="1"/>
          <p:nvPr/>
        </p:nvSpPr>
        <p:spPr>
          <a:xfrm>
            <a:off x="3765301" y="3371554"/>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8</a:t>
            </a:r>
            <a:endParaRPr sz="1400" b="1" kern="0">
              <a:solidFill>
                <a:srgbClr val="0097A7"/>
              </a:solidFill>
              <a:latin typeface="Assistant"/>
              <a:ea typeface="Assistant"/>
              <a:cs typeface="Assistant"/>
              <a:sym typeface="Assistant"/>
            </a:endParaRPr>
          </a:p>
        </p:txBody>
      </p:sp>
      <p:sp>
        <p:nvSpPr>
          <p:cNvPr id="661" name="Google Shape;661;p43"/>
          <p:cNvSpPr txBox="1"/>
          <p:nvPr/>
        </p:nvSpPr>
        <p:spPr>
          <a:xfrm>
            <a:off x="4065608" y="4002109"/>
            <a:ext cx="333900" cy="333900"/>
          </a:xfrm>
          <a:prstGeom prst="rect">
            <a:avLst/>
          </a:prstGeom>
          <a:noFill/>
          <a:ln>
            <a:noFill/>
          </a:ln>
        </p:spPr>
        <p:txBody>
          <a:bodyPr spcFirstLastPara="1" wrap="square" lIns="0" tIns="91425" rIns="0" bIns="91425" anchor="ctr" anchorCtr="0">
            <a:noAutofit/>
          </a:bodyPr>
          <a:lstStyle/>
          <a:p>
            <a:pPr algn="ctr">
              <a:buClr>
                <a:srgbClr val="000000"/>
              </a:buClr>
            </a:pPr>
            <a:r>
              <a:rPr lang="en" sz="1400" b="1" kern="0">
                <a:solidFill>
                  <a:srgbClr val="0097A7"/>
                </a:solidFill>
                <a:latin typeface="Assistant"/>
                <a:ea typeface="Assistant"/>
                <a:cs typeface="Assistant"/>
                <a:sym typeface="Assistant"/>
              </a:rPr>
              <a:t>2</a:t>
            </a:r>
            <a:endParaRPr sz="1400" b="1" kern="0">
              <a:solidFill>
                <a:srgbClr val="0097A7"/>
              </a:solidFill>
              <a:latin typeface="Assistant"/>
              <a:ea typeface="Assistant"/>
              <a:cs typeface="Assistant"/>
              <a:sym typeface="Assistant"/>
            </a:endParaRPr>
          </a:p>
        </p:txBody>
      </p:sp>
      <p:grpSp>
        <p:nvGrpSpPr>
          <p:cNvPr id="662" name="Google Shape;662;p43"/>
          <p:cNvGrpSpPr/>
          <p:nvPr/>
        </p:nvGrpSpPr>
        <p:grpSpPr>
          <a:xfrm>
            <a:off x="2794355" y="3705475"/>
            <a:ext cx="3207281" cy="1853200"/>
            <a:chOff x="2794354" y="3000625"/>
            <a:chExt cx="3207281" cy="1853200"/>
          </a:xfrm>
        </p:grpSpPr>
        <p:cxnSp>
          <p:nvCxnSpPr>
            <p:cNvPr id="663" name="Google Shape;663;p43"/>
            <p:cNvCxnSpPr>
              <a:stCxn id="664" idx="6"/>
              <a:endCxn id="665" idx="2"/>
            </p:cNvCxnSpPr>
            <p:nvPr/>
          </p:nvCxnSpPr>
          <p:spPr>
            <a:xfrm>
              <a:off x="3678000" y="3000625"/>
              <a:ext cx="508500" cy="0"/>
            </a:xfrm>
            <a:prstGeom prst="straightConnector1">
              <a:avLst/>
            </a:prstGeom>
            <a:noFill/>
            <a:ln w="76200" cap="flat" cmpd="sng">
              <a:solidFill>
                <a:schemeClr val="accent5"/>
              </a:solidFill>
              <a:prstDash val="solid"/>
              <a:round/>
              <a:headEnd type="none" w="med" len="med"/>
              <a:tailEnd type="none" w="med" len="med"/>
            </a:ln>
          </p:spPr>
        </p:cxnSp>
        <p:cxnSp>
          <p:nvCxnSpPr>
            <p:cNvPr id="666" name="Google Shape;666;p43"/>
            <p:cNvCxnSpPr>
              <a:stCxn id="665" idx="6"/>
              <a:endCxn id="667" idx="2"/>
            </p:cNvCxnSpPr>
            <p:nvPr/>
          </p:nvCxnSpPr>
          <p:spPr>
            <a:xfrm>
              <a:off x="4609158" y="3000625"/>
              <a:ext cx="508500" cy="0"/>
            </a:xfrm>
            <a:prstGeom prst="straightConnector1">
              <a:avLst/>
            </a:prstGeom>
            <a:noFill/>
            <a:ln w="76200" cap="flat" cmpd="sng">
              <a:solidFill>
                <a:schemeClr val="accent5"/>
              </a:solidFill>
              <a:prstDash val="solid"/>
              <a:round/>
              <a:headEnd type="none" w="med" len="med"/>
              <a:tailEnd type="none" w="med" len="med"/>
            </a:ln>
          </p:spPr>
        </p:cxnSp>
        <p:cxnSp>
          <p:nvCxnSpPr>
            <p:cNvPr id="668" name="Google Shape;668;p43"/>
            <p:cNvCxnSpPr>
              <a:stCxn id="669" idx="6"/>
              <a:endCxn id="670" idx="2"/>
            </p:cNvCxnSpPr>
            <p:nvPr/>
          </p:nvCxnSpPr>
          <p:spPr>
            <a:xfrm>
              <a:off x="3678351" y="4853826"/>
              <a:ext cx="514800" cy="0"/>
            </a:xfrm>
            <a:prstGeom prst="straightConnector1">
              <a:avLst/>
            </a:prstGeom>
            <a:noFill/>
            <a:ln w="76200" cap="flat" cmpd="sng">
              <a:solidFill>
                <a:schemeClr val="accent5"/>
              </a:solidFill>
              <a:prstDash val="solid"/>
              <a:round/>
              <a:headEnd type="none" w="med" len="med"/>
              <a:tailEnd type="none" w="med" len="med"/>
            </a:ln>
          </p:spPr>
        </p:cxnSp>
        <p:cxnSp>
          <p:nvCxnSpPr>
            <p:cNvPr id="671" name="Google Shape;671;p43"/>
            <p:cNvCxnSpPr>
              <a:stCxn id="670" idx="6"/>
              <a:endCxn id="672" idx="2"/>
            </p:cNvCxnSpPr>
            <p:nvPr/>
          </p:nvCxnSpPr>
          <p:spPr>
            <a:xfrm>
              <a:off x="4615748" y="4853826"/>
              <a:ext cx="501900" cy="0"/>
            </a:xfrm>
            <a:prstGeom prst="straightConnector1">
              <a:avLst/>
            </a:prstGeom>
            <a:noFill/>
            <a:ln w="76200" cap="flat" cmpd="sng">
              <a:solidFill>
                <a:schemeClr val="accent5"/>
              </a:solidFill>
              <a:prstDash val="solid"/>
              <a:round/>
              <a:headEnd type="none" w="med" len="med"/>
              <a:tailEnd type="none" w="med" len="med"/>
            </a:ln>
          </p:spPr>
        </p:cxnSp>
        <p:cxnSp>
          <p:nvCxnSpPr>
            <p:cNvPr id="673" name="Google Shape;673;p43"/>
            <p:cNvCxnSpPr>
              <a:stCxn id="672" idx="7"/>
              <a:endCxn id="674" idx="3"/>
            </p:cNvCxnSpPr>
            <p:nvPr/>
          </p:nvCxnSpPr>
          <p:spPr>
            <a:xfrm rot="10800000" flipH="1">
              <a:off x="5478435"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675" name="Google Shape;675;p43"/>
            <p:cNvCxnSpPr>
              <a:stCxn id="674" idx="1"/>
              <a:endCxn id="667" idx="5"/>
            </p:cNvCxnSpPr>
            <p:nvPr/>
          </p:nvCxnSpPr>
          <p:spPr>
            <a:xfrm rot="10800000">
              <a:off x="5478289" y="3150176"/>
              <a:ext cx="523200" cy="638400"/>
            </a:xfrm>
            <a:prstGeom prst="straightConnector1">
              <a:avLst/>
            </a:prstGeom>
            <a:noFill/>
            <a:ln w="76200" cap="flat" cmpd="sng">
              <a:solidFill>
                <a:schemeClr val="accent5"/>
              </a:solidFill>
              <a:prstDash val="solid"/>
              <a:round/>
              <a:headEnd type="none" w="med" len="med"/>
              <a:tailEnd type="none" w="med" len="med"/>
            </a:ln>
          </p:spPr>
        </p:cxnSp>
        <p:cxnSp>
          <p:nvCxnSpPr>
            <p:cNvPr id="676" name="Google Shape;676;p43"/>
            <p:cNvCxnSpPr>
              <a:stCxn id="669" idx="1"/>
              <a:endCxn id="677" idx="5"/>
            </p:cNvCxnSpPr>
            <p:nvPr/>
          </p:nvCxnSpPr>
          <p:spPr>
            <a:xfrm rot="10800000">
              <a:off x="2794354"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678" name="Google Shape;678;p43"/>
            <p:cNvCxnSpPr>
              <a:stCxn id="677" idx="7"/>
              <a:endCxn id="664" idx="3"/>
            </p:cNvCxnSpPr>
            <p:nvPr/>
          </p:nvCxnSpPr>
          <p:spPr>
            <a:xfrm rot="10800000" flipH="1">
              <a:off x="2794479" y="3150176"/>
              <a:ext cx="522600" cy="638400"/>
            </a:xfrm>
            <a:prstGeom prst="straightConnector1">
              <a:avLst/>
            </a:prstGeom>
            <a:noFill/>
            <a:ln w="76200" cap="flat" cmpd="sng">
              <a:solidFill>
                <a:schemeClr val="accent5"/>
              </a:solidFill>
              <a:prstDash val="solid"/>
              <a:round/>
              <a:headEnd type="none" w="med" len="med"/>
              <a:tailEnd type="none" w="med" len="med"/>
            </a:ln>
          </p:spPr>
        </p:cxnSp>
        <p:cxnSp>
          <p:nvCxnSpPr>
            <p:cNvPr id="679" name="Google Shape;679;p43"/>
            <p:cNvCxnSpPr>
              <a:stCxn id="669" idx="0"/>
              <a:endCxn id="664" idx="4"/>
            </p:cNvCxnSpPr>
            <p:nvPr/>
          </p:nvCxnSpPr>
          <p:spPr>
            <a:xfrm rot="10800000">
              <a:off x="3466701" y="3212076"/>
              <a:ext cx="300" cy="1430400"/>
            </a:xfrm>
            <a:prstGeom prst="straightConnector1">
              <a:avLst/>
            </a:prstGeom>
            <a:noFill/>
            <a:ln w="19050" cap="flat" cmpd="sng">
              <a:solidFill>
                <a:srgbClr val="000000"/>
              </a:solidFill>
              <a:prstDash val="solid"/>
              <a:round/>
              <a:headEnd type="none" w="med" len="med"/>
              <a:tailEnd type="none" w="med" len="med"/>
            </a:ln>
          </p:spPr>
        </p:cxnSp>
        <p:cxnSp>
          <p:nvCxnSpPr>
            <p:cNvPr id="680" name="Google Shape;680;p43"/>
            <p:cNvCxnSpPr>
              <a:stCxn id="672" idx="0"/>
              <a:endCxn id="667" idx="4"/>
            </p:cNvCxnSpPr>
            <p:nvPr/>
          </p:nvCxnSpPr>
          <p:spPr>
            <a:xfrm rot="10800000">
              <a:off x="5328988" y="3212076"/>
              <a:ext cx="0" cy="1430400"/>
            </a:xfrm>
            <a:prstGeom prst="straightConnector1">
              <a:avLst/>
            </a:prstGeom>
            <a:noFill/>
            <a:ln w="19050" cap="flat" cmpd="sng">
              <a:solidFill>
                <a:srgbClr val="000000"/>
              </a:solidFill>
              <a:prstDash val="solid"/>
              <a:round/>
              <a:headEnd type="none" w="med" len="med"/>
              <a:tailEnd type="none" w="med" len="med"/>
            </a:ln>
          </p:spPr>
        </p:cxnSp>
        <p:cxnSp>
          <p:nvCxnSpPr>
            <p:cNvPr id="681" name="Google Shape;681;p43"/>
            <p:cNvCxnSpPr>
              <a:stCxn id="672" idx="1"/>
              <a:endCxn id="665" idx="5"/>
            </p:cNvCxnSpPr>
            <p:nvPr/>
          </p:nvCxnSpPr>
          <p:spPr>
            <a:xfrm rot="10800000">
              <a:off x="4547141" y="3150079"/>
              <a:ext cx="632400" cy="1554300"/>
            </a:xfrm>
            <a:prstGeom prst="straightConnector1">
              <a:avLst/>
            </a:prstGeom>
            <a:noFill/>
            <a:ln w="76200" cap="flat" cmpd="sng">
              <a:solidFill>
                <a:schemeClr val="accent5"/>
              </a:solidFill>
              <a:prstDash val="solid"/>
              <a:round/>
              <a:headEnd type="none" w="med" len="med"/>
              <a:tailEnd type="none" w="med" len="med"/>
            </a:ln>
          </p:spPr>
        </p:cxnSp>
        <p:cxnSp>
          <p:nvCxnSpPr>
            <p:cNvPr id="682" name="Google Shape;682;p43"/>
            <p:cNvCxnSpPr>
              <a:stCxn id="683" idx="0"/>
              <a:endCxn id="665" idx="4"/>
            </p:cNvCxnSpPr>
            <p:nvPr/>
          </p:nvCxnSpPr>
          <p:spPr>
            <a:xfrm rot="10800000">
              <a:off x="4397720" y="3211884"/>
              <a:ext cx="0" cy="514800"/>
            </a:xfrm>
            <a:prstGeom prst="straightConnector1">
              <a:avLst/>
            </a:prstGeom>
            <a:noFill/>
            <a:ln w="76200" cap="flat" cmpd="sng">
              <a:solidFill>
                <a:schemeClr val="accent5"/>
              </a:solidFill>
              <a:prstDash val="solid"/>
              <a:round/>
              <a:headEnd type="none" w="med" len="med"/>
              <a:tailEnd type="none" w="med" len="med"/>
            </a:ln>
          </p:spPr>
        </p:cxnSp>
        <p:cxnSp>
          <p:nvCxnSpPr>
            <p:cNvPr id="684" name="Google Shape;684;p43"/>
            <p:cNvCxnSpPr>
              <a:stCxn id="670" idx="0"/>
              <a:endCxn id="683" idx="4"/>
            </p:cNvCxnSpPr>
            <p:nvPr/>
          </p:nvCxnSpPr>
          <p:spPr>
            <a:xfrm rot="10800000">
              <a:off x="4397798" y="4149276"/>
              <a:ext cx="6600" cy="493200"/>
            </a:xfrm>
            <a:prstGeom prst="straightConnector1">
              <a:avLst/>
            </a:prstGeom>
            <a:noFill/>
            <a:ln w="19050" cap="flat" cmpd="sng">
              <a:solidFill>
                <a:srgbClr val="000000"/>
              </a:solidFill>
              <a:prstDash val="solid"/>
              <a:round/>
              <a:headEnd type="none" w="med" len="med"/>
              <a:tailEnd type="none" w="med" len="med"/>
            </a:ln>
          </p:spPr>
        </p:cxnSp>
        <p:cxnSp>
          <p:nvCxnSpPr>
            <p:cNvPr id="685" name="Google Shape;685;p43"/>
            <p:cNvCxnSpPr>
              <a:stCxn id="669" idx="7"/>
              <a:endCxn id="683" idx="3"/>
            </p:cNvCxnSpPr>
            <p:nvPr/>
          </p:nvCxnSpPr>
          <p:spPr>
            <a:xfrm rot="10800000" flipH="1">
              <a:off x="3616448" y="4087579"/>
              <a:ext cx="631800" cy="616800"/>
            </a:xfrm>
            <a:prstGeom prst="straightConnector1">
              <a:avLst/>
            </a:prstGeom>
            <a:noFill/>
            <a:ln w="19050" cap="flat" cmpd="sng">
              <a:solidFill>
                <a:srgbClr val="000000"/>
              </a:solidFill>
              <a:prstDash val="solid"/>
              <a:round/>
              <a:headEnd type="none" w="med" len="med"/>
              <a:tailEnd type="none" w="med" len="med"/>
            </a:ln>
          </p:spPr>
        </p:cxnSp>
      </p:grpSp>
      <p:grpSp>
        <p:nvGrpSpPr>
          <p:cNvPr id="686" name="Google Shape;686;p43"/>
          <p:cNvGrpSpPr/>
          <p:nvPr/>
        </p:nvGrpSpPr>
        <p:grpSpPr>
          <a:xfrm>
            <a:off x="2433682" y="3494125"/>
            <a:ext cx="3928604" cy="2275900"/>
            <a:chOff x="2433682" y="2789275"/>
            <a:chExt cx="3928604" cy="2275900"/>
          </a:xfrm>
        </p:grpSpPr>
        <p:sp>
          <p:nvSpPr>
            <p:cNvPr id="664" name="Google Shape;664;p43"/>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B</a:t>
              </a:r>
              <a:endParaRPr b="1" kern="0">
                <a:solidFill>
                  <a:srgbClr val="000000"/>
                </a:solidFill>
                <a:latin typeface="Assistant"/>
                <a:ea typeface="Assistant"/>
                <a:cs typeface="Assistant"/>
                <a:sym typeface="Assistant"/>
              </a:endParaRPr>
            </a:p>
          </p:txBody>
        </p:sp>
        <p:sp>
          <p:nvSpPr>
            <p:cNvPr id="665" name="Google Shape;665;p43"/>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C</a:t>
              </a:r>
              <a:endParaRPr b="1" kern="0">
                <a:solidFill>
                  <a:srgbClr val="000000"/>
                </a:solidFill>
                <a:latin typeface="Assistant"/>
                <a:ea typeface="Assistant"/>
                <a:cs typeface="Assistant"/>
                <a:sym typeface="Assistant"/>
              </a:endParaRPr>
            </a:p>
          </p:txBody>
        </p:sp>
        <p:sp>
          <p:nvSpPr>
            <p:cNvPr id="674" name="Google Shape;674;p43"/>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E</a:t>
              </a:r>
              <a:endParaRPr b="1" kern="0">
                <a:solidFill>
                  <a:srgbClr val="000000"/>
                </a:solidFill>
                <a:latin typeface="Assistant"/>
                <a:ea typeface="Assistant"/>
                <a:cs typeface="Assistant"/>
                <a:sym typeface="Assistant"/>
              </a:endParaRPr>
            </a:p>
          </p:txBody>
        </p:sp>
        <p:sp>
          <p:nvSpPr>
            <p:cNvPr id="667" name="Google Shape;667;p43"/>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D</a:t>
              </a:r>
              <a:endParaRPr b="1" kern="0">
                <a:solidFill>
                  <a:srgbClr val="000000"/>
                </a:solidFill>
                <a:latin typeface="Assistant"/>
                <a:ea typeface="Assistant"/>
                <a:cs typeface="Assistant"/>
                <a:sym typeface="Assistant"/>
              </a:endParaRPr>
            </a:p>
          </p:txBody>
        </p:sp>
        <p:sp>
          <p:nvSpPr>
            <p:cNvPr id="670" name="Google Shape;670;p43"/>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G</a:t>
              </a:r>
              <a:endParaRPr b="1" kern="0">
                <a:solidFill>
                  <a:srgbClr val="000000"/>
                </a:solidFill>
                <a:latin typeface="Assistant"/>
                <a:ea typeface="Assistant"/>
                <a:cs typeface="Assistant"/>
                <a:sym typeface="Assistant"/>
              </a:endParaRPr>
            </a:p>
          </p:txBody>
        </p:sp>
        <p:sp>
          <p:nvSpPr>
            <p:cNvPr id="672" name="Google Shape;672;p43"/>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F</a:t>
              </a:r>
              <a:endParaRPr b="1" kern="0">
                <a:solidFill>
                  <a:srgbClr val="000000"/>
                </a:solidFill>
                <a:latin typeface="Assistant"/>
                <a:ea typeface="Assistant"/>
                <a:cs typeface="Assistant"/>
                <a:sym typeface="Assistant"/>
              </a:endParaRPr>
            </a:p>
          </p:txBody>
        </p:sp>
        <p:sp>
          <p:nvSpPr>
            <p:cNvPr id="677" name="Google Shape;677;p43"/>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A</a:t>
              </a:r>
              <a:endParaRPr b="1" kern="0">
                <a:solidFill>
                  <a:srgbClr val="000000"/>
                </a:solidFill>
                <a:latin typeface="Assistant"/>
                <a:ea typeface="Assistant"/>
                <a:cs typeface="Assistant"/>
                <a:sym typeface="Assistant"/>
              </a:endParaRPr>
            </a:p>
          </p:txBody>
        </p:sp>
        <p:sp>
          <p:nvSpPr>
            <p:cNvPr id="669" name="Google Shape;669;p43"/>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H</a:t>
              </a:r>
              <a:endParaRPr b="1" kern="0">
                <a:solidFill>
                  <a:srgbClr val="000000"/>
                </a:solidFill>
                <a:latin typeface="Assistant"/>
                <a:ea typeface="Assistant"/>
                <a:cs typeface="Assistant"/>
                <a:sym typeface="Assistant"/>
              </a:endParaRPr>
            </a:p>
          </p:txBody>
        </p:sp>
        <p:sp>
          <p:nvSpPr>
            <p:cNvPr id="683" name="Google Shape;683;p43"/>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b="1" kern="0">
                  <a:solidFill>
                    <a:srgbClr val="000000"/>
                  </a:solidFill>
                  <a:latin typeface="Assistant"/>
                  <a:ea typeface="Assistant"/>
                  <a:cs typeface="Assistant"/>
                  <a:sym typeface="Assistant"/>
                </a:rPr>
                <a:t>I</a:t>
              </a:r>
              <a:endParaRPr b="1" kern="0">
                <a:solidFill>
                  <a:srgbClr val="000000"/>
                </a:solidFill>
                <a:latin typeface="Assistant"/>
                <a:ea typeface="Assistant"/>
                <a:cs typeface="Assistant"/>
                <a:sym typeface="Assistan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596900" y="691388"/>
            <a:ext cx="5824855" cy="711200"/>
          </a:xfrm>
          <a:prstGeom prst="rect">
            <a:avLst/>
          </a:prstGeom>
        </p:spPr>
        <p:txBody>
          <a:bodyPr vert="horz" wrap="square" lIns="0" tIns="12700" rIns="0" bIns="0" rtlCol="0">
            <a:spAutoFit/>
          </a:bodyPr>
          <a:lstStyle/>
          <a:p>
            <a:pPr marL="12700">
              <a:lnSpc>
                <a:spcPct val="100000"/>
              </a:lnSpc>
              <a:spcBef>
                <a:spcPts val="100"/>
              </a:spcBef>
            </a:pPr>
            <a:r>
              <a:rPr sz="4500" spc="-25" dirty="0">
                <a:solidFill>
                  <a:srgbClr val="04607A"/>
                </a:solidFill>
                <a:latin typeface="Calibri"/>
                <a:cs typeface="Calibri"/>
              </a:rPr>
              <a:t>Rooted</a:t>
            </a:r>
            <a:r>
              <a:rPr sz="4500" spc="-55" dirty="0">
                <a:solidFill>
                  <a:srgbClr val="04607A"/>
                </a:solidFill>
                <a:latin typeface="Calibri"/>
                <a:cs typeface="Calibri"/>
              </a:rPr>
              <a:t> </a:t>
            </a:r>
            <a:r>
              <a:rPr sz="4500" spc="-85" dirty="0">
                <a:solidFill>
                  <a:srgbClr val="04607A"/>
                </a:solidFill>
                <a:latin typeface="Calibri"/>
                <a:cs typeface="Calibri"/>
              </a:rPr>
              <a:t>Tree</a:t>
            </a:r>
            <a:r>
              <a:rPr sz="4500" spc="-50" dirty="0">
                <a:solidFill>
                  <a:srgbClr val="04607A"/>
                </a:solidFill>
                <a:latin typeface="Calibri"/>
                <a:cs typeface="Calibri"/>
              </a:rPr>
              <a:t> </a:t>
            </a:r>
            <a:r>
              <a:rPr sz="4500" spc="-35" dirty="0">
                <a:solidFill>
                  <a:srgbClr val="04607A"/>
                </a:solidFill>
                <a:latin typeface="Calibri"/>
                <a:cs typeface="Calibri"/>
              </a:rPr>
              <a:t>Terminology</a:t>
            </a:r>
            <a:endParaRPr sz="4500" dirty="0">
              <a:latin typeface="Calibri"/>
              <a:cs typeface="Calibri"/>
            </a:endParaRPr>
          </a:p>
        </p:txBody>
      </p:sp>
      <p:sp>
        <p:nvSpPr>
          <p:cNvPr id="9" name="object 9"/>
          <p:cNvSpPr txBox="1"/>
          <p:nvPr/>
        </p:nvSpPr>
        <p:spPr>
          <a:xfrm>
            <a:off x="154939" y="1841119"/>
            <a:ext cx="8209915" cy="818515"/>
          </a:xfrm>
          <a:prstGeom prst="rect">
            <a:avLst/>
          </a:prstGeom>
        </p:spPr>
        <p:txBody>
          <a:bodyPr vert="horz" wrap="square" lIns="0" tIns="13335" rIns="0" bIns="0" rtlCol="0">
            <a:spAutoFit/>
          </a:bodyPr>
          <a:lstStyle/>
          <a:p>
            <a:pPr marL="286385" marR="5080" indent="-274320">
              <a:lnSpc>
                <a:spcPct val="100000"/>
              </a:lnSpc>
              <a:spcBef>
                <a:spcPts val="105"/>
              </a:spcBef>
              <a:buClr>
                <a:srgbClr val="0AD0D9"/>
              </a:buClr>
              <a:buSzPct val="94230"/>
              <a:buFont typeface="Segoe UI Symbol"/>
              <a:buChar char="⚫"/>
              <a:tabLst>
                <a:tab pos="287020" algn="l"/>
              </a:tabLst>
            </a:pPr>
            <a:r>
              <a:rPr sz="2600" dirty="0">
                <a:latin typeface="Constantia"/>
                <a:cs typeface="Constantia"/>
              </a:rPr>
              <a:t>A</a:t>
            </a:r>
            <a:r>
              <a:rPr sz="2600" spc="-130" dirty="0">
                <a:latin typeface="Constantia"/>
                <a:cs typeface="Constantia"/>
              </a:rPr>
              <a:t> </a:t>
            </a:r>
            <a:r>
              <a:rPr sz="2600" spc="-15" dirty="0">
                <a:latin typeface="Constantia"/>
                <a:cs typeface="Constantia"/>
              </a:rPr>
              <a:t>vertex</a:t>
            </a:r>
            <a:r>
              <a:rPr sz="2600" spc="-130" dirty="0">
                <a:latin typeface="Constantia"/>
                <a:cs typeface="Constantia"/>
              </a:rPr>
              <a:t> </a:t>
            </a:r>
            <a:r>
              <a:rPr sz="2600" dirty="0">
                <a:latin typeface="Constantia"/>
                <a:cs typeface="Constantia"/>
              </a:rPr>
              <a:t>of</a:t>
            </a:r>
            <a:r>
              <a:rPr sz="2600" spc="-30" dirty="0">
                <a:latin typeface="Constantia"/>
                <a:cs typeface="Constantia"/>
              </a:rPr>
              <a:t> </a:t>
            </a:r>
            <a:r>
              <a:rPr sz="2600" dirty="0">
                <a:latin typeface="Constantia"/>
                <a:cs typeface="Constantia"/>
              </a:rPr>
              <a:t>a</a:t>
            </a:r>
            <a:r>
              <a:rPr sz="2600" spc="-105" dirty="0">
                <a:latin typeface="Constantia"/>
                <a:cs typeface="Constantia"/>
              </a:rPr>
              <a:t> </a:t>
            </a:r>
            <a:r>
              <a:rPr sz="2600" spc="-15" dirty="0">
                <a:latin typeface="Constantia"/>
                <a:cs typeface="Constantia"/>
              </a:rPr>
              <a:t>rooted</a:t>
            </a:r>
            <a:r>
              <a:rPr sz="2600" spc="-45" dirty="0">
                <a:latin typeface="Constantia"/>
                <a:cs typeface="Constantia"/>
              </a:rPr>
              <a:t> </a:t>
            </a:r>
            <a:r>
              <a:rPr sz="2600" spc="-10" dirty="0">
                <a:latin typeface="Constantia"/>
                <a:cs typeface="Constantia"/>
              </a:rPr>
              <a:t>tree</a:t>
            </a:r>
            <a:r>
              <a:rPr sz="2600" spc="-135" dirty="0">
                <a:latin typeface="Constantia"/>
                <a:cs typeface="Constantia"/>
              </a:rPr>
              <a:t> </a:t>
            </a:r>
            <a:r>
              <a:rPr sz="2600" dirty="0">
                <a:latin typeface="Constantia"/>
                <a:cs typeface="Constantia"/>
              </a:rPr>
              <a:t>with</a:t>
            </a:r>
            <a:r>
              <a:rPr sz="2600" spc="-55" dirty="0">
                <a:latin typeface="Constantia"/>
                <a:cs typeface="Constantia"/>
              </a:rPr>
              <a:t> </a:t>
            </a:r>
            <a:r>
              <a:rPr sz="2600" spc="-5" dirty="0">
                <a:latin typeface="Constantia"/>
                <a:cs typeface="Constantia"/>
              </a:rPr>
              <a:t>no</a:t>
            </a:r>
            <a:r>
              <a:rPr sz="2600" spc="-145" dirty="0">
                <a:latin typeface="Constantia"/>
                <a:cs typeface="Constantia"/>
              </a:rPr>
              <a:t> </a:t>
            </a:r>
            <a:r>
              <a:rPr sz="2600" spc="-10" dirty="0">
                <a:latin typeface="Constantia"/>
                <a:cs typeface="Constantia"/>
              </a:rPr>
              <a:t>children</a:t>
            </a:r>
            <a:r>
              <a:rPr sz="2600" spc="-40" dirty="0">
                <a:latin typeface="Constantia"/>
                <a:cs typeface="Constantia"/>
              </a:rPr>
              <a:t> </a:t>
            </a:r>
            <a:r>
              <a:rPr sz="2600" spc="-10" dirty="0">
                <a:latin typeface="Constantia"/>
                <a:cs typeface="Constantia"/>
              </a:rPr>
              <a:t>is</a:t>
            </a:r>
            <a:r>
              <a:rPr sz="2600" spc="-114" dirty="0">
                <a:latin typeface="Constantia"/>
                <a:cs typeface="Constantia"/>
              </a:rPr>
              <a:t> </a:t>
            </a:r>
            <a:r>
              <a:rPr sz="2600" spc="-5" dirty="0">
                <a:latin typeface="Constantia"/>
                <a:cs typeface="Constantia"/>
              </a:rPr>
              <a:t>called</a:t>
            </a:r>
            <a:r>
              <a:rPr sz="2600" spc="-80" dirty="0">
                <a:latin typeface="Constantia"/>
                <a:cs typeface="Constantia"/>
              </a:rPr>
              <a:t> </a:t>
            </a:r>
            <a:r>
              <a:rPr sz="2600" dirty="0">
                <a:latin typeface="Constantia"/>
                <a:cs typeface="Constantia"/>
              </a:rPr>
              <a:t>a</a:t>
            </a:r>
            <a:r>
              <a:rPr sz="2600" spc="-35" dirty="0">
                <a:latin typeface="Constantia"/>
                <a:cs typeface="Constantia"/>
              </a:rPr>
              <a:t> </a:t>
            </a:r>
            <a:r>
              <a:rPr sz="2600" i="1" spc="-5" dirty="0">
                <a:latin typeface="Constantia"/>
                <a:cs typeface="Constantia"/>
              </a:rPr>
              <a:t>leaf</a:t>
            </a:r>
            <a:r>
              <a:rPr sz="2600" spc="-5" dirty="0">
                <a:latin typeface="Constantia"/>
                <a:cs typeface="Constantia"/>
              </a:rPr>
              <a:t>. </a:t>
            </a:r>
            <a:r>
              <a:rPr sz="2600" spc="-640" dirty="0">
                <a:latin typeface="Constantia"/>
                <a:cs typeface="Constantia"/>
              </a:rPr>
              <a:t> </a:t>
            </a:r>
            <a:r>
              <a:rPr sz="2600" spc="-30" dirty="0">
                <a:latin typeface="Constantia"/>
                <a:cs typeface="Constantia"/>
              </a:rPr>
              <a:t>Vertices</a:t>
            </a:r>
            <a:r>
              <a:rPr sz="2600" spc="-90" dirty="0">
                <a:latin typeface="Constantia"/>
                <a:cs typeface="Constantia"/>
              </a:rPr>
              <a:t> </a:t>
            </a:r>
            <a:r>
              <a:rPr sz="2600" spc="-5" dirty="0">
                <a:latin typeface="Constantia"/>
                <a:cs typeface="Constantia"/>
              </a:rPr>
              <a:t>that</a:t>
            </a:r>
            <a:r>
              <a:rPr sz="2600" spc="-80" dirty="0">
                <a:latin typeface="Constantia"/>
                <a:cs typeface="Constantia"/>
              </a:rPr>
              <a:t> </a:t>
            </a:r>
            <a:r>
              <a:rPr sz="2600" spc="-30" dirty="0">
                <a:latin typeface="Constantia"/>
                <a:cs typeface="Constantia"/>
              </a:rPr>
              <a:t>have</a:t>
            </a:r>
            <a:r>
              <a:rPr sz="2600" spc="-135" dirty="0">
                <a:latin typeface="Constantia"/>
                <a:cs typeface="Constantia"/>
              </a:rPr>
              <a:t> </a:t>
            </a:r>
            <a:r>
              <a:rPr sz="2600" spc="-10" dirty="0">
                <a:latin typeface="Constantia"/>
                <a:cs typeface="Constantia"/>
              </a:rPr>
              <a:t>children</a:t>
            </a:r>
            <a:r>
              <a:rPr sz="2600" spc="-105" dirty="0">
                <a:latin typeface="Constantia"/>
                <a:cs typeface="Constantia"/>
              </a:rPr>
              <a:t> </a:t>
            </a:r>
            <a:r>
              <a:rPr sz="2600" spc="-15" dirty="0">
                <a:latin typeface="Constantia"/>
                <a:cs typeface="Constantia"/>
              </a:rPr>
              <a:t>are</a:t>
            </a:r>
            <a:r>
              <a:rPr sz="2600" spc="-125" dirty="0">
                <a:latin typeface="Constantia"/>
                <a:cs typeface="Constantia"/>
              </a:rPr>
              <a:t> </a:t>
            </a:r>
            <a:r>
              <a:rPr sz="2600" spc="-5" dirty="0">
                <a:latin typeface="Constantia"/>
                <a:cs typeface="Constantia"/>
              </a:rPr>
              <a:t>called</a:t>
            </a:r>
            <a:r>
              <a:rPr sz="2600" spc="5" dirty="0">
                <a:latin typeface="Constantia"/>
                <a:cs typeface="Constantia"/>
              </a:rPr>
              <a:t> </a:t>
            </a:r>
            <a:r>
              <a:rPr sz="2600" i="1" spc="-10" dirty="0">
                <a:latin typeface="Constantia"/>
                <a:cs typeface="Constantia"/>
              </a:rPr>
              <a:t>internal</a:t>
            </a:r>
            <a:r>
              <a:rPr sz="2600" i="1" spc="-15" dirty="0">
                <a:latin typeface="Constantia"/>
                <a:cs typeface="Constantia"/>
              </a:rPr>
              <a:t> </a:t>
            </a:r>
            <a:r>
              <a:rPr sz="2600" i="1" spc="-10" dirty="0">
                <a:latin typeface="Constantia"/>
                <a:cs typeface="Constantia"/>
              </a:rPr>
              <a:t>vertices</a:t>
            </a:r>
            <a:r>
              <a:rPr sz="2600" spc="-10" dirty="0">
                <a:latin typeface="Constantia"/>
                <a:cs typeface="Constantia"/>
              </a:rPr>
              <a:t>.</a:t>
            </a:r>
            <a:endParaRPr sz="2600" dirty="0">
              <a:latin typeface="Constantia"/>
              <a:cs typeface="Constantia"/>
            </a:endParaRPr>
          </a:p>
        </p:txBody>
      </p:sp>
      <p:pic>
        <p:nvPicPr>
          <p:cNvPr id="10" name="object 10"/>
          <p:cNvPicPr/>
          <p:nvPr/>
        </p:nvPicPr>
        <p:blipFill>
          <a:blip r:embed="rId7" cstate="print"/>
          <a:stretch>
            <a:fillRect/>
          </a:stretch>
        </p:blipFill>
        <p:spPr>
          <a:xfrm>
            <a:off x="2438400" y="3043427"/>
            <a:ext cx="4572000" cy="259994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4"/>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APPLICATIONS OF MSTs</a:t>
            </a:r>
            <a:endParaRPr sz="3600">
              <a:solidFill>
                <a:schemeClr val="accent5"/>
              </a:solidFill>
              <a:latin typeface="Lato Light"/>
              <a:ea typeface="Lato Light"/>
              <a:cs typeface="Lato Light"/>
              <a:sym typeface="Lato Light"/>
            </a:endParaRPr>
          </a:p>
        </p:txBody>
      </p:sp>
      <p:sp>
        <p:nvSpPr>
          <p:cNvPr id="692" name="Google Shape;692;p44"/>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50</a:t>
            </a:fld>
            <a:endParaRPr kern="0">
              <a:solidFill>
                <a:srgbClr val="595959"/>
              </a:solidFill>
              <a:latin typeface="Arial"/>
              <a:cs typeface="Arial"/>
              <a:sym typeface="Arial"/>
            </a:endParaRPr>
          </a:p>
        </p:txBody>
      </p:sp>
      <p:sp>
        <p:nvSpPr>
          <p:cNvPr id="693" name="Google Shape;693;p44"/>
          <p:cNvSpPr/>
          <p:nvPr/>
        </p:nvSpPr>
        <p:spPr>
          <a:xfrm>
            <a:off x="663325" y="2164450"/>
            <a:ext cx="3831900" cy="16350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b="1" kern="0">
                <a:solidFill>
                  <a:srgbClr val="000000"/>
                </a:solidFill>
                <a:latin typeface="Assistant"/>
                <a:ea typeface="Assistant"/>
                <a:cs typeface="Assistant"/>
                <a:sym typeface="Assistant"/>
              </a:rPr>
              <a:t>Network design</a:t>
            </a:r>
            <a:endParaRPr sz="2100" b="1" kern="0">
              <a:solidFill>
                <a:srgbClr val="000000"/>
              </a:solidFill>
              <a:latin typeface="Assistant"/>
              <a:ea typeface="Assistant"/>
              <a:cs typeface="Assistant"/>
              <a:sym typeface="Assistant"/>
            </a:endParaRPr>
          </a:p>
          <a:p>
            <a:pPr algn="ctr">
              <a:buClr>
                <a:srgbClr val="000000"/>
              </a:buClr>
            </a:pPr>
            <a:endParaRPr sz="1300" b="1" kern="0">
              <a:solidFill>
                <a:srgbClr val="000000"/>
              </a:solidFill>
              <a:latin typeface="Assistant"/>
              <a:ea typeface="Assistant"/>
              <a:cs typeface="Assistant"/>
              <a:sym typeface="Assistant"/>
            </a:endParaRPr>
          </a:p>
          <a:p>
            <a:pPr algn="ctr">
              <a:buClr>
                <a:srgbClr val="000000"/>
              </a:buClr>
            </a:pPr>
            <a:r>
              <a:rPr lang="en" kern="0">
                <a:solidFill>
                  <a:srgbClr val="000000"/>
                </a:solidFill>
                <a:latin typeface="Assistant"/>
                <a:ea typeface="Assistant"/>
                <a:cs typeface="Assistant"/>
                <a:sym typeface="Assistant"/>
              </a:rPr>
              <a:t>Find the most cost-effective </a:t>
            </a:r>
            <a:br>
              <a:rPr lang="en" kern="0">
                <a:solidFill>
                  <a:srgbClr val="000000"/>
                </a:solidFill>
                <a:latin typeface="Assistant"/>
                <a:ea typeface="Assistant"/>
                <a:cs typeface="Assistant"/>
                <a:sym typeface="Assistant"/>
              </a:rPr>
            </a:br>
            <a:r>
              <a:rPr lang="en" kern="0">
                <a:solidFill>
                  <a:srgbClr val="000000"/>
                </a:solidFill>
                <a:latin typeface="Assistant"/>
                <a:ea typeface="Assistant"/>
                <a:cs typeface="Assistant"/>
                <a:sym typeface="Assistant"/>
              </a:rPr>
              <a:t>way to connect cities with roads/water/electricity/phone</a:t>
            </a:r>
            <a:endParaRPr kern="0">
              <a:solidFill>
                <a:srgbClr val="000000"/>
              </a:solidFill>
              <a:latin typeface="Assistant"/>
              <a:ea typeface="Assistant"/>
              <a:cs typeface="Assistant"/>
              <a:sym typeface="Assistant"/>
            </a:endParaRPr>
          </a:p>
        </p:txBody>
      </p:sp>
      <p:sp>
        <p:nvSpPr>
          <p:cNvPr id="694" name="Google Shape;694;p44"/>
          <p:cNvSpPr/>
          <p:nvPr/>
        </p:nvSpPr>
        <p:spPr>
          <a:xfrm>
            <a:off x="4648776" y="2164450"/>
            <a:ext cx="3831900" cy="16350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b="1" kern="0">
                <a:solidFill>
                  <a:srgbClr val="000000"/>
                </a:solidFill>
                <a:latin typeface="Assistant"/>
                <a:ea typeface="Assistant"/>
                <a:cs typeface="Assistant"/>
                <a:sym typeface="Assistant"/>
              </a:rPr>
              <a:t>Image processing</a:t>
            </a:r>
            <a:endParaRPr sz="2100" b="1" kern="0">
              <a:solidFill>
                <a:srgbClr val="000000"/>
              </a:solidFill>
              <a:latin typeface="Assistant"/>
              <a:ea typeface="Assistant"/>
              <a:cs typeface="Assistant"/>
              <a:sym typeface="Assistant"/>
            </a:endParaRPr>
          </a:p>
          <a:p>
            <a:pPr algn="ctr">
              <a:buClr>
                <a:srgbClr val="000000"/>
              </a:buClr>
            </a:pPr>
            <a:endParaRPr sz="1300" b="1" kern="0">
              <a:solidFill>
                <a:srgbClr val="000000"/>
              </a:solidFill>
              <a:latin typeface="Assistant"/>
              <a:ea typeface="Assistant"/>
              <a:cs typeface="Assistant"/>
              <a:sym typeface="Assistant"/>
            </a:endParaRPr>
          </a:p>
          <a:p>
            <a:pPr algn="ctr">
              <a:buClr>
                <a:srgbClr val="000000"/>
              </a:buClr>
            </a:pPr>
            <a:r>
              <a:rPr lang="en" kern="0">
                <a:solidFill>
                  <a:srgbClr val="000000"/>
                </a:solidFill>
                <a:latin typeface="Assistant"/>
                <a:ea typeface="Assistant"/>
                <a:cs typeface="Assistant"/>
                <a:sym typeface="Assistant"/>
              </a:rPr>
              <a:t>Image segmentation, which finds connected regions in the image with minimal differences</a:t>
            </a:r>
            <a:endParaRPr kern="0">
              <a:solidFill>
                <a:srgbClr val="000000"/>
              </a:solidFill>
              <a:latin typeface="Assistant"/>
              <a:ea typeface="Assistant"/>
              <a:cs typeface="Assistant"/>
              <a:sym typeface="Assistant"/>
            </a:endParaRPr>
          </a:p>
        </p:txBody>
      </p:sp>
      <p:sp>
        <p:nvSpPr>
          <p:cNvPr id="695" name="Google Shape;695;p44"/>
          <p:cNvSpPr/>
          <p:nvPr/>
        </p:nvSpPr>
        <p:spPr>
          <a:xfrm>
            <a:off x="663325" y="3929410"/>
            <a:ext cx="3831900" cy="16350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b="1" kern="0">
                <a:solidFill>
                  <a:srgbClr val="000000"/>
                </a:solidFill>
                <a:latin typeface="Assistant"/>
                <a:ea typeface="Assistant"/>
                <a:cs typeface="Assistant"/>
                <a:sym typeface="Assistant"/>
              </a:rPr>
              <a:t>Cluster analysis</a:t>
            </a:r>
            <a:endParaRPr sz="2100" b="1" kern="0">
              <a:solidFill>
                <a:srgbClr val="000000"/>
              </a:solidFill>
              <a:latin typeface="Assistant"/>
              <a:ea typeface="Assistant"/>
              <a:cs typeface="Assistant"/>
              <a:sym typeface="Assistant"/>
            </a:endParaRPr>
          </a:p>
          <a:p>
            <a:pPr algn="ctr">
              <a:buClr>
                <a:srgbClr val="000000"/>
              </a:buClr>
            </a:pPr>
            <a:endParaRPr sz="1300" b="1" kern="0">
              <a:solidFill>
                <a:srgbClr val="000000"/>
              </a:solidFill>
              <a:latin typeface="Assistant"/>
              <a:ea typeface="Assistant"/>
              <a:cs typeface="Assistant"/>
              <a:sym typeface="Assistant"/>
            </a:endParaRPr>
          </a:p>
          <a:p>
            <a:pPr algn="ctr">
              <a:buClr>
                <a:srgbClr val="000000"/>
              </a:buClr>
            </a:pPr>
            <a:r>
              <a:rPr lang="en" kern="0">
                <a:solidFill>
                  <a:srgbClr val="000000"/>
                </a:solidFill>
                <a:latin typeface="Assistant"/>
                <a:ea typeface="Assistant"/>
                <a:cs typeface="Assistant"/>
                <a:sym typeface="Assistant"/>
              </a:rPr>
              <a:t>Find clusters in a dataset (one of the algorithms we’ll see today can be modified slightly to basically do this)</a:t>
            </a:r>
            <a:endParaRPr kern="0">
              <a:solidFill>
                <a:srgbClr val="000000"/>
              </a:solidFill>
              <a:latin typeface="Assistant"/>
              <a:ea typeface="Assistant"/>
              <a:cs typeface="Assistant"/>
              <a:sym typeface="Assistant"/>
            </a:endParaRPr>
          </a:p>
        </p:txBody>
      </p:sp>
      <p:sp>
        <p:nvSpPr>
          <p:cNvPr id="696" name="Google Shape;696;p44"/>
          <p:cNvSpPr/>
          <p:nvPr/>
        </p:nvSpPr>
        <p:spPr>
          <a:xfrm>
            <a:off x="4648775" y="3929410"/>
            <a:ext cx="3831900" cy="16350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b="1" kern="0">
                <a:solidFill>
                  <a:srgbClr val="000000"/>
                </a:solidFill>
                <a:latin typeface="Assistant"/>
                <a:ea typeface="Assistant"/>
                <a:cs typeface="Assistant"/>
                <a:sym typeface="Assistant"/>
              </a:rPr>
              <a:t>Useful primitive</a:t>
            </a:r>
            <a:endParaRPr sz="2100" b="1" kern="0">
              <a:solidFill>
                <a:srgbClr val="000000"/>
              </a:solidFill>
              <a:latin typeface="Assistant"/>
              <a:ea typeface="Assistant"/>
              <a:cs typeface="Assistant"/>
              <a:sym typeface="Assistant"/>
            </a:endParaRPr>
          </a:p>
          <a:p>
            <a:pPr algn="ctr">
              <a:buClr>
                <a:srgbClr val="000000"/>
              </a:buClr>
            </a:pPr>
            <a:endParaRPr sz="1300" b="1" kern="0">
              <a:solidFill>
                <a:srgbClr val="000000"/>
              </a:solidFill>
              <a:latin typeface="Assistant"/>
              <a:ea typeface="Assistant"/>
              <a:cs typeface="Assistant"/>
              <a:sym typeface="Assistant"/>
            </a:endParaRPr>
          </a:p>
          <a:p>
            <a:pPr algn="ctr">
              <a:buClr>
                <a:srgbClr val="000000"/>
              </a:buClr>
            </a:pPr>
            <a:r>
              <a:rPr lang="en" kern="0">
                <a:solidFill>
                  <a:srgbClr val="000000"/>
                </a:solidFill>
                <a:latin typeface="Assistant"/>
                <a:ea typeface="Assistant"/>
                <a:cs typeface="Assistant"/>
                <a:sym typeface="Assistant"/>
              </a:rPr>
              <a:t>Finding an MST is often useful as a subroutine or approximation for more advanced graph algorithms </a:t>
            </a:r>
            <a:endParaRPr kern="0">
              <a:solidFill>
                <a:srgbClr val="000000"/>
              </a:solidFill>
              <a:latin typeface="Assistant"/>
              <a:ea typeface="Assistant"/>
              <a:cs typeface="Assistant"/>
              <a:sym typeface="Assistan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45"/>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MINIMUM SPANNING TREES (MSTs)</a:t>
            </a:r>
            <a:endParaRPr sz="3600">
              <a:solidFill>
                <a:schemeClr val="accent5"/>
              </a:solidFill>
              <a:latin typeface="Lato Light"/>
              <a:ea typeface="Lato Light"/>
              <a:cs typeface="Lato Light"/>
              <a:sym typeface="Lato Light"/>
            </a:endParaRPr>
          </a:p>
        </p:txBody>
      </p:sp>
      <p:sp>
        <p:nvSpPr>
          <p:cNvPr id="702" name="Google Shape;702;p45"/>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pPr>
              <a:buClr>
                <a:srgbClr val="000000"/>
              </a:buClr>
            </a:pPr>
            <a:fld id="{00000000-1234-1234-1234-123412341234}" type="slidenum">
              <a:rPr lang="en" kern="0">
                <a:solidFill>
                  <a:srgbClr val="595959"/>
                </a:solidFill>
                <a:latin typeface="Arial"/>
                <a:cs typeface="Arial"/>
                <a:sym typeface="Arial"/>
              </a:rPr>
              <a:pPr>
                <a:buClr>
                  <a:srgbClr val="000000"/>
                </a:buClr>
              </a:pPr>
              <a:t>51</a:t>
            </a:fld>
            <a:endParaRPr kern="0">
              <a:solidFill>
                <a:srgbClr val="595959"/>
              </a:solidFill>
              <a:latin typeface="Arial"/>
              <a:cs typeface="Arial"/>
              <a:sym typeface="Arial"/>
            </a:endParaRPr>
          </a:p>
        </p:txBody>
      </p:sp>
      <p:sp>
        <p:nvSpPr>
          <p:cNvPr id="703" name="Google Shape;703;p45"/>
          <p:cNvSpPr/>
          <p:nvPr/>
        </p:nvSpPr>
        <p:spPr>
          <a:xfrm>
            <a:off x="311700" y="2165123"/>
            <a:ext cx="8520600" cy="7731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buClr>
                <a:srgbClr val="000000"/>
              </a:buClr>
            </a:pPr>
            <a:r>
              <a:rPr lang="en" sz="2100" kern="0">
                <a:solidFill>
                  <a:srgbClr val="000000"/>
                </a:solidFill>
                <a:latin typeface="Assistant"/>
                <a:ea typeface="Assistant"/>
                <a:cs typeface="Assistant"/>
                <a:sym typeface="Assistant"/>
              </a:rPr>
              <a:t>Before we move on with the lecture… why don’t you give this a try?</a:t>
            </a:r>
            <a:endParaRPr sz="2100" kern="0">
              <a:solidFill>
                <a:srgbClr val="000000"/>
              </a:solidFill>
              <a:latin typeface="Assistant"/>
              <a:ea typeface="Assistant"/>
              <a:cs typeface="Assistant"/>
              <a:sym typeface="Assistant"/>
            </a:endParaRPr>
          </a:p>
          <a:p>
            <a:pPr algn="ctr">
              <a:buClr>
                <a:srgbClr val="000000"/>
              </a:buClr>
            </a:pPr>
            <a:r>
              <a:rPr lang="en" sz="2200" b="1" kern="0">
                <a:solidFill>
                  <a:srgbClr val="000000"/>
                </a:solidFill>
                <a:latin typeface="Assistant"/>
                <a:ea typeface="Assistant"/>
                <a:cs typeface="Assistant"/>
                <a:sym typeface="Assistant"/>
              </a:rPr>
              <a:t>Brainstorm some greedy algorithms to find an MST!</a:t>
            </a:r>
            <a:endParaRPr sz="2200" b="1" kern="0">
              <a:solidFill>
                <a:srgbClr val="000000"/>
              </a:solidFill>
              <a:latin typeface="Assistant"/>
              <a:ea typeface="Assistant"/>
              <a:cs typeface="Assistant"/>
              <a:sym typeface="Assistant"/>
            </a:endParaRPr>
          </a:p>
        </p:txBody>
      </p:sp>
      <p:sp>
        <p:nvSpPr>
          <p:cNvPr id="704" name="Google Shape;704;p45"/>
          <p:cNvSpPr txBox="1"/>
          <p:nvPr/>
        </p:nvSpPr>
        <p:spPr>
          <a:xfrm>
            <a:off x="2710479" y="3700227"/>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4</a:t>
            </a:r>
            <a:endParaRPr sz="1500" kern="0">
              <a:solidFill>
                <a:srgbClr val="000000"/>
              </a:solidFill>
              <a:latin typeface="Assistant"/>
              <a:ea typeface="Assistant"/>
              <a:cs typeface="Assistant"/>
              <a:sym typeface="Assistant"/>
            </a:endParaRPr>
          </a:p>
        </p:txBody>
      </p:sp>
      <p:sp>
        <p:nvSpPr>
          <p:cNvPr id="705" name="Google Shape;705;p45"/>
          <p:cNvSpPr txBox="1"/>
          <p:nvPr/>
        </p:nvSpPr>
        <p:spPr>
          <a:xfrm>
            <a:off x="2710479" y="4799839"/>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8</a:t>
            </a:r>
            <a:endParaRPr sz="1500" kern="0">
              <a:solidFill>
                <a:srgbClr val="000000"/>
              </a:solidFill>
              <a:latin typeface="Assistant"/>
              <a:ea typeface="Assistant"/>
              <a:cs typeface="Assistant"/>
              <a:sym typeface="Assistant"/>
            </a:endParaRPr>
          </a:p>
        </p:txBody>
      </p:sp>
      <p:sp>
        <p:nvSpPr>
          <p:cNvPr id="706" name="Google Shape;706;p45"/>
          <p:cNvSpPr txBox="1"/>
          <p:nvPr/>
        </p:nvSpPr>
        <p:spPr>
          <a:xfrm>
            <a:off x="3872101" y="5446431"/>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1</a:t>
            </a:r>
            <a:endParaRPr sz="1500" kern="0">
              <a:solidFill>
                <a:srgbClr val="000000"/>
              </a:solidFill>
              <a:latin typeface="Assistant"/>
              <a:ea typeface="Assistant"/>
              <a:cs typeface="Assistant"/>
              <a:sym typeface="Assistant"/>
            </a:endParaRPr>
          </a:p>
        </p:txBody>
      </p:sp>
      <p:sp>
        <p:nvSpPr>
          <p:cNvPr id="707" name="Google Shape;707;p45"/>
          <p:cNvSpPr txBox="1"/>
          <p:nvPr/>
        </p:nvSpPr>
        <p:spPr>
          <a:xfrm>
            <a:off x="4907422" y="5446431"/>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2</a:t>
            </a:r>
            <a:endParaRPr sz="1500" kern="0">
              <a:solidFill>
                <a:srgbClr val="000000"/>
              </a:solidFill>
              <a:latin typeface="Assistant"/>
              <a:ea typeface="Assistant"/>
              <a:cs typeface="Assistant"/>
              <a:sym typeface="Assistant"/>
            </a:endParaRPr>
          </a:p>
        </p:txBody>
      </p:sp>
      <p:sp>
        <p:nvSpPr>
          <p:cNvPr id="708" name="Google Shape;708;p45"/>
          <p:cNvSpPr txBox="1"/>
          <p:nvPr/>
        </p:nvSpPr>
        <p:spPr>
          <a:xfrm>
            <a:off x="4571448" y="4783982"/>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6</a:t>
            </a:r>
            <a:endParaRPr sz="1500" kern="0">
              <a:solidFill>
                <a:srgbClr val="000000"/>
              </a:solidFill>
              <a:latin typeface="Assistant"/>
              <a:ea typeface="Assistant"/>
              <a:cs typeface="Assistant"/>
              <a:sym typeface="Assistant"/>
            </a:endParaRPr>
          </a:p>
        </p:txBody>
      </p:sp>
      <p:sp>
        <p:nvSpPr>
          <p:cNvPr id="709" name="Google Shape;709;p45"/>
          <p:cNvSpPr txBox="1"/>
          <p:nvPr/>
        </p:nvSpPr>
        <p:spPr>
          <a:xfrm>
            <a:off x="3785304" y="4626682"/>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7</a:t>
            </a:r>
            <a:endParaRPr sz="1500" kern="0">
              <a:solidFill>
                <a:srgbClr val="000000"/>
              </a:solidFill>
              <a:latin typeface="Assistant"/>
              <a:ea typeface="Assistant"/>
              <a:cs typeface="Assistant"/>
              <a:sym typeface="Assistant"/>
            </a:endParaRPr>
          </a:p>
        </p:txBody>
      </p:sp>
      <p:sp>
        <p:nvSpPr>
          <p:cNvPr id="710" name="Google Shape;710;p45"/>
          <p:cNvSpPr txBox="1"/>
          <p:nvPr/>
        </p:nvSpPr>
        <p:spPr>
          <a:xfrm>
            <a:off x="3536292" y="4077029"/>
            <a:ext cx="4116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11</a:t>
            </a:r>
            <a:endParaRPr sz="1500" kern="0">
              <a:solidFill>
                <a:srgbClr val="000000"/>
              </a:solidFill>
              <a:latin typeface="Assistant"/>
              <a:ea typeface="Assistant"/>
              <a:cs typeface="Assistant"/>
              <a:sym typeface="Assistant"/>
            </a:endParaRPr>
          </a:p>
        </p:txBody>
      </p:sp>
      <p:sp>
        <p:nvSpPr>
          <p:cNvPr id="711" name="Google Shape;711;p45"/>
          <p:cNvSpPr txBox="1"/>
          <p:nvPr/>
        </p:nvSpPr>
        <p:spPr>
          <a:xfrm>
            <a:off x="6036826" y="4872372"/>
            <a:ext cx="4116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10</a:t>
            </a:r>
            <a:endParaRPr sz="1500" kern="0">
              <a:solidFill>
                <a:srgbClr val="000000"/>
              </a:solidFill>
              <a:latin typeface="Assistant"/>
              <a:ea typeface="Assistant"/>
              <a:cs typeface="Assistant"/>
              <a:sym typeface="Assistant"/>
            </a:endParaRPr>
          </a:p>
        </p:txBody>
      </p:sp>
      <p:sp>
        <p:nvSpPr>
          <p:cNvPr id="712" name="Google Shape;712;p45"/>
          <p:cNvSpPr txBox="1"/>
          <p:nvPr/>
        </p:nvSpPr>
        <p:spPr>
          <a:xfrm>
            <a:off x="5607228" y="4294229"/>
            <a:ext cx="4116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14</a:t>
            </a:r>
            <a:endParaRPr sz="1500" kern="0">
              <a:solidFill>
                <a:srgbClr val="000000"/>
              </a:solidFill>
              <a:latin typeface="Assistant"/>
              <a:ea typeface="Assistant"/>
              <a:cs typeface="Assistant"/>
              <a:sym typeface="Assistant"/>
            </a:endParaRPr>
          </a:p>
        </p:txBody>
      </p:sp>
      <p:sp>
        <p:nvSpPr>
          <p:cNvPr id="713" name="Google Shape;713;p45"/>
          <p:cNvSpPr txBox="1"/>
          <p:nvPr/>
        </p:nvSpPr>
        <p:spPr>
          <a:xfrm>
            <a:off x="6026004" y="3677142"/>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9</a:t>
            </a:r>
            <a:endParaRPr sz="1500" kern="0">
              <a:solidFill>
                <a:srgbClr val="000000"/>
              </a:solidFill>
              <a:latin typeface="Assistant"/>
              <a:ea typeface="Assistant"/>
              <a:cs typeface="Assistant"/>
              <a:sym typeface="Assistant"/>
            </a:endParaRPr>
          </a:p>
        </p:txBody>
      </p:sp>
      <p:sp>
        <p:nvSpPr>
          <p:cNvPr id="714" name="Google Shape;714;p45"/>
          <p:cNvSpPr txBox="1"/>
          <p:nvPr/>
        </p:nvSpPr>
        <p:spPr>
          <a:xfrm>
            <a:off x="5021262" y="4194602"/>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4</a:t>
            </a:r>
            <a:endParaRPr sz="1500" kern="0">
              <a:solidFill>
                <a:srgbClr val="000000"/>
              </a:solidFill>
              <a:latin typeface="Assistant"/>
              <a:ea typeface="Assistant"/>
              <a:cs typeface="Assistant"/>
              <a:sym typeface="Assistant"/>
            </a:endParaRPr>
          </a:p>
        </p:txBody>
      </p:sp>
      <p:sp>
        <p:nvSpPr>
          <p:cNvPr id="715" name="Google Shape;715;p45"/>
          <p:cNvSpPr txBox="1"/>
          <p:nvPr/>
        </p:nvSpPr>
        <p:spPr>
          <a:xfrm>
            <a:off x="4903746" y="3046574"/>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7</a:t>
            </a:r>
            <a:endParaRPr sz="1500" kern="0">
              <a:solidFill>
                <a:srgbClr val="000000"/>
              </a:solidFill>
              <a:latin typeface="Assistant"/>
              <a:ea typeface="Assistant"/>
              <a:cs typeface="Assistant"/>
              <a:sym typeface="Assistant"/>
            </a:endParaRPr>
          </a:p>
        </p:txBody>
      </p:sp>
      <p:sp>
        <p:nvSpPr>
          <p:cNvPr id="716" name="Google Shape;716;p45"/>
          <p:cNvSpPr txBox="1"/>
          <p:nvPr/>
        </p:nvSpPr>
        <p:spPr>
          <a:xfrm>
            <a:off x="3868241" y="3046623"/>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8</a:t>
            </a:r>
            <a:endParaRPr sz="1500" kern="0">
              <a:solidFill>
                <a:srgbClr val="000000"/>
              </a:solidFill>
              <a:latin typeface="Assistant"/>
              <a:ea typeface="Assistant"/>
              <a:cs typeface="Assistant"/>
              <a:sym typeface="Assistant"/>
            </a:endParaRPr>
          </a:p>
        </p:txBody>
      </p:sp>
      <p:sp>
        <p:nvSpPr>
          <p:cNvPr id="717" name="Google Shape;717;p45"/>
          <p:cNvSpPr txBox="1"/>
          <p:nvPr/>
        </p:nvSpPr>
        <p:spPr>
          <a:xfrm>
            <a:off x="4202200" y="3747840"/>
            <a:ext cx="371400" cy="371400"/>
          </a:xfrm>
          <a:prstGeom prst="rect">
            <a:avLst/>
          </a:prstGeom>
          <a:noFill/>
          <a:ln>
            <a:noFill/>
          </a:ln>
        </p:spPr>
        <p:txBody>
          <a:bodyPr spcFirstLastPara="1" wrap="square" lIns="0" tIns="91425" rIns="0" bIns="91425" anchor="ctr" anchorCtr="0">
            <a:noAutofit/>
          </a:bodyPr>
          <a:lstStyle/>
          <a:p>
            <a:pPr algn="ctr">
              <a:buClr>
                <a:srgbClr val="000000"/>
              </a:buClr>
            </a:pPr>
            <a:r>
              <a:rPr lang="en" sz="1500" kern="0">
                <a:solidFill>
                  <a:srgbClr val="000000"/>
                </a:solidFill>
                <a:latin typeface="Assistant"/>
                <a:ea typeface="Assistant"/>
                <a:cs typeface="Assistant"/>
                <a:sym typeface="Assistant"/>
              </a:rPr>
              <a:t>2</a:t>
            </a:r>
            <a:endParaRPr sz="1500" kern="0">
              <a:solidFill>
                <a:srgbClr val="000000"/>
              </a:solidFill>
              <a:latin typeface="Assistant"/>
              <a:ea typeface="Assistant"/>
              <a:cs typeface="Assistant"/>
              <a:sym typeface="Assistant"/>
            </a:endParaRPr>
          </a:p>
        </p:txBody>
      </p:sp>
      <p:grpSp>
        <p:nvGrpSpPr>
          <p:cNvPr id="718" name="Google Shape;718;p45"/>
          <p:cNvGrpSpPr/>
          <p:nvPr/>
        </p:nvGrpSpPr>
        <p:grpSpPr>
          <a:xfrm>
            <a:off x="2788598" y="3418075"/>
            <a:ext cx="3566818" cy="2060944"/>
            <a:chOff x="2794354" y="3000625"/>
            <a:chExt cx="3207281" cy="1853200"/>
          </a:xfrm>
        </p:grpSpPr>
        <p:cxnSp>
          <p:nvCxnSpPr>
            <p:cNvPr id="719" name="Google Shape;719;p45"/>
            <p:cNvCxnSpPr>
              <a:stCxn id="720" idx="6"/>
              <a:endCxn id="721" idx="2"/>
            </p:cNvCxnSpPr>
            <p:nvPr/>
          </p:nvCxnSpPr>
          <p:spPr>
            <a:xfrm>
              <a:off x="3678000"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722" name="Google Shape;722;p45"/>
            <p:cNvCxnSpPr>
              <a:stCxn id="721" idx="6"/>
              <a:endCxn id="723" idx="2"/>
            </p:cNvCxnSpPr>
            <p:nvPr/>
          </p:nvCxnSpPr>
          <p:spPr>
            <a:xfrm>
              <a:off x="4609158"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724" name="Google Shape;724;p45"/>
            <p:cNvCxnSpPr>
              <a:stCxn id="725" idx="6"/>
              <a:endCxn id="726" idx="2"/>
            </p:cNvCxnSpPr>
            <p:nvPr/>
          </p:nvCxnSpPr>
          <p:spPr>
            <a:xfrm>
              <a:off x="3678351" y="4853826"/>
              <a:ext cx="514800" cy="0"/>
            </a:xfrm>
            <a:prstGeom prst="straightConnector1">
              <a:avLst/>
            </a:prstGeom>
            <a:noFill/>
            <a:ln w="19050" cap="flat" cmpd="sng">
              <a:solidFill>
                <a:srgbClr val="000000"/>
              </a:solidFill>
              <a:prstDash val="solid"/>
              <a:round/>
              <a:headEnd type="none" w="med" len="med"/>
              <a:tailEnd type="none" w="med" len="med"/>
            </a:ln>
          </p:spPr>
        </p:cxnSp>
        <p:cxnSp>
          <p:nvCxnSpPr>
            <p:cNvPr id="727" name="Google Shape;727;p45"/>
            <p:cNvCxnSpPr>
              <a:stCxn id="726" idx="6"/>
              <a:endCxn id="728" idx="2"/>
            </p:cNvCxnSpPr>
            <p:nvPr/>
          </p:nvCxnSpPr>
          <p:spPr>
            <a:xfrm>
              <a:off x="4615748" y="4853826"/>
              <a:ext cx="501900" cy="0"/>
            </a:xfrm>
            <a:prstGeom prst="straightConnector1">
              <a:avLst/>
            </a:prstGeom>
            <a:noFill/>
            <a:ln w="19050" cap="flat" cmpd="sng">
              <a:solidFill>
                <a:srgbClr val="000000"/>
              </a:solidFill>
              <a:prstDash val="solid"/>
              <a:round/>
              <a:headEnd type="none" w="med" len="med"/>
              <a:tailEnd type="none" w="med" len="med"/>
            </a:ln>
          </p:spPr>
        </p:cxnSp>
        <p:cxnSp>
          <p:nvCxnSpPr>
            <p:cNvPr id="729" name="Google Shape;729;p45"/>
            <p:cNvCxnSpPr>
              <a:stCxn id="728" idx="7"/>
              <a:endCxn id="730" idx="3"/>
            </p:cNvCxnSpPr>
            <p:nvPr/>
          </p:nvCxnSpPr>
          <p:spPr>
            <a:xfrm rot="10800000" flipH="1">
              <a:off x="5478435"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731" name="Google Shape;731;p45"/>
            <p:cNvCxnSpPr>
              <a:stCxn id="730" idx="1"/>
              <a:endCxn id="723" idx="5"/>
            </p:cNvCxnSpPr>
            <p:nvPr/>
          </p:nvCxnSpPr>
          <p:spPr>
            <a:xfrm rot="10800000">
              <a:off x="5478289" y="3150176"/>
              <a:ext cx="523200" cy="638400"/>
            </a:xfrm>
            <a:prstGeom prst="straightConnector1">
              <a:avLst/>
            </a:prstGeom>
            <a:noFill/>
            <a:ln w="19050" cap="flat" cmpd="sng">
              <a:solidFill>
                <a:srgbClr val="000000"/>
              </a:solidFill>
              <a:prstDash val="solid"/>
              <a:round/>
              <a:headEnd type="none" w="med" len="med"/>
              <a:tailEnd type="none" w="med" len="med"/>
            </a:ln>
          </p:spPr>
        </p:cxnSp>
        <p:cxnSp>
          <p:nvCxnSpPr>
            <p:cNvPr id="732" name="Google Shape;732;p45"/>
            <p:cNvCxnSpPr>
              <a:stCxn id="725" idx="1"/>
              <a:endCxn id="733" idx="5"/>
            </p:cNvCxnSpPr>
            <p:nvPr/>
          </p:nvCxnSpPr>
          <p:spPr>
            <a:xfrm rot="10800000">
              <a:off x="2794354"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734" name="Google Shape;734;p45"/>
            <p:cNvCxnSpPr>
              <a:stCxn id="733" idx="7"/>
              <a:endCxn id="720" idx="3"/>
            </p:cNvCxnSpPr>
            <p:nvPr/>
          </p:nvCxnSpPr>
          <p:spPr>
            <a:xfrm rot="10800000" flipH="1">
              <a:off x="2794479" y="3150176"/>
              <a:ext cx="522600" cy="638400"/>
            </a:xfrm>
            <a:prstGeom prst="straightConnector1">
              <a:avLst/>
            </a:prstGeom>
            <a:noFill/>
            <a:ln w="19050" cap="flat" cmpd="sng">
              <a:solidFill>
                <a:srgbClr val="000000"/>
              </a:solidFill>
              <a:prstDash val="solid"/>
              <a:round/>
              <a:headEnd type="none" w="med" len="med"/>
              <a:tailEnd type="none" w="med" len="med"/>
            </a:ln>
          </p:spPr>
        </p:cxnSp>
        <p:cxnSp>
          <p:nvCxnSpPr>
            <p:cNvPr id="735" name="Google Shape;735;p45"/>
            <p:cNvCxnSpPr>
              <a:stCxn id="725" idx="0"/>
              <a:endCxn id="720" idx="4"/>
            </p:cNvCxnSpPr>
            <p:nvPr/>
          </p:nvCxnSpPr>
          <p:spPr>
            <a:xfrm rot="10800000">
              <a:off x="3466701" y="3212076"/>
              <a:ext cx="300" cy="1430400"/>
            </a:xfrm>
            <a:prstGeom prst="straightConnector1">
              <a:avLst/>
            </a:prstGeom>
            <a:noFill/>
            <a:ln w="19050" cap="flat" cmpd="sng">
              <a:solidFill>
                <a:srgbClr val="000000"/>
              </a:solidFill>
              <a:prstDash val="solid"/>
              <a:round/>
              <a:headEnd type="none" w="med" len="med"/>
              <a:tailEnd type="none" w="med" len="med"/>
            </a:ln>
          </p:spPr>
        </p:cxnSp>
        <p:cxnSp>
          <p:nvCxnSpPr>
            <p:cNvPr id="736" name="Google Shape;736;p45"/>
            <p:cNvCxnSpPr>
              <a:stCxn id="728" idx="0"/>
              <a:endCxn id="723" idx="4"/>
            </p:cNvCxnSpPr>
            <p:nvPr/>
          </p:nvCxnSpPr>
          <p:spPr>
            <a:xfrm rot="10800000">
              <a:off x="5328988" y="3212076"/>
              <a:ext cx="0" cy="1430400"/>
            </a:xfrm>
            <a:prstGeom prst="straightConnector1">
              <a:avLst/>
            </a:prstGeom>
            <a:noFill/>
            <a:ln w="19050" cap="flat" cmpd="sng">
              <a:solidFill>
                <a:srgbClr val="000000"/>
              </a:solidFill>
              <a:prstDash val="solid"/>
              <a:round/>
              <a:headEnd type="none" w="med" len="med"/>
              <a:tailEnd type="none" w="med" len="med"/>
            </a:ln>
          </p:spPr>
        </p:cxnSp>
        <p:cxnSp>
          <p:nvCxnSpPr>
            <p:cNvPr id="737" name="Google Shape;737;p45"/>
            <p:cNvCxnSpPr>
              <a:stCxn id="728" idx="1"/>
              <a:endCxn id="721" idx="5"/>
            </p:cNvCxnSpPr>
            <p:nvPr/>
          </p:nvCxnSpPr>
          <p:spPr>
            <a:xfrm rot="10800000">
              <a:off x="4547141" y="3150079"/>
              <a:ext cx="632400" cy="1554300"/>
            </a:xfrm>
            <a:prstGeom prst="straightConnector1">
              <a:avLst/>
            </a:prstGeom>
            <a:noFill/>
            <a:ln w="19050" cap="flat" cmpd="sng">
              <a:solidFill>
                <a:srgbClr val="000000"/>
              </a:solidFill>
              <a:prstDash val="solid"/>
              <a:round/>
              <a:headEnd type="none" w="med" len="med"/>
              <a:tailEnd type="none" w="med" len="med"/>
            </a:ln>
          </p:spPr>
        </p:cxnSp>
        <p:cxnSp>
          <p:nvCxnSpPr>
            <p:cNvPr id="738" name="Google Shape;738;p45"/>
            <p:cNvCxnSpPr>
              <a:stCxn id="739" idx="0"/>
              <a:endCxn id="721" idx="4"/>
            </p:cNvCxnSpPr>
            <p:nvPr/>
          </p:nvCxnSpPr>
          <p:spPr>
            <a:xfrm rot="10800000">
              <a:off x="4397720" y="3211884"/>
              <a:ext cx="0" cy="514800"/>
            </a:xfrm>
            <a:prstGeom prst="straightConnector1">
              <a:avLst/>
            </a:prstGeom>
            <a:noFill/>
            <a:ln w="19050" cap="flat" cmpd="sng">
              <a:solidFill>
                <a:srgbClr val="000000"/>
              </a:solidFill>
              <a:prstDash val="solid"/>
              <a:round/>
              <a:headEnd type="none" w="med" len="med"/>
              <a:tailEnd type="none" w="med" len="med"/>
            </a:ln>
          </p:spPr>
        </p:cxnSp>
        <p:cxnSp>
          <p:nvCxnSpPr>
            <p:cNvPr id="740" name="Google Shape;740;p45"/>
            <p:cNvCxnSpPr>
              <a:stCxn id="726" idx="0"/>
              <a:endCxn id="739" idx="4"/>
            </p:cNvCxnSpPr>
            <p:nvPr/>
          </p:nvCxnSpPr>
          <p:spPr>
            <a:xfrm rot="10800000">
              <a:off x="4397798" y="4149276"/>
              <a:ext cx="6600" cy="493200"/>
            </a:xfrm>
            <a:prstGeom prst="straightConnector1">
              <a:avLst/>
            </a:prstGeom>
            <a:noFill/>
            <a:ln w="19050" cap="flat" cmpd="sng">
              <a:solidFill>
                <a:srgbClr val="000000"/>
              </a:solidFill>
              <a:prstDash val="solid"/>
              <a:round/>
              <a:headEnd type="none" w="med" len="med"/>
              <a:tailEnd type="none" w="med" len="med"/>
            </a:ln>
          </p:spPr>
        </p:cxnSp>
        <p:cxnSp>
          <p:nvCxnSpPr>
            <p:cNvPr id="741" name="Google Shape;741;p45"/>
            <p:cNvCxnSpPr>
              <a:stCxn id="725" idx="7"/>
              <a:endCxn id="739" idx="3"/>
            </p:cNvCxnSpPr>
            <p:nvPr/>
          </p:nvCxnSpPr>
          <p:spPr>
            <a:xfrm rot="10800000" flipH="1">
              <a:off x="3616448" y="4087579"/>
              <a:ext cx="631800" cy="616800"/>
            </a:xfrm>
            <a:prstGeom prst="straightConnector1">
              <a:avLst/>
            </a:prstGeom>
            <a:noFill/>
            <a:ln w="19050" cap="flat" cmpd="sng">
              <a:solidFill>
                <a:srgbClr val="000000"/>
              </a:solidFill>
              <a:prstDash val="solid"/>
              <a:round/>
              <a:headEnd type="none" w="med" len="med"/>
              <a:tailEnd type="none" w="med" len="med"/>
            </a:ln>
          </p:spPr>
        </p:cxnSp>
      </p:grpSp>
      <p:grpSp>
        <p:nvGrpSpPr>
          <p:cNvPr id="742" name="Google Shape;742;p45"/>
          <p:cNvGrpSpPr/>
          <p:nvPr/>
        </p:nvGrpSpPr>
        <p:grpSpPr>
          <a:xfrm>
            <a:off x="2387496" y="3183034"/>
            <a:ext cx="4369001" cy="2531029"/>
            <a:chOff x="2433682" y="2789275"/>
            <a:chExt cx="3928604" cy="2275900"/>
          </a:xfrm>
        </p:grpSpPr>
        <p:sp>
          <p:nvSpPr>
            <p:cNvPr id="720" name="Google Shape;720;p45"/>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sz="2000" b="1" kern="0">
                  <a:solidFill>
                    <a:srgbClr val="000000"/>
                  </a:solidFill>
                  <a:latin typeface="Assistant"/>
                  <a:ea typeface="Assistant"/>
                  <a:cs typeface="Assistant"/>
                  <a:sym typeface="Assistant"/>
                </a:rPr>
                <a:t>B</a:t>
              </a:r>
              <a:endParaRPr sz="2000" b="1" kern="0">
                <a:solidFill>
                  <a:srgbClr val="000000"/>
                </a:solidFill>
                <a:latin typeface="Assistant"/>
                <a:ea typeface="Assistant"/>
                <a:cs typeface="Assistant"/>
                <a:sym typeface="Assistant"/>
              </a:endParaRPr>
            </a:p>
          </p:txBody>
        </p:sp>
        <p:sp>
          <p:nvSpPr>
            <p:cNvPr id="721" name="Google Shape;721;p45"/>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sz="2000" b="1" kern="0">
                  <a:solidFill>
                    <a:srgbClr val="000000"/>
                  </a:solidFill>
                  <a:latin typeface="Assistant"/>
                  <a:ea typeface="Assistant"/>
                  <a:cs typeface="Assistant"/>
                  <a:sym typeface="Assistant"/>
                </a:rPr>
                <a:t>C</a:t>
              </a:r>
              <a:endParaRPr sz="2000" b="1" kern="0">
                <a:solidFill>
                  <a:srgbClr val="000000"/>
                </a:solidFill>
                <a:latin typeface="Assistant"/>
                <a:ea typeface="Assistant"/>
                <a:cs typeface="Assistant"/>
                <a:sym typeface="Assistant"/>
              </a:endParaRPr>
            </a:p>
          </p:txBody>
        </p:sp>
        <p:sp>
          <p:nvSpPr>
            <p:cNvPr id="730" name="Google Shape;730;p45"/>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sz="2000" b="1" kern="0">
                  <a:solidFill>
                    <a:srgbClr val="000000"/>
                  </a:solidFill>
                  <a:latin typeface="Assistant"/>
                  <a:ea typeface="Assistant"/>
                  <a:cs typeface="Assistant"/>
                  <a:sym typeface="Assistant"/>
                </a:rPr>
                <a:t>E</a:t>
              </a:r>
              <a:endParaRPr sz="2000" b="1" kern="0">
                <a:solidFill>
                  <a:srgbClr val="000000"/>
                </a:solidFill>
                <a:latin typeface="Assistant"/>
                <a:ea typeface="Assistant"/>
                <a:cs typeface="Assistant"/>
                <a:sym typeface="Assistant"/>
              </a:endParaRPr>
            </a:p>
          </p:txBody>
        </p:sp>
        <p:sp>
          <p:nvSpPr>
            <p:cNvPr id="723" name="Google Shape;723;p45"/>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sz="2000" b="1" kern="0">
                  <a:solidFill>
                    <a:srgbClr val="000000"/>
                  </a:solidFill>
                  <a:latin typeface="Assistant"/>
                  <a:ea typeface="Assistant"/>
                  <a:cs typeface="Assistant"/>
                  <a:sym typeface="Assistant"/>
                </a:rPr>
                <a:t>D</a:t>
              </a:r>
              <a:endParaRPr sz="2000" b="1" kern="0">
                <a:solidFill>
                  <a:srgbClr val="000000"/>
                </a:solidFill>
                <a:latin typeface="Assistant"/>
                <a:ea typeface="Assistant"/>
                <a:cs typeface="Assistant"/>
                <a:sym typeface="Assistant"/>
              </a:endParaRPr>
            </a:p>
          </p:txBody>
        </p:sp>
        <p:sp>
          <p:nvSpPr>
            <p:cNvPr id="726" name="Google Shape;726;p45"/>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sz="2000" b="1" kern="0">
                  <a:solidFill>
                    <a:srgbClr val="000000"/>
                  </a:solidFill>
                  <a:latin typeface="Assistant"/>
                  <a:ea typeface="Assistant"/>
                  <a:cs typeface="Assistant"/>
                  <a:sym typeface="Assistant"/>
                </a:rPr>
                <a:t>G</a:t>
              </a:r>
              <a:endParaRPr sz="2000" b="1" kern="0">
                <a:solidFill>
                  <a:srgbClr val="000000"/>
                </a:solidFill>
                <a:latin typeface="Assistant"/>
                <a:ea typeface="Assistant"/>
                <a:cs typeface="Assistant"/>
                <a:sym typeface="Assistant"/>
              </a:endParaRPr>
            </a:p>
          </p:txBody>
        </p:sp>
        <p:sp>
          <p:nvSpPr>
            <p:cNvPr id="728" name="Google Shape;728;p45"/>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sz="2000" b="1" kern="0">
                  <a:solidFill>
                    <a:srgbClr val="000000"/>
                  </a:solidFill>
                  <a:latin typeface="Assistant"/>
                  <a:ea typeface="Assistant"/>
                  <a:cs typeface="Assistant"/>
                  <a:sym typeface="Assistant"/>
                </a:rPr>
                <a:t>F</a:t>
              </a:r>
              <a:endParaRPr sz="2000" b="1" kern="0">
                <a:solidFill>
                  <a:srgbClr val="000000"/>
                </a:solidFill>
                <a:latin typeface="Assistant"/>
                <a:ea typeface="Assistant"/>
                <a:cs typeface="Assistant"/>
                <a:sym typeface="Assistant"/>
              </a:endParaRPr>
            </a:p>
          </p:txBody>
        </p:sp>
        <p:sp>
          <p:nvSpPr>
            <p:cNvPr id="733" name="Google Shape;733;p45"/>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sz="2000" b="1" kern="0">
                  <a:solidFill>
                    <a:srgbClr val="000000"/>
                  </a:solidFill>
                  <a:latin typeface="Assistant"/>
                  <a:ea typeface="Assistant"/>
                  <a:cs typeface="Assistant"/>
                  <a:sym typeface="Assistant"/>
                </a:rPr>
                <a:t>A</a:t>
              </a:r>
              <a:endParaRPr sz="2000" b="1" kern="0">
                <a:solidFill>
                  <a:srgbClr val="000000"/>
                </a:solidFill>
                <a:latin typeface="Assistant"/>
                <a:ea typeface="Assistant"/>
                <a:cs typeface="Assistant"/>
                <a:sym typeface="Assistant"/>
              </a:endParaRPr>
            </a:p>
          </p:txBody>
        </p:sp>
        <p:sp>
          <p:nvSpPr>
            <p:cNvPr id="725" name="Google Shape;725;p45"/>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sz="2000" b="1" kern="0">
                  <a:solidFill>
                    <a:srgbClr val="000000"/>
                  </a:solidFill>
                  <a:latin typeface="Assistant"/>
                  <a:ea typeface="Assistant"/>
                  <a:cs typeface="Assistant"/>
                  <a:sym typeface="Assistant"/>
                </a:rPr>
                <a:t>H</a:t>
              </a:r>
              <a:endParaRPr sz="2000" b="1" kern="0">
                <a:solidFill>
                  <a:srgbClr val="000000"/>
                </a:solidFill>
                <a:latin typeface="Assistant"/>
                <a:ea typeface="Assistant"/>
                <a:cs typeface="Assistant"/>
                <a:sym typeface="Assistant"/>
              </a:endParaRPr>
            </a:p>
          </p:txBody>
        </p:sp>
        <p:sp>
          <p:nvSpPr>
            <p:cNvPr id="739" name="Google Shape;739;p45"/>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buClr>
                  <a:srgbClr val="000000"/>
                </a:buClr>
              </a:pPr>
              <a:r>
                <a:rPr lang="en" sz="2000" b="1" kern="0">
                  <a:solidFill>
                    <a:srgbClr val="000000"/>
                  </a:solidFill>
                  <a:latin typeface="Assistant"/>
                  <a:ea typeface="Assistant"/>
                  <a:cs typeface="Assistant"/>
                  <a:sym typeface="Assistant"/>
                </a:rPr>
                <a:t>I</a:t>
              </a:r>
              <a:endParaRPr sz="2000" b="1" kern="0">
                <a:solidFill>
                  <a:srgbClr val="000000"/>
                </a:solidFill>
                <a:latin typeface="Assistant"/>
                <a:ea typeface="Assistant"/>
                <a:cs typeface="Assistant"/>
                <a:sym typeface="Assistant"/>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59"/>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194" name="Google Shape;1194;p59"/>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52</a:t>
            </a:fld>
            <a:endParaRPr/>
          </a:p>
        </p:txBody>
      </p:sp>
      <p:sp>
        <p:nvSpPr>
          <p:cNvPr id="1195" name="Google Shape;1195;p59"/>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1196" name="Google Shape;1196;p59"/>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1197" name="Google Shape;1197;p59"/>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198" name="Google Shape;1198;p59"/>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199" name="Google Shape;1199;p59"/>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200" name="Google Shape;1200;p59"/>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201" name="Google Shape;1201;p59"/>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1202" name="Google Shape;1202;p59"/>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203" name="Google Shape;1203;p59"/>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204" name="Google Shape;1204;p59"/>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205" name="Google Shape;1205;p59"/>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1206" name="Google Shape;1206;p59"/>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207" name="Google Shape;1207;p59"/>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1208" name="Google Shape;1208;p59"/>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grpSp>
        <p:nvGrpSpPr>
          <p:cNvPr id="1209" name="Google Shape;1209;p59"/>
          <p:cNvGrpSpPr/>
          <p:nvPr/>
        </p:nvGrpSpPr>
        <p:grpSpPr>
          <a:xfrm>
            <a:off x="2788598" y="3189475"/>
            <a:ext cx="3566818" cy="2060944"/>
            <a:chOff x="2794354" y="3000625"/>
            <a:chExt cx="3207281" cy="1853200"/>
          </a:xfrm>
        </p:grpSpPr>
        <p:cxnSp>
          <p:nvCxnSpPr>
            <p:cNvPr id="1210" name="Google Shape;1210;p59"/>
            <p:cNvCxnSpPr>
              <a:stCxn id="1211" idx="6"/>
              <a:endCxn id="1212" idx="2"/>
            </p:cNvCxnSpPr>
            <p:nvPr/>
          </p:nvCxnSpPr>
          <p:spPr>
            <a:xfrm>
              <a:off x="3678000"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1213" name="Google Shape;1213;p59"/>
            <p:cNvCxnSpPr>
              <a:stCxn id="1212" idx="6"/>
              <a:endCxn id="1214" idx="2"/>
            </p:cNvCxnSpPr>
            <p:nvPr/>
          </p:nvCxnSpPr>
          <p:spPr>
            <a:xfrm>
              <a:off x="4609158"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1215" name="Google Shape;1215;p59"/>
            <p:cNvCxnSpPr>
              <a:stCxn id="1216" idx="6"/>
              <a:endCxn id="1217" idx="2"/>
            </p:cNvCxnSpPr>
            <p:nvPr/>
          </p:nvCxnSpPr>
          <p:spPr>
            <a:xfrm>
              <a:off x="3678351" y="4853826"/>
              <a:ext cx="514800" cy="0"/>
            </a:xfrm>
            <a:prstGeom prst="straightConnector1">
              <a:avLst/>
            </a:prstGeom>
            <a:noFill/>
            <a:ln w="19050" cap="flat" cmpd="sng">
              <a:solidFill>
                <a:srgbClr val="000000"/>
              </a:solidFill>
              <a:prstDash val="solid"/>
              <a:round/>
              <a:headEnd type="none" w="med" len="med"/>
              <a:tailEnd type="none" w="med" len="med"/>
            </a:ln>
          </p:spPr>
        </p:cxnSp>
        <p:cxnSp>
          <p:nvCxnSpPr>
            <p:cNvPr id="1218" name="Google Shape;1218;p59"/>
            <p:cNvCxnSpPr>
              <a:stCxn id="1217" idx="6"/>
              <a:endCxn id="1219" idx="2"/>
            </p:cNvCxnSpPr>
            <p:nvPr/>
          </p:nvCxnSpPr>
          <p:spPr>
            <a:xfrm>
              <a:off x="4615748" y="4853826"/>
              <a:ext cx="501900" cy="0"/>
            </a:xfrm>
            <a:prstGeom prst="straightConnector1">
              <a:avLst/>
            </a:prstGeom>
            <a:noFill/>
            <a:ln w="19050" cap="flat" cmpd="sng">
              <a:solidFill>
                <a:srgbClr val="000000"/>
              </a:solidFill>
              <a:prstDash val="solid"/>
              <a:round/>
              <a:headEnd type="none" w="med" len="med"/>
              <a:tailEnd type="none" w="med" len="med"/>
            </a:ln>
          </p:spPr>
        </p:cxnSp>
        <p:cxnSp>
          <p:nvCxnSpPr>
            <p:cNvPr id="1220" name="Google Shape;1220;p59"/>
            <p:cNvCxnSpPr>
              <a:stCxn id="1219" idx="7"/>
              <a:endCxn id="1221" idx="3"/>
            </p:cNvCxnSpPr>
            <p:nvPr/>
          </p:nvCxnSpPr>
          <p:spPr>
            <a:xfrm rot="10800000" flipH="1">
              <a:off x="5478435"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1222" name="Google Shape;1222;p59"/>
            <p:cNvCxnSpPr>
              <a:stCxn id="1221" idx="1"/>
              <a:endCxn id="1214" idx="5"/>
            </p:cNvCxnSpPr>
            <p:nvPr/>
          </p:nvCxnSpPr>
          <p:spPr>
            <a:xfrm rot="10800000">
              <a:off x="5478289" y="3150176"/>
              <a:ext cx="523200" cy="638400"/>
            </a:xfrm>
            <a:prstGeom prst="straightConnector1">
              <a:avLst/>
            </a:prstGeom>
            <a:noFill/>
            <a:ln w="19050" cap="flat" cmpd="sng">
              <a:solidFill>
                <a:srgbClr val="000000"/>
              </a:solidFill>
              <a:prstDash val="solid"/>
              <a:round/>
              <a:headEnd type="none" w="med" len="med"/>
              <a:tailEnd type="none" w="med" len="med"/>
            </a:ln>
          </p:spPr>
        </p:cxnSp>
        <p:cxnSp>
          <p:nvCxnSpPr>
            <p:cNvPr id="1223" name="Google Shape;1223;p59"/>
            <p:cNvCxnSpPr>
              <a:stCxn id="1216" idx="1"/>
              <a:endCxn id="1224" idx="5"/>
            </p:cNvCxnSpPr>
            <p:nvPr/>
          </p:nvCxnSpPr>
          <p:spPr>
            <a:xfrm rot="10800000">
              <a:off x="2794354"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1225" name="Google Shape;1225;p59"/>
            <p:cNvCxnSpPr>
              <a:stCxn id="1224" idx="7"/>
              <a:endCxn id="1211" idx="3"/>
            </p:cNvCxnSpPr>
            <p:nvPr/>
          </p:nvCxnSpPr>
          <p:spPr>
            <a:xfrm rot="10800000" flipH="1">
              <a:off x="2794479" y="3150176"/>
              <a:ext cx="522600" cy="638400"/>
            </a:xfrm>
            <a:prstGeom prst="straightConnector1">
              <a:avLst/>
            </a:prstGeom>
            <a:noFill/>
            <a:ln w="19050" cap="flat" cmpd="sng">
              <a:solidFill>
                <a:srgbClr val="000000"/>
              </a:solidFill>
              <a:prstDash val="solid"/>
              <a:round/>
              <a:headEnd type="none" w="med" len="med"/>
              <a:tailEnd type="none" w="med" len="med"/>
            </a:ln>
          </p:spPr>
        </p:cxnSp>
        <p:cxnSp>
          <p:nvCxnSpPr>
            <p:cNvPr id="1226" name="Google Shape;1226;p59"/>
            <p:cNvCxnSpPr>
              <a:stCxn id="1216" idx="0"/>
              <a:endCxn id="1211" idx="4"/>
            </p:cNvCxnSpPr>
            <p:nvPr/>
          </p:nvCxnSpPr>
          <p:spPr>
            <a:xfrm rot="10800000">
              <a:off x="3466701" y="3212076"/>
              <a:ext cx="300" cy="1430400"/>
            </a:xfrm>
            <a:prstGeom prst="straightConnector1">
              <a:avLst/>
            </a:prstGeom>
            <a:noFill/>
            <a:ln w="19050" cap="flat" cmpd="sng">
              <a:solidFill>
                <a:srgbClr val="000000"/>
              </a:solidFill>
              <a:prstDash val="solid"/>
              <a:round/>
              <a:headEnd type="none" w="med" len="med"/>
              <a:tailEnd type="none" w="med" len="med"/>
            </a:ln>
          </p:spPr>
        </p:cxnSp>
        <p:cxnSp>
          <p:nvCxnSpPr>
            <p:cNvPr id="1227" name="Google Shape;1227;p59"/>
            <p:cNvCxnSpPr>
              <a:stCxn id="1219" idx="0"/>
              <a:endCxn id="1214" idx="4"/>
            </p:cNvCxnSpPr>
            <p:nvPr/>
          </p:nvCxnSpPr>
          <p:spPr>
            <a:xfrm rot="10800000">
              <a:off x="5328988" y="3212076"/>
              <a:ext cx="0" cy="1430400"/>
            </a:xfrm>
            <a:prstGeom prst="straightConnector1">
              <a:avLst/>
            </a:prstGeom>
            <a:noFill/>
            <a:ln w="19050" cap="flat" cmpd="sng">
              <a:solidFill>
                <a:srgbClr val="000000"/>
              </a:solidFill>
              <a:prstDash val="solid"/>
              <a:round/>
              <a:headEnd type="none" w="med" len="med"/>
              <a:tailEnd type="none" w="med" len="med"/>
            </a:ln>
          </p:spPr>
        </p:cxnSp>
        <p:cxnSp>
          <p:nvCxnSpPr>
            <p:cNvPr id="1228" name="Google Shape;1228;p59"/>
            <p:cNvCxnSpPr>
              <a:stCxn id="1219" idx="1"/>
              <a:endCxn id="1212" idx="5"/>
            </p:cNvCxnSpPr>
            <p:nvPr/>
          </p:nvCxnSpPr>
          <p:spPr>
            <a:xfrm rot="10800000">
              <a:off x="4547141" y="3150079"/>
              <a:ext cx="632400" cy="1554300"/>
            </a:xfrm>
            <a:prstGeom prst="straightConnector1">
              <a:avLst/>
            </a:prstGeom>
            <a:noFill/>
            <a:ln w="19050" cap="flat" cmpd="sng">
              <a:solidFill>
                <a:srgbClr val="000000"/>
              </a:solidFill>
              <a:prstDash val="solid"/>
              <a:round/>
              <a:headEnd type="none" w="med" len="med"/>
              <a:tailEnd type="none" w="med" len="med"/>
            </a:ln>
          </p:spPr>
        </p:cxnSp>
        <p:cxnSp>
          <p:nvCxnSpPr>
            <p:cNvPr id="1229" name="Google Shape;1229;p59"/>
            <p:cNvCxnSpPr>
              <a:stCxn id="1230" idx="0"/>
              <a:endCxn id="1212" idx="4"/>
            </p:cNvCxnSpPr>
            <p:nvPr/>
          </p:nvCxnSpPr>
          <p:spPr>
            <a:xfrm rot="10800000">
              <a:off x="4397720" y="3211884"/>
              <a:ext cx="0" cy="514800"/>
            </a:xfrm>
            <a:prstGeom prst="straightConnector1">
              <a:avLst/>
            </a:prstGeom>
            <a:noFill/>
            <a:ln w="19050" cap="flat" cmpd="sng">
              <a:solidFill>
                <a:srgbClr val="000000"/>
              </a:solidFill>
              <a:prstDash val="solid"/>
              <a:round/>
              <a:headEnd type="none" w="med" len="med"/>
              <a:tailEnd type="none" w="med" len="med"/>
            </a:ln>
          </p:spPr>
        </p:cxnSp>
        <p:cxnSp>
          <p:nvCxnSpPr>
            <p:cNvPr id="1231" name="Google Shape;1231;p59"/>
            <p:cNvCxnSpPr>
              <a:stCxn id="1217" idx="0"/>
              <a:endCxn id="1230" idx="4"/>
            </p:cNvCxnSpPr>
            <p:nvPr/>
          </p:nvCxnSpPr>
          <p:spPr>
            <a:xfrm rot="10800000">
              <a:off x="4397798" y="4149276"/>
              <a:ext cx="6600" cy="493200"/>
            </a:xfrm>
            <a:prstGeom prst="straightConnector1">
              <a:avLst/>
            </a:prstGeom>
            <a:noFill/>
            <a:ln w="19050" cap="flat" cmpd="sng">
              <a:solidFill>
                <a:srgbClr val="000000"/>
              </a:solidFill>
              <a:prstDash val="solid"/>
              <a:round/>
              <a:headEnd type="none" w="med" len="med"/>
              <a:tailEnd type="none" w="med" len="med"/>
            </a:ln>
          </p:spPr>
        </p:cxnSp>
        <p:cxnSp>
          <p:nvCxnSpPr>
            <p:cNvPr id="1232" name="Google Shape;1232;p59"/>
            <p:cNvCxnSpPr>
              <a:stCxn id="1216" idx="7"/>
              <a:endCxn id="1230" idx="3"/>
            </p:cNvCxnSpPr>
            <p:nvPr/>
          </p:nvCxnSpPr>
          <p:spPr>
            <a:xfrm rot="10800000" flipH="1">
              <a:off x="3616448" y="4087579"/>
              <a:ext cx="631800" cy="616800"/>
            </a:xfrm>
            <a:prstGeom prst="straightConnector1">
              <a:avLst/>
            </a:prstGeom>
            <a:noFill/>
            <a:ln w="19050" cap="flat" cmpd="sng">
              <a:solidFill>
                <a:srgbClr val="000000"/>
              </a:solidFill>
              <a:prstDash val="solid"/>
              <a:round/>
              <a:headEnd type="none" w="med" len="med"/>
              <a:tailEnd type="none" w="med" len="med"/>
            </a:ln>
          </p:spPr>
        </p:cxnSp>
      </p:grpSp>
      <p:grpSp>
        <p:nvGrpSpPr>
          <p:cNvPr id="1233" name="Google Shape;1233;p59"/>
          <p:cNvGrpSpPr/>
          <p:nvPr/>
        </p:nvGrpSpPr>
        <p:grpSpPr>
          <a:xfrm>
            <a:off x="2387496" y="2954434"/>
            <a:ext cx="4369001" cy="2531029"/>
            <a:chOff x="2433682" y="2789275"/>
            <a:chExt cx="3928604" cy="2275900"/>
          </a:xfrm>
        </p:grpSpPr>
        <p:sp>
          <p:nvSpPr>
            <p:cNvPr id="1211" name="Google Shape;1211;p59"/>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212" name="Google Shape;1212;p59"/>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221" name="Google Shape;1221;p59"/>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214" name="Google Shape;1214;p59"/>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217" name="Google Shape;1217;p59"/>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219" name="Google Shape;1219;p59"/>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224" name="Google Shape;1224;p59"/>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216" name="Google Shape;1216;p59"/>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230" name="Google Shape;1230;p59"/>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1234" name="Google Shape;1234;p59"/>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60"/>
          <p:cNvSpPr/>
          <p:nvPr/>
        </p:nvSpPr>
        <p:spPr>
          <a:xfrm>
            <a:off x="2146233" y="3786168"/>
            <a:ext cx="1057900" cy="930300"/>
          </a:xfrm>
          <a:custGeom>
            <a:avLst/>
            <a:gdLst/>
            <a:ahLst/>
            <a:cxnLst/>
            <a:rect l="l" t="t" r="r" b="b"/>
            <a:pathLst>
              <a:path w="42316" h="37212" extrusionOk="0">
                <a:moveTo>
                  <a:pt x="28020" y="681"/>
                </a:moveTo>
                <a:cubicBezTo>
                  <a:pt x="21697" y="-1492"/>
                  <a:pt x="8705" y="1817"/>
                  <a:pt x="4308" y="6609"/>
                </a:cubicBezTo>
                <a:cubicBezTo>
                  <a:pt x="-89" y="11401"/>
                  <a:pt x="-1373" y="24393"/>
                  <a:pt x="1640" y="29432"/>
                </a:cubicBezTo>
                <a:cubicBezTo>
                  <a:pt x="4653" y="34471"/>
                  <a:pt x="15620" y="38472"/>
                  <a:pt x="22388" y="36842"/>
                </a:cubicBezTo>
                <a:cubicBezTo>
                  <a:pt x="29156" y="35212"/>
                  <a:pt x="41308" y="25677"/>
                  <a:pt x="42247" y="19650"/>
                </a:cubicBezTo>
                <a:cubicBezTo>
                  <a:pt x="43186" y="13623"/>
                  <a:pt x="34343" y="2855"/>
                  <a:pt x="28020" y="681"/>
                </a:cubicBezTo>
                <a:close/>
              </a:path>
            </a:pathLst>
          </a:custGeom>
          <a:solidFill>
            <a:srgbClr val="D4E7E9"/>
          </a:solidFill>
          <a:ln>
            <a:noFill/>
          </a:ln>
        </p:spPr>
      </p:sp>
      <p:sp>
        <p:nvSpPr>
          <p:cNvPr id="1240" name="Google Shape;1240;p60"/>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241" name="Google Shape;1241;p60"/>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53</a:t>
            </a:fld>
            <a:endParaRPr/>
          </a:p>
        </p:txBody>
      </p:sp>
      <p:sp>
        <p:nvSpPr>
          <p:cNvPr id="1242" name="Google Shape;1242;p60"/>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1243" name="Google Shape;1243;p60"/>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1244" name="Google Shape;1244;p60"/>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245" name="Google Shape;1245;p60"/>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246" name="Google Shape;1246;p60"/>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247" name="Google Shape;1247;p60"/>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248" name="Google Shape;1248;p60"/>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1249" name="Google Shape;1249;p60"/>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250" name="Google Shape;1250;p60"/>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251" name="Google Shape;1251;p60"/>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252" name="Google Shape;1252;p60"/>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1253" name="Google Shape;1253;p60"/>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254" name="Google Shape;1254;p60"/>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1255" name="Google Shape;1255;p60"/>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grpSp>
        <p:nvGrpSpPr>
          <p:cNvPr id="1256" name="Google Shape;1256;p60"/>
          <p:cNvGrpSpPr/>
          <p:nvPr/>
        </p:nvGrpSpPr>
        <p:grpSpPr>
          <a:xfrm>
            <a:off x="2788598" y="3189475"/>
            <a:ext cx="3566818" cy="2060944"/>
            <a:chOff x="2794354" y="3000625"/>
            <a:chExt cx="3207281" cy="1853200"/>
          </a:xfrm>
        </p:grpSpPr>
        <p:cxnSp>
          <p:nvCxnSpPr>
            <p:cNvPr id="1257" name="Google Shape;1257;p60"/>
            <p:cNvCxnSpPr>
              <a:stCxn id="1258" idx="6"/>
              <a:endCxn id="1259" idx="2"/>
            </p:cNvCxnSpPr>
            <p:nvPr/>
          </p:nvCxnSpPr>
          <p:spPr>
            <a:xfrm>
              <a:off x="3678000"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1260" name="Google Shape;1260;p60"/>
            <p:cNvCxnSpPr>
              <a:stCxn id="1259" idx="6"/>
              <a:endCxn id="1261" idx="2"/>
            </p:cNvCxnSpPr>
            <p:nvPr/>
          </p:nvCxnSpPr>
          <p:spPr>
            <a:xfrm>
              <a:off x="4609158"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1262" name="Google Shape;1262;p60"/>
            <p:cNvCxnSpPr>
              <a:stCxn id="1263" idx="6"/>
              <a:endCxn id="1264" idx="2"/>
            </p:cNvCxnSpPr>
            <p:nvPr/>
          </p:nvCxnSpPr>
          <p:spPr>
            <a:xfrm>
              <a:off x="3678351" y="4853826"/>
              <a:ext cx="514800" cy="0"/>
            </a:xfrm>
            <a:prstGeom prst="straightConnector1">
              <a:avLst/>
            </a:prstGeom>
            <a:noFill/>
            <a:ln w="19050" cap="flat" cmpd="sng">
              <a:solidFill>
                <a:srgbClr val="000000"/>
              </a:solidFill>
              <a:prstDash val="solid"/>
              <a:round/>
              <a:headEnd type="none" w="med" len="med"/>
              <a:tailEnd type="none" w="med" len="med"/>
            </a:ln>
          </p:spPr>
        </p:cxnSp>
        <p:cxnSp>
          <p:nvCxnSpPr>
            <p:cNvPr id="1265" name="Google Shape;1265;p60"/>
            <p:cNvCxnSpPr>
              <a:stCxn id="1264" idx="6"/>
              <a:endCxn id="1266" idx="2"/>
            </p:cNvCxnSpPr>
            <p:nvPr/>
          </p:nvCxnSpPr>
          <p:spPr>
            <a:xfrm>
              <a:off x="4615748" y="4853826"/>
              <a:ext cx="501900" cy="0"/>
            </a:xfrm>
            <a:prstGeom prst="straightConnector1">
              <a:avLst/>
            </a:prstGeom>
            <a:noFill/>
            <a:ln w="19050" cap="flat" cmpd="sng">
              <a:solidFill>
                <a:srgbClr val="000000"/>
              </a:solidFill>
              <a:prstDash val="solid"/>
              <a:round/>
              <a:headEnd type="none" w="med" len="med"/>
              <a:tailEnd type="none" w="med" len="med"/>
            </a:ln>
          </p:spPr>
        </p:cxnSp>
        <p:cxnSp>
          <p:nvCxnSpPr>
            <p:cNvPr id="1267" name="Google Shape;1267;p60"/>
            <p:cNvCxnSpPr>
              <a:stCxn id="1266" idx="7"/>
              <a:endCxn id="1268" idx="3"/>
            </p:cNvCxnSpPr>
            <p:nvPr/>
          </p:nvCxnSpPr>
          <p:spPr>
            <a:xfrm rot="10800000" flipH="1">
              <a:off x="5478435"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1269" name="Google Shape;1269;p60"/>
            <p:cNvCxnSpPr>
              <a:stCxn id="1268" idx="1"/>
              <a:endCxn id="1261" idx="5"/>
            </p:cNvCxnSpPr>
            <p:nvPr/>
          </p:nvCxnSpPr>
          <p:spPr>
            <a:xfrm rot="10800000">
              <a:off x="5478289" y="3150176"/>
              <a:ext cx="523200" cy="638400"/>
            </a:xfrm>
            <a:prstGeom prst="straightConnector1">
              <a:avLst/>
            </a:prstGeom>
            <a:noFill/>
            <a:ln w="19050" cap="flat" cmpd="sng">
              <a:solidFill>
                <a:srgbClr val="000000"/>
              </a:solidFill>
              <a:prstDash val="solid"/>
              <a:round/>
              <a:headEnd type="none" w="med" len="med"/>
              <a:tailEnd type="none" w="med" len="med"/>
            </a:ln>
          </p:spPr>
        </p:cxnSp>
        <p:cxnSp>
          <p:nvCxnSpPr>
            <p:cNvPr id="1270" name="Google Shape;1270;p60"/>
            <p:cNvCxnSpPr>
              <a:stCxn id="1263" idx="1"/>
              <a:endCxn id="1271" idx="5"/>
            </p:cNvCxnSpPr>
            <p:nvPr/>
          </p:nvCxnSpPr>
          <p:spPr>
            <a:xfrm rot="10800000">
              <a:off x="2794354"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1272" name="Google Shape;1272;p60"/>
            <p:cNvCxnSpPr>
              <a:stCxn id="1271" idx="7"/>
              <a:endCxn id="1258" idx="3"/>
            </p:cNvCxnSpPr>
            <p:nvPr/>
          </p:nvCxnSpPr>
          <p:spPr>
            <a:xfrm rot="10800000" flipH="1">
              <a:off x="2794479" y="3150176"/>
              <a:ext cx="522600" cy="638400"/>
            </a:xfrm>
            <a:prstGeom prst="straightConnector1">
              <a:avLst/>
            </a:prstGeom>
            <a:noFill/>
            <a:ln w="19050" cap="flat" cmpd="sng">
              <a:solidFill>
                <a:srgbClr val="000000"/>
              </a:solidFill>
              <a:prstDash val="solid"/>
              <a:round/>
              <a:headEnd type="none" w="med" len="med"/>
              <a:tailEnd type="none" w="med" len="med"/>
            </a:ln>
          </p:spPr>
        </p:cxnSp>
        <p:cxnSp>
          <p:nvCxnSpPr>
            <p:cNvPr id="1273" name="Google Shape;1273;p60"/>
            <p:cNvCxnSpPr>
              <a:stCxn id="1263" idx="0"/>
              <a:endCxn id="1258" idx="4"/>
            </p:cNvCxnSpPr>
            <p:nvPr/>
          </p:nvCxnSpPr>
          <p:spPr>
            <a:xfrm rot="10800000">
              <a:off x="3466701" y="3212076"/>
              <a:ext cx="300" cy="1430400"/>
            </a:xfrm>
            <a:prstGeom prst="straightConnector1">
              <a:avLst/>
            </a:prstGeom>
            <a:noFill/>
            <a:ln w="19050" cap="flat" cmpd="sng">
              <a:solidFill>
                <a:srgbClr val="000000"/>
              </a:solidFill>
              <a:prstDash val="solid"/>
              <a:round/>
              <a:headEnd type="none" w="med" len="med"/>
              <a:tailEnd type="none" w="med" len="med"/>
            </a:ln>
          </p:spPr>
        </p:cxnSp>
        <p:cxnSp>
          <p:nvCxnSpPr>
            <p:cNvPr id="1274" name="Google Shape;1274;p60"/>
            <p:cNvCxnSpPr>
              <a:stCxn id="1266" idx="0"/>
              <a:endCxn id="1261" idx="4"/>
            </p:cNvCxnSpPr>
            <p:nvPr/>
          </p:nvCxnSpPr>
          <p:spPr>
            <a:xfrm rot="10800000">
              <a:off x="5328988" y="3212076"/>
              <a:ext cx="0" cy="1430400"/>
            </a:xfrm>
            <a:prstGeom prst="straightConnector1">
              <a:avLst/>
            </a:prstGeom>
            <a:noFill/>
            <a:ln w="19050" cap="flat" cmpd="sng">
              <a:solidFill>
                <a:srgbClr val="000000"/>
              </a:solidFill>
              <a:prstDash val="solid"/>
              <a:round/>
              <a:headEnd type="none" w="med" len="med"/>
              <a:tailEnd type="none" w="med" len="med"/>
            </a:ln>
          </p:spPr>
        </p:cxnSp>
        <p:cxnSp>
          <p:nvCxnSpPr>
            <p:cNvPr id="1275" name="Google Shape;1275;p60"/>
            <p:cNvCxnSpPr>
              <a:stCxn id="1266" idx="1"/>
              <a:endCxn id="1259" idx="5"/>
            </p:cNvCxnSpPr>
            <p:nvPr/>
          </p:nvCxnSpPr>
          <p:spPr>
            <a:xfrm rot="10800000">
              <a:off x="4547141" y="3150079"/>
              <a:ext cx="632400" cy="1554300"/>
            </a:xfrm>
            <a:prstGeom prst="straightConnector1">
              <a:avLst/>
            </a:prstGeom>
            <a:noFill/>
            <a:ln w="19050" cap="flat" cmpd="sng">
              <a:solidFill>
                <a:srgbClr val="000000"/>
              </a:solidFill>
              <a:prstDash val="solid"/>
              <a:round/>
              <a:headEnd type="none" w="med" len="med"/>
              <a:tailEnd type="none" w="med" len="med"/>
            </a:ln>
          </p:spPr>
        </p:cxnSp>
        <p:cxnSp>
          <p:nvCxnSpPr>
            <p:cNvPr id="1276" name="Google Shape;1276;p60"/>
            <p:cNvCxnSpPr>
              <a:stCxn id="1277" idx="0"/>
              <a:endCxn id="1259" idx="4"/>
            </p:cNvCxnSpPr>
            <p:nvPr/>
          </p:nvCxnSpPr>
          <p:spPr>
            <a:xfrm rot="10800000">
              <a:off x="4397720" y="3211884"/>
              <a:ext cx="0" cy="514800"/>
            </a:xfrm>
            <a:prstGeom prst="straightConnector1">
              <a:avLst/>
            </a:prstGeom>
            <a:noFill/>
            <a:ln w="19050" cap="flat" cmpd="sng">
              <a:solidFill>
                <a:srgbClr val="000000"/>
              </a:solidFill>
              <a:prstDash val="solid"/>
              <a:round/>
              <a:headEnd type="none" w="med" len="med"/>
              <a:tailEnd type="none" w="med" len="med"/>
            </a:ln>
          </p:spPr>
        </p:cxnSp>
        <p:cxnSp>
          <p:nvCxnSpPr>
            <p:cNvPr id="1278" name="Google Shape;1278;p60"/>
            <p:cNvCxnSpPr>
              <a:stCxn id="1264" idx="0"/>
              <a:endCxn id="1277" idx="4"/>
            </p:cNvCxnSpPr>
            <p:nvPr/>
          </p:nvCxnSpPr>
          <p:spPr>
            <a:xfrm rot="10800000">
              <a:off x="4397798" y="4149276"/>
              <a:ext cx="6600" cy="493200"/>
            </a:xfrm>
            <a:prstGeom prst="straightConnector1">
              <a:avLst/>
            </a:prstGeom>
            <a:noFill/>
            <a:ln w="19050" cap="flat" cmpd="sng">
              <a:solidFill>
                <a:srgbClr val="000000"/>
              </a:solidFill>
              <a:prstDash val="solid"/>
              <a:round/>
              <a:headEnd type="none" w="med" len="med"/>
              <a:tailEnd type="none" w="med" len="med"/>
            </a:ln>
          </p:spPr>
        </p:cxnSp>
        <p:cxnSp>
          <p:nvCxnSpPr>
            <p:cNvPr id="1279" name="Google Shape;1279;p60"/>
            <p:cNvCxnSpPr>
              <a:stCxn id="1263" idx="7"/>
              <a:endCxn id="1277" idx="3"/>
            </p:cNvCxnSpPr>
            <p:nvPr/>
          </p:nvCxnSpPr>
          <p:spPr>
            <a:xfrm rot="10800000" flipH="1">
              <a:off x="3616448" y="4087579"/>
              <a:ext cx="631800" cy="616800"/>
            </a:xfrm>
            <a:prstGeom prst="straightConnector1">
              <a:avLst/>
            </a:prstGeom>
            <a:noFill/>
            <a:ln w="19050" cap="flat" cmpd="sng">
              <a:solidFill>
                <a:srgbClr val="000000"/>
              </a:solidFill>
              <a:prstDash val="solid"/>
              <a:round/>
              <a:headEnd type="none" w="med" len="med"/>
              <a:tailEnd type="none" w="med" len="med"/>
            </a:ln>
          </p:spPr>
        </p:cxnSp>
      </p:grpSp>
      <p:grpSp>
        <p:nvGrpSpPr>
          <p:cNvPr id="1280" name="Google Shape;1280;p60"/>
          <p:cNvGrpSpPr/>
          <p:nvPr/>
        </p:nvGrpSpPr>
        <p:grpSpPr>
          <a:xfrm>
            <a:off x="2387496" y="2954434"/>
            <a:ext cx="4369001" cy="2531029"/>
            <a:chOff x="2433682" y="2789275"/>
            <a:chExt cx="3928604" cy="2275900"/>
          </a:xfrm>
        </p:grpSpPr>
        <p:sp>
          <p:nvSpPr>
            <p:cNvPr id="1258" name="Google Shape;1258;p60"/>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259" name="Google Shape;1259;p60"/>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268" name="Google Shape;1268;p60"/>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261" name="Google Shape;1261;p60"/>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264" name="Google Shape;1264;p60"/>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266" name="Google Shape;1266;p60"/>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271" name="Google Shape;1271;p60"/>
            <p:cNvSpPr/>
            <p:nvPr/>
          </p:nvSpPr>
          <p:spPr>
            <a:xfrm>
              <a:off x="2433682" y="3726673"/>
              <a:ext cx="422700" cy="422700"/>
            </a:xfrm>
            <a:prstGeom prst="ellipse">
              <a:avLst/>
            </a:prstGeom>
            <a:solidFill>
              <a:srgbClr val="FFE599"/>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263" name="Google Shape;1263;p60"/>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277" name="Google Shape;1277;p60"/>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1281" name="Google Shape;1281;p60"/>
          <p:cNvSpPr txBox="1"/>
          <p:nvPr/>
        </p:nvSpPr>
        <p:spPr>
          <a:xfrm>
            <a:off x="267250" y="4034850"/>
            <a:ext cx="20232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First, we can initialize our tree to contain a single arbitrary node in G </a:t>
            </a:r>
            <a:br>
              <a:rPr lang="en">
                <a:solidFill>
                  <a:srgbClr val="CC0000"/>
                </a:solidFill>
                <a:latin typeface="Assistant"/>
                <a:ea typeface="Assistant"/>
                <a:cs typeface="Assistant"/>
                <a:sym typeface="Assistant"/>
              </a:rPr>
            </a:br>
            <a:r>
              <a:rPr lang="en" sz="1200">
                <a:solidFill>
                  <a:srgbClr val="CC0000"/>
                </a:solidFill>
                <a:latin typeface="Assistant"/>
                <a:ea typeface="Assistant"/>
                <a:cs typeface="Assistant"/>
                <a:sym typeface="Assistant"/>
              </a:rPr>
              <a:t>(doesn’t matter which node)</a:t>
            </a:r>
            <a:endParaRPr sz="800" b="1">
              <a:solidFill>
                <a:srgbClr val="CC0000"/>
              </a:solidFill>
              <a:latin typeface="Assistant"/>
              <a:ea typeface="Assistant"/>
              <a:cs typeface="Assistant"/>
              <a:sym typeface="Assistant"/>
            </a:endParaRPr>
          </a:p>
        </p:txBody>
      </p:sp>
      <p:sp>
        <p:nvSpPr>
          <p:cNvPr id="1282" name="Google Shape;1282;p60"/>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61"/>
          <p:cNvSpPr/>
          <p:nvPr/>
        </p:nvSpPr>
        <p:spPr>
          <a:xfrm>
            <a:off x="2146233" y="3786168"/>
            <a:ext cx="1057900" cy="930300"/>
          </a:xfrm>
          <a:custGeom>
            <a:avLst/>
            <a:gdLst/>
            <a:ahLst/>
            <a:cxnLst/>
            <a:rect l="l" t="t" r="r" b="b"/>
            <a:pathLst>
              <a:path w="42316" h="37212" extrusionOk="0">
                <a:moveTo>
                  <a:pt x="28020" y="681"/>
                </a:moveTo>
                <a:cubicBezTo>
                  <a:pt x="21697" y="-1492"/>
                  <a:pt x="8705" y="1817"/>
                  <a:pt x="4308" y="6609"/>
                </a:cubicBezTo>
                <a:cubicBezTo>
                  <a:pt x="-89" y="11401"/>
                  <a:pt x="-1373" y="24393"/>
                  <a:pt x="1640" y="29432"/>
                </a:cubicBezTo>
                <a:cubicBezTo>
                  <a:pt x="4653" y="34471"/>
                  <a:pt x="15620" y="38472"/>
                  <a:pt x="22388" y="36842"/>
                </a:cubicBezTo>
                <a:cubicBezTo>
                  <a:pt x="29156" y="35212"/>
                  <a:pt x="41308" y="25677"/>
                  <a:pt x="42247" y="19650"/>
                </a:cubicBezTo>
                <a:cubicBezTo>
                  <a:pt x="43186" y="13623"/>
                  <a:pt x="34343" y="2855"/>
                  <a:pt x="28020" y="681"/>
                </a:cubicBezTo>
                <a:close/>
              </a:path>
            </a:pathLst>
          </a:custGeom>
          <a:solidFill>
            <a:srgbClr val="D4E7E9"/>
          </a:solidFill>
          <a:ln>
            <a:noFill/>
          </a:ln>
        </p:spPr>
      </p:sp>
      <p:sp>
        <p:nvSpPr>
          <p:cNvPr id="1288" name="Google Shape;1288;p61"/>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289" name="Google Shape;1289;p61"/>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54</a:t>
            </a:fld>
            <a:endParaRPr/>
          </a:p>
        </p:txBody>
      </p:sp>
      <p:sp>
        <p:nvSpPr>
          <p:cNvPr id="1290" name="Google Shape;1290;p61"/>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291" name="Google Shape;1291;p61"/>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4</a:t>
            </a:r>
            <a:endParaRPr sz="1500" b="1">
              <a:latin typeface="Assistant"/>
              <a:ea typeface="Assistant"/>
              <a:cs typeface="Assistant"/>
              <a:sym typeface="Assistant"/>
            </a:endParaRPr>
          </a:p>
        </p:txBody>
      </p:sp>
      <p:sp>
        <p:nvSpPr>
          <p:cNvPr id="1292" name="Google Shape;1292;p61"/>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293" name="Google Shape;1293;p61"/>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294" name="Google Shape;1294;p61"/>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295" name="Google Shape;1295;p61"/>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296" name="Google Shape;1296;p61"/>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297" name="Google Shape;1297;p61"/>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1298" name="Google Shape;1298;p61"/>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299" name="Google Shape;1299;p61"/>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300" name="Google Shape;1300;p61"/>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301" name="Google Shape;1301;p61"/>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1302" name="Google Shape;1302;p61"/>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303" name="Google Shape;1303;p61"/>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1304" name="Google Shape;1304;p61"/>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cxnSp>
        <p:nvCxnSpPr>
          <p:cNvPr id="1305" name="Google Shape;1305;p61"/>
          <p:cNvCxnSpPr>
            <a:stCxn id="1306" idx="6"/>
            <a:endCxn id="1307" idx="2"/>
          </p:cNvCxnSpPr>
          <p:nvPr/>
        </p:nvCxnSpPr>
        <p:spPr>
          <a:xfrm>
            <a:off x="3771301"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1308" name="Google Shape;1308;p61"/>
          <p:cNvCxnSpPr>
            <a:stCxn id="1307" idx="6"/>
            <a:endCxn id="1309" idx="2"/>
          </p:cNvCxnSpPr>
          <p:nvPr/>
        </p:nvCxnSpPr>
        <p:spPr>
          <a:xfrm>
            <a:off x="4806842"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1310" name="Google Shape;1310;p61"/>
          <p:cNvCxnSpPr>
            <a:stCxn id="1311" idx="6"/>
            <a:endCxn id="1312"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313" name="Google Shape;1313;p61"/>
          <p:cNvCxnSpPr>
            <a:stCxn id="1312" idx="6"/>
            <a:endCxn id="1314"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1315" name="Google Shape;1315;p61"/>
          <p:cNvCxnSpPr>
            <a:stCxn id="1314" idx="7"/>
            <a:endCxn id="1316"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1317" name="Google Shape;1317;p61"/>
          <p:cNvCxnSpPr>
            <a:stCxn id="1316" idx="1"/>
            <a:endCxn id="1309"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318" name="Google Shape;1318;p61"/>
          <p:cNvCxnSpPr>
            <a:stCxn id="1311" idx="1"/>
            <a:endCxn id="1319"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320" name="Google Shape;1320;p61"/>
          <p:cNvCxnSpPr>
            <a:stCxn id="1319" idx="7"/>
            <a:endCxn id="1306" idx="3"/>
          </p:cNvCxnSpPr>
          <p:nvPr/>
        </p:nvCxnSpPr>
        <p:spPr>
          <a:xfrm rot="10800000" flipH="1">
            <a:off x="2788737" y="3355654"/>
            <a:ext cx="581400" cy="710100"/>
          </a:xfrm>
          <a:prstGeom prst="straightConnector1">
            <a:avLst/>
          </a:prstGeom>
          <a:noFill/>
          <a:ln w="76200" cap="flat" cmpd="sng">
            <a:solidFill>
              <a:srgbClr val="000000"/>
            </a:solidFill>
            <a:prstDash val="solid"/>
            <a:round/>
            <a:headEnd type="none" w="med" len="med"/>
            <a:tailEnd type="none" w="med" len="med"/>
          </a:ln>
        </p:spPr>
      </p:cxnSp>
      <p:cxnSp>
        <p:nvCxnSpPr>
          <p:cNvPr id="1321" name="Google Shape;1321;p61"/>
          <p:cNvCxnSpPr>
            <a:stCxn id="1311" idx="0"/>
            <a:endCxn id="1306"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1322" name="Google Shape;1322;p61"/>
          <p:cNvCxnSpPr>
            <a:stCxn id="1314" idx="0"/>
            <a:endCxn id="1309"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1323" name="Google Shape;1323;p61"/>
          <p:cNvCxnSpPr>
            <a:stCxn id="1314" idx="1"/>
            <a:endCxn id="1307" idx="5"/>
          </p:cNvCxnSpPr>
          <p:nvPr/>
        </p:nvCxnSpPr>
        <p:spPr>
          <a:xfrm rot="10800000">
            <a:off x="4737965" y="3355619"/>
            <a:ext cx="703200" cy="1728600"/>
          </a:xfrm>
          <a:prstGeom prst="straightConnector1">
            <a:avLst/>
          </a:prstGeom>
          <a:noFill/>
          <a:ln w="19050" cap="flat" cmpd="sng">
            <a:solidFill>
              <a:srgbClr val="000000"/>
            </a:solidFill>
            <a:prstDash val="solid"/>
            <a:round/>
            <a:headEnd type="none" w="med" len="med"/>
            <a:tailEnd type="none" w="med" len="med"/>
          </a:ln>
        </p:spPr>
      </p:cxnSp>
      <p:cxnSp>
        <p:nvCxnSpPr>
          <p:cNvPr id="1324" name="Google Shape;1324;p61"/>
          <p:cNvCxnSpPr>
            <a:stCxn id="1325" idx="0"/>
            <a:endCxn id="1307" idx="4"/>
          </p:cNvCxnSpPr>
          <p:nvPr/>
        </p:nvCxnSpPr>
        <p:spPr>
          <a:xfrm rot="10800000">
            <a:off x="4571702" y="3424524"/>
            <a:ext cx="0" cy="572400"/>
          </a:xfrm>
          <a:prstGeom prst="straightConnector1">
            <a:avLst/>
          </a:prstGeom>
          <a:noFill/>
          <a:ln w="19050" cap="flat" cmpd="sng">
            <a:solidFill>
              <a:srgbClr val="000000"/>
            </a:solidFill>
            <a:prstDash val="solid"/>
            <a:round/>
            <a:headEnd type="none" w="med" len="med"/>
            <a:tailEnd type="none" w="med" len="med"/>
          </a:ln>
        </p:spPr>
      </p:cxnSp>
      <p:cxnSp>
        <p:nvCxnSpPr>
          <p:cNvPr id="1326" name="Google Shape;1326;p61"/>
          <p:cNvCxnSpPr>
            <a:stCxn id="1312" idx="0"/>
            <a:endCxn id="1325"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1327" name="Google Shape;1327;p61"/>
          <p:cNvCxnSpPr>
            <a:stCxn id="1311" idx="7"/>
            <a:endCxn id="1325"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1328" name="Google Shape;1328;p61"/>
          <p:cNvGrpSpPr/>
          <p:nvPr/>
        </p:nvGrpSpPr>
        <p:grpSpPr>
          <a:xfrm>
            <a:off x="2387496" y="2954434"/>
            <a:ext cx="4369001" cy="2531029"/>
            <a:chOff x="2433682" y="2789275"/>
            <a:chExt cx="3928604" cy="2275900"/>
          </a:xfrm>
        </p:grpSpPr>
        <p:sp>
          <p:nvSpPr>
            <p:cNvPr id="1306" name="Google Shape;1306;p61"/>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307" name="Google Shape;1307;p61"/>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316" name="Google Shape;1316;p61"/>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309" name="Google Shape;1309;p61"/>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312" name="Google Shape;1312;p61"/>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314" name="Google Shape;1314;p61"/>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319" name="Google Shape;1319;p61"/>
            <p:cNvSpPr/>
            <p:nvPr/>
          </p:nvSpPr>
          <p:spPr>
            <a:xfrm>
              <a:off x="2433682" y="3726673"/>
              <a:ext cx="422700" cy="422700"/>
            </a:xfrm>
            <a:prstGeom prst="ellipse">
              <a:avLst/>
            </a:prstGeom>
            <a:solidFill>
              <a:srgbClr val="FFE599"/>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311" name="Google Shape;1311;p61"/>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325" name="Google Shape;1325;p61"/>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1329" name="Google Shape;1329;p61"/>
          <p:cNvSpPr txBox="1"/>
          <p:nvPr/>
        </p:nvSpPr>
        <p:spPr>
          <a:xfrm>
            <a:off x="311700" y="4034850"/>
            <a:ext cx="19443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Consider the edges coming out of the “frontier” of our growing tree.</a:t>
            </a:r>
            <a:endParaRPr sz="900" b="1">
              <a:solidFill>
                <a:srgbClr val="CC0000"/>
              </a:solidFill>
              <a:latin typeface="Assistant"/>
              <a:ea typeface="Assistant"/>
              <a:cs typeface="Assistant"/>
              <a:sym typeface="Assistan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62"/>
          <p:cNvSpPr/>
          <p:nvPr/>
        </p:nvSpPr>
        <p:spPr>
          <a:xfrm>
            <a:off x="2146233" y="3786168"/>
            <a:ext cx="1057900" cy="930300"/>
          </a:xfrm>
          <a:custGeom>
            <a:avLst/>
            <a:gdLst/>
            <a:ahLst/>
            <a:cxnLst/>
            <a:rect l="l" t="t" r="r" b="b"/>
            <a:pathLst>
              <a:path w="42316" h="37212" extrusionOk="0">
                <a:moveTo>
                  <a:pt x="28020" y="681"/>
                </a:moveTo>
                <a:cubicBezTo>
                  <a:pt x="21697" y="-1492"/>
                  <a:pt x="8705" y="1817"/>
                  <a:pt x="4308" y="6609"/>
                </a:cubicBezTo>
                <a:cubicBezTo>
                  <a:pt x="-89" y="11401"/>
                  <a:pt x="-1373" y="24393"/>
                  <a:pt x="1640" y="29432"/>
                </a:cubicBezTo>
                <a:cubicBezTo>
                  <a:pt x="4653" y="34471"/>
                  <a:pt x="15620" y="38472"/>
                  <a:pt x="22388" y="36842"/>
                </a:cubicBezTo>
                <a:cubicBezTo>
                  <a:pt x="29156" y="35212"/>
                  <a:pt x="41308" y="25677"/>
                  <a:pt x="42247" y="19650"/>
                </a:cubicBezTo>
                <a:cubicBezTo>
                  <a:pt x="43186" y="13623"/>
                  <a:pt x="34343" y="2855"/>
                  <a:pt x="28020" y="681"/>
                </a:cubicBezTo>
                <a:close/>
              </a:path>
            </a:pathLst>
          </a:custGeom>
          <a:solidFill>
            <a:srgbClr val="D4E7E9"/>
          </a:solidFill>
          <a:ln>
            <a:noFill/>
          </a:ln>
        </p:spPr>
      </p:sp>
      <p:sp>
        <p:nvSpPr>
          <p:cNvPr id="1335" name="Google Shape;1335;p62"/>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336" name="Google Shape;1336;p62"/>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55</a:t>
            </a:fld>
            <a:endParaRPr/>
          </a:p>
        </p:txBody>
      </p:sp>
      <p:sp>
        <p:nvSpPr>
          <p:cNvPr id="1337" name="Google Shape;1337;p62"/>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338" name="Google Shape;1338;p62"/>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339" name="Google Shape;1339;p62"/>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340" name="Google Shape;1340;p62"/>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341" name="Google Shape;1341;p62"/>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342" name="Google Shape;1342;p62"/>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343" name="Google Shape;1343;p62"/>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344" name="Google Shape;1344;p62"/>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1345" name="Google Shape;1345;p62"/>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346" name="Google Shape;1346;p62"/>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347" name="Google Shape;1347;p62"/>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348" name="Google Shape;1348;p62"/>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1349" name="Google Shape;1349;p62"/>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350" name="Google Shape;1350;p62"/>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1351" name="Google Shape;1351;p62"/>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cxnSp>
        <p:nvCxnSpPr>
          <p:cNvPr id="1352" name="Google Shape;1352;p62"/>
          <p:cNvCxnSpPr>
            <a:stCxn id="1353" idx="6"/>
            <a:endCxn id="1354" idx="2"/>
          </p:cNvCxnSpPr>
          <p:nvPr/>
        </p:nvCxnSpPr>
        <p:spPr>
          <a:xfrm>
            <a:off x="3771301"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1355" name="Google Shape;1355;p62"/>
          <p:cNvCxnSpPr>
            <a:stCxn id="1354" idx="6"/>
            <a:endCxn id="1356" idx="2"/>
          </p:cNvCxnSpPr>
          <p:nvPr/>
        </p:nvCxnSpPr>
        <p:spPr>
          <a:xfrm>
            <a:off x="4806842"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1357" name="Google Shape;1357;p62"/>
          <p:cNvCxnSpPr>
            <a:stCxn id="1358" idx="6"/>
            <a:endCxn id="1359"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360" name="Google Shape;1360;p62"/>
          <p:cNvCxnSpPr>
            <a:stCxn id="1359" idx="6"/>
            <a:endCxn id="1361"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1362" name="Google Shape;1362;p62"/>
          <p:cNvCxnSpPr>
            <a:stCxn id="1361" idx="7"/>
            <a:endCxn id="1363"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1364" name="Google Shape;1364;p62"/>
          <p:cNvCxnSpPr>
            <a:stCxn id="1363" idx="1"/>
            <a:endCxn id="1356"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365" name="Google Shape;1365;p62"/>
          <p:cNvCxnSpPr>
            <a:stCxn id="1358" idx="1"/>
            <a:endCxn id="1366"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367" name="Google Shape;1367;p62"/>
          <p:cNvCxnSpPr>
            <a:stCxn id="1366" idx="7"/>
            <a:endCxn id="1353"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368" name="Google Shape;1368;p62"/>
          <p:cNvCxnSpPr>
            <a:stCxn id="1358" idx="0"/>
            <a:endCxn id="1353"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1369" name="Google Shape;1369;p62"/>
          <p:cNvCxnSpPr>
            <a:stCxn id="1361" idx="0"/>
            <a:endCxn id="1356"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1370" name="Google Shape;1370;p62"/>
          <p:cNvCxnSpPr>
            <a:stCxn id="1361" idx="1"/>
            <a:endCxn id="1354" idx="5"/>
          </p:cNvCxnSpPr>
          <p:nvPr/>
        </p:nvCxnSpPr>
        <p:spPr>
          <a:xfrm rot="10800000">
            <a:off x="4737965" y="3355619"/>
            <a:ext cx="703200" cy="1728600"/>
          </a:xfrm>
          <a:prstGeom prst="straightConnector1">
            <a:avLst/>
          </a:prstGeom>
          <a:noFill/>
          <a:ln w="19050" cap="flat" cmpd="sng">
            <a:solidFill>
              <a:srgbClr val="000000"/>
            </a:solidFill>
            <a:prstDash val="solid"/>
            <a:round/>
            <a:headEnd type="none" w="med" len="med"/>
            <a:tailEnd type="none" w="med" len="med"/>
          </a:ln>
        </p:spPr>
      </p:cxnSp>
      <p:cxnSp>
        <p:nvCxnSpPr>
          <p:cNvPr id="1371" name="Google Shape;1371;p62"/>
          <p:cNvCxnSpPr>
            <a:stCxn id="1372" idx="0"/>
            <a:endCxn id="1354" idx="4"/>
          </p:cNvCxnSpPr>
          <p:nvPr/>
        </p:nvCxnSpPr>
        <p:spPr>
          <a:xfrm rot="10800000">
            <a:off x="4571702" y="3424524"/>
            <a:ext cx="0" cy="572400"/>
          </a:xfrm>
          <a:prstGeom prst="straightConnector1">
            <a:avLst/>
          </a:prstGeom>
          <a:noFill/>
          <a:ln w="19050" cap="flat" cmpd="sng">
            <a:solidFill>
              <a:srgbClr val="000000"/>
            </a:solidFill>
            <a:prstDash val="solid"/>
            <a:round/>
            <a:headEnd type="none" w="med" len="med"/>
            <a:tailEnd type="none" w="med" len="med"/>
          </a:ln>
        </p:spPr>
      </p:cxnSp>
      <p:cxnSp>
        <p:nvCxnSpPr>
          <p:cNvPr id="1373" name="Google Shape;1373;p62"/>
          <p:cNvCxnSpPr>
            <a:stCxn id="1359" idx="0"/>
            <a:endCxn id="1372"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1374" name="Google Shape;1374;p62"/>
          <p:cNvCxnSpPr>
            <a:stCxn id="1358" idx="7"/>
            <a:endCxn id="1372"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1375" name="Google Shape;1375;p62"/>
          <p:cNvGrpSpPr/>
          <p:nvPr/>
        </p:nvGrpSpPr>
        <p:grpSpPr>
          <a:xfrm>
            <a:off x="2387496" y="2954434"/>
            <a:ext cx="4369001" cy="2531029"/>
            <a:chOff x="2433682" y="2789275"/>
            <a:chExt cx="3928604" cy="2275900"/>
          </a:xfrm>
        </p:grpSpPr>
        <p:sp>
          <p:nvSpPr>
            <p:cNvPr id="1353" name="Google Shape;1353;p62"/>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354" name="Google Shape;1354;p62"/>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363" name="Google Shape;1363;p62"/>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356" name="Google Shape;1356;p62"/>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359" name="Google Shape;1359;p62"/>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361" name="Google Shape;1361;p62"/>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366" name="Google Shape;1366;p62"/>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358" name="Google Shape;1358;p62"/>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372" name="Google Shape;1372;p62"/>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1376" name="Google Shape;1376;p62"/>
          <p:cNvSpPr txBox="1"/>
          <p:nvPr/>
        </p:nvSpPr>
        <p:spPr>
          <a:xfrm>
            <a:off x="311700" y="4034850"/>
            <a:ext cx="19443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Claim the edge coming out of the “frontier” with the smallest weight</a:t>
            </a:r>
            <a:endParaRPr sz="900" b="1">
              <a:solidFill>
                <a:srgbClr val="CC0000"/>
              </a:solidFill>
              <a:latin typeface="Assistant"/>
              <a:ea typeface="Assistant"/>
              <a:cs typeface="Assistant"/>
              <a:sym typeface="Assistan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63"/>
          <p:cNvSpPr/>
          <p:nvPr/>
        </p:nvSpPr>
        <p:spPr>
          <a:xfrm>
            <a:off x="2182192" y="2830323"/>
            <a:ext cx="1821725" cy="1849975"/>
          </a:xfrm>
          <a:custGeom>
            <a:avLst/>
            <a:gdLst/>
            <a:ahLst/>
            <a:cxnLst/>
            <a:rect l="l" t="t" r="r" b="b"/>
            <a:pathLst>
              <a:path w="72869" h="73999" extrusionOk="0">
                <a:moveTo>
                  <a:pt x="42170" y="1943"/>
                </a:moveTo>
                <a:cubicBezTo>
                  <a:pt x="30166" y="8118"/>
                  <a:pt x="4527" y="37956"/>
                  <a:pt x="674" y="49960"/>
                </a:cubicBezTo>
                <a:cubicBezTo>
                  <a:pt x="-3179" y="61964"/>
                  <a:pt x="10357" y="74709"/>
                  <a:pt x="19051" y="73968"/>
                </a:cubicBezTo>
                <a:cubicBezTo>
                  <a:pt x="27746" y="73227"/>
                  <a:pt x="43900" y="55690"/>
                  <a:pt x="52841" y="45514"/>
                </a:cubicBezTo>
                <a:cubicBezTo>
                  <a:pt x="61783" y="35338"/>
                  <a:pt x="74479" y="20172"/>
                  <a:pt x="72700" y="12910"/>
                </a:cubicBezTo>
                <a:cubicBezTo>
                  <a:pt x="70922" y="5648"/>
                  <a:pt x="54174" y="-4232"/>
                  <a:pt x="42170" y="1943"/>
                </a:cubicBezTo>
                <a:close/>
              </a:path>
            </a:pathLst>
          </a:custGeom>
          <a:solidFill>
            <a:srgbClr val="D4E7E9"/>
          </a:solidFill>
          <a:ln>
            <a:noFill/>
          </a:ln>
        </p:spPr>
      </p:sp>
      <p:sp>
        <p:nvSpPr>
          <p:cNvPr id="1382" name="Google Shape;1382;p63"/>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383" name="Google Shape;1383;p63"/>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56</a:t>
            </a:fld>
            <a:endParaRPr/>
          </a:p>
        </p:txBody>
      </p:sp>
      <p:sp>
        <p:nvSpPr>
          <p:cNvPr id="1384" name="Google Shape;1384;p63"/>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385" name="Google Shape;1385;p63"/>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386" name="Google Shape;1386;p63"/>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387" name="Google Shape;1387;p63"/>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388" name="Google Shape;1388;p63"/>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389" name="Google Shape;1389;p63"/>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390" name="Google Shape;1390;p63"/>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391" name="Google Shape;1391;p63"/>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1392" name="Google Shape;1392;p63"/>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393" name="Google Shape;1393;p63"/>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394" name="Google Shape;1394;p63"/>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395" name="Google Shape;1395;p63"/>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1396" name="Google Shape;1396;p63"/>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397" name="Google Shape;1397;p63"/>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1398" name="Google Shape;1398;p63"/>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cxnSp>
        <p:nvCxnSpPr>
          <p:cNvPr id="1399" name="Google Shape;1399;p63"/>
          <p:cNvCxnSpPr>
            <a:stCxn id="1400" idx="6"/>
            <a:endCxn id="1401" idx="2"/>
          </p:cNvCxnSpPr>
          <p:nvPr/>
        </p:nvCxnSpPr>
        <p:spPr>
          <a:xfrm>
            <a:off x="3771301"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1402" name="Google Shape;1402;p63"/>
          <p:cNvCxnSpPr>
            <a:stCxn id="1401" idx="6"/>
            <a:endCxn id="1403" idx="2"/>
          </p:cNvCxnSpPr>
          <p:nvPr/>
        </p:nvCxnSpPr>
        <p:spPr>
          <a:xfrm>
            <a:off x="4806842"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1404" name="Google Shape;1404;p63"/>
          <p:cNvCxnSpPr>
            <a:stCxn id="1405" idx="6"/>
            <a:endCxn id="1406"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407" name="Google Shape;1407;p63"/>
          <p:cNvCxnSpPr>
            <a:stCxn id="1406" idx="6"/>
            <a:endCxn id="1408"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1409" name="Google Shape;1409;p63"/>
          <p:cNvCxnSpPr>
            <a:stCxn id="1408" idx="7"/>
            <a:endCxn id="1410"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1411" name="Google Shape;1411;p63"/>
          <p:cNvCxnSpPr>
            <a:stCxn id="1410" idx="1"/>
            <a:endCxn id="1403"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412" name="Google Shape;1412;p63"/>
          <p:cNvCxnSpPr>
            <a:stCxn id="1405" idx="1"/>
            <a:endCxn id="1413"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414" name="Google Shape;1414;p63"/>
          <p:cNvCxnSpPr>
            <a:stCxn id="1413" idx="7"/>
            <a:endCxn id="1400"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415" name="Google Shape;1415;p63"/>
          <p:cNvCxnSpPr>
            <a:stCxn id="1405" idx="0"/>
            <a:endCxn id="1400"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1416" name="Google Shape;1416;p63"/>
          <p:cNvCxnSpPr>
            <a:stCxn id="1408" idx="0"/>
            <a:endCxn id="1403"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1417" name="Google Shape;1417;p63"/>
          <p:cNvCxnSpPr>
            <a:stCxn id="1408" idx="1"/>
            <a:endCxn id="1401" idx="5"/>
          </p:cNvCxnSpPr>
          <p:nvPr/>
        </p:nvCxnSpPr>
        <p:spPr>
          <a:xfrm rot="10800000">
            <a:off x="4737965" y="3355619"/>
            <a:ext cx="703200" cy="1728600"/>
          </a:xfrm>
          <a:prstGeom prst="straightConnector1">
            <a:avLst/>
          </a:prstGeom>
          <a:noFill/>
          <a:ln w="19050" cap="flat" cmpd="sng">
            <a:solidFill>
              <a:srgbClr val="000000"/>
            </a:solidFill>
            <a:prstDash val="solid"/>
            <a:round/>
            <a:headEnd type="none" w="med" len="med"/>
            <a:tailEnd type="none" w="med" len="med"/>
          </a:ln>
        </p:spPr>
      </p:cxnSp>
      <p:cxnSp>
        <p:nvCxnSpPr>
          <p:cNvPr id="1418" name="Google Shape;1418;p63"/>
          <p:cNvCxnSpPr>
            <a:stCxn id="1419" idx="0"/>
            <a:endCxn id="1401" idx="4"/>
          </p:cNvCxnSpPr>
          <p:nvPr/>
        </p:nvCxnSpPr>
        <p:spPr>
          <a:xfrm rot="10800000">
            <a:off x="4571702" y="3424524"/>
            <a:ext cx="0" cy="572400"/>
          </a:xfrm>
          <a:prstGeom prst="straightConnector1">
            <a:avLst/>
          </a:prstGeom>
          <a:noFill/>
          <a:ln w="19050" cap="flat" cmpd="sng">
            <a:solidFill>
              <a:srgbClr val="000000"/>
            </a:solidFill>
            <a:prstDash val="solid"/>
            <a:round/>
            <a:headEnd type="none" w="med" len="med"/>
            <a:tailEnd type="none" w="med" len="med"/>
          </a:ln>
        </p:spPr>
      </p:cxnSp>
      <p:cxnSp>
        <p:nvCxnSpPr>
          <p:cNvPr id="1420" name="Google Shape;1420;p63"/>
          <p:cNvCxnSpPr>
            <a:stCxn id="1406" idx="0"/>
            <a:endCxn id="1419"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1421" name="Google Shape;1421;p63"/>
          <p:cNvCxnSpPr>
            <a:stCxn id="1405" idx="7"/>
            <a:endCxn id="1419"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sp>
        <p:nvSpPr>
          <p:cNvPr id="1422" name="Google Shape;1422;p63"/>
          <p:cNvSpPr txBox="1"/>
          <p:nvPr/>
        </p:nvSpPr>
        <p:spPr>
          <a:xfrm>
            <a:off x="311700" y="4034850"/>
            <a:ext cx="20622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Our tree just grew by one! Now repeat until we reach all the nodes.</a:t>
            </a:r>
            <a:endParaRPr sz="900" b="1">
              <a:solidFill>
                <a:srgbClr val="CC0000"/>
              </a:solidFill>
              <a:latin typeface="Assistant"/>
              <a:ea typeface="Assistant"/>
              <a:cs typeface="Assistant"/>
              <a:sym typeface="Assistant"/>
            </a:endParaRPr>
          </a:p>
        </p:txBody>
      </p:sp>
      <p:grpSp>
        <p:nvGrpSpPr>
          <p:cNvPr id="1423" name="Google Shape;1423;p63"/>
          <p:cNvGrpSpPr/>
          <p:nvPr/>
        </p:nvGrpSpPr>
        <p:grpSpPr>
          <a:xfrm>
            <a:off x="2387496" y="2954434"/>
            <a:ext cx="4369001" cy="2531029"/>
            <a:chOff x="2433682" y="2789275"/>
            <a:chExt cx="3928604" cy="2275900"/>
          </a:xfrm>
        </p:grpSpPr>
        <p:sp>
          <p:nvSpPr>
            <p:cNvPr id="1424" name="Google Shape;1424;p63"/>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425" name="Google Shape;1425;p63"/>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426" name="Google Shape;1426;p63"/>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427" name="Google Shape;1427;p63"/>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428" name="Google Shape;1428;p63"/>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429" name="Google Shape;1429;p63"/>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430" name="Google Shape;1430;p63"/>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431" name="Google Shape;1431;p63"/>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432" name="Google Shape;1432;p63"/>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64"/>
          <p:cNvSpPr/>
          <p:nvPr/>
        </p:nvSpPr>
        <p:spPr>
          <a:xfrm>
            <a:off x="2182192" y="2830323"/>
            <a:ext cx="1821725" cy="1849975"/>
          </a:xfrm>
          <a:custGeom>
            <a:avLst/>
            <a:gdLst/>
            <a:ahLst/>
            <a:cxnLst/>
            <a:rect l="l" t="t" r="r" b="b"/>
            <a:pathLst>
              <a:path w="72869" h="73999" extrusionOk="0">
                <a:moveTo>
                  <a:pt x="42170" y="1943"/>
                </a:moveTo>
                <a:cubicBezTo>
                  <a:pt x="30166" y="8118"/>
                  <a:pt x="4527" y="37956"/>
                  <a:pt x="674" y="49960"/>
                </a:cubicBezTo>
                <a:cubicBezTo>
                  <a:pt x="-3179" y="61964"/>
                  <a:pt x="10357" y="74709"/>
                  <a:pt x="19051" y="73968"/>
                </a:cubicBezTo>
                <a:cubicBezTo>
                  <a:pt x="27746" y="73227"/>
                  <a:pt x="43900" y="55690"/>
                  <a:pt x="52841" y="45514"/>
                </a:cubicBezTo>
                <a:cubicBezTo>
                  <a:pt x="61783" y="35338"/>
                  <a:pt x="74479" y="20172"/>
                  <a:pt x="72700" y="12910"/>
                </a:cubicBezTo>
                <a:cubicBezTo>
                  <a:pt x="70922" y="5648"/>
                  <a:pt x="54174" y="-4232"/>
                  <a:pt x="42170" y="1943"/>
                </a:cubicBezTo>
                <a:close/>
              </a:path>
            </a:pathLst>
          </a:custGeom>
          <a:solidFill>
            <a:srgbClr val="D4E7E9"/>
          </a:solidFill>
          <a:ln>
            <a:noFill/>
          </a:ln>
        </p:spPr>
      </p:sp>
      <p:sp>
        <p:nvSpPr>
          <p:cNvPr id="1438" name="Google Shape;1438;p64"/>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439" name="Google Shape;1439;p64"/>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57</a:t>
            </a:fld>
            <a:endParaRPr/>
          </a:p>
        </p:txBody>
      </p:sp>
      <p:sp>
        <p:nvSpPr>
          <p:cNvPr id="1440" name="Google Shape;1440;p64"/>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441" name="Google Shape;1441;p64"/>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442" name="Google Shape;1442;p64"/>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443" name="Google Shape;1443;p64"/>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444" name="Google Shape;1444;p64"/>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445" name="Google Shape;1445;p64"/>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446" name="Google Shape;1446;p64"/>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447" name="Google Shape;1447;p64"/>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11</a:t>
            </a:r>
            <a:endParaRPr sz="1500" b="1">
              <a:latin typeface="Assistant"/>
              <a:ea typeface="Assistant"/>
              <a:cs typeface="Assistant"/>
              <a:sym typeface="Assistant"/>
            </a:endParaRPr>
          </a:p>
        </p:txBody>
      </p:sp>
      <p:sp>
        <p:nvSpPr>
          <p:cNvPr id="1448" name="Google Shape;1448;p64"/>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449" name="Google Shape;1449;p64"/>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450" name="Google Shape;1450;p64"/>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451" name="Google Shape;1451;p64"/>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1452" name="Google Shape;1452;p64"/>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453" name="Google Shape;1453;p64"/>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454" name="Google Shape;1454;p64"/>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cxnSp>
        <p:nvCxnSpPr>
          <p:cNvPr id="1455" name="Google Shape;1455;p64"/>
          <p:cNvCxnSpPr>
            <a:stCxn id="1456" idx="6"/>
            <a:endCxn id="1457" idx="2"/>
          </p:cNvCxnSpPr>
          <p:nvPr/>
        </p:nvCxnSpPr>
        <p:spPr>
          <a:xfrm>
            <a:off x="3771301" y="3189475"/>
            <a:ext cx="565500" cy="0"/>
          </a:xfrm>
          <a:prstGeom prst="straightConnector1">
            <a:avLst/>
          </a:prstGeom>
          <a:noFill/>
          <a:ln w="76200" cap="flat" cmpd="sng">
            <a:solidFill>
              <a:srgbClr val="000000"/>
            </a:solidFill>
            <a:prstDash val="solid"/>
            <a:round/>
            <a:headEnd type="none" w="med" len="med"/>
            <a:tailEnd type="none" w="med" len="med"/>
          </a:ln>
        </p:spPr>
      </p:cxnSp>
      <p:cxnSp>
        <p:nvCxnSpPr>
          <p:cNvPr id="1458" name="Google Shape;1458;p64"/>
          <p:cNvCxnSpPr>
            <a:stCxn id="1457" idx="6"/>
            <a:endCxn id="1459" idx="2"/>
          </p:cNvCxnSpPr>
          <p:nvPr/>
        </p:nvCxnSpPr>
        <p:spPr>
          <a:xfrm>
            <a:off x="4806842"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1460" name="Google Shape;1460;p64"/>
          <p:cNvCxnSpPr>
            <a:stCxn id="1461" idx="6"/>
            <a:endCxn id="1462"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463" name="Google Shape;1463;p64"/>
          <p:cNvCxnSpPr>
            <a:stCxn id="1462" idx="6"/>
            <a:endCxn id="1464"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1465" name="Google Shape;1465;p64"/>
          <p:cNvCxnSpPr>
            <a:stCxn id="1464" idx="7"/>
            <a:endCxn id="1466"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1467" name="Google Shape;1467;p64"/>
          <p:cNvCxnSpPr>
            <a:stCxn id="1466" idx="1"/>
            <a:endCxn id="1459"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468" name="Google Shape;1468;p64"/>
          <p:cNvCxnSpPr>
            <a:stCxn id="1461" idx="1"/>
            <a:endCxn id="1469"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470" name="Google Shape;1470;p64"/>
          <p:cNvCxnSpPr>
            <a:stCxn id="1469" idx="7"/>
            <a:endCxn id="1456"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471" name="Google Shape;1471;p64"/>
          <p:cNvCxnSpPr>
            <a:stCxn id="1461" idx="0"/>
            <a:endCxn id="1456" idx="4"/>
          </p:cNvCxnSpPr>
          <p:nvPr/>
        </p:nvCxnSpPr>
        <p:spPr>
          <a:xfrm rot="10800000">
            <a:off x="3536349" y="3424477"/>
            <a:ext cx="300" cy="1590900"/>
          </a:xfrm>
          <a:prstGeom prst="straightConnector1">
            <a:avLst/>
          </a:prstGeom>
          <a:noFill/>
          <a:ln w="76200" cap="flat" cmpd="sng">
            <a:solidFill>
              <a:srgbClr val="000000"/>
            </a:solidFill>
            <a:prstDash val="solid"/>
            <a:round/>
            <a:headEnd type="none" w="med" len="med"/>
            <a:tailEnd type="none" w="med" len="med"/>
          </a:ln>
        </p:spPr>
      </p:cxnSp>
      <p:cxnSp>
        <p:nvCxnSpPr>
          <p:cNvPr id="1472" name="Google Shape;1472;p64"/>
          <p:cNvCxnSpPr>
            <a:stCxn id="1464" idx="0"/>
            <a:endCxn id="1459"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1473" name="Google Shape;1473;p64"/>
          <p:cNvCxnSpPr>
            <a:stCxn id="1464" idx="1"/>
            <a:endCxn id="1457" idx="5"/>
          </p:cNvCxnSpPr>
          <p:nvPr/>
        </p:nvCxnSpPr>
        <p:spPr>
          <a:xfrm rot="10800000">
            <a:off x="4737965" y="3355619"/>
            <a:ext cx="703200" cy="1728600"/>
          </a:xfrm>
          <a:prstGeom prst="straightConnector1">
            <a:avLst/>
          </a:prstGeom>
          <a:noFill/>
          <a:ln w="19050" cap="flat" cmpd="sng">
            <a:solidFill>
              <a:srgbClr val="000000"/>
            </a:solidFill>
            <a:prstDash val="solid"/>
            <a:round/>
            <a:headEnd type="none" w="med" len="med"/>
            <a:tailEnd type="none" w="med" len="med"/>
          </a:ln>
        </p:spPr>
      </p:cxnSp>
      <p:cxnSp>
        <p:nvCxnSpPr>
          <p:cNvPr id="1474" name="Google Shape;1474;p64"/>
          <p:cNvCxnSpPr>
            <a:stCxn id="1475" idx="0"/>
            <a:endCxn id="1457" idx="4"/>
          </p:cNvCxnSpPr>
          <p:nvPr/>
        </p:nvCxnSpPr>
        <p:spPr>
          <a:xfrm rot="10800000">
            <a:off x="4571702" y="3424524"/>
            <a:ext cx="0" cy="572400"/>
          </a:xfrm>
          <a:prstGeom prst="straightConnector1">
            <a:avLst/>
          </a:prstGeom>
          <a:noFill/>
          <a:ln w="19050" cap="flat" cmpd="sng">
            <a:solidFill>
              <a:srgbClr val="000000"/>
            </a:solidFill>
            <a:prstDash val="solid"/>
            <a:round/>
            <a:headEnd type="none" w="med" len="med"/>
            <a:tailEnd type="none" w="med" len="med"/>
          </a:ln>
        </p:spPr>
      </p:cxnSp>
      <p:cxnSp>
        <p:nvCxnSpPr>
          <p:cNvPr id="1476" name="Google Shape;1476;p64"/>
          <p:cNvCxnSpPr>
            <a:stCxn id="1462" idx="0"/>
            <a:endCxn id="1475"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1477" name="Google Shape;1477;p64"/>
          <p:cNvCxnSpPr>
            <a:stCxn id="1461" idx="7"/>
            <a:endCxn id="1475"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sp>
        <p:nvSpPr>
          <p:cNvPr id="1478" name="Google Shape;1478;p64"/>
          <p:cNvSpPr txBox="1"/>
          <p:nvPr/>
        </p:nvSpPr>
        <p:spPr>
          <a:xfrm>
            <a:off x="311700" y="4034850"/>
            <a:ext cx="20622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Consider the edges coming out of the “frontier” of our growing tree.</a:t>
            </a:r>
            <a:endParaRPr>
              <a:solidFill>
                <a:srgbClr val="CC0000"/>
              </a:solidFill>
              <a:latin typeface="Assistant"/>
              <a:ea typeface="Assistant"/>
              <a:cs typeface="Assistant"/>
              <a:sym typeface="Assistant"/>
            </a:endParaRPr>
          </a:p>
        </p:txBody>
      </p:sp>
      <p:grpSp>
        <p:nvGrpSpPr>
          <p:cNvPr id="1479" name="Google Shape;1479;p64"/>
          <p:cNvGrpSpPr/>
          <p:nvPr/>
        </p:nvGrpSpPr>
        <p:grpSpPr>
          <a:xfrm>
            <a:off x="2387496" y="2954434"/>
            <a:ext cx="4369001" cy="2531029"/>
            <a:chOff x="2433682" y="2789275"/>
            <a:chExt cx="3928604" cy="2275900"/>
          </a:xfrm>
        </p:grpSpPr>
        <p:sp>
          <p:nvSpPr>
            <p:cNvPr id="1480" name="Google Shape;1480;p64"/>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481" name="Google Shape;1481;p64"/>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482" name="Google Shape;1482;p64"/>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483" name="Google Shape;1483;p64"/>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484" name="Google Shape;1484;p64"/>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485" name="Google Shape;1485;p64"/>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486" name="Google Shape;1486;p64"/>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487" name="Google Shape;1487;p64"/>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488" name="Google Shape;1488;p64"/>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65"/>
          <p:cNvSpPr/>
          <p:nvPr/>
        </p:nvSpPr>
        <p:spPr>
          <a:xfrm>
            <a:off x="2183450" y="2734526"/>
            <a:ext cx="2837664" cy="1973325"/>
          </a:xfrm>
          <a:custGeom>
            <a:avLst/>
            <a:gdLst/>
            <a:ahLst/>
            <a:cxnLst/>
            <a:rect l="l" t="t" r="r" b="b"/>
            <a:pathLst>
              <a:path w="117005" h="78933" extrusionOk="0">
                <a:moveTo>
                  <a:pt x="16037" y="29190"/>
                </a:moveTo>
                <a:cubicBezTo>
                  <a:pt x="8775" y="38428"/>
                  <a:pt x="-611" y="52063"/>
                  <a:pt x="31" y="60313"/>
                </a:cubicBezTo>
                <a:cubicBezTo>
                  <a:pt x="673" y="68563"/>
                  <a:pt x="11393" y="80814"/>
                  <a:pt x="19890" y="78690"/>
                </a:cubicBezTo>
                <a:cubicBezTo>
                  <a:pt x="28387" y="76566"/>
                  <a:pt x="42318" y="55076"/>
                  <a:pt x="51012" y="47567"/>
                </a:cubicBezTo>
                <a:cubicBezTo>
                  <a:pt x="59707" y="40058"/>
                  <a:pt x="62078" y="36155"/>
                  <a:pt x="72057" y="33636"/>
                </a:cubicBezTo>
                <a:cubicBezTo>
                  <a:pt x="82036" y="31117"/>
                  <a:pt x="103870" y="36798"/>
                  <a:pt x="110885" y="32451"/>
                </a:cubicBezTo>
                <a:cubicBezTo>
                  <a:pt x="117900" y="28104"/>
                  <a:pt x="118740" y="12938"/>
                  <a:pt x="114146" y="7553"/>
                </a:cubicBezTo>
                <a:cubicBezTo>
                  <a:pt x="109552" y="2168"/>
                  <a:pt x="95077" y="588"/>
                  <a:pt x="83320" y="143"/>
                </a:cubicBezTo>
                <a:cubicBezTo>
                  <a:pt x="71563" y="-302"/>
                  <a:pt x="54816" y="44"/>
                  <a:pt x="43602" y="4885"/>
                </a:cubicBezTo>
                <a:cubicBezTo>
                  <a:pt x="32388" y="9726"/>
                  <a:pt x="23299" y="19952"/>
                  <a:pt x="16037" y="29190"/>
                </a:cubicBezTo>
                <a:close/>
              </a:path>
            </a:pathLst>
          </a:custGeom>
          <a:solidFill>
            <a:srgbClr val="D4E7E9"/>
          </a:solidFill>
          <a:ln>
            <a:noFill/>
          </a:ln>
        </p:spPr>
      </p:sp>
      <p:sp>
        <p:nvSpPr>
          <p:cNvPr id="1494" name="Google Shape;1494;p65"/>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495" name="Google Shape;1495;p65"/>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58</a:t>
            </a:fld>
            <a:endParaRPr/>
          </a:p>
        </p:txBody>
      </p:sp>
      <p:sp>
        <p:nvSpPr>
          <p:cNvPr id="1496" name="Google Shape;1496;p65"/>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497" name="Google Shape;1497;p65"/>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498" name="Google Shape;1498;p65"/>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499" name="Google Shape;1499;p65"/>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500" name="Google Shape;1500;p65"/>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501" name="Google Shape;1501;p65"/>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502" name="Google Shape;1502;p65"/>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503" name="Google Shape;1503;p65"/>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11</a:t>
            </a:r>
            <a:endParaRPr sz="1500" b="1">
              <a:latin typeface="Assistant"/>
              <a:ea typeface="Assistant"/>
              <a:cs typeface="Assistant"/>
              <a:sym typeface="Assistant"/>
            </a:endParaRPr>
          </a:p>
        </p:txBody>
      </p:sp>
      <p:sp>
        <p:nvSpPr>
          <p:cNvPr id="1504" name="Google Shape;1504;p65"/>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505" name="Google Shape;1505;p65"/>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506" name="Google Shape;1506;p65"/>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507" name="Google Shape;1507;p65"/>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1508" name="Google Shape;1508;p65"/>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509" name="Google Shape;1509;p65"/>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dirty="0">
                <a:solidFill>
                  <a:schemeClr val="accent5"/>
                </a:solidFill>
                <a:latin typeface="Assistant"/>
                <a:ea typeface="Assistant"/>
                <a:cs typeface="Assistant"/>
                <a:sym typeface="Assistant"/>
              </a:rPr>
              <a:t>8</a:t>
            </a:r>
            <a:endParaRPr sz="1500" b="1" dirty="0">
              <a:solidFill>
                <a:schemeClr val="accent5"/>
              </a:solidFill>
              <a:latin typeface="Assistant"/>
              <a:ea typeface="Assistant"/>
              <a:cs typeface="Assistant"/>
              <a:sym typeface="Assistant"/>
            </a:endParaRPr>
          </a:p>
        </p:txBody>
      </p:sp>
      <p:sp>
        <p:nvSpPr>
          <p:cNvPr id="1510" name="Google Shape;1510;p65"/>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cxnSp>
        <p:nvCxnSpPr>
          <p:cNvPr id="1511" name="Google Shape;1511;p65"/>
          <p:cNvCxnSpPr>
            <a:stCxn id="1512" idx="6"/>
            <a:endCxn id="1513"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1514" name="Google Shape;1514;p65"/>
          <p:cNvCxnSpPr>
            <a:stCxn id="1513" idx="6"/>
            <a:endCxn id="1515" idx="2"/>
          </p:cNvCxnSpPr>
          <p:nvPr/>
        </p:nvCxnSpPr>
        <p:spPr>
          <a:xfrm>
            <a:off x="4806842"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1516" name="Google Shape;1516;p65"/>
          <p:cNvCxnSpPr>
            <a:stCxn id="1517" idx="6"/>
            <a:endCxn id="1518"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519" name="Google Shape;1519;p65"/>
          <p:cNvCxnSpPr>
            <a:stCxn id="1518" idx="6"/>
            <a:endCxn id="1520"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1521" name="Google Shape;1521;p65"/>
          <p:cNvCxnSpPr>
            <a:stCxn id="1520" idx="7"/>
            <a:endCxn id="1522"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1523" name="Google Shape;1523;p65"/>
          <p:cNvCxnSpPr>
            <a:stCxn id="1522" idx="1"/>
            <a:endCxn id="1515"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524" name="Google Shape;1524;p65"/>
          <p:cNvCxnSpPr>
            <a:stCxn id="1517" idx="1"/>
            <a:endCxn id="1525"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526" name="Google Shape;1526;p65"/>
          <p:cNvCxnSpPr>
            <a:stCxn id="1525" idx="7"/>
            <a:endCxn id="1512"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527" name="Google Shape;1527;p65"/>
          <p:cNvCxnSpPr>
            <a:stCxn id="1517" idx="0"/>
            <a:endCxn id="1512" idx="4"/>
          </p:cNvCxnSpPr>
          <p:nvPr/>
        </p:nvCxnSpPr>
        <p:spPr>
          <a:xfrm rot="10800000">
            <a:off x="3536349" y="3424477"/>
            <a:ext cx="300" cy="1590900"/>
          </a:xfrm>
          <a:prstGeom prst="straightConnector1">
            <a:avLst/>
          </a:prstGeom>
          <a:noFill/>
          <a:ln w="76200" cap="flat" cmpd="sng">
            <a:solidFill>
              <a:srgbClr val="000000"/>
            </a:solidFill>
            <a:prstDash val="solid"/>
            <a:round/>
            <a:headEnd type="none" w="med" len="med"/>
            <a:tailEnd type="none" w="med" len="med"/>
          </a:ln>
        </p:spPr>
      </p:cxnSp>
      <p:cxnSp>
        <p:nvCxnSpPr>
          <p:cNvPr id="1528" name="Google Shape;1528;p65"/>
          <p:cNvCxnSpPr>
            <a:stCxn id="1520" idx="0"/>
            <a:endCxn id="1515"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1529" name="Google Shape;1529;p65"/>
          <p:cNvCxnSpPr>
            <a:stCxn id="1520" idx="1"/>
            <a:endCxn id="1513" idx="5"/>
          </p:cNvCxnSpPr>
          <p:nvPr/>
        </p:nvCxnSpPr>
        <p:spPr>
          <a:xfrm rot="10800000">
            <a:off x="4737965" y="3355619"/>
            <a:ext cx="703200" cy="1728600"/>
          </a:xfrm>
          <a:prstGeom prst="straightConnector1">
            <a:avLst/>
          </a:prstGeom>
          <a:noFill/>
          <a:ln w="19050" cap="flat" cmpd="sng">
            <a:solidFill>
              <a:srgbClr val="000000"/>
            </a:solidFill>
            <a:prstDash val="solid"/>
            <a:round/>
            <a:headEnd type="none" w="med" len="med"/>
            <a:tailEnd type="none" w="med" len="med"/>
          </a:ln>
        </p:spPr>
      </p:cxnSp>
      <p:cxnSp>
        <p:nvCxnSpPr>
          <p:cNvPr id="1530" name="Google Shape;1530;p65"/>
          <p:cNvCxnSpPr>
            <a:stCxn id="1531" idx="0"/>
            <a:endCxn id="1513" idx="4"/>
          </p:cNvCxnSpPr>
          <p:nvPr/>
        </p:nvCxnSpPr>
        <p:spPr>
          <a:xfrm rot="10800000">
            <a:off x="4571702" y="3424524"/>
            <a:ext cx="0" cy="572400"/>
          </a:xfrm>
          <a:prstGeom prst="straightConnector1">
            <a:avLst/>
          </a:prstGeom>
          <a:noFill/>
          <a:ln w="19050" cap="flat" cmpd="sng">
            <a:solidFill>
              <a:srgbClr val="000000"/>
            </a:solidFill>
            <a:prstDash val="solid"/>
            <a:round/>
            <a:headEnd type="none" w="med" len="med"/>
            <a:tailEnd type="none" w="med" len="med"/>
          </a:ln>
        </p:spPr>
      </p:cxnSp>
      <p:cxnSp>
        <p:nvCxnSpPr>
          <p:cNvPr id="1532" name="Google Shape;1532;p65"/>
          <p:cNvCxnSpPr>
            <a:stCxn id="1518" idx="0"/>
            <a:endCxn id="1531"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1533" name="Google Shape;1533;p65"/>
          <p:cNvCxnSpPr>
            <a:stCxn id="1517" idx="7"/>
            <a:endCxn id="1531"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sp>
        <p:nvSpPr>
          <p:cNvPr id="1534" name="Google Shape;1534;p65"/>
          <p:cNvSpPr txBox="1"/>
          <p:nvPr/>
        </p:nvSpPr>
        <p:spPr>
          <a:xfrm>
            <a:off x="311700" y="4034850"/>
            <a:ext cx="19443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Claim the edge coming out of the “frontier” with the smallest weight</a:t>
            </a:r>
            <a:endParaRPr>
              <a:solidFill>
                <a:srgbClr val="CC0000"/>
              </a:solidFill>
              <a:latin typeface="Assistant"/>
              <a:ea typeface="Assistant"/>
              <a:cs typeface="Assistant"/>
              <a:sym typeface="Assistant"/>
            </a:endParaRPr>
          </a:p>
          <a:p>
            <a:pPr algn="ctr"/>
            <a:r>
              <a:rPr lang="en" sz="1200">
                <a:solidFill>
                  <a:srgbClr val="CC0000"/>
                </a:solidFill>
                <a:latin typeface="Assistant"/>
                <a:ea typeface="Assistant"/>
                <a:cs typeface="Assistant"/>
                <a:sym typeface="Assistant"/>
              </a:rPr>
              <a:t>(if there’s a tie, choose any)</a:t>
            </a:r>
            <a:endParaRPr sz="1200">
              <a:solidFill>
                <a:srgbClr val="CC0000"/>
              </a:solidFill>
              <a:latin typeface="Assistant"/>
              <a:ea typeface="Assistant"/>
              <a:cs typeface="Assistant"/>
              <a:sym typeface="Assistant"/>
            </a:endParaRPr>
          </a:p>
        </p:txBody>
      </p:sp>
      <p:grpSp>
        <p:nvGrpSpPr>
          <p:cNvPr id="1535" name="Google Shape;1535;p65"/>
          <p:cNvGrpSpPr/>
          <p:nvPr/>
        </p:nvGrpSpPr>
        <p:grpSpPr>
          <a:xfrm>
            <a:off x="2387496" y="2954434"/>
            <a:ext cx="4369001" cy="2531029"/>
            <a:chOff x="2433682" y="2789275"/>
            <a:chExt cx="3928604" cy="2275900"/>
          </a:xfrm>
        </p:grpSpPr>
        <p:sp>
          <p:nvSpPr>
            <p:cNvPr id="1536" name="Google Shape;1536;p65"/>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537" name="Google Shape;1537;p65"/>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dirty="0">
                  <a:latin typeface="Assistant"/>
                  <a:ea typeface="Assistant"/>
                  <a:cs typeface="Assistant"/>
                  <a:sym typeface="Assistant"/>
                </a:rPr>
                <a:t>C</a:t>
              </a:r>
              <a:endParaRPr sz="2000" b="1" dirty="0">
                <a:latin typeface="Assistant"/>
                <a:ea typeface="Assistant"/>
                <a:cs typeface="Assistant"/>
                <a:sym typeface="Assistant"/>
              </a:endParaRPr>
            </a:p>
          </p:txBody>
        </p:sp>
        <p:sp>
          <p:nvSpPr>
            <p:cNvPr id="1538" name="Google Shape;1538;p65"/>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539" name="Google Shape;1539;p65"/>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540" name="Google Shape;1540;p65"/>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541" name="Google Shape;1541;p65"/>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542" name="Google Shape;1542;p65"/>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543" name="Google Shape;1543;p65"/>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544" name="Google Shape;1544;p65"/>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48"/>
        <p:cNvGrpSpPr/>
        <p:nvPr/>
      </p:nvGrpSpPr>
      <p:grpSpPr>
        <a:xfrm>
          <a:off x="0" y="0"/>
          <a:ext cx="0" cy="0"/>
          <a:chOff x="0" y="0"/>
          <a:chExt cx="0" cy="0"/>
        </a:xfrm>
      </p:grpSpPr>
      <p:sp>
        <p:nvSpPr>
          <p:cNvPr id="1549" name="Google Shape;1549;p66"/>
          <p:cNvSpPr/>
          <p:nvPr/>
        </p:nvSpPr>
        <p:spPr>
          <a:xfrm>
            <a:off x="2183450" y="2734526"/>
            <a:ext cx="2837664" cy="1973325"/>
          </a:xfrm>
          <a:custGeom>
            <a:avLst/>
            <a:gdLst/>
            <a:ahLst/>
            <a:cxnLst/>
            <a:rect l="l" t="t" r="r" b="b"/>
            <a:pathLst>
              <a:path w="117005" h="78933" extrusionOk="0">
                <a:moveTo>
                  <a:pt x="16037" y="29190"/>
                </a:moveTo>
                <a:cubicBezTo>
                  <a:pt x="8775" y="38428"/>
                  <a:pt x="-611" y="52063"/>
                  <a:pt x="31" y="60313"/>
                </a:cubicBezTo>
                <a:cubicBezTo>
                  <a:pt x="673" y="68563"/>
                  <a:pt x="11393" y="80814"/>
                  <a:pt x="19890" y="78690"/>
                </a:cubicBezTo>
                <a:cubicBezTo>
                  <a:pt x="28387" y="76566"/>
                  <a:pt x="42318" y="55076"/>
                  <a:pt x="51012" y="47567"/>
                </a:cubicBezTo>
                <a:cubicBezTo>
                  <a:pt x="59707" y="40058"/>
                  <a:pt x="62078" y="36155"/>
                  <a:pt x="72057" y="33636"/>
                </a:cubicBezTo>
                <a:cubicBezTo>
                  <a:pt x="82036" y="31117"/>
                  <a:pt x="103870" y="36798"/>
                  <a:pt x="110885" y="32451"/>
                </a:cubicBezTo>
                <a:cubicBezTo>
                  <a:pt x="117900" y="28104"/>
                  <a:pt x="118740" y="12938"/>
                  <a:pt x="114146" y="7553"/>
                </a:cubicBezTo>
                <a:cubicBezTo>
                  <a:pt x="109552" y="2168"/>
                  <a:pt x="95077" y="588"/>
                  <a:pt x="83320" y="143"/>
                </a:cubicBezTo>
                <a:cubicBezTo>
                  <a:pt x="71563" y="-302"/>
                  <a:pt x="54816" y="44"/>
                  <a:pt x="43602" y="4885"/>
                </a:cubicBezTo>
                <a:cubicBezTo>
                  <a:pt x="32388" y="9726"/>
                  <a:pt x="23299" y="19952"/>
                  <a:pt x="16037" y="29190"/>
                </a:cubicBezTo>
                <a:close/>
              </a:path>
            </a:pathLst>
          </a:custGeom>
          <a:solidFill>
            <a:srgbClr val="D4E7E9"/>
          </a:solidFill>
          <a:ln>
            <a:noFill/>
          </a:ln>
        </p:spPr>
      </p:sp>
      <p:sp>
        <p:nvSpPr>
          <p:cNvPr id="1550" name="Google Shape;1550;p66"/>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551" name="Google Shape;1551;p66"/>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59</a:t>
            </a:fld>
            <a:endParaRPr/>
          </a:p>
        </p:txBody>
      </p:sp>
      <p:sp>
        <p:nvSpPr>
          <p:cNvPr id="1552" name="Google Shape;1552;p66"/>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553" name="Google Shape;1553;p66"/>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554" name="Google Shape;1554;p66"/>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555" name="Google Shape;1555;p66"/>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556" name="Google Shape;1556;p66"/>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557" name="Google Shape;1557;p66"/>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558" name="Google Shape;1558;p66"/>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559" name="Google Shape;1559;p66"/>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11</a:t>
            </a:r>
            <a:endParaRPr sz="1500" b="1">
              <a:latin typeface="Assistant"/>
              <a:ea typeface="Assistant"/>
              <a:cs typeface="Assistant"/>
              <a:sym typeface="Assistant"/>
            </a:endParaRPr>
          </a:p>
        </p:txBody>
      </p:sp>
      <p:sp>
        <p:nvSpPr>
          <p:cNvPr id="1560" name="Google Shape;1560;p66"/>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561" name="Google Shape;1561;p66"/>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562" name="Google Shape;1562;p66"/>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563" name="Google Shape;1563;p66"/>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4</a:t>
            </a:r>
            <a:endParaRPr sz="1500" b="1">
              <a:latin typeface="Assistant"/>
              <a:ea typeface="Assistant"/>
              <a:cs typeface="Assistant"/>
              <a:sym typeface="Assistant"/>
            </a:endParaRPr>
          </a:p>
        </p:txBody>
      </p:sp>
      <p:sp>
        <p:nvSpPr>
          <p:cNvPr id="1564" name="Google Shape;1564;p66"/>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565" name="Google Shape;1565;p66"/>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1566" name="Google Shape;1566;p66"/>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2</a:t>
            </a:r>
            <a:endParaRPr sz="1500" b="1">
              <a:latin typeface="Assistant"/>
              <a:ea typeface="Assistant"/>
              <a:cs typeface="Assistant"/>
              <a:sym typeface="Assistant"/>
            </a:endParaRPr>
          </a:p>
        </p:txBody>
      </p:sp>
      <p:cxnSp>
        <p:nvCxnSpPr>
          <p:cNvPr id="1567" name="Google Shape;1567;p66"/>
          <p:cNvCxnSpPr>
            <a:stCxn id="1568" idx="6"/>
            <a:endCxn id="1569"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1570" name="Google Shape;1570;p66"/>
          <p:cNvCxnSpPr>
            <a:stCxn id="1569" idx="6"/>
            <a:endCxn id="1571" idx="2"/>
          </p:cNvCxnSpPr>
          <p:nvPr/>
        </p:nvCxnSpPr>
        <p:spPr>
          <a:xfrm>
            <a:off x="4806842" y="3189475"/>
            <a:ext cx="565500" cy="0"/>
          </a:xfrm>
          <a:prstGeom prst="straightConnector1">
            <a:avLst/>
          </a:prstGeom>
          <a:noFill/>
          <a:ln w="76200" cap="flat" cmpd="sng">
            <a:solidFill>
              <a:srgbClr val="000000"/>
            </a:solidFill>
            <a:prstDash val="solid"/>
            <a:round/>
            <a:headEnd type="none" w="med" len="med"/>
            <a:tailEnd type="none" w="med" len="med"/>
          </a:ln>
        </p:spPr>
      </p:cxnSp>
      <p:cxnSp>
        <p:nvCxnSpPr>
          <p:cNvPr id="1572" name="Google Shape;1572;p66"/>
          <p:cNvCxnSpPr>
            <a:stCxn id="1573" idx="6"/>
            <a:endCxn id="1574"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575" name="Google Shape;1575;p66"/>
          <p:cNvCxnSpPr>
            <a:stCxn id="1574" idx="6"/>
            <a:endCxn id="1576"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1577" name="Google Shape;1577;p66"/>
          <p:cNvCxnSpPr>
            <a:stCxn id="1576" idx="7"/>
            <a:endCxn id="1578"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1579" name="Google Shape;1579;p66"/>
          <p:cNvCxnSpPr>
            <a:stCxn id="1578" idx="1"/>
            <a:endCxn id="1571"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580" name="Google Shape;1580;p66"/>
          <p:cNvCxnSpPr>
            <a:stCxn id="1573" idx="1"/>
            <a:endCxn id="1581"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582" name="Google Shape;1582;p66"/>
          <p:cNvCxnSpPr>
            <a:stCxn id="1581" idx="7"/>
            <a:endCxn id="1568"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583" name="Google Shape;1583;p66"/>
          <p:cNvCxnSpPr>
            <a:stCxn id="1573" idx="0"/>
            <a:endCxn id="1568" idx="4"/>
          </p:cNvCxnSpPr>
          <p:nvPr/>
        </p:nvCxnSpPr>
        <p:spPr>
          <a:xfrm rot="10800000">
            <a:off x="3536349" y="3424477"/>
            <a:ext cx="300" cy="1590900"/>
          </a:xfrm>
          <a:prstGeom prst="straightConnector1">
            <a:avLst/>
          </a:prstGeom>
          <a:noFill/>
          <a:ln w="76200" cap="flat" cmpd="sng">
            <a:solidFill>
              <a:srgbClr val="000000"/>
            </a:solidFill>
            <a:prstDash val="solid"/>
            <a:round/>
            <a:headEnd type="none" w="med" len="med"/>
            <a:tailEnd type="none" w="med" len="med"/>
          </a:ln>
        </p:spPr>
      </p:cxnSp>
      <p:cxnSp>
        <p:nvCxnSpPr>
          <p:cNvPr id="1584" name="Google Shape;1584;p66"/>
          <p:cNvCxnSpPr>
            <a:stCxn id="1576" idx="0"/>
            <a:endCxn id="1571"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1585" name="Google Shape;1585;p66"/>
          <p:cNvCxnSpPr>
            <a:stCxn id="1576" idx="1"/>
            <a:endCxn id="1569" idx="5"/>
          </p:cNvCxnSpPr>
          <p:nvPr/>
        </p:nvCxnSpPr>
        <p:spPr>
          <a:xfrm rot="10800000">
            <a:off x="4737965" y="3355619"/>
            <a:ext cx="703200" cy="1728600"/>
          </a:xfrm>
          <a:prstGeom prst="straightConnector1">
            <a:avLst/>
          </a:prstGeom>
          <a:noFill/>
          <a:ln w="76200" cap="flat" cmpd="sng">
            <a:solidFill>
              <a:srgbClr val="000000"/>
            </a:solidFill>
            <a:prstDash val="solid"/>
            <a:round/>
            <a:headEnd type="none" w="med" len="med"/>
            <a:tailEnd type="none" w="med" len="med"/>
          </a:ln>
        </p:spPr>
      </p:cxnSp>
      <p:cxnSp>
        <p:nvCxnSpPr>
          <p:cNvPr id="1586" name="Google Shape;1586;p66"/>
          <p:cNvCxnSpPr>
            <a:stCxn id="1587" idx="0"/>
            <a:endCxn id="1569" idx="4"/>
          </p:cNvCxnSpPr>
          <p:nvPr/>
        </p:nvCxnSpPr>
        <p:spPr>
          <a:xfrm rot="10800000">
            <a:off x="4571702" y="3424524"/>
            <a:ext cx="0" cy="572400"/>
          </a:xfrm>
          <a:prstGeom prst="straightConnector1">
            <a:avLst/>
          </a:prstGeom>
          <a:noFill/>
          <a:ln w="76200" cap="flat" cmpd="sng">
            <a:solidFill>
              <a:srgbClr val="000000"/>
            </a:solidFill>
            <a:prstDash val="solid"/>
            <a:round/>
            <a:headEnd type="none" w="med" len="med"/>
            <a:tailEnd type="none" w="med" len="med"/>
          </a:ln>
        </p:spPr>
      </p:cxnSp>
      <p:cxnSp>
        <p:nvCxnSpPr>
          <p:cNvPr id="1588" name="Google Shape;1588;p66"/>
          <p:cNvCxnSpPr>
            <a:stCxn id="1574" idx="0"/>
            <a:endCxn id="1587"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1589" name="Google Shape;1589;p66"/>
          <p:cNvCxnSpPr>
            <a:stCxn id="1573" idx="7"/>
            <a:endCxn id="1587"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sp>
        <p:nvSpPr>
          <p:cNvPr id="1590" name="Google Shape;1590;p66"/>
          <p:cNvSpPr txBox="1"/>
          <p:nvPr/>
        </p:nvSpPr>
        <p:spPr>
          <a:xfrm>
            <a:off x="311700" y="4034850"/>
            <a:ext cx="20622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Consider the edges coming out of the “frontier” of our growing tree.</a:t>
            </a:r>
            <a:endParaRPr>
              <a:solidFill>
                <a:srgbClr val="CC0000"/>
              </a:solidFill>
              <a:latin typeface="Assistant"/>
              <a:ea typeface="Assistant"/>
              <a:cs typeface="Assistant"/>
              <a:sym typeface="Assistant"/>
            </a:endParaRPr>
          </a:p>
        </p:txBody>
      </p:sp>
      <p:grpSp>
        <p:nvGrpSpPr>
          <p:cNvPr id="1591" name="Google Shape;1591;p66"/>
          <p:cNvGrpSpPr/>
          <p:nvPr/>
        </p:nvGrpSpPr>
        <p:grpSpPr>
          <a:xfrm>
            <a:off x="2387496" y="2954434"/>
            <a:ext cx="4369001" cy="2531029"/>
            <a:chOff x="2433682" y="2789275"/>
            <a:chExt cx="3928604" cy="2275900"/>
          </a:xfrm>
        </p:grpSpPr>
        <p:sp>
          <p:nvSpPr>
            <p:cNvPr id="1592" name="Google Shape;1592;p66"/>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593" name="Google Shape;1593;p66"/>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594" name="Google Shape;1594;p66"/>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595" name="Google Shape;1595;p66"/>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596" name="Google Shape;1596;p66"/>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597" name="Google Shape;1597;p66"/>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598" name="Google Shape;1598;p66"/>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599" name="Google Shape;1599;p66"/>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600" name="Google Shape;1600;p66"/>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331978"/>
            <a:ext cx="6841490" cy="711200"/>
          </a:xfrm>
          <a:prstGeom prst="rect">
            <a:avLst/>
          </a:prstGeom>
        </p:spPr>
        <p:txBody>
          <a:bodyPr vert="horz" wrap="square" lIns="0" tIns="12700" rIns="0" bIns="0" rtlCol="0">
            <a:spAutoFit/>
          </a:bodyPr>
          <a:lstStyle/>
          <a:p>
            <a:pPr marL="12700">
              <a:lnSpc>
                <a:spcPct val="100000"/>
              </a:lnSpc>
              <a:spcBef>
                <a:spcPts val="100"/>
              </a:spcBef>
            </a:pPr>
            <a:r>
              <a:rPr sz="4500" spc="-35" dirty="0">
                <a:solidFill>
                  <a:srgbClr val="04607A"/>
                </a:solidFill>
                <a:latin typeface="Calibri"/>
                <a:cs typeface="Calibri"/>
              </a:rPr>
              <a:t>Terminology</a:t>
            </a:r>
            <a:r>
              <a:rPr sz="4500" spc="-25" dirty="0">
                <a:solidFill>
                  <a:srgbClr val="04607A"/>
                </a:solidFill>
                <a:latin typeface="Calibri"/>
                <a:cs typeface="Calibri"/>
              </a:rPr>
              <a:t> </a:t>
            </a:r>
            <a:r>
              <a:rPr sz="4500" spc="-40" dirty="0">
                <a:solidFill>
                  <a:srgbClr val="04607A"/>
                </a:solidFill>
                <a:latin typeface="Calibri"/>
                <a:cs typeface="Calibri"/>
              </a:rPr>
              <a:t>for</a:t>
            </a:r>
            <a:r>
              <a:rPr sz="4500" spc="-25" dirty="0">
                <a:solidFill>
                  <a:srgbClr val="04607A"/>
                </a:solidFill>
                <a:latin typeface="Calibri"/>
                <a:cs typeface="Calibri"/>
              </a:rPr>
              <a:t> Rooted</a:t>
            </a:r>
            <a:r>
              <a:rPr sz="4500" spc="-40" dirty="0">
                <a:solidFill>
                  <a:srgbClr val="04607A"/>
                </a:solidFill>
                <a:latin typeface="Calibri"/>
                <a:cs typeface="Calibri"/>
              </a:rPr>
              <a:t> </a:t>
            </a:r>
            <a:r>
              <a:rPr sz="4500" spc="-70" dirty="0">
                <a:solidFill>
                  <a:srgbClr val="04607A"/>
                </a:solidFill>
                <a:latin typeface="Calibri"/>
                <a:cs typeface="Calibri"/>
              </a:rPr>
              <a:t>Trees</a:t>
            </a:r>
            <a:endParaRPr sz="4500" dirty="0">
              <a:latin typeface="Calibri"/>
              <a:cs typeface="Calibri"/>
            </a:endParaRPr>
          </a:p>
        </p:txBody>
      </p:sp>
      <p:pic>
        <p:nvPicPr>
          <p:cNvPr id="9" name="object 9"/>
          <p:cNvPicPr/>
          <p:nvPr/>
        </p:nvPicPr>
        <p:blipFill>
          <a:blip r:embed="rId7" cstate="print"/>
          <a:stretch>
            <a:fillRect/>
          </a:stretch>
        </p:blipFill>
        <p:spPr>
          <a:xfrm>
            <a:off x="4800600" y="1371600"/>
            <a:ext cx="4204715" cy="5257800"/>
          </a:xfrm>
          <a:prstGeom prst="rect">
            <a:avLst/>
          </a:prstGeom>
        </p:spPr>
      </p:pic>
      <p:sp>
        <p:nvSpPr>
          <p:cNvPr id="10" name="object 10"/>
          <p:cNvSpPr txBox="1"/>
          <p:nvPr/>
        </p:nvSpPr>
        <p:spPr>
          <a:xfrm>
            <a:off x="505459" y="1815211"/>
            <a:ext cx="4083685" cy="2106089"/>
          </a:xfrm>
          <a:prstGeom prst="rect">
            <a:avLst/>
          </a:prstGeom>
        </p:spPr>
        <p:txBody>
          <a:bodyPr vert="horz" wrap="square" lIns="0" tIns="12065" rIns="0" bIns="0" rtlCol="0">
            <a:spAutoFit/>
          </a:bodyPr>
          <a:lstStyle/>
          <a:p>
            <a:pPr marL="12700">
              <a:lnSpc>
                <a:spcPts val="2375"/>
              </a:lnSpc>
              <a:spcBef>
                <a:spcPts val="95"/>
              </a:spcBef>
            </a:pPr>
            <a:r>
              <a:rPr sz="2200" b="1" spc="-10" dirty="0">
                <a:latin typeface="Constantia"/>
                <a:cs typeface="Constantia"/>
              </a:rPr>
              <a:t>Example</a:t>
            </a:r>
            <a:r>
              <a:rPr sz="2200" spc="-10" dirty="0">
                <a:latin typeface="Constantia"/>
                <a:cs typeface="Constantia"/>
              </a:rPr>
              <a:t>:</a:t>
            </a:r>
            <a:r>
              <a:rPr sz="2200" spc="15" dirty="0">
                <a:latin typeface="Constantia"/>
                <a:cs typeface="Constantia"/>
              </a:rPr>
              <a:t> </a:t>
            </a:r>
            <a:r>
              <a:rPr sz="2200" spc="-5" dirty="0">
                <a:latin typeface="Constantia"/>
                <a:cs typeface="Constantia"/>
              </a:rPr>
              <a:t>In</a:t>
            </a:r>
            <a:r>
              <a:rPr sz="2200" spc="-50" dirty="0">
                <a:latin typeface="Constantia"/>
                <a:cs typeface="Constantia"/>
              </a:rPr>
              <a:t> </a:t>
            </a:r>
            <a:r>
              <a:rPr sz="2200" spc="-10" dirty="0">
                <a:latin typeface="Constantia"/>
                <a:cs typeface="Constantia"/>
              </a:rPr>
              <a:t>the</a:t>
            </a:r>
            <a:r>
              <a:rPr sz="2200" spc="-95" dirty="0">
                <a:latin typeface="Constantia"/>
                <a:cs typeface="Constantia"/>
              </a:rPr>
              <a:t> </a:t>
            </a:r>
            <a:r>
              <a:rPr sz="2200" spc="-15" dirty="0">
                <a:latin typeface="Constantia"/>
                <a:cs typeface="Constantia"/>
              </a:rPr>
              <a:t>rooted</a:t>
            </a:r>
            <a:r>
              <a:rPr sz="2200" spc="-35" dirty="0">
                <a:latin typeface="Constantia"/>
                <a:cs typeface="Constantia"/>
              </a:rPr>
              <a:t> </a:t>
            </a:r>
            <a:r>
              <a:rPr sz="2200" spc="-15" dirty="0">
                <a:latin typeface="Constantia"/>
                <a:cs typeface="Constantia"/>
              </a:rPr>
              <a:t>tree</a:t>
            </a:r>
            <a:r>
              <a:rPr sz="2200" spc="-65" dirty="0">
                <a:latin typeface="Constantia"/>
                <a:cs typeface="Constantia"/>
              </a:rPr>
              <a:t> </a:t>
            </a:r>
            <a:r>
              <a:rPr sz="2200" i="1" spc="-5" dirty="0">
                <a:latin typeface="Constantia"/>
                <a:cs typeface="Constantia"/>
              </a:rPr>
              <a:t>T</a:t>
            </a:r>
            <a:endParaRPr sz="2200" dirty="0">
              <a:latin typeface="Constantia"/>
              <a:cs typeface="Constantia"/>
            </a:endParaRPr>
          </a:p>
          <a:p>
            <a:pPr marL="12700">
              <a:lnSpc>
                <a:spcPts val="2375"/>
              </a:lnSpc>
            </a:pPr>
            <a:r>
              <a:rPr sz="2200" spc="-5" dirty="0">
                <a:latin typeface="Constantia"/>
                <a:cs typeface="Constantia"/>
              </a:rPr>
              <a:t>(with</a:t>
            </a:r>
            <a:r>
              <a:rPr sz="2200" spc="-80" dirty="0">
                <a:latin typeface="Constantia"/>
                <a:cs typeface="Constantia"/>
              </a:rPr>
              <a:t> </a:t>
            </a:r>
            <a:r>
              <a:rPr sz="2200" spc="-15" dirty="0">
                <a:latin typeface="Constantia"/>
                <a:cs typeface="Constantia"/>
              </a:rPr>
              <a:t>root</a:t>
            </a:r>
            <a:r>
              <a:rPr sz="2200" spc="-75" dirty="0">
                <a:latin typeface="Constantia"/>
                <a:cs typeface="Constantia"/>
              </a:rPr>
              <a:t> </a:t>
            </a:r>
            <a:r>
              <a:rPr sz="2200" i="1" spc="-5" dirty="0">
                <a:latin typeface="Constantia"/>
                <a:cs typeface="Constantia"/>
              </a:rPr>
              <a:t>a</a:t>
            </a:r>
            <a:r>
              <a:rPr sz="2200" spc="-5" dirty="0">
                <a:latin typeface="Constantia"/>
                <a:cs typeface="Constantia"/>
              </a:rPr>
              <a:t>):</a:t>
            </a:r>
            <a:endParaRPr sz="2200" dirty="0">
              <a:latin typeface="Constantia"/>
              <a:cs typeface="Constantia"/>
            </a:endParaRPr>
          </a:p>
          <a:p>
            <a:pPr marL="584200" marR="5080" indent="-572135">
              <a:lnSpc>
                <a:spcPct val="80000"/>
              </a:lnSpc>
              <a:spcBef>
                <a:spcPts val="525"/>
              </a:spcBef>
              <a:tabLst>
                <a:tab pos="584200" algn="l"/>
                <a:tab pos="3157220" algn="l"/>
                <a:tab pos="3809365" algn="l"/>
              </a:tabLst>
            </a:pPr>
            <a:r>
              <a:rPr sz="2050" spc="5" dirty="0">
                <a:solidFill>
                  <a:srgbClr val="0AD0D9"/>
                </a:solidFill>
                <a:latin typeface="Constantia"/>
                <a:cs typeface="Constantia"/>
              </a:rPr>
              <a:t>(i</a:t>
            </a:r>
            <a:r>
              <a:rPr sz="2050" spc="10" dirty="0">
                <a:solidFill>
                  <a:srgbClr val="0AD0D9"/>
                </a:solidFill>
                <a:latin typeface="Constantia"/>
                <a:cs typeface="Constantia"/>
              </a:rPr>
              <a:t>)</a:t>
            </a:r>
            <a:r>
              <a:rPr sz="2050" dirty="0">
                <a:solidFill>
                  <a:srgbClr val="0AD0D9"/>
                </a:solidFill>
                <a:latin typeface="Constantia"/>
                <a:cs typeface="Constantia"/>
              </a:rPr>
              <a:t>	</a:t>
            </a:r>
            <a:r>
              <a:rPr sz="2200" spc="-25" dirty="0">
                <a:latin typeface="Constantia"/>
                <a:cs typeface="Constantia"/>
              </a:rPr>
              <a:t>F</a:t>
            </a:r>
            <a:r>
              <a:rPr sz="2200" spc="-10" dirty="0">
                <a:latin typeface="Constantia"/>
                <a:cs typeface="Constantia"/>
              </a:rPr>
              <a:t>i</a:t>
            </a:r>
            <a:r>
              <a:rPr sz="2200" dirty="0">
                <a:latin typeface="Constantia"/>
                <a:cs typeface="Constantia"/>
              </a:rPr>
              <a:t>n</a:t>
            </a:r>
            <a:r>
              <a:rPr sz="2200" spc="-5" dirty="0">
                <a:latin typeface="Constantia"/>
                <a:cs typeface="Constantia"/>
              </a:rPr>
              <a:t>d</a:t>
            </a:r>
            <a:r>
              <a:rPr sz="2200" spc="-25" dirty="0">
                <a:latin typeface="Constantia"/>
                <a:cs typeface="Constantia"/>
              </a:rPr>
              <a:t> </a:t>
            </a:r>
            <a:r>
              <a:rPr sz="2200" spc="-10" dirty="0">
                <a:latin typeface="Constantia"/>
                <a:cs typeface="Constantia"/>
              </a:rPr>
              <a:t>th</a:t>
            </a:r>
            <a:r>
              <a:rPr sz="2200" spc="-5" dirty="0">
                <a:latin typeface="Constantia"/>
                <a:cs typeface="Constantia"/>
              </a:rPr>
              <a:t>e</a:t>
            </a:r>
            <a:r>
              <a:rPr sz="2200" spc="-90" dirty="0">
                <a:latin typeface="Constantia"/>
                <a:cs typeface="Constantia"/>
              </a:rPr>
              <a:t> </a:t>
            </a:r>
            <a:r>
              <a:rPr sz="2200" spc="-5" dirty="0">
                <a:latin typeface="Constantia"/>
                <a:cs typeface="Constantia"/>
              </a:rPr>
              <a:t>pa</a:t>
            </a:r>
            <a:r>
              <a:rPr sz="2200" spc="-50" dirty="0">
                <a:latin typeface="Constantia"/>
                <a:cs typeface="Constantia"/>
              </a:rPr>
              <a:t>r</a:t>
            </a:r>
            <a:r>
              <a:rPr sz="2200" spc="-5" dirty="0">
                <a:latin typeface="Constantia"/>
                <a:cs typeface="Constantia"/>
              </a:rPr>
              <a:t>e</a:t>
            </a:r>
            <a:r>
              <a:rPr sz="2200" dirty="0">
                <a:latin typeface="Constantia"/>
                <a:cs typeface="Constantia"/>
              </a:rPr>
              <a:t>n</a:t>
            </a:r>
            <a:r>
              <a:rPr sz="2200" spc="-5" dirty="0">
                <a:latin typeface="Constantia"/>
                <a:cs typeface="Constantia"/>
              </a:rPr>
              <a:t>t</a:t>
            </a:r>
            <a:r>
              <a:rPr sz="2200" spc="-130" dirty="0">
                <a:latin typeface="Constantia"/>
                <a:cs typeface="Constantia"/>
              </a:rPr>
              <a:t> </a:t>
            </a:r>
            <a:r>
              <a:rPr sz="2200" spc="-5" dirty="0">
                <a:latin typeface="Constantia"/>
                <a:cs typeface="Constantia"/>
              </a:rPr>
              <a:t>of</a:t>
            </a:r>
            <a:r>
              <a:rPr sz="2200" spc="45" dirty="0">
                <a:latin typeface="Constantia"/>
                <a:cs typeface="Constantia"/>
              </a:rPr>
              <a:t> </a:t>
            </a:r>
            <a:r>
              <a:rPr sz="2200" i="1" spc="-5" dirty="0">
                <a:latin typeface="Constantia"/>
                <a:cs typeface="Constantia"/>
              </a:rPr>
              <a:t>c</a:t>
            </a:r>
            <a:r>
              <a:rPr sz="2200" spc="-5" dirty="0">
                <a:latin typeface="Constantia"/>
                <a:cs typeface="Constantia"/>
              </a:rPr>
              <a:t>,</a:t>
            </a:r>
            <a:r>
              <a:rPr sz="2200" spc="-35" dirty="0">
                <a:latin typeface="Constantia"/>
                <a:cs typeface="Constantia"/>
              </a:rPr>
              <a:t> </a:t>
            </a:r>
            <a:r>
              <a:rPr sz="2200" spc="-10" dirty="0">
                <a:latin typeface="Constantia"/>
                <a:cs typeface="Constantia"/>
              </a:rPr>
              <a:t>the  children</a:t>
            </a:r>
            <a:r>
              <a:rPr sz="2200" spc="-90" dirty="0">
                <a:latin typeface="Constantia"/>
                <a:cs typeface="Constantia"/>
              </a:rPr>
              <a:t> </a:t>
            </a:r>
            <a:r>
              <a:rPr sz="2200" spc="-5" dirty="0">
                <a:latin typeface="Constantia"/>
                <a:cs typeface="Constantia"/>
              </a:rPr>
              <a:t>of</a:t>
            </a:r>
            <a:r>
              <a:rPr sz="2200" spc="55" dirty="0">
                <a:latin typeface="Constantia"/>
                <a:cs typeface="Constantia"/>
              </a:rPr>
              <a:t> </a:t>
            </a:r>
            <a:r>
              <a:rPr sz="2200" i="1" spc="-5" dirty="0">
                <a:latin typeface="Constantia"/>
                <a:cs typeface="Constantia"/>
              </a:rPr>
              <a:t>g</a:t>
            </a:r>
            <a:r>
              <a:rPr sz="2200" spc="-5" dirty="0">
                <a:latin typeface="Constantia"/>
                <a:cs typeface="Constantia"/>
              </a:rPr>
              <a:t>,</a:t>
            </a:r>
            <a:r>
              <a:rPr sz="2200" spc="-20" dirty="0">
                <a:latin typeface="Constantia"/>
                <a:cs typeface="Constantia"/>
              </a:rPr>
              <a:t> </a:t>
            </a:r>
            <a:r>
              <a:rPr sz="2200" spc="-5" dirty="0">
                <a:latin typeface="Constantia"/>
                <a:cs typeface="Constantia"/>
              </a:rPr>
              <a:t>the</a:t>
            </a:r>
            <a:r>
              <a:rPr sz="2200" spc="-100" dirty="0">
                <a:latin typeface="Constantia"/>
                <a:cs typeface="Constantia"/>
              </a:rPr>
              <a:t> </a:t>
            </a:r>
            <a:r>
              <a:rPr sz="2200" spc="-5" dirty="0">
                <a:latin typeface="Constantia"/>
                <a:cs typeface="Constantia"/>
              </a:rPr>
              <a:t>siblings	of </a:t>
            </a:r>
            <a:r>
              <a:rPr sz="2200" spc="-535" dirty="0">
                <a:latin typeface="Constantia"/>
                <a:cs typeface="Constantia"/>
              </a:rPr>
              <a:t> </a:t>
            </a:r>
            <a:r>
              <a:rPr sz="2200" i="1" spc="-5" dirty="0">
                <a:latin typeface="Constantia"/>
                <a:cs typeface="Constantia"/>
              </a:rPr>
              <a:t>h</a:t>
            </a:r>
            <a:r>
              <a:rPr sz="2200" spc="-5" dirty="0">
                <a:latin typeface="Constantia"/>
                <a:cs typeface="Constantia"/>
              </a:rPr>
              <a:t>,</a:t>
            </a:r>
            <a:r>
              <a:rPr sz="2200" spc="-15" dirty="0">
                <a:latin typeface="Constantia"/>
                <a:cs typeface="Constantia"/>
              </a:rPr>
              <a:t> </a:t>
            </a:r>
            <a:r>
              <a:rPr sz="2200" spc="-10" dirty="0">
                <a:latin typeface="Constantia"/>
                <a:cs typeface="Constantia"/>
              </a:rPr>
              <a:t>the</a:t>
            </a:r>
            <a:r>
              <a:rPr sz="2200" spc="-105" dirty="0">
                <a:latin typeface="Constantia"/>
                <a:cs typeface="Constantia"/>
              </a:rPr>
              <a:t> </a:t>
            </a:r>
            <a:r>
              <a:rPr sz="2200" spc="-15" dirty="0">
                <a:latin typeface="Constantia"/>
                <a:cs typeface="Constantia"/>
              </a:rPr>
              <a:t>ancestors</a:t>
            </a:r>
            <a:r>
              <a:rPr sz="2200" spc="-100" dirty="0">
                <a:latin typeface="Constantia"/>
                <a:cs typeface="Constantia"/>
              </a:rPr>
              <a:t> </a:t>
            </a:r>
            <a:r>
              <a:rPr sz="2200" spc="-5" dirty="0">
                <a:latin typeface="Constantia"/>
                <a:cs typeface="Constantia"/>
              </a:rPr>
              <a:t>of</a:t>
            </a:r>
            <a:r>
              <a:rPr sz="2200" spc="55" dirty="0">
                <a:latin typeface="Constantia"/>
                <a:cs typeface="Constantia"/>
              </a:rPr>
              <a:t> </a:t>
            </a:r>
            <a:r>
              <a:rPr sz="2200" i="1" spc="-5" dirty="0">
                <a:latin typeface="Constantia"/>
                <a:cs typeface="Constantia"/>
              </a:rPr>
              <a:t>e</a:t>
            </a:r>
            <a:r>
              <a:rPr sz="2200" spc="-5" dirty="0">
                <a:latin typeface="Constantia"/>
                <a:cs typeface="Constantia"/>
              </a:rPr>
              <a:t>,	and</a:t>
            </a:r>
            <a:r>
              <a:rPr sz="2200" spc="-120" dirty="0">
                <a:latin typeface="Constantia"/>
                <a:cs typeface="Constantia"/>
              </a:rPr>
              <a:t> </a:t>
            </a:r>
            <a:r>
              <a:rPr sz="2200" spc="-10" dirty="0">
                <a:latin typeface="Constantia"/>
                <a:cs typeface="Constantia"/>
              </a:rPr>
              <a:t>the </a:t>
            </a:r>
            <a:r>
              <a:rPr sz="2200" spc="-540" dirty="0">
                <a:latin typeface="Constantia"/>
                <a:cs typeface="Constantia"/>
              </a:rPr>
              <a:t> </a:t>
            </a:r>
            <a:r>
              <a:rPr sz="2200" spc="-10" dirty="0">
                <a:latin typeface="Constantia"/>
                <a:cs typeface="Constantia"/>
              </a:rPr>
              <a:t>d</a:t>
            </a:r>
            <a:r>
              <a:rPr sz="2200" spc="-5" dirty="0">
                <a:latin typeface="Constantia"/>
                <a:cs typeface="Constantia"/>
              </a:rPr>
              <a:t>es</a:t>
            </a:r>
            <a:r>
              <a:rPr sz="2200" spc="-60" dirty="0">
                <a:latin typeface="Constantia"/>
                <a:cs typeface="Constantia"/>
              </a:rPr>
              <a:t>c</a:t>
            </a:r>
            <a:r>
              <a:rPr sz="2200" spc="-5" dirty="0">
                <a:latin typeface="Constantia"/>
                <a:cs typeface="Constantia"/>
              </a:rPr>
              <a:t>e</a:t>
            </a:r>
            <a:r>
              <a:rPr sz="2200" dirty="0">
                <a:latin typeface="Constantia"/>
                <a:cs typeface="Constantia"/>
              </a:rPr>
              <a:t>n</a:t>
            </a:r>
            <a:r>
              <a:rPr sz="2200" spc="-10" dirty="0">
                <a:latin typeface="Constantia"/>
                <a:cs typeface="Constantia"/>
              </a:rPr>
              <a:t>da</a:t>
            </a:r>
            <a:r>
              <a:rPr sz="2200" dirty="0">
                <a:latin typeface="Constantia"/>
                <a:cs typeface="Constantia"/>
              </a:rPr>
              <a:t>n</a:t>
            </a:r>
            <a:r>
              <a:rPr sz="2200" spc="-10" dirty="0">
                <a:latin typeface="Constantia"/>
                <a:cs typeface="Constantia"/>
              </a:rPr>
              <a:t>t</a:t>
            </a:r>
            <a:r>
              <a:rPr sz="2200" spc="-5" dirty="0">
                <a:latin typeface="Constantia"/>
                <a:cs typeface="Constantia"/>
              </a:rPr>
              <a:t>s</a:t>
            </a:r>
            <a:r>
              <a:rPr sz="2200" spc="-130" dirty="0">
                <a:latin typeface="Constantia"/>
                <a:cs typeface="Constantia"/>
              </a:rPr>
              <a:t> </a:t>
            </a:r>
            <a:r>
              <a:rPr sz="2200" spc="-5" dirty="0">
                <a:latin typeface="Constantia"/>
                <a:cs typeface="Constantia"/>
              </a:rPr>
              <a:t>of</a:t>
            </a:r>
            <a:r>
              <a:rPr sz="2200" spc="60" dirty="0">
                <a:latin typeface="Constantia"/>
                <a:cs typeface="Constantia"/>
              </a:rPr>
              <a:t> </a:t>
            </a:r>
            <a:r>
              <a:rPr sz="2200" i="1" spc="-10" dirty="0">
                <a:latin typeface="Constantia"/>
                <a:cs typeface="Constantia"/>
              </a:rPr>
              <a:t>b</a:t>
            </a:r>
            <a:r>
              <a:rPr sz="2200" spc="-5" dirty="0">
                <a:latin typeface="Constantia"/>
                <a:cs typeface="Constantia"/>
              </a:rPr>
              <a:t>.</a:t>
            </a:r>
            <a:endParaRPr sz="2200" dirty="0">
              <a:latin typeface="Constantia"/>
              <a:cs typeface="Constantia"/>
            </a:endParaRPr>
          </a:p>
          <a:p>
            <a:pPr>
              <a:lnSpc>
                <a:spcPct val="100000"/>
              </a:lnSpc>
              <a:spcBef>
                <a:spcPts val="15"/>
              </a:spcBef>
            </a:pPr>
            <a:endParaRPr sz="2150" dirty="0">
              <a:latin typeface="Constantia"/>
              <a:cs typeface="Constantia"/>
            </a:endParaRPr>
          </a:p>
        </p:txBody>
      </p:sp>
      <p:sp>
        <p:nvSpPr>
          <p:cNvPr id="11" name="TextBox 10">
            <a:extLst>
              <a:ext uri="{FF2B5EF4-FFF2-40B4-BE49-F238E27FC236}">
                <a16:creationId xmlns:a16="http://schemas.microsoft.com/office/drawing/2014/main" id="{122A3EE5-0D15-4B9C-AE4F-AFA734182A9B}"/>
              </a:ext>
            </a:extLst>
          </p:cNvPr>
          <p:cNvSpPr txBox="1"/>
          <p:nvPr/>
        </p:nvSpPr>
        <p:spPr>
          <a:xfrm>
            <a:off x="444500" y="4114800"/>
            <a:ext cx="4204715" cy="1754326"/>
          </a:xfrm>
          <a:prstGeom prst="rect">
            <a:avLst/>
          </a:prstGeom>
          <a:noFill/>
        </p:spPr>
        <p:txBody>
          <a:bodyPr wrap="square" rtlCol="0">
            <a:spAutoFit/>
          </a:bodyPr>
          <a:lstStyle/>
          <a:p>
            <a:r>
              <a:rPr lang="en-US" dirty="0"/>
              <a:t>Solution:</a:t>
            </a:r>
          </a:p>
          <a:p>
            <a:r>
              <a:rPr lang="en-US" dirty="0"/>
              <a:t>(</a:t>
            </a:r>
            <a:r>
              <a:rPr lang="en-US" dirty="0" err="1"/>
              <a:t>i</a:t>
            </a:r>
            <a:r>
              <a:rPr lang="en-US" dirty="0"/>
              <a:t>)	The parent of c is b. The  children of g are h, </a:t>
            </a:r>
            <a:r>
              <a:rPr lang="en-US" dirty="0" err="1"/>
              <a:t>i</a:t>
            </a:r>
            <a:r>
              <a:rPr lang="en-US" dirty="0"/>
              <a:t>, and j.  The siblings of h are </a:t>
            </a:r>
            <a:r>
              <a:rPr lang="en-US" dirty="0" err="1"/>
              <a:t>i</a:t>
            </a:r>
            <a:r>
              <a:rPr lang="en-US" dirty="0"/>
              <a:t> and j.  The ancestors of e are c, b,  and a. The descendants of b  are c, d, and 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604"/>
        <p:cNvGrpSpPr/>
        <p:nvPr/>
      </p:nvGrpSpPr>
      <p:grpSpPr>
        <a:xfrm>
          <a:off x="0" y="0"/>
          <a:ext cx="0" cy="0"/>
          <a:chOff x="0" y="0"/>
          <a:chExt cx="0" cy="0"/>
        </a:xfrm>
      </p:grpSpPr>
      <p:sp>
        <p:nvSpPr>
          <p:cNvPr id="1605" name="Google Shape;1605;p67"/>
          <p:cNvSpPr/>
          <p:nvPr/>
        </p:nvSpPr>
        <p:spPr>
          <a:xfrm>
            <a:off x="3947825" y="2885947"/>
            <a:ext cx="1105300" cy="1758625"/>
          </a:xfrm>
          <a:custGeom>
            <a:avLst/>
            <a:gdLst/>
            <a:ahLst/>
            <a:cxnLst/>
            <a:rect l="l" t="t" r="r" b="b"/>
            <a:pathLst>
              <a:path w="44212" h="70345" extrusionOk="0">
                <a:moveTo>
                  <a:pt x="0" y="26987"/>
                </a:moveTo>
                <a:cubicBezTo>
                  <a:pt x="2025" y="27629"/>
                  <a:pt x="9880" y="24418"/>
                  <a:pt x="12152" y="30840"/>
                </a:cubicBezTo>
                <a:cubicBezTo>
                  <a:pt x="14424" y="37262"/>
                  <a:pt x="9583" y="59789"/>
                  <a:pt x="13634" y="65519"/>
                </a:cubicBezTo>
                <a:cubicBezTo>
                  <a:pt x="17685" y="71249"/>
                  <a:pt x="31369" y="72731"/>
                  <a:pt x="36457" y="65222"/>
                </a:cubicBezTo>
                <a:cubicBezTo>
                  <a:pt x="41545" y="57713"/>
                  <a:pt x="43719" y="31087"/>
                  <a:pt x="44164" y="20466"/>
                </a:cubicBezTo>
                <a:cubicBezTo>
                  <a:pt x="44609" y="9845"/>
                  <a:pt x="41892" y="4707"/>
                  <a:pt x="39125" y="1496"/>
                </a:cubicBezTo>
                <a:cubicBezTo>
                  <a:pt x="36359" y="-1715"/>
                  <a:pt x="29492" y="1249"/>
                  <a:pt x="27565" y="1200"/>
                </a:cubicBezTo>
              </a:path>
            </a:pathLst>
          </a:custGeom>
          <a:solidFill>
            <a:srgbClr val="D4E7E9"/>
          </a:solidFill>
          <a:ln>
            <a:noFill/>
          </a:ln>
        </p:spPr>
      </p:sp>
      <p:sp>
        <p:nvSpPr>
          <p:cNvPr id="1606" name="Google Shape;1606;p67"/>
          <p:cNvSpPr/>
          <p:nvPr/>
        </p:nvSpPr>
        <p:spPr>
          <a:xfrm>
            <a:off x="2183456" y="2733194"/>
            <a:ext cx="2837675" cy="1974675"/>
          </a:xfrm>
          <a:custGeom>
            <a:avLst/>
            <a:gdLst/>
            <a:ahLst/>
            <a:cxnLst/>
            <a:rect l="l" t="t" r="r" b="b"/>
            <a:pathLst>
              <a:path w="113507" h="78987" extrusionOk="0">
                <a:moveTo>
                  <a:pt x="15557" y="29243"/>
                </a:moveTo>
                <a:cubicBezTo>
                  <a:pt x="8690" y="38530"/>
                  <a:pt x="-593" y="52116"/>
                  <a:pt x="30" y="60366"/>
                </a:cubicBezTo>
                <a:cubicBezTo>
                  <a:pt x="653" y="68616"/>
                  <a:pt x="11052" y="80867"/>
                  <a:pt x="19295" y="78743"/>
                </a:cubicBezTo>
                <a:cubicBezTo>
                  <a:pt x="27538" y="76619"/>
                  <a:pt x="41053" y="55129"/>
                  <a:pt x="49487" y="47620"/>
                </a:cubicBezTo>
                <a:cubicBezTo>
                  <a:pt x="57922" y="40111"/>
                  <a:pt x="60222" y="36208"/>
                  <a:pt x="69902" y="33689"/>
                </a:cubicBezTo>
                <a:cubicBezTo>
                  <a:pt x="79583" y="31170"/>
                  <a:pt x="100765" y="36851"/>
                  <a:pt x="107570" y="32504"/>
                </a:cubicBezTo>
                <a:cubicBezTo>
                  <a:pt x="114375" y="28157"/>
                  <a:pt x="115190" y="12991"/>
                  <a:pt x="110733" y="7606"/>
                </a:cubicBezTo>
                <a:cubicBezTo>
                  <a:pt x="106276" y="2221"/>
                  <a:pt x="92413" y="690"/>
                  <a:pt x="80829" y="196"/>
                </a:cubicBezTo>
                <a:cubicBezTo>
                  <a:pt x="69245" y="-298"/>
                  <a:pt x="52110" y="-199"/>
                  <a:pt x="41231" y="4642"/>
                </a:cubicBezTo>
                <a:cubicBezTo>
                  <a:pt x="30352" y="9483"/>
                  <a:pt x="22424" y="19956"/>
                  <a:pt x="15557" y="29243"/>
                </a:cubicBezTo>
                <a:close/>
              </a:path>
            </a:pathLst>
          </a:custGeom>
          <a:solidFill>
            <a:srgbClr val="D4E7E9"/>
          </a:solidFill>
          <a:ln>
            <a:noFill/>
          </a:ln>
        </p:spPr>
      </p:sp>
      <p:sp>
        <p:nvSpPr>
          <p:cNvPr id="1607" name="Google Shape;1607;p67"/>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608" name="Google Shape;1608;p67"/>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60</a:t>
            </a:fld>
            <a:endParaRPr/>
          </a:p>
        </p:txBody>
      </p:sp>
      <p:sp>
        <p:nvSpPr>
          <p:cNvPr id="1609" name="Google Shape;1609;p67"/>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610" name="Google Shape;1610;p67"/>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611" name="Google Shape;1611;p67"/>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612" name="Google Shape;1612;p67"/>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613" name="Google Shape;1613;p67"/>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614" name="Google Shape;1614;p67"/>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615" name="Google Shape;1615;p67"/>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616" name="Google Shape;1616;p67"/>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11</a:t>
            </a:r>
            <a:endParaRPr sz="1500" b="1">
              <a:latin typeface="Assistant"/>
              <a:ea typeface="Assistant"/>
              <a:cs typeface="Assistant"/>
              <a:sym typeface="Assistant"/>
            </a:endParaRPr>
          </a:p>
        </p:txBody>
      </p:sp>
      <p:sp>
        <p:nvSpPr>
          <p:cNvPr id="1617" name="Google Shape;1617;p67"/>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618" name="Google Shape;1618;p67"/>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619" name="Google Shape;1619;p67"/>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620" name="Google Shape;1620;p67"/>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4</a:t>
            </a:r>
            <a:endParaRPr sz="1500" b="1">
              <a:latin typeface="Assistant"/>
              <a:ea typeface="Assistant"/>
              <a:cs typeface="Assistant"/>
              <a:sym typeface="Assistant"/>
            </a:endParaRPr>
          </a:p>
        </p:txBody>
      </p:sp>
      <p:sp>
        <p:nvSpPr>
          <p:cNvPr id="1621" name="Google Shape;1621;p67"/>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622" name="Google Shape;1622;p67"/>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1623" name="Google Shape;1623;p67"/>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1624" name="Google Shape;1624;p67"/>
          <p:cNvCxnSpPr>
            <a:stCxn id="1625" idx="6"/>
            <a:endCxn id="1626"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1627" name="Google Shape;1627;p67"/>
          <p:cNvCxnSpPr>
            <a:stCxn id="1626" idx="6"/>
            <a:endCxn id="1628" idx="2"/>
          </p:cNvCxnSpPr>
          <p:nvPr/>
        </p:nvCxnSpPr>
        <p:spPr>
          <a:xfrm>
            <a:off x="4806842" y="3189475"/>
            <a:ext cx="565500" cy="0"/>
          </a:xfrm>
          <a:prstGeom prst="straightConnector1">
            <a:avLst/>
          </a:prstGeom>
          <a:noFill/>
          <a:ln w="76200" cap="flat" cmpd="sng">
            <a:solidFill>
              <a:srgbClr val="000000"/>
            </a:solidFill>
            <a:prstDash val="solid"/>
            <a:round/>
            <a:headEnd type="none" w="med" len="med"/>
            <a:tailEnd type="none" w="med" len="med"/>
          </a:ln>
        </p:spPr>
      </p:cxnSp>
      <p:cxnSp>
        <p:nvCxnSpPr>
          <p:cNvPr id="1629" name="Google Shape;1629;p67"/>
          <p:cNvCxnSpPr>
            <a:stCxn id="1630" idx="6"/>
            <a:endCxn id="1631"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632" name="Google Shape;1632;p67"/>
          <p:cNvCxnSpPr>
            <a:stCxn id="1631" idx="6"/>
            <a:endCxn id="1633"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1634" name="Google Shape;1634;p67"/>
          <p:cNvCxnSpPr>
            <a:stCxn id="1633" idx="7"/>
            <a:endCxn id="1635"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1636" name="Google Shape;1636;p67"/>
          <p:cNvCxnSpPr>
            <a:stCxn id="1635" idx="1"/>
            <a:endCxn id="1628"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637" name="Google Shape;1637;p67"/>
          <p:cNvCxnSpPr>
            <a:stCxn id="1630" idx="1"/>
            <a:endCxn id="1638"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639" name="Google Shape;1639;p67"/>
          <p:cNvCxnSpPr>
            <a:stCxn id="1638" idx="7"/>
            <a:endCxn id="1625"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640" name="Google Shape;1640;p67"/>
          <p:cNvCxnSpPr>
            <a:stCxn id="1630" idx="0"/>
            <a:endCxn id="1625" idx="4"/>
          </p:cNvCxnSpPr>
          <p:nvPr/>
        </p:nvCxnSpPr>
        <p:spPr>
          <a:xfrm rot="10800000">
            <a:off x="3536349" y="3424477"/>
            <a:ext cx="300" cy="1590900"/>
          </a:xfrm>
          <a:prstGeom prst="straightConnector1">
            <a:avLst/>
          </a:prstGeom>
          <a:noFill/>
          <a:ln w="76200" cap="flat" cmpd="sng">
            <a:solidFill>
              <a:srgbClr val="000000"/>
            </a:solidFill>
            <a:prstDash val="solid"/>
            <a:round/>
            <a:headEnd type="none" w="med" len="med"/>
            <a:tailEnd type="none" w="med" len="med"/>
          </a:ln>
        </p:spPr>
      </p:cxnSp>
      <p:cxnSp>
        <p:nvCxnSpPr>
          <p:cNvPr id="1641" name="Google Shape;1641;p67"/>
          <p:cNvCxnSpPr>
            <a:stCxn id="1633" idx="0"/>
            <a:endCxn id="1628"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1642" name="Google Shape;1642;p67"/>
          <p:cNvCxnSpPr>
            <a:stCxn id="1633" idx="1"/>
            <a:endCxn id="1626" idx="5"/>
          </p:cNvCxnSpPr>
          <p:nvPr/>
        </p:nvCxnSpPr>
        <p:spPr>
          <a:xfrm rot="10800000">
            <a:off x="4737965" y="3355619"/>
            <a:ext cx="703200" cy="1728600"/>
          </a:xfrm>
          <a:prstGeom prst="straightConnector1">
            <a:avLst/>
          </a:prstGeom>
          <a:noFill/>
          <a:ln w="76200" cap="flat" cmpd="sng">
            <a:solidFill>
              <a:srgbClr val="000000"/>
            </a:solidFill>
            <a:prstDash val="solid"/>
            <a:round/>
            <a:headEnd type="none" w="med" len="med"/>
            <a:tailEnd type="none" w="med" len="med"/>
          </a:ln>
        </p:spPr>
      </p:cxnSp>
      <p:cxnSp>
        <p:nvCxnSpPr>
          <p:cNvPr id="1643" name="Google Shape;1643;p67"/>
          <p:cNvCxnSpPr>
            <a:stCxn id="1644" idx="0"/>
            <a:endCxn id="1626"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1645" name="Google Shape;1645;p67"/>
          <p:cNvCxnSpPr>
            <a:stCxn id="1631" idx="0"/>
            <a:endCxn id="1644"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1646" name="Google Shape;1646;p67"/>
          <p:cNvCxnSpPr>
            <a:stCxn id="1630" idx="7"/>
            <a:endCxn id="1644"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sp>
        <p:nvSpPr>
          <p:cNvPr id="1647" name="Google Shape;1647;p67"/>
          <p:cNvSpPr txBox="1"/>
          <p:nvPr/>
        </p:nvSpPr>
        <p:spPr>
          <a:xfrm>
            <a:off x="311700" y="4034850"/>
            <a:ext cx="19443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Claim the edge coming out of the “frontier” with the smallest weight</a:t>
            </a:r>
            <a:endParaRPr>
              <a:solidFill>
                <a:srgbClr val="CC0000"/>
              </a:solidFill>
              <a:latin typeface="Assistant"/>
              <a:ea typeface="Assistant"/>
              <a:cs typeface="Assistant"/>
              <a:sym typeface="Assistant"/>
            </a:endParaRPr>
          </a:p>
          <a:p>
            <a:pPr algn="ctr"/>
            <a:endParaRPr sz="1200">
              <a:solidFill>
                <a:srgbClr val="CC0000"/>
              </a:solidFill>
              <a:latin typeface="Assistant"/>
              <a:ea typeface="Assistant"/>
              <a:cs typeface="Assistant"/>
              <a:sym typeface="Assistant"/>
            </a:endParaRPr>
          </a:p>
        </p:txBody>
      </p:sp>
      <p:grpSp>
        <p:nvGrpSpPr>
          <p:cNvPr id="1648" name="Google Shape;1648;p67"/>
          <p:cNvGrpSpPr/>
          <p:nvPr/>
        </p:nvGrpSpPr>
        <p:grpSpPr>
          <a:xfrm>
            <a:off x="2387496" y="2954434"/>
            <a:ext cx="4369001" cy="2531029"/>
            <a:chOff x="2433682" y="2789275"/>
            <a:chExt cx="3928604" cy="2275900"/>
          </a:xfrm>
        </p:grpSpPr>
        <p:sp>
          <p:nvSpPr>
            <p:cNvPr id="1649" name="Google Shape;1649;p67"/>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650" name="Google Shape;1650;p67"/>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651" name="Google Shape;1651;p67"/>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652" name="Google Shape;1652;p67"/>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653" name="Google Shape;1653;p67"/>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654" name="Google Shape;1654;p67"/>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655" name="Google Shape;1655;p67"/>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656" name="Google Shape;1656;p67"/>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657" name="Google Shape;1657;p67"/>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68"/>
          <p:cNvSpPr/>
          <p:nvPr/>
        </p:nvSpPr>
        <p:spPr>
          <a:xfrm>
            <a:off x="3947825" y="2885947"/>
            <a:ext cx="1105300" cy="1758625"/>
          </a:xfrm>
          <a:custGeom>
            <a:avLst/>
            <a:gdLst/>
            <a:ahLst/>
            <a:cxnLst/>
            <a:rect l="l" t="t" r="r" b="b"/>
            <a:pathLst>
              <a:path w="44212" h="70345" extrusionOk="0">
                <a:moveTo>
                  <a:pt x="0" y="26987"/>
                </a:moveTo>
                <a:cubicBezTo>
                  <a:pt x="2025" y="27629"/>
                  <a:pt x="9880" y="24418"/>
                  <a:pt x="12152" y="30840"/>
                </a:cubicBezTo>
                <a:cubicBezTo>
                  <a:pt x="14424" y="37262"/>
                  <a:pt x="9583" y="59789"/>
                  <a:pt x="13634" y="65519"/>
                </a:cubicBezTo>
                <a:cubicBezTo>
                  <a:pt x="17685" y="71249"/>
                  <a:pt x="31369" y="72731"/>
                  <a:pt x="36457" y="65222"/>
                </a:cubicBezTo>
                <a:cubicBezTo>
                  <a:pt x="41545" y="57713"/>
                  <a:pt x="43719" y="31087"/>
                  <a:pt x="44164" y="20466"/>
                </a:cubicBezTo>
                <a:cubicBezTo>
                  <a:pt x="44609" y="9845"/>
                  <a:pt x="41892" y="4707"/>
                  <a:pt x="39125" y="1496"/>
                </a:cubicBezTo>
                <a:cubicBezTo>
                  <a:pt x="36359" y="-1715"/>
                  <a:pt x="29492" y="1249"/>
                  <a:pt x="27565" y="1200"/>
                </a:cubicBezTo>
              </a:path>
            </a:pathLst>
          </a:custGeom>
          <a:solidFill>
            <a:srgbClr val="D4E7E9"/>
          </a:solidFill>
          <a:ln>
            <a:noFill/>
          </a:ln>
        </p:spPr>
      </p:sp>
      <p:sp>
        <p:nvSpPr>
          <p:cNvPr id="1663" name="Google Shape;1663;p68"/>
          <p:cNvSpPr/>
          <p:nvPr/>
        </p:nvSpPr>
        <p:spPr>
          <a:xfrm>
            <a:off x="2183456" y="2733194"/>
            <a:ext cx="2837675" cy="1974675"/>
          </a:xfrm>
          <a:custGeom>
            <a:avLst/>
            <a:gdLst/>
            <a:ahLst/>
            <a:cxnLst/>
            <a:rect l="l" t="t" r="r" b="b"/>
            <a:pathLst>
              <a:path w="113507" h="78987" extrusionOk="0">
                <a:moveTo>
                  <a:pt x="15557" y="29243"/>
                </a:moveTo>
                <a:cubicBezTo>
                  <a:pt x="8690" y="38530"/>
                  <a:pt x="-593" y="52116"/>
                  <a:pt x="30" y="60366"/>
                </a:cubicBezTo>
                <a:cubicBezTo>
                  <a:pt x="653" y="68616"/>
                  <a:pt x="11052" y="80867"/>
                  <a:pt x="19295" y="78743"/>
                </a:cubicBezTo>
                <a:cubicBezTo>
                  <a:pt x="27538" y="76619"/>
                  <a:pt x="41053" y="55129"/>
                  <a:pt x="49487" y="47620"/>
                </a:cubicBezTo>
                <a:cubicBezTo>
                  <a:pt x="57922" y="40111"/>
                  <a:pt x="60222" y="36208"/>
                  <a:pt x="69902" y="33689"/>
                </a:cubicBezTo>
                <a:cubicBezTo>
                  <a:pt x="79583" y="31170"/>
                  <a:pt x="100765" y="36851"/>
                  <a:pt x="107570" y="32504"/>
                </a:cubicBezTo>
                <a:cubicBezTo>
                  <a:pt x="114375" y="28157"/>
                  <a:pt x="115190" y="12991"/>
                  <a:pt x="110733" y="7606"/>
                </a:cubicBezTo>
                <a:cubicBezTo>
                  <a:pt x="106276" y="2221"/>
                  <a:pt x="92413" y="690"/>
                  <a:pt x="80829" y="196"/>
                </a:cubicBezTo>
                <a:cubicBezTo>
                  <a:pt x="69245" y="-298"/>
                  <a:pt x="52110" y="-199"/>
                  <a:pt x="41231" y="4642"/>
                </a:cubicBezTo>
                <a:cubicBezTo>
                  <a:pt x="30352" y="9483"/>
                  <a:pt x="22424" y="19956"/>
                  <a:pt x="15557" y="29243"/>
                </a:cubicBezTo>
                <a:close/>
              </a:path>
            </a:pathLst>
          </a:custGeom>
          <a:solidFill>
            <a:srgbClr val="D4E7E9"/>
          </a:solidFill>
          <a:ln>
            <a:noFill/>
          </a:ln>
        </p:spPr>
      </p:sp>
      <p:sp>
        <p:nvSpPr>
          <p:cNvPr id="1664" name="Google Shape;1664;p68"/>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665" name="Google Shape;1665;p68"/>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61</a:t>
            </a:fld>
            <a:endParaRPr/>
          </a:p>
        </p:txBody>
      </p:sp>
      <p:sp>
        <p:nvSpPr>
          <p:cNvPr id="1666" name="Google Shape;1666;p68"/>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667" name="Google Shape;1667;p68"/>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668" name="Google Shape;1668;p68"/>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669" name="Google Shape;1669;p68"/>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670" name="Google Shape;1670;p68"/>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671" name="Google Shape;1671;p68"/>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6</a:t>
            </a:r>
            <a:endParaRPr sz="1500" b="1">
              <a:latin typeface="Assistant"/>
              <a:ea typeface="Assistant"/>
              <a:cs typeface="Assistant"/>
              <a:sym typeface="Assistant"/>
            </a:endParaRPr>
          </a:p>
        </p:txBody>
      </p:sp>
      <p:sp>
        <p:nvSpPr>
          <p:cNvPr id="1672" name="Google Shape;1672;p68"/>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673" name="Google Shape;1673;p68"/>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11</a:t>
            </a:r>
            <a:endParaRPr sz="1500" b="1">
              <a:latin typeface="Assistant"/>
              <a:ea typeface="Assistant"/>
              <a:cs typeface="Assistant"/>
              <a:sym typeface="Assistant"/>
            </a:endParaRPr>
          </a:p>
        </p:txBody>
      </p:sp>
      <p:sp>
        <p:nvSpPr>
          <p:cNvPr id="1674" name="Google Shape;1674;p68"/>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675" name="Google Shape;1675;p68"/>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676" name="Google Shape;1676;p68"/>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677" name="Google Shape;1677;p68"/>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4</a:t>
            </a:r>
            <a:endParaRPr sz="1500" b="1">
              <a:latin typeface="Assistant"/>
              <a:ea typeface="Assistant"/>
              <a:cs typeface="Assistant"/>
              <a:sym typeface="Assistant"/>
            </a:endParaRPr>
          </a:p>
        </p:txBody>
      </p:sp>
      <p:sp>
        <p:nvSpPr>
          <p:cNvPr id="1678" name="Google Shape;1678;p68"/>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679" name="Google Shape;1679;p68"/>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1680" name="Google Shape;1680;p68"/>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1681" name="Google Shape;1681;p68"/>
          <p:cNvCxnSpPr>
            <a:stCxn id="1682" idx="6"/>
            <a:endCxn id="1683"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1684" name="Google Shape;1684;p68"/>
          <p:cNvCxnSpPr>
            <a:stCxn id="1683" idx="6"/>
            <a:endCxn id="1685" idx="2"/>
          </p:cNvCxnSpPr>
          <p:nvPr/>
        </p:nvCxnSpPr>
        <p:spPr>
          <a:xfrm>
            <a:off x="4806842" y="3189475"/>
            <a:ext cx="565500" cy="0"/>
          </a:xfrm>
          <a:prstGeom prst="straightConnector1">
            <a:avLst/>
          </a:prstGeom>
          <a:noFill/>
          <a:ln w="76200" cap="flat" cmpd="sng">
            <a:solidFill>
              <a:srgbClr val="000000"/>
            </a:solidFill>
            <a:prstDash val="solid"/>
            <a:round/>
            <a:headEnd type="none" w="med" len="med"/>
            <a:tailEnd type="none" w="med" len="med"/>
          </a:ln>
        </p:spPr>
      </p:cxnSp>
      <p:cxnSp>
        <p:nvCxnSpPr>
          <p:cNvPr id="1686" name="Google Shape;1686;p68"/>
          <p:cNvCxnSpPr>
            <a:stCxn id="1687" idx="6"/>
            <a:endCxn id="1688"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689" name="Google Shape;1689;p68"/>
          <p:cNvCxnSpPr>
            <a:stCxn id="1688" idx="6"/>
            <a:endCxn id="1690"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1691" name="Google Shape;1691;p68"/>
          <p:cNvCxnSpPr>
            <a:stCxn id="1690" idx="7"/>
            <a:endCxn id="1692"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1693" name="Google Shape;1693;p68"/>
          <p:cNvCxnSpPr>
            <a:stCxn id="1692" idx="1"/>
            <a:endCxn id="1685"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694" name="Google Shape;1694;p68"/>
          <p:cNvCxnSpPr>
            <a:stCxn id="1687" idx="1"/>
            <a:endCxn id="1695"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696" name="Google Shape;1696;p68"/>
          <p:cNvCxnSpPr>
            <a:stCxn id="1695" idx="7"/>
            <a:endCxn id="1682"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697" name="Google Shape;1697;p68"/>
          <p:cNvCxnSpPr>
            <a:stCxn id="1687" idx="0"/>
            <a:endCxn id="1682" idx="4"/>
          </p:cNvCxnSpPr>
          <p:nvPr/>
        </p:nvCxnSpPr>
        <p:spPr>
          <a:xfrm rot="10800000">
            <a:off x="3536349" y="3424477"/>
            <a:ext cx="300" cy="1590900"/>
          </a:xfrm>
          <a:prstGeom prst="straightConnector1">
            <a:avLst/>
          </a:prstGeom>
          <a:noFill/>
          <a:ln w="76200" cap="flat" cmpd="sng">
            <a:solidFill>
              <a:srgbClr val="000000"/>
            </a:solidFill>
            <a:prstDash val="solid"/>
            <a:round/>
            <a:headEnd type="none" w="med" len="med"/>
            <a:tailEnd type="none" w="med" len="med"/>
          </a:ln>
        </p:spPr>
      </p:cxnSp>
      <p:cxnSp>
        <p:nvCxnSpPr>
          <p:cNvPr id="1698" name="Google Shape;1698;p68"/>
          <p:cNvCxnSpPr>
            <a:stCxn id="1690" idx="0"/>
            <a:endCxn id="1685"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1699" name="Google Shape;1699;p68"/>
          <p:cNvCxnSpPr>
            <a:stCxn id="1690" idx="1"/>
            <a:endCxn id="1683" idx="5"/>
          </p:cNvCxnSpPr>
          <p:nvPr/>
        </p:nvCxnSpPr>
        <p:spPr>
          <a:xfrm rot="10800000">
            <a:off x="4737965" y="3355619"/>
            <a:ext cx="703200" cy="1728600"/>
          </a:xfrm>
          <a:prstGeom prst="straightConnector1">
            <a:avLst/>
          </a:prstGeom>
          <a:noFill/>
          <a:ln w="76200" cap="flat" cmpd="sng">
            <a:solidFill>
              <a:srgbClr val="000000"/>
            </a:solidFill>
            <a:prstDash val="solid"/>
            <a:round/>
            <a:headEnd type="none" w="med" len="med"/>
            <a:tailEnd type="none" w="med" len="med"/>
          </a:ln>
        </p:spPr>
      </p:cxnSp>
      <p:cxnSp>
        <p:nvCxnSpPr>
          <p:cNvPr id="1700" name="Google Shape;1700;p68"/>
          <p:cNvCxnSpPr>
            <a:stCxn id="1701" idx="0"/>
            <a:endCxn id="1683"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1702" name="Google Shape;1702;p68"/>
          <p:cNvCxnSpPr>
            <a:stCxn id="1688" idx="0"/>
            <a:endCxn id="1701" idx="4"/>
          </p:cNvCxnSpPr>
          <p:nvPr/>
        </p:nvCxnSpPr>
        <p:spPr>
          <a:xfrm rot="10800000">
            <a:off x="4571629" y="4466977"/>
            <a:ext cx="7500" cy="548400"/>
          </a:xfrm>
          <a:prstGeom prst="straightConnector1">
            <a:avLst/>
          </a:prstGeom>
          <a:noFill/>
          <a:ln w="76200" cap="flat" cmpd="sng">
            <a:solidFill>
              <a:srgbClr val="000000"/>
            </a:solidFill>
            <a:prstDash val="solid"/>
            <a:round/>
            <a:headEnd type="none" w="med" len="med"/>
            <a:tailEnd type="none" w="med" len="med"/>
          </a:ln>
        </p:spPr>
      </p:cxnSp>
      <p:cxnSp>
        <p:nvCxnSpPr>
          <p:cNvPr id="1703" name="Google Shape;1703;p68"/>
          <p:cNvCxnSpPr>
            <a:stCxn id="1687" idx="7"/>
            <a:endCxn id="1701" idx="3"/>
          </p:cNvCxnSpPr>
          <p:nvPr/>
        </p:nvCxnSpPr>
        <p:spPr>
          <a:xfrm rot="10800000" flipH="1">
            <a:off x="3702849" y="4398119"/>
            <a:ext cx="702600" cy="686100"/>
          </a:xfrm>
          <a:prstGeom prst="straightConnector1">
            <a:avLst/>
          </a:prstGeom>
          <a:noFill/>
          <a:ln w="76200" cap="flat" cmpd="sng">
            <a:solidFill>
              <a:srgbClr val="000000"/>
            </a:solidFill>
            <a:prstDash val="solid"/>
            <a:round/>
            <a:headEnd type="none" w="med" len="med"/>
            <a:tailEnd type="none" w="med" len="med"/>
          </a:ln>
        </p:spPr>
      </p:cxnSp>
      <p:sp>
        <p:nvSpPr>
          <p:cNvPr id="1704" name="Google Shape;1704;p68"/>
          <p:cNvSpPr txBox="1"/>
          <p:nvPr/>
        </p:nvSpPr>
        <p:spPr>
          <a:xfrm>
            <a:off x="311700" y="4034850"/>
            <a:ext cx="20622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Consider the edges coming out of the “frontier” of our growing tree.</a:t>
            </a:r>
            <a:endParaRPr>
              <a:solidFill>
                <a:srgbClr val="CC0000"/>
              </a:solidFill>
              <a:latin typeface="Assistant"/>
              <a:ea typeface="Assistant"/>
              <a:cs typeface="Assistant"/>
              <a:sym typeface="Assistant"/>
            </a:endParaRPr>
          </a:p>
        </p:txBody>
      </p:sp>
      <p:grpSp>
        <p:nvGrpSpPr>
          <p:cNvPr id="1705" name="Google Shape;1705;p68"/>
          <p:cNvGrpSpPr/>
          <p:nvPr/>
        </p:nvGrpSpPr>
        <p:grpSpPr>
          <a:xfrm>
            <a:off x="2387496" y="2954434"/>
            <a:ext cx="4369001" cy="2531029"/>
            <a:chOff x="2433682" y="2789275"/>
            <a:chExt cx="3928604" cy="2275900"/>
          </a:xfrm>
        </p:grpSpPr>
        <p:sp>
          <p:nvSpPr>
            <p:cNvPr id="1706" name="Google Shape;1706;p68"/>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707" name="Google Shape;1707;p68"/>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708" name="Google Shape;1708;p68"/>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709" name="Google Shape;1709;p68"/>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710" name="Google Shape;1710;p68"/>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711" name="Google Shape;1711;p68"/>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712" name="Google Shape;1712;p68"/>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713" name="Google Shape;1713;p68"/>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714" name="Google Shape;1714;p68"/>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69"/>
          <p:cNvSpPr/>
          <p:nvPr/>
        </p:nvSpPr>
        <p:spPr>
          <a:xfrm>
            <a:off x="4785151" y="2923350"/>
            <a:ext cx="1156775" cy="2722550"/>
          </a:xfrm>
          <a:custGeom>
            <a:avLst/>
            <a:gdLst/>
            <a:ahLst/>
            <a:cxnLst/>
            <a:rect l="l" t="t" r="r" b="b"/>
            <a:pathLst>
              <a:path w="46271" h="108902" extrusionOk="0">
                <a:moveTo>
                  <a:pt x="1482" y="65208"/>
                </a:moveTo>
                <a:cubicBezTo>
                  <a:pt x="2421" y="64813"/>
                  <a:pt x="4298" y="57749"/>
                  <a:pt x="7114" y="62837"/>
                </a:cubicBezTo>
                <a:cubicBezTo>
                  <a:pt x="9930" y="67925"/>
                  <a:pt x="14326" y="88081"/>
                  <a:pt x="18377" y="95738"/>
                </a:cubicBezTo>
                <a:cubicBezTo>
                  <a:pt x="22428" y="103395"/>
                  <a:pt x="26775" y="108237"/>
                  <a:pt x="31419" y="108780"/>
                </a:cubicBezTo>
                <a:cubicBezTo>
                  <a:pt x="36063" y="109323"/>
                  <a:pt x="46931" y="108384"/>
                  <a:pt x="46239" y="98998"/>
                </a:cubicBezTo>
                <a:cubicBezTo>
                  <a:pt x="45547" y="89612"/>
                  <a:pt x="33345" y="66690"/>
                  <a:pt x="27269" y="52463"/>
                </a:cubicBezTo>
                <a:cubicBezTo>
                  <a:pt x="21193" y="38236"/>
                  <a:pt x="14326" y="22379"/>
                  <a:pt x="9781" y="13635"/>
                </a:cubicBezTo>
                <a:cubicBezTo>
                  <a:pt x="5236" y="4891"/>
                  <a:pt x="1630" y="2273"/>
                  <a:pt x="0" y="0"/>
                </a:cubicBezTo>
              </a:path>
            </a:pathLst>
          </a:custGeom>
          <a:solidFill>
            <a:srgbClr val="D4E7E9"/>
          </a:solidFill>
          <a:ln>
            <a:noFill/>
          </a:ln>
        </p:spPr>
      </p:sp>
      <p:sp>
        <p:nvSpPr>
          <p:cNvPr id="1720" name="Google Shape;1720;p69"/>
          <p:cNvSpPr/>
          <p:nvPr/>
        </p:nvSpPr>
        <p:spPr>
          <a:xfrm>
            <a:off x="3947825" y="2869751"/>
            <a:ext cx="1098550" cy="1770025"/>
          </a:xfrm>
          <a:custGeom>
            <a:avLst/>
            <a:gdLst/>
            <a:ahLst/>
            <a:cxnLst/>
            <a:rect l="l" t="t" r="r" b="b"/>
            <a:pathLst>
              <a:path w="43942" h="70801" extrusionOk="0">
                <a:moveTo>
                  <a:pt x="0" y="27635"/>
                </a:moveTo>
                <a:cubicBezTo>
                  <a:pt x="2025" y="28277"/>
                  <a:pt x="9880" y="25066"/>
                  <a:pt x="12152" y="31488"/>
                </a:cubicBezTo>
                <a:cubicBezTo>
                  <a:pt x="14424" y="37910"/>
                  <a:pt x="9583" y="60437"/>
                  <a:pt x="13634" y="66167"/>
                </a:cubicBezTo>
                <a:cubicBezTo>
                  <a:pt x="17685" y="71897"/>
                  <a:pt x="31418" y="72885"/>
                  <a:pt x="36457" y="65870"/>
                </a:cubicBezTo>
                <a:cubicBezTo>
                  <a:pt x="41496" y="58855"/>
                  <a:pt x="44460" y="34699"/>
                  <a:pt x="43867" y="24078"/>
                </a:cubicBezTo>
                <a:cubicBezTo>
                  <a:pt x="43274" y="13457"/>
                  <a:pt x="37544" y="6047"/>
                  <a:pt x="32900" y="2144"/>
                </a:cubicBezTo>
                <a:cubicBezTo>
                  <a:pt x="28256" y="-1759"/>
                  <a:pt x="18821" y="909"/>
                  <a:pt x="16005" y="662"/>
                </a:cubicBezTo>
              </a:path>
            </a:pathLst>
          </a:custGeom>
          <a:solidFill>
            <a:srgbClr val="D4E7E9"/>
          </a:solidFill>
          <a:ln>
            <a:noFill/>
          </a:ln>
        </p:spPr>
      </p:sp>
      <p:sp>
        <p:nvSpPr>
          <p:cNvPr id="1721" name="Google Shape;1721;p69"/>
          <p:cNvSpPr/>
          <p:nvPr/>
        </p:nvSpPr>
        <p:spPr>
          <a:xfrm>
            <a:off x="2183456" y="2732687"/>
            <a:ext cx="2767925" cy="1975175"/>
          </a:xfrm>
          <a:custGeom>
            <a:avLst/>
            <a:gdLst/>
            <a:ahLst/>
            <a:cxnLst/>
            <a:rect l="l" t="t" r="r" b="b"/>
            <a:pathLst>
              <a:path w="110717" h="79007" extrusionOk="0">
                <a:moveTo>
                  <a:pt x="15557" y="29264"/>
                </a:moveTo>
                <a:cubicBezTo>
                  <a:pt x="8690" y="38551"/>
                  <a:pt x="-593" y="52137"/>
                  <a:pt x="30" y="60387"/>
                </a:cubicBezTo>
                <a:cubicBezTo>
                  <a:pt x="653" y="68637"/>
                  <a:pt x="11052" y="80888"/>
                  <a:pt x="19295" y="78764"/>
                </a:cubicBezTo>
                <a:cubicBezTo>
                  <a:pt x="27538" y="76640"/>
                  <a:pt x="41053" y="55150"/>
                  <a:pt x="49487" y="47641"/>
                </a:cubicBezTo>
                <a:cubicBezTo>
                  <a:pt x="57922" y="40132"/>
                  <a:pt x="60222" y="36229"/>
                  <a:pt x="69902" y="33710"/>
                </a:cubicBezTo>
                <a:cubicBezTo>
                  <a:pt x="79583" y="31191"/>
                  <a:pt x="101629" y="36823"/>
                  <a:pt x="107570" y="32525"/>
                </a:cubicBezTo>
                <a:cubicBezTo>
                  <a:pt x="113511" y="28227"/>
                  <a:pt x="110007" y="13308"/>
                  <a:pt x="105550" y="7923"/>
                </a:cubicBezTo>
                <a:cubicBezTo>
                  <a:pt x="101093" y="2538"/>
                  <a:pt x="91549" y="760"/>
                  <a:pt x="80829" y="217"/>
                </a:cubicBezTo>
                <a:cubicBezTo>
                  <a:pt x="70109" y="-326"/>
                  <a:pt x="52110" y="-178"/>
                  <a:pt x="41231" y="4663"/>
                </a:cubicBezTo>
                <a:cubicBezTo>
                  <a:pt x="30352" y="9504"/>
                  <a:pt x="22424" y="19977"/>
                  <a:pt x="15557" y="29264"/>
                </a:cubicBezTo>
                <a:close/>
              </a:path>
            </a:pathLst>
          </a:custGeom>
          <a:solidFill>
            <a:srgbClr val="D4E7E9"/>
          </a:solidFill>
          <a:ln>
            <a:noFill/>
          </a:ln>
        </p:spPr>
      </p:sp>
      <p:sp>
        <p:nvSpPr>
          <p:cNvPr id="1722" name="Google Shape;1722;p69"/>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723" name="Google Shape;1723;p69"/>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62</a:t>
            </a:fld>
            <a:endParaRPr/>
          </a:p>
        </p:txBody>
      </p:sp>
      <p:sp>
        <p:nvSpPr>
          <p:cNvPr id="1724" name="Google Shape;1724;p69"/>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725" name="Google Shape;1725;p69"/>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726" name="Google Shape;1726;p69"/>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727" name="Google Shape;1727;p69"/>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728" name="Google Shape;1728;p69"/>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1729" name="Google Shape;1729;p69"/>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6</a:t>
            </a:r>
            <a:endParaRPr sz="1500" b="1">
              <a:latin typeface="Assistant"/>
              <a:ea typeface="Assistant"/>
              <a:cs typeface="Assistant"/>
              <a:sym typeface="Assistant"/>
            </a:endParaRPr>
          </a:p>
        </p:txBody>
      </p:sp>
      <p:sp>
        <p:nvSpPr>
          <p:cNvPr id="1730" name="Google Shape;1730;p69"/>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731" name="Google Shape;1731;p69"/>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11</a:t>
            </a:r>
            <a:endParaRPr sz="1500" b="1">
              <a:latin typeface="Assistant"/>
              <a:ea typeface="Assistant"/>
              <a:cs typeface="Assistant"/>
              <a:sym typeface="Assistant"/>
            </a:endParaRPr>
          </a:p>
        </p:txBody>
      </p:sp>
      <p:sp>
        <p:nvSpPr>
          <p:cNvPr id="1732" name="Google Shape;1732;p69"/>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1733" name="Google Shape;1733;p69"/>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1734" name="Google Shape;1734;p69"/>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735" name="Google Shape;1735;p69"/>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736" name="Google Shape;1736;p69"/>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737" name="Google Shape;1737;p69"/>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1738" name="Google Shape;1738;p69"/>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1739" name="Google Shape;1739;p69"/>
          <p:cNvCxnSpPr>
            <a:stCxn id="1740" idx="6"/>
            <a:endCxn id="1741"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1742" name="Google Shape;1742;p69"/>
          <p:cNvCxnSpPr>
            <a:stCxn id="1741" idx="6"/>
            <a:endCxn id="1743" idx="2"/>
          </p:cNvCxnSpPr>
          <p:nvPr/>
        </p:nvCxnSpPr>
        <p:spPr>
          <a:xfrm>
            <a:off x="4806842" y="3189475"/>
            <a:ext cx="565500" cy="0"/>
          </a:xfrm>
          <a:prstGeom prst="straightConnector1">
            <a:avLst/>
          </a:prstGeom>
          <a:noFill/>
          <a:ln w="76200" cap="flat" cmpd="sng">
            <a:solidFill>
              <a:srgbClr val="000000"/>
            </a:solidFill>
            <a:prstDash val="solid"/>
            <a:round/>
            <a:headEnd type="none" w="med" len="med"/>
            <a:tailEnd type="none" w="med" len="med"/>
          </a:ln>
        </p:spPr>
      </p:cxnSp>
      <p:cxnSp>
        <p:nvCxnSpPr>
          <p:cNvPr id="1744" name="Google Shape;1744;p69"/>
          <p:cNvCxnSpPr>
            <a:stCxn id="1745" idx="6"/>
            <a:endCxn id="1746"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747" name="Google Shape;1747;p69"/>
          <p:cNvCxnSpPr>
            <a:stCxn id="1746" idx="6"/>
            <a:endCxn id="1748"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1749" name="Google Shape;1749;p69"/>
          <p:cNvCxnSpPr>
            <a:stCxn id="1748" idx="7"/>
            <a:endCxn id="1750"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1751" name="Google Shape;1751;p69"/>
          <p:cNvCxnSpPr>
            <a:stCxn id="1750" idx="1"/>
            <a:endCxn id="1743"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752" name="Google Shape;1752;p69"/>
          <p:cNvCxnSpPr>
            <a:stCxn id="1745" idx="1"/>
            <a:endCxn id="1753"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754" name="Google Shape;1754;p69"/>
          <p:cNvCxnSpPr>
            <a:stCxn id="1753" idx="7"/>
            <a:endCxn id="1740"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755" name="Google Shape;1755;p69"/>
          <p:cNvCxnSpPr>
            <a:stCxn id="1745" idx="0"/>
            <a:endCxn id="1740" idx="4"/>
          </p:cNvCxnSpPr>
          <p:nvPr/>
        </p:nvCxnSpPr>
        <p:spPr>
          <a:xfrm rot="10800000">
            <a:off x="3536349" y="3424477"/>
            <a:ext cx="300" cy="1590900"/>
          </a:xfrm>
          <a:prstGeom prst="straightConnector1">
            <a:avLst/>
          </a:prstGeom>
          <a:noFill/>
          <a:ln w="76200" cap="flat" cmpd="sng">
            <a:solidFill>
              <a:srgbClr val="000000"/>
            </a:solidFill>
            <a:prstDash val="solid"/>
            <a:round/>
            <a:headEnd type="none" w="med" len="med"/>
            <a:tailEnd type="none" w="med" len="med"/>
          </a:ln>
        </p:spPr>
      </p:cxnSp>
      <p:cxnSp>
        <p:nvCxnSpPr>
          <p:cNvPr id="1756" name="Google Shape;1756;p69"/>
          <p:cNvCxnSpPr>
            <a:stCxn id="1748" idx="0"/>
            <a:endCxn id="1743"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1757" name="Google Shape;1757;p69"/>
          <p:cNvCxnSpPr>
            <a:stCxn id="1748" idx="1"/>
            <a:endCxn id="1741"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1758" name="Google Shape;1758;p69"/>
          <p:cNvCxnSpPr>
            <a:stCxn id="1759" idx="0"/>
            <a:endCxn id="1741"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1760" name="Google Shape;1760;p69"/>
          <p:cNvCxnSpPr>
            <a:stCxn id="1746" idx="0"/>
            <a:endCxn id="1759" idx="4"/>
          </p:cNvCxnSpPr>
          <p:nvPr/>
        </p:nvCxnSpPr>
        <p:spPr>
          <a:xfrm rot="10800000">
            <a:off x="4571629" y="4466977"/>
            <a:ext cx="7500" cy="548400"/>
          </a:xfrm>
          <a:prstGeom prst="straightConnector1">
            <a:avLst/>
          </a:prstGeom>
          <a:noFill/>
          <a:ln w="76200" cap="flat" cmpd="sng">
            <a:solidFill>
              <a:srgbClr val="000000"/>
            </a:solidFill>
            <a:prstDash val="solid"/>
            <a:round/>
            <a:headEnd type="none" w="med" len="med"/>
            <a:tailEnd type="none" w="med" len="med"/>
          </a:ln>
        </p:spPr>
      </p:cxnSp>
      <p:cxnSp>
        <p:nvCxnSpPr>
          <p:cNvPr id="1761" name="Google Shape;1761;p69"/>
          <p:cNvCxnSpPr>
            <a:stCxn id="1745" idx="7"/>
            <a:endCxn id="1759" idx="3"/>
          </p:cNvCxnSpPr>
          <p:nvPr/>
        </p:nvCxnSpPr>
        <p:spPr>
          <a:xfrm rot="10800000" flipH="1">
            <a:off x="3702849" y="4398119"/>
            <a:ext cx="702600" cy="686100"/>
          </a:xfrm>
          <a:prstGeom prst="straightConnector1">
            <a:avLst/>
          </a:prstGeom>
          <a:noFill/>
          <a:ln w="76200" cap="flat" cmpd="sng">
            <a:solidFill>
              <a:srgbClr val="000000"/>
            </a:solidFill>
            <a:prstDash val="solid"/>
            <a:round/>
            <a:headEnd type="none" w="med" len="med"/>
            <a:tailEnd type="none" w="med" len="med"/>
          </a:ln>
        </p:spPr>
      </p:cxnSp>
      <p:sp>
        <p:nvSpPr>
          <p:cNvPr id="1762" name="Google Shape;1762;p69"/>
          <p:cNvSpPr txBox="1"/>
          <p:nvPr/>
        </p:nvSpPr>
        <p:spPr>
          <a:xfrm>
            <a:off x="311700" y="4034850"/>
            <a:ext cx="19443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Claim the edge coming out of the “frontier” with the smallest weight</a:t>
            </a:r>
            <a:endParaRPr>
              <a:solidFill>
                <a:srgbClr val="CC0000"/>
              </a:solidFill>
              <a:latin typeface="Assistant"/>
              <a:ea typeface="Assistant"/>
              <a:cs typeface="Assistant"/>
              <a:sym typeface="Assistant"/>
            </a:endParaRPr>
          </a:p>
          <a:p>
            <a:pPr algn="ctr"/>
            <a:endParaRPr sz="1200">
              <a:solidFill>
                <a:srgbClr val="CC0000"/>
              </a:solidFill>
              <a:latin typeface="Assistant"/>
              <a:ea typeface="Assistant"/>
              <a:cs typeface="Assistant"/>
              <a:sym typeface="Assistant"/>
            </a:endParaRPr>
          </a:p>
        </p:txBody>
      </p:sp>
      <p:grpSp>
        <p:nvGrpSpPr>
          <p:cNvPr id="1763" name="Google Shape;1763;p69"/>
          <p:cNvGrpSpPr/>
          <p:nvPr/>
        </p:nvGrpSpPr>
        <p:grpSpPr>
          <a:xfrm>
            <a:off x="2387496" y="2954434"/>
            <a:ext cx="4369001" cy="2531029"/>
            <a:chOff x="2433682" y="2789275"/>
            <a:chExt cx="3928604" cy="2275900"/>
          </a:xfrm>
        </p:grpSpPr>
        <p:sp>
          <p:nvSpPr>
            <p:cNvPr id="1764" name="Google Shape;1764;p69"/>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765" name="Google Shape;1765;p69"/>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766" name="Google Shape;1766;p69"/>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767" name="Google Shape;1767;p69"/>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768" name="Google Shape;1768;p69"/>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769" name="Google Shape;1769;p69"/>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770" name="Google Shape;1770;p69"/>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771" name="Google Shape;1771;p69"/>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772" name="Google Shape;1772;p69"/>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p70"/>
          <p:cNvSpPr/>
          <p:nvPr/>
        </p:nvSpPr>
        <p:spPr>
          <a:xfrm>
            <a:off x="4785151" y="2923350"/>
            <a:ext cx="1156775" cy="2722550"/>
          </a:xfrm>
          <a:custGeom>
            <a:avLst/>
            <a:gdLst/>
            <a:ahLst/>
            <a:cxnLst/>
            <a:rect l="l" t="t" r="r" b="b"/>
            <a:pathLst>
              <a:path w="46271" h="108902" extrusionOk="0">
                <a:moveTo>
                  <a:pt x="1482" y="65208"/>
                </a:moveTo>
                <a:cubicBezTo>
                  <a:pt x="2421" y="64813"/>
                  <a:pt x="4298" y="57749"/>
                  <a:pt x="7114" y="62837"/>
                </a:cubicBezTo>
                <a:cubicBezTo>
                  <a:pt x="9930" y="67925"/>
                  <a:pt x="14326" y="88081"/>
                  <a:pt x="18377" y="95738"/>
                </a:cubicBezTo>
                <a:cubicBezTo>
                  <a:pt x="22428" y="103395"/>
                  <a:pt x="26775" y="108237"/>
                  <a:pt x="31419" y="108780"/>
                </a:cubicBezTo>
                <a:cubicBezTo>
                  <a:pt x="36063" y="109323"/>
                  <a:pt x="46931" y="108384"/>
                  <a:pt x="46239" y="98998"/>
                </a:cubicBezTo>
                <a:cubicBezTo>
                  <a:pt x="45547" y="89612"/>
                  <a:pt x="33345" y="66690"/>
                  <a:pt x="27269" y="52463"/>
                </a:cubicBezTo>
                <a:cubicBezTo>
                  <a:pt x="21193" y="38236"/>
                  <a:pt x="14326" y="22379"/>
                  <a:pt x="9781" y="13635"/>
                </a:cubicBezTo>
                <a:cubicBezTo>
                  <a:pt x="5236" y="4891"/>
                  <a:pt x="1630" y="2273"/>
                  <a:pt x="0" y="0"/>
                </a:cubicBezTo>
              </a:path>
            </a:pathLst>
          </a:custGeom>
          <a:solidFill>
            <a:srgbClr val="D4E7E9"/>
          </a:solidFill>
          <a:ln>
            <a:noFill/>
          </a:ln>
        </p:spPr>
      </p:sp>
      <p:sp>
        <p:nvSpPr>
          <p:cNvPr id="1778" name="Google Shape;1778;p70"/>
          <p:cNvSpPr/>
          <p:nvPr/>
        </p:nvSpPr>
        <p:spPr>
          <a:xfrm>
            <a:off x="3947825" y="2869751"/>
            <a:ext cx="1098550" cy="1770025"/>
          </a:xfrm>
          <a:custGeom>
            <a:avLst/>
            <a:gdLst/>
            <a:ahLst/>
            <a:cxnLst/>
            <a:rect l="l" t="t" r="r" b="b"/>
            <a:pathLst>
              <a:path w="43942" h="70801" extrusionOk="0">
                <a:moveTo>
                  <a:pt x="0" y="27635"/>
                </a:moveTo>
                <a:cubicBezTo>
                  <a:pt x="2025" y="28277"/>
                  <a:pt x="9880" y="25066"/>
                  <a:pt x="12152" y="31488"/>
                </a:cubicBezTo>
                <a:cubicBezTo>
                  <a:pt x="14424" y="37910"/>
                  <a:pt x="9583" y="60437"/>
                  <a:pt x="13634" y="66167"/>
                </a:cubicBezTo>
                <a:cubicBezTo>
                  <a:pt x="17685" y="71897"/>
                  <a:pt x="31418" y="72885"/>
                  <a:pt x="36457" y="65870"/>
                </a:cubicBezTo>
                <a:cubicBezTo>
                  <a:pt x="41496" y="58855"/>
                  <a:pt x="44460" y="34699"/>
                  <a:pt x="43867" y="24078"/>
                </a:cubicBezTo>
                <a:cubicBezTo>
                  <a:pt x="43274" y="13457"/>
                  <a:pt x="37544" y="6047"/>
                  <a:pt x="32900" y="2144"/>
                </a:cubicBezTo>
                <a:cubicBezTo>
                  <a:pt x="28256" y="-1759"/>
                  <a:pt x="18821" y="909"/>
                  <a:pt x="16005" y="662"/>
                </a:cubicBezTo>
              </a:path>
            </a:pathLst>
          </a:custGeom>
          <a:solidFill>
            <a:srgbClr val="D4E7E9"/>
          </a:solidFill>
          <a:ln>
            <a:noFill/>
          </a:ln>
        </p:spPr>
      </p:sp>
      <p:sp>
        <p:nvSpPr>
          <p:cNvPr id="1779" name="Google Shape;1779;p70"/>
          <p:cNvSpPr/>
          <p:nvPr/>
        </p:nvSpPr>
        <p:spPr>
          <a:xfrm>
            <a:off x="2183456" y="2732687"/>
            <a:ext cx="2767925" cy="1975175"/>
          </a:xfrm>
          <a:custGeom>
            <a:avLst/>
            <a:gdLst/>
            <a:ahLst/>
            <a:cxnLst/>
            <a:rect l="l" t="t" r="r" b="b"/>
            <a:pathLst>
              <a:path w="110717" h="79007" extrusionOk="0">
                <a:moveTo>
                  <a:pt x="15557" y="29264"/>
                </a:moveTo>
                <a:cubicBezTo>
                  <a:pt x="8690" y="38551"/>
                  <a:pt x="-593" y="52137"/>
                  <a:pt x="30" y="60387"/>
                </a:cubicBezTo>
                <a:cubicBezTo>
                  <a:pt x="653" y="68637"/>
                  <a:pt x="11052" y="80888"/>
                  <a:pt x="19295" y="78764"/>
                </a:cubicBezTo>
                <a:cubicBezTo>
                  <a:pt x="27538" y="76640"/>
                  <a:pt x="41053" y="55150"/>
                  <a:pt x="49487" y="47641"/>
                </a:cubicBezTo>
                <a:cubicBezTo>
                  <a:pt x="57922" y="40132"/>
                  <a:pt x="60222" y="36229"/>
                  <a:pt x="69902" y="33710"/>
                </a:cubicBezTo>
                <a:cubicBezTo>
                  <a:pt x="79583" y="31191"/>
                  <a:pt x="101629" y="36823"/>
                  <a:pt x="107570" y="32525"/>
                </a:cubicBezTo>
                <a:cubicBezTo>
                  <a:pt x="113511" y="28227"/>
                  <a:pt x="110007" y="13308"/>
                  <a:pt x="105550" y="7923"/>
                </a:cubicBezTo>
                <a:cubicBezTo>
                  <a:pt x="101093" y="2538"/>
                  <a:pt x="91549" y="760"/>
                  <a:pt x="80829" y="217"/>
                </a:cubicBezTo>
                <a:cubicBezTo>
                  <a:pt x="70109" y="-326"/>
                  <a:pt x="52110" y="-178"/>
                  <a:pt x="41231" y="4663"/>
                </a:cubicBezTo>
                <a:cubicBezTo>
                  <a:pt x="30352" y="9504"/>
                  <a:pt x="22424" y="19977"/>
                  <a:pt x="15557" y="29264"/>
                </a:cubicBezTo>
                <a:close/>
              </a:path>
            </a:pathLst>
          </a:custGeom>
          <a:solidFill>
            <a:srgbClr val="D4E7E9"/>
          </a:solidFill>
          <a:ln>
            <a:noFill/>
          </a:ln>
        </p:spPr>
      </p:sp>
      <p:sp>
        <p:nvSpPr>
          <p:cNvPr id="1780" name="Google Shape;1780;p70"/>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781" name="Google Shape;1781;p70"/>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63</a:t>
            </a:fld>
            <a:endParaRPr/>
          </a:p>
        </p:txBody>
      </p:sp>
      <p:sp>
        <p:nvSpPr>
          <p:cNvPr id="1782" name="Google Shape;1782;p70"/>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783" name="Google Shape;1783;p70"/>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784" name="Google Shape;1784;p70"/>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785" name="Google Shape;1785;p70"/>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786" name="Google Shape;1786;p70"/>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2</a:t>
            </a:r>
            <a:endParaRPr sz="1500" b="1">
              <a:latin typeface="Assistant"/>
              <a:ea typeface="Assistant"/>
              <a:cs typeface="Assistant"/>
              <a:sym typeface="Assistant"/>
            </a:endParaRPr>
          </a:p>
        </p:txBody>
      </p:sp>
      <p:sp>
        <p:nvSpPr>
          <p:cNvPr id="1787" name="Google Shape;1787;p70"/>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6</a:t>
            </a:r>
            <a:endParaRPr sz="1500" b="1">
              <a:latin typeface="Assistant"/>
              <a:ea typeface="Assistant"/>
              <a:cs typeface="Assistant"/>
              <a:sym typeface="Assistant"/>
            </a:endParaRPr>
          </a:p>
        </p:txBody>
      </p:sp>
      <p:sp>
        <p:nvSpPr>
          <p:cNvPr id="1788" name="Google Shape;1788;p70"/>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789" name="Google Shape;1789;p70"/>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11</a:t>
            </a:r>
            <a:endParaRPr sz="1500" b="1">
              <a:latin typeface="Assistant"/>
              <a:ea typeface="Assistant"/>
              <a:cs typeface="Assistant"/>
              <a:sym typeface="Assistant"/>
            </a:endParaRPr>
          </a:p>
        </p:txBody>
      </p:sp>
      <p:sp>
        <p:nvSpPr>
          <p:cNvPr id="1790" name="Google Shape;1790;p70"/>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10</a:t>
            </a:r>
            <a:endParaRPr sz="1500" b="1">
              <a:latin typeface="Assistant"/>
              <a:ea typeface="Assistant"/>
              <a:cs typeface="Assistant"/>
              <a:sym typeface="Assistant"/>
            </a:endParaRPr>
          </a:p>
        </p:txBody>
      </p:sp>
      <p:sp>
        <p:nvSpPr>
          <p:cNvPr id="1791" name="Google Shape;1791;p70"/>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14</a:t>
            </a:r>
            <a:endParaRPr sz="1500" b="1">
              <a:latin typeface="Assistant"/>
              <a:ea typeface="Assistant"/>
              <a:cs typeface="Assistant"/>
              <a:sym typeface="Assistant"/>
            </a:endParaRPr>
          </a:p>
        </p:txBody>
      </p:sp>
      <p:sp>
        <p:nvSpPr>
          <p:cNvPr id="1792" name="Google Shape;1792;p70"/>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793" name="Google Shape;1793;p70"/>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794" name="Google Shape;1794;p70"/>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795" name="Google Shape;1795;p70"/>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1796" name="Google Shape;1796;p70"/>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1797" name="Google Shape;1797;p70"/>
          <p:cNvCxnSpPr>
            <a:stCxn id="1798" idx="6"/>
            <a:endCxn id="1799"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1800" name="Google Shape;1800;p70"/>
          <p:cNvCxnSpPr>
            <a:stCxn id="1799" idx="6"/>
            <a:endCxn id="1801" idx="2"/>
          </p:cNvCxnSpPr>
          <p:nvPr/>
        </p:nvCxnSpPr>
        <p:spPr>
          <a:xfrm>
            <a:off x="4806842" y="3189475"/>
            <a:ext cx="565500" cy="0"/>
          </a:xfrm>
          <a:prstGeom prst="straightConnector1">
            <a:avLst/>
          </a:prstGeom>
          <a:noFill/>
          <a:ln w="76200" cap="flat" cmpd="sng">
            <a:solidFill>
              <a:srgbClr val="000000"/>
            </a:solidFill>
            <a:prstDash val="solid"/>
            <a:round/>
            <a:headEnd type="none" w="med" len="med"/>
            <a:tailEnd type="none" w="med" len="med"/>
          </a:ln>
        </p:spPr>
      </p:cxnSp>
      <p:cxnSp>
        <p:nvCxnSpPr>
          <p:cNvPr id="1802" name="Google Shape;1802;p70"/>
          <p:cNvCxnSpPr>
            <a:stCxn id="1803" idx="6"/>
            <a:endCxn id="1804"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805" name="Google Shape;1805;p70"/>
          <p:cNvCxnSpPr>
            <a:stCxn id="1804" idx="6"/>
            <a:endCxn id="1806" idx="2"/>
          </p:cNvCxnSpPr>
          <p:nvPr/>
        </p:nvCxnSpPr>
        <p:spPr>
          <a:xfrm>
            <a:off x="4814171" y="5250419"/>
            <a:ext cx="558300" cy="0"/>
          </a:xfrm>
          <a:prstGeom prst="straightConnector1">
            <a:avLst/>
          </a:prstGeom>
          <a:noFill/>
          <a:ln w="76200" cap="flat" cmpd="sng">
            <a:solidFill>
              <a:srgbClr val="000000"/>
            </a:solidFill>
            <a:prstDash val="solid"/>
            <a:round/>
            <a:headEnd type="none" w="med" len="med"/>
            <a:tailEnd type="none" w="med" len="med"/>
          </a:ln>
        </p:spPr>
      </p:cxnSp>
      <p:cxnSp>
        <p:nvCxnSpPr>
          <p:cNvPr id="1807" name="Google Shape;1807;p70"/>
          <p:cNvCxnSpPr>
            <a:stCxn id="1806" idx="7"/>
            <a:endCxn id="1808" idx="3"/>
          </p:cNvCxnSpPr>
          <p:nvPr/>
        </p:nvCxnSpPr>
        <p:spPr>
          <a:xfrm rot="10800000" flipH="1">
            <a:off x="5773565"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809" name="Google Shape;1809;p70"/>
          <p:cNvCxnSpPr>
            <a:stCxn id="1808" idx="1"/>
            <a:endCxn id="1801"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810" name="Google Shape;1810;p70"/>
          <p:cNvCxnSpPr>
            <a:stCxn id="1803" idx="1"/>
            <a:endCxn id="1811"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812" name="Google Shape;1812;p70"/>
          <p:cNvCxnSpPr>
            <a:stCxn id="1811" idx="7"/>
            <a:endCxn id="1798"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813" name="Google Shape;1813;p70"/>
          <p:cNvCxnSpPr>
            <a:stCxn id="1803" idx="0"/>
            <a:endCxn id="1798" idx="4"/>
          </p:cNvCxnSpPr>
          <p:nvPr/>
        </p:nvCxnSpPr>
        <p:spPr>
          <a:xfrm rot="10800000">
            <a:off x="3536349" y="3424477"/>
            <a:ext cx="300" cy="1590900"/>
          </a:xfrm>
          <a:prstGeom prst="straightConnector1">
            <a:avLst/>
          </a:prstGeom>
          <a:noFill/>
          <a:ln w="76200" cap="flat" cmpd="sng">
            <a:solidFill>
              <a:srgbClr val="000000"/>
            </a:solidFill>
            <a:prstDash val="solid"/>
            <a:round/>
            <a:headEnd type="none" w="med" len="med"/>
            <a:tailEnd type="none" w="med" len="med"/>
          </a:ln>
        </p:spPr>
      </p:cxnSp>
      <p:cxnSp>
        <p:nvCxnSpPr>
          <p:cNvPr id="1814" name="Google Shape;1814;p70"/>
          <p:cNvCxnSpPr>
            <a:stCxn id="1806" idx="0"/>
            <a:endCxn id="1801" idx="4"/>
          </p:cNvCxnSpPr>
          <p:nvPr/>
        </p:nvCxnSpPr>
        <p:spPr>
          <a:xfrm rot="10800000">
            <a:off x="5607365" y="3424477"/>
            <a:ext cx="0" cy="1590900"/>
          </a:xfrm>
          <a:prstGeom prst="straightConnector1">
            <a:avLst/>
          </a:prstGeom>
          <a:noFill/>
          <a:ln w="76200" cap="flat" cmpd="sng">
            <a:solidFill>
              <a:srgbClr val="000000"/>
            </a:solidFill>
            <a:prstDash val="solid"/>
            <a:round/>
            <a:headEnd type="none" w="med" len="med"/>
            <a:tailEnd type="none" w="med" len="med"/>
          </a:ln>
        </p:spPr>
      </p:cxnSp>
      <p:cxnSp>
        <p:nvCxnSpPr>
          <p:cNvPr id="1815" name="Google Shape;1815;p70"/>
          <p:cNvCxnSpPr>
            <a:stCxn id="1806" idx="1"/>
            <a:endCxn id="1799"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1816" name="Google Shape;1816;p70"/>
          <p:cNvCxnSpPr>
            <a:stCxn id="1817" idx="0"/>
            <a:endCxn id="1799"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1818" name="Google Shape;1818;p70"/>
          <p:cNvCxnSpPr>
            <a:stCxn id="1804" idx="0"/>
            <a:endCxn id="1817" idx="4"/>
          </p:cNvCxnSpPr>
          <p:nvPr/>
        </p:nvCxnSpPr>
        <p:spPr>
          <a:xfrm rot="10800000">
            <a:off x="4571629" y="4466977"/>
            <a:ext cx="7500" cy="548400"/>
          </a:xfrm>
          <a:prstGeom prst="straightConnector1">
            <a:avLst/>
          </a:prstGeom>
          <a:noFill/>
          <a:ln w="76200" cap="flat" cmpd="sng">
            <a:solidFill>
              <a:srgbClr val="000000"/>
            </a:solidFill>
            <a:prstDash val="solid"/>
            <a:round/>
            <a:headEnd type="none" w="med" len="med"/>
            <a:tailEnd type="none" w="med" len="med"/>
          </a:ln>
        </p:spPr>
      </p:cxnSp>
      <p:cxnSp>
        <p:nvCxnSpPr>
          <p:cNvPr id="1819" name="Google Shape;1819;p70"/>
          <p:cNvCxnSpPr>
            <a:stCxn id="1803" idx="7"/>
            <a:endCxn id="1817" idx="3"/>
          </p:cNvCxnSpPr>
          <p:nvPr/>
        </p:nvCxnSpPr>
        <p:spPr>
          <a:xfrm rot="10800000" flipH="1">
            <a:off x="3702849" y="4398119"/>
            <a:ext cx="702600" cy="686100"/>
          </a:xfrm>
          <a:prstGeom prst="straightConnector1">
            <a:avLst/>
          </a:prstGeom>
          <a:noFill/>
          <a:ln w="76200" cap="flat" cmpd="sng">
            <a:solidFill>
              <a:srgbClr val="000000"/>
            </a:solidFill>
            <a:prstDash val="solid"/>
            <a:round/>
            <a:headEnd type="none" w="med" len="med"/>
            <a:tailEnd type="none" w="med" len="med"/>
          </a:ln>
        </p:spPr>
      </p:cxnSp>
      <p:sp>
        <p:nvSpPr>
          <p:cNvPr id="1820" name="Google Shape;1820;p70"/>
          <p:cNvSpPr txBox="1"/>
          <p:nvPr/>
        </p:nvSpPr>
        <p:spPr>
          <a:xfrm>
            <a:off x="311700" y="4034850"/>
            <a:ext cx="20622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Consider the edges coming out of the “frontier” of our growing tree.</a:t>
            </a:r>
            <a:endParaRPr>
              <a:solidFill>
                <a:srgbClr val="CC0000"/>
              </a:solidFill>
              <a:latin typeface="Assistant"/>
              <a:ea typeface="Assistant"/>
              <a:cs typeface="Assistant"/>
              <a:sym typeface="Assistant"/>
            </a:endParaRPr>
          </a:p>
        </p:txBody>
      </p:sp>
      <p:grpSp>
        <p:nvGrpSpPr>
          <p:cNvPr id="1821" name="Google Shape;1821;p70"/>
          <p:cNvGrpSpPr/>
          <p:nvPr/>
        </p:nvGrpSpPr>
        <p:grpSpPr>
          <a:xfrm>
            <a:off x="2387496" y="2954434"/>
            <a:ext cx="4369001" cy="2531029"/>
            <a:chOff x="2433682" y="2789275"/>
            <a:chExt cx="3928604" cy="2275900"/>
          </a:xfrm>
        </p:grpSpPr>
        <p:sp>
          <p:nvSpPr>
            <p:cNvPr id="1822" name="Google Shape;1822;p70"/>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823" name="Google Shape;1823;p70"/>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824" name="Google Shape;1824;p70"/>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825" name="Google Shape;1825;p70"/>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826" name="Google Shape;1826;p70"/>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827" name="Google Shape;1827;p70"/>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828" name="Google Shape;1828;p70"/>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829" name="Google Shape;1829;p70"/>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830" name="Google Shape;1830;p70"/>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71"/>
          <p:cNvSpPr/>
          <p:nvPr/>
        </p:nvSpPr>
        <p:spPr>
          <a:xfrm>
            <a:off x="3947825" y="2982626"/>
            <a:ext cx="1971250" cy="2658625"/>
          </a:xfrm>
          <a:custGeom>
            <a:avLst/>
            <a:gdLst/>
            <a:ahLst/>
            <a:cxnLst/>
            <a:rect l="l" t="t" r="r" b="b"/>
            <a:pathLst>
              <a:path w="78850" h="106345" extrusionOk="0">
                <a:moveTo>
                  <a:pt x="0" y="23120"/>
                </a:moveTo>
                <a:cubicBezTo>
                  <a:pt x="1334" y="24997"/>
                  <a:pt x="5780" y="22033"/>
                  <a:pt x="8003" y="34383"/>
                </a:cubicBezTo>
                <a:cubicBezTo>
                  <a:pt x="10226" y="46733"/>
                  <a:pt x="5928" y="85364"/>
                  <a:pt x="13338" y="97220"/>
                </a:cubicBezTo>
                <a:cubicBezTo>
                  <a:pt x="20748" y="109076"/>
                  <a:pt x="41546" y="106260"/>
                  <a:pt x="52463" y="105519"/>
                </a:cubicBezTo>
                <a:cubicBezTo>
                  <a:pt x="63381" y="104778"/>
                  <a:pt x="79238" y="105766"/>
                  <a:pt x="78843" y="92774"/>
                </a:cubicBezTo>
                <a:cubicBezTo>
                  <a:pt x="78448" y="79782"/>
                  <a:pt x="57354" y="43028"/>
                  <a:pt x="50092" y="27566"/>
                </a:cubicBezTo>
                <a:cubicBezTo>
                  <a:pt x="42830" y="12104"/>
                  <a:pt x="37742" y="4594"/>
                  <a:pt x="35272" y="0"/>
                </a:cubicBezTo>
              </a:path>
            </a:pathLst>
          </a:custGeom>
          <a:solidFill>
            <a:srgbClr val="D4E7E9"/>
          </a:solidFill>
          <a:ln>
            <a:noFill/>
          </a:ln>
        </p:spPr>
      </p:sp>
      <p:sp>
        <p:nvSpPr>
          <p:cNvPr id="1836" name="Google Shape;1836;p71"/>
          <p:cNvSpPr/>
          <p:nvPr/>
        </p:nvSpPr>
        <p:spPr>
          <a:xfrm>
            <a:off x="2183456" y="2732687"/>
            <a:ext cx="2767925" cy="1975175"/>
          </a:xfrm>
          <a:custGeom>
            <a:avLst/>
            <a:gdLst/>
            <a:ahLst/>
            <a:cxnLst/>
            <a:rect l="l" t="t" r="r" b="b"/>
            <a:pathLst>
              <a:path w="110717" h="79007" extrusionOk="0">
                <a:moveTo>
                  <a:pt x="15557" y="29264"/>
                </a:moveTo>
                <a:cubicBezTo>
                  <a:pt x="8690" y="38551"/>
                  <a:pt x="-593" y="52137"/>
                  <a:pt x="30" y="60387"/>
                </a:cubicBezTo>
                <a:cubicBezTo>
                  <a:pt x="653" y="68637"/>
                  <a:pt x="11052" y="80888"/>
                  <a:pt x="19295" y="78764"/>
                </a:cubicBezTo>
                <a:cubicBezTo>
                  <a:pt x="27538" y="76640"/>
                  <a:pt x="41053" y="55150"/>
                  <a:pt x="49487" y="47641"/>
                </a:cubicBezTo>
                <a:cubicBezTo>
                  <a:pt x="57922" y="40132"/>
                  <a:pt x="60222" y="36229"/>
                  <a:pt x="69902" y="33710"/>
                </a:cubicBezTo>
                <a:cubicBezTo>
                  <a:pt x="79583" y="31191"/>
                  <a:pt x="101629" y="36823"/>
                  <a:pt x="107570" y="32525"/>
                </a:cubicBezTo>
                <a:cubicBezTo>
                  <a:pt x="113511" y="28227"/>
                  <a:pt x="110007" y="13308"/>
                  <a:pt x="105550" y="7923"/>
                </a:cubicBezTo>
                <a:cubicBezTo>
                  <a:pt x="101093" y="2538"/>
                  <a:pt x="91549" y="760"/>
                  <a:pt x="80829" y="217"/>
                </a:cubicBezTo>
                <a:cubicBezTo>
                  <a:pt x="70109" y="-326"/>
                  <a:pt x="52110" y="-178"/>
                  <a:pt x="41231" y="4663"/>
                </a:cubicBezTo>
                <a:cubicBezTo>
                  <a:pt x="30352" y="9504"/>
                  <a:pt x="22424" y="19977"/>
                  <a:pt x="15557" y="29264"/>
                </a:cubicBezTo>
                <a:close/>
              </a:path>
            </a:pathLst>
          </a:custGeom>
          <a:solidFill>
            <a:srgbClr val="D4E7E9"/>
          </a:solidFill>
          <a:ln>
            <a:noFill/>
          </a:ln>
        </p:spPr>
      </p:sp>
      <p:sp>
        <p:nvSpPr>
          <p:cNvPr id="1837" name="Google Shape;1837;p71"/>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838" name="Google Shape;1838;p71"/>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64</a:t>
            </a:fld>
            <a:endParaRPr/>
          </a:p>
        </p:txBody>
      </p:sp>
      <p:sp>
        <p:nvSpPr>
          <p:cNvPr id="1839" name="Google Shape;1839;p71"/>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840" name="Google Shape;1840;p71"/>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841" name="Google Shape;1841;p71"/>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842" name="Google Shape;1842;p71"/>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1843" name="Google Shape;1843;p71"/>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1844" name="Google Shape;1844;p71"/>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845" name="Google Shape;1845;p71"/>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846" name="Google Shape;1846;p71"/>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11</a:t>
            </a:r>
            <a:endParaRPr sz="1500" b="1">
              <a:latin typeface="Assistant"/>
              <a:ea typeface="Assistant"/>
              <a:cs typeface="Assistant"/>
              <a:sym typeface="Assistant"/>
            </a:endParaRPr>
          </a:p>
        </p:txBody>
      </p:sp>
      <p:sp>
        <p:nvSpPr>
          <p:cNvPr id="1847" name="Google Shape;1847;p71"/>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10</a:t>
            </a:r>
            <a:endParaRPr sz="1500" b="1">
              <a:latin typeface="Assistant"/>
              <a:ea typeface="Assistant"/>
              <a:cs typeface="Assistant"/>
              <a:sym typeface="Assistant"/>
            </a:endParaRPr>
          </a:p>
        </p:txBody>
      </p:sp>
      <p:sp>
        <p:nvSpPr>
          <p:cNvPr id="1848" name="Google Shape;1848;p71"/>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14</a:t>
            </a:r>
            <a:endParaRPr sz="1500" b="1">
              <a:latin typeface="Assistant"/>
              <a:ea typeface="Assistant"/>
              <a:cs typeface="Assistant"/>
              <a:sym typeface="Assistant"/>
            </a:endParaRPr>
          </a:p>
        </p:txBody>
      </p:sp>
      <p:sp>
        <p:nvSpPr>
          <p:cNvPr id="1849" name="Google Shape;1849;p71"/>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850" name="Google Shape;1850;p71"/>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851" name="Google Shape;1851;p71"/>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852" name="Google Shape;1852;p71"/>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1853" name="Google Shape;1853;p71"/>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1854" name="Google Shape;1854;p71"/>
          <p:cNvCxnSpPr>
            <a:stCxn id="1855" idx="6"/>
            <a:endCxn id="1856"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1857" name="Google Shape;1857;p71"/>
          <p:cNvCxnSpPr>
            <a:stCxn id="1856" idx="6"/>
            <a:endCxn id="1858" idx="2"/>
          </p:cNvCxnSpPr>
          <p:nvPr/>
        </p:nvCxnSpPr>
        <p:spPr>
          <a:xfrm>
            <a:off x="4806842" y="3189475"/>
            <a:ext cx="565500" cy="0"/>
          </a:xfrm>
          <a:prstGeom prst="straightConnector1">
            <a:avLst/>
          </a:prstGeom>
          <a:noFill/>
          <a:ln w="76200" cap="flat" cmpd="sng">
            <a:solidFill>
              <a:srgbClr val="000000"/>
            </a:solidFill>
            <a:prstDash val="solid"/>
            <a:round/>
            <a:headEnd type="none" w="med" len="med"/>
            <a:tailEnd type="none" w="med" len="med"/>
          </a:ln>
        </p:spPr>
      </p:cxnSp>
      <p:cxnSp>
        <p:nvCxnSpPr>
          <p:cNvPr id="1859" name="Google Shape;1859;p71"/>
          <p:cNvCxnSpPr>
            <a:stCxn id="1860" idx="6"/>
            <a:endCxn id="1861" idx="2"/>
          </p:cNvCxnSpPr>
          <p:nvPr/>
        </p:nvCxnSpPr>
        <p:spPr>
          <a:xfrm>
            <a:off x="3771692" y="5250419"/>
            <a:ext cx="572400" cy="0"/>
          </a:xfrm>
          <a:prstGeom prst="straightConnector1">
            <a:avLst/>
          </a:prstGeom>
          <a:noFill/>
          <a:ln w="19050" cap="flat" cmpd="sng">
            <a:solidFill>
              <a:srgbClr val="000000"/>
            </a:solidFill>
            <a:prstDash val="solid"/>
            <a:round/>
            <a:headEnd type="none" w="med" len="med"/>
            <a:tailEnd type="none" w="med" len="med"/>
          </a:ln>
        </p:spPr>
      </p:cxnSp>
      <p:cxnSp>
        <p:nvCxnSpPr>
          <p:cNvPr id="1862" name="Google Shape;1862;p71"/>
          <p:cNvCxnSpPr>
            <a:stCxn id="1861" idx="6"/>
            <a:endCxn id="1863"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1864" name="Google Shape;1864;p71"/>
          <p:cNvCxnSpPr>
            <a:stCxn id="1863" idx="7"/>
            <a:endCxn id="1865" idx="3"/>
          </p:cNvCxnSpPr>
          <p:nvPr/>
        </p:nvCxnSpPr>
        <p:spPr>
          <a:xfrm rot="10800000" flipH="1">
            <a:off x="5773565"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866" name="Google Shape;1866;p71"/>
          <p:cNvCxnSpPr>
            <a:stCxn id="1865" idx="1"/>
            <a:endCxn id="1858"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867" name="Google Shape;1867;p71"/>
          <p:cNvCxnSpPr>
            <a:stCxn id="1860" idx="1"/>
            <a:endCxn id="1868"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869" name="Google Shape;1869;p71"/>
          <p:cNvCxnSpPr>
            <a:stCxn id="1868" idx="7"/>
            <a:endCxn id="1855"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870" name="Google Shape;1870;p71"/>
          <p:cNvCxnSpPr>
            <a:stCxn id="1860" idx="0"/>
            <a:endCxn id="1855" idx="4"/>
          </p:cNvCxnSpPr>
          <p:nvPr/>
        </p:nvCxnSpPr>
        <p:spPr>
          <a:xfrm rot="10800000">
            <a:off x="3536349" y="3424477"/>
            <a:ext cx="300" cy="1590900"/>
          </a:xfrm>
          <a:prstGeom prst="straightConnector1">
            <a:avLst/>
          </a:prstGeom>
          <a:noFill/>
          <a:ln w="76200" cap="flat" cmpd="sng">
            <a:solidFill>
              <a:srgbClr val="000000"/>
            </a:solidFill>
            <a:prstDash val="solid"/>
            <a:round/>
            <a:headEnd type="none" w="med" len="med"/>
            <a:tailEnd type="none" w="med" len="med"/>
          </a:ln>
        </p:spPr>
      </p:cxnSp>
      <p:cxnSp>
        <p:nvCxnSpPr>
          <p:cNvPr id="1871" name="Google Shape;1871;p71"/>
          <p:cNvCxnSpPr>
            <a:stCxn id="1863" idx="0"/>
            <a:endCxn id="1858" idx="4"/>
          </p:cNvCxnSpPr>
          <p:nvPr/>
        </p:nvCxnSpPr>
        <p:spPr>
          <a:xfrm rot="10800000">
            <a:off x="5607365" y="3424477"/>
            <a:ext cx="0" cy="1590900"/>
          </a:xfrm>
          <a:prstGeom prst="straightConnector1">
            <a:avLst/>
          </a:prstGeom>
          <a:noFill/>
          <a:ln w="76200" cap="flat" cmpd="sng">
            <a:solidFill>
              <a:srgbClr val="000000"/>
            </a:solidFill>
            <a:prstDash val="solid"/>
            <a:round/>
            <a:headEnd type="none" w="med" len="med"/>
            <a:tailEnd type="none" w="med" len="med"/>
          </a:ln>
        </p:spPr>
      </p:cxnSp>
      <p:cxnSp>
        <p:nvCxnSpPr>
          <p:cNvPr id="1872" name="Google Shape;1872;p71"/>
          <p:cNvCxnSpPr>
            <a:stCxn id="1863" idx="1"/>
            <a:endCxn id="1856"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1873" name="Google Shape;1873;p71"/>
          <p:cNvCxnSpPr>
            <a:stCxn id="1874" idx="0"/>
            <a:endCxn id="1856"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1875" name="Google Shape;1875;p71"/>
          <p:cNvCxnSpPr>
            <a:stCxn id="1861" idx="0"/>
            <a:endCxn id="1874"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1876" name="Google Shape;1876;p71"/>
          <p:cNvCxnSpPr>
            <a:stCxn id="1860" idx="7"/>
            <a:endCxn id="1874" idx="3"/>
          </p:cNvCxnSpPr>
          <p:nvPr/>
        </p:nvCxnSpPr>
        <p:spPr>
          <a:xfrm rot="10800000" flipH="1">
            <a:off x="3702849" y="4398119"/>
            <a:ext cx="702600" cy="686100"/>
          </a:xfrm>
          <a:prstGeom prst="straightConnector1">
            <a:avLst/>
          </a:prstGeom>
          <a:noFill/>
          <a:ln w="76200" cap="flat" cmpd="sng">
            <a:solidFill>
              <a:srgbClr val="000000"/>
            </a:solidFill>
            <a:prstDash val="solid"/>
            <a:round/>
            <a:headEnd type="none" w="med" len="med"/>
            <a:tailEnd type="none" w="med" len="med"/>
          </a:ln>
        </p:spPr>
      </p:cxnSp>
      <p:sp>
        <p:nvSpPr>
          <p:cNvPr id="1877" name="Google Shape;1877;p71"/>
          <p:cNvSpPr txBox="1"/>
          <p:nvPr/>
        </p:nvSpPr>
        <p:spPr>
          <a:xfrm>
            <a:off x="311700" y="4034850"/>
            <a:ext cx="19443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Claim the edge coming out of the “frontier” with the smallest weight</a:t>
            </a:r>
            <a:endParaRPr>
              <a:solidFill>
                <a:srgbClr val="CC0000"/>
              </a:solidFill>
              <a:latin typeface="Assistant"/>
              <a:ea typeface="Assistant"/>
              <a:cs typeface="Assistant"/>
              <a:sym typeface="Assistant"/>
            </a:endParaRPr>
          </a:p>
          <a:p>
            <a:pPr algn="ctr"/>
            <a:endParaRPr sz="1200">
              <a:solidFill>
                <a:srgbClr val="CC0000"/>
              </a:solidFill>
              <a:latin typeface="Assistant"/>
              <a:ea typeface="Assistant"/>
              <a:cs typeface="Assistant"/>
              <a:sym typeface="Assistant"/>
            </a:endParaRPr>
          </a:p>
        </p:txBody>
      </p:sp>
      <p:grpSp>
        <p:nvGrpSpPr>
          <p:cNvPr id="1878" name="Google Shape;1878;p71"/>
          <p:cNvGrpSpPr/>
          <p:nvPr/>
        </p:nvGrpSpPr>
        <p:grpSpPr>
          <a:xfrm>
            <a:off x="2387496" y="2954434"/>
            <a:ext cx="4369001" cy="2531029"/>
            <a:chOff x="2433682" y="2789275"/>
            <a:chExt cx="3928604" cy="2275900"/>
          </a:xfrm>
        </p:grpSpPr>
        <p:sp>
          <p:nvSpPr>
            <p:cNvPr id="1879" name="Google Shape;1879;p71"/>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880" name="Google Shape;1880;p71"/>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881" name="Google Shape;1881;p71"/>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882" name="Google Shape;1882;p71"/>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883" name="Google Shape;1883;p71"/>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884" name="Google Shape;1884;p71"/>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885" name="Google Shape;1885;p71"/>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886" name="Google Shape;1886;p71"/>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887" name="Google Shape;1887;p71"/>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91"/>
        <p:cNvGrpSpPr/>
        <p:nvPr/>
      </p:nvGrpSpPr>
      <p:grpSpPr>
        <a:xfrm>
          <a:off x="0" y="0"/>
          <a:ext cx="0" cy="0"/>
          <a:chOff x="0" y="0"/>
          <a:chExt cx="0" cy="0"/>
        </a:xfrm>
      </p:grpSpPr>
      <p:sp>
        <p:nvSpPr>
          <p:cNvPr id="1892" name="Google Shape;1892;p72"/>
          <p:cNvSpPr/>
          <p:nvPr/>
        </p:nvSpPr>
        <p:spPr>
          <a:xfrm>
            <a:off x="3947825" y="2982626"/>
            <a:ext cx="1971250" cy="2658625"/>
          </a:xfrm>
          <a:custGeom>
            <a:avLst/>
            <a:gdLst/>
            <a:ahLst/>
            <a:cxnLst/>
            <a:rect l="l" t="t" r="r" b="b"/>
            <a:pathLst>
              <a:path w="78850" h="106345" extrusionOk="0">
                <a:moveTo>
                  <a:pt x="0" y="23120"/>
                </a:moveTo>
                <a:cubicBezTo>
                  <a:pt x="1334" y="24997"/>
                  <a:pt x="5780" y="22033"/>
                  <a:pt x="8003" y="34383"/>
                </a:cubicBezTo>
                <a:cubicBezTo>
                  <a:pt x="10226" y="46733"/>
                  <a:pt x="5928" y="85364"/>
                  <a:pt x="13338" y="97220"/>
                </a:cubicBezTo>
                <a:cubicBezTo>
                  <a:pt x="20748" y="109076"/>
                  <a:pt x="41546" y="106260"/>
                  <a:pt x="52463" y="105519"/>
                </a:cubicBezTo>
                <a:cubicBezTo>
                  <a:pt x="63381" y="104778"/>
                  <a:pt x="79238" y="105766"/>
                  <a:pt x="78843" y="92774"/>
                </a:cubicBezTo>
                <a:cubicBezTo>
                  <a:pt x="78448" y="79782"/>
                  <a:pt x="57354" y="43028"/>
                  <a:pt x="50092" y="27566"/>
                </a:cubicBezTo>
                <a:cubicBezTo>
                  <a:pt x="42830" y="12104"/>
                  <a:pt x="37742" y="4594"/>
                  <a:pt x="35272" y="0"/>
                </a:cubicBezTo>
              </a:path>
            </a:pathLst>
          </a:custGeom>
          <a:solidFill>
            <a:srgbClr val="D4E7E9"/>
          </a:solidFill>
          <a:ln>
            <a:noFill/>
          </a:ln>
        </p:spPr>
      </p:sp>
      <p:sp>
        <p:nvSpPr>
          <p:cNvPr id="1893" name="Google Shape;1893;p72"/>
          <p:cNvSpPr/>
          <p:nvPr/>
        </p:nvSpPr>
        <p:spPr>
          <a:xfrm>
            <a:off x="2183456" y="2732687"/>
            <a:ext cx="2767925" cy="1975175"/>
          </a:xfrm>
          <a:custGeom>
            <a:avLst/>
            <a:gdLst/>
            <a:ahLst/>
            <a:cxnLst/>
            <a:rect l="l" t="t" r="r" b="b"/>
            <a:pathLst>
              <a:path w="110717" h="79007" extrusionOk="0">
                <a:moveTo>
                  <a:pt x="15557" y="29264"/>
                </a:moveTo>
                <a:cubicBezTo>
                  <a:pt x="8690" y="38551"/>
                  <a:pt x="-593" y="52137"/>
                  <a:pt x="30" y="60387"/>
                </a:cubicBezTo>
                <a:cubicBezTo>
                  <a:pt x="653" y="68637"/>
                  <a:pt x="11052" y="80888"/>
                  <a:pt x="19295" y="78764"/>
                </a:cubicBezTo>
                <a:cubicBezTo>
                  <a:pt x="27538" y="76640"/>
                  <a:pt x="41053" y="55150"/>
                  <a:pt x="49487" y="47641"/>
                </a:cubicBezTo>
                <a:cubicBezTo>
                  <a:pt x="57922" y="40132"/>
                  <a:pt x="60222" y="36229"/>
                  <a:pt x="69902" y="33710"/>
                </a:cubicBezTo>
                <a:cubicBezTo>
                  <a:pt x="79583" y="31191"/>
                  <a:pt x="101629" y="36823"/>
                  <a:pt x="107570" y="32525"/>
                </a:cubicBezTo>
                <a:cubicBezTo>
                  <a:pt x="113511" y="28227"/>
                  <a:pt x="110007" y="13308"/>
                  <a:pt x="105550" y="7923"/>
                </a:cubicBezTo>
                <a:cubicBezTo>
                  <a:pt x="101093" y="2538"/>
                  <a:pt x="91549" y="760"/>
                  <a:pt x="80829" y="217"/>
                </a:cubicBezTo>
                <a:cubicBezTo>
                  <a:pt x="70109" y="-326"/>
                  <a:pt x="52110" y="-178"/>
                  <a:pt x="41231" y="4663"/>
                </a:cubicBezTo>
                <a:cubicBezTo>
                  <a:pt x="30352" y="9504"/>
                  <a:pt x="22424" y="19977"/>
                  <a:pt x="15557" y="29264"/>
                </a:cubicBezTo>
                <a:close/>
              </a:path>
            </a:pathLst>
          </a:custGeom>
          <a:solidFill>
            <a:srgbClr val="D4E7E9"/>
          </a:solidFill>
          <a:ln>
            <a:noFill/>
          </a:ln>
        </p:spPr>
      </p:sp>
      <p:sp>
        <p:nvSpPr>
          <p:cNvPr id="1894" name="Google Shape;1894;p72"/>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895" name="Google Shape;1895;p72"/>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65</a:t>
            </a:fld>
            <a:endParaRPr/>
          </a:p>
        </p:txBody>
      </p:sp>
      <p:sp>
        <p:nvSpPr>
          <p:cNvPr id="1896" name="Google Shape;1896;p72"/>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897" name="Google Shape;1897;p72"/>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898" name="Google Shape;1898;p72"/>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8</a:t>
            </a:r>
            <a:endParaRPr sz="1500" b="1">
              <a:latin typeface="Assistant"/>
              <a:ea typeface="Assistant"/>
              <a:cs typeface="Assistant"/>
              <a:sym typeface="Assistant"/>
            </a:endParaRPr>
          </a:p>
        </p:txBody>
      </p:sp>
      <p:sp>
        <p:nvSpPr>
          <p:cNvPr id="1899" name="Google Shape;1899;p72"/>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a:t>
            </a:r>
            <a:endParaRPr sz="1500" b="1">
              <a:latin typeface="Assistant"/>
              <a:ea typeface="Assistant"/>
              <a:cs typeface="Assistant"/>
              <a:sym typeface="Assistant"/>
            </a:endParaRPr>
          </a:p>
        </p:txBody>
      </p:sp>
      <p:sp>
        <p:nvSpPr>
          <p:cNvPr id="1900" name="Google Shape;1900;p72"/>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1901" name="Google Shape;1901;p72"/>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902" name="Google Shape;1902;p72"/>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903" name="Google Shape;1903;p72"/>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11</a:t>
            </a:r>
            <a:endParaRPr sz="1500" b="1">
              <a:latin typeface="Assistant"/>
              <a:ea typeface="Assistant"/>
              <a:cs typeface="Assistant"/>
              <a:sym typeface="Assistant"/>
            </a:endParaRPr>
          </a:p>
        </p:txBody>
      </p:sp>
      <p:sp>
        <p:nvSpPr>
          <p:cNvPr id="1904" name="Google Shape;1904;p72"/>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10</a:t>
            </a:r>
            <a:endParaRPr sz="1500" b="1">
              <a:latin typeface="Assistant"/>
              <a:ea typeface="Assistant"/>
              <a:cs typeface="Assistant"/>
              <a:sym typeface="Assistant"/>
            </a:endParaRPr>
          </a:p>
        </p:txBody>
      </p:sp>
      <p:sp>
        <p:nvSpPr>
          <p:cNvPr id="1905" name="Google Shape;1905;p72"/>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14</a:t>
            </a:r>
            <a:endParaRPr sz="1500" b="1">
              <a:latin typeface="Assistant"/>
              <a:ea typeface="Assistant"/>
              <a:cs typeface="Assistant"/>
              <a:sym typeface="Assistant"/>
            </a:endParaRPr>
          </a:p>
        </p:txBody>
      </p:sp>
      <p:sp>
        <p:nvSpPr>
          <p:cNvPr id="1906" name="Google Shape;1906;p72"/>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907" name="Google Shape;1907;p72"/>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908" name="Google Shape;1908;p72"/>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909" name="Google Shape;1909;p72"/>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1910" name="Google Shape;1910;p72"/>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1911" name="Google Shape;1911;p72"/>
          <p:cNvCxnSpPr>
            <a:stCxn id="1912" idx="6"/>
            <a:endCxn id="1913"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1914" name="Google Shape;1914;p72"/>
          <p:cNvCxnSpPr>
            <a:stCxn id="1913" idx="6"/>
            <a:endCxn id="1915" idx="2"/>
          </p:cNvCxnSpPr>
          <p:nvPr/>
        </p:nvCxnSpPr>
        <p:spPr>
          <a:xfrm>
            <a:off x="4806842" y="3189475"/>
            <a:ext cx="565500" cy="0"/>
          </a:xfrm>
          <a:prstGeom prst="straightConnector1">
            <a:avLst/>
          </a:prstGeom>
          <a:noFill/>
          <a:ln w="76200" cap="flat" cmpd="sng">
            <a:solidFill>
              <a:srgbClr val="000000"/>
            </a:solidFill>
            <a:prstDash val="solid"/>
            <a:round/>
            <a:headEnd type="none" w="med" len="med"/>
            <a:tailEnd type="none" w="med" len="med"/>
          </a:ln>
        </p:spPr>
      </p:cxnSp>
      <p:cxnSp>
        <p:nvCxnSpPr>
          <p:cNvPr id="1916" name="Google Shape;1916;p72"/>
          <p:cNvCxnSpPr>
            <a:stCxn id="1917" idx="6"/>
            <a:endCxn id="1918" idx="2"/>
          </p:cNvCxnSpPr>
          <p:nvPr/>
        </p:nvCxnSpPr>
        <p:spPr>
          <a:xfrm>
            <a:off x="3771692" y="5250419"/>
            <a:ext cx="572400" cy="0"/>
          </a:xfrm>
          <a:prstGeom prst="straightConnector1">
            <a:avLst/>
          </a:prstGeom>
          <a:noFill/>
          <a:ln w="76200" cap="flat" cmpd="sng">
            <a:solidFill>
              <a:srgbClr val="000000"/>
            </a:solidFill>
            <a:prstDash val="solid"/>
            <a:round/>
            <a:headEnd type="none" w="med" len="med"/>
            <a:tailEnd type="none" w="med" len="med"/>
          </a:ln>
        </p:spPr>
      </p:cxnSp>
      <p:cxnSp>
        <p:nvCxnSpPr>
          <p:cNvPr id="1919" name="Google Shape;1919;p72"/>
          <p:cNvCxnSpPr>
            <a:stCxn id="1918" idx="6"/>
            <a:endCxn id="1920"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1921" name="Google Shape;1921;p72"/>
          <p:cNvCxnSpPr>
            <a:stCxn id="1920" idx="7"/>
            <a:endCxn id="1922" idx="3"/>
          </p:cNvCxnSpPr>
          <p:nvPr/>
        </p:nvCxnSpPr>
        <p:spPr>
          <a:xfrm rot="10800000" flipH="1">
            <a:off x="5773565"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923" name="Google Shape;1923;p72"/>
          <p:cNvCxnSpPr>
            <a:stCxn id="1922" idx="1"/>
            <a:endCxn id="1915"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924" name="Google Shape;1924;p72"/>
          <p:cNvCxnSpPr>
            <a:stCxn id="1917" idx="1"/>
            <a:endCxn id="1925" idx="5"/>
          </p:cNvCxnSpPr>
          <p:nvPr/>
        </p:nvCxnSpPr>
        <p:spPr>
          <a:xfrm rot="10800000">
            <a:off x="2788749"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926" name="Google Shape;1926;p72"/>
          <p:cNvCxnSpPr>
            <a:stCxn id="1925" idx="7"/>
            <a:endCxn id="1912"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927" name="Google Shape;1927;p72"/>
          <p:cNvCxnSpPr>
            <a:stCxn id="1917" idx="0"/>
            <a:endCxn id="1912" idx="4"/>
          </p:cNvCxnSpPr>
          <p:nvPr/>
        </p:nvCxnSpPr>
        <p:spPr>
          <a:xfrm rot="10800000">
            <a:off x="3536349" y="3424477"/>
            <a:ext cx="300" cy="1590900"/>
          </a:xfrm>
          <a:prstGeom prst="straightConnector1">
            <a:avLst/>
          </a:prstGeom>
          <a:noFill/>
          <a:ln w="76200" cap="flat" cmpd="sng">
            <a:solidFill>
              <a:srgbClr val="000000"/>
            </a:solidFill>
            <a:prstDash val="solid"/>
            <a:round/>
            <a:headEnd type="none" w="med" len="med"/>
            <a:tailEnd type="none" w="med" len="med"/>
          </a:ln>
        </p:spPr>
      </p:cxnSp>
      <p:cxnSp>
        <p:nvCxnSpPr>
          <p:cNvPr id="1928" name="Google Shape;1928;p72"/>
          <p:cNvCxnSpPr>
            <a:stCxn id="1920" idx="0"/>
            <a:endCxn id="1915" idx="4"/>
          </p:cNvCxnSpPr>
          <p:nvPr/>
        </p:nvCxnSpPr>
        <p:spPr>
          <a:xfrm rot="10800000">
            <a:off x="5607365" y="3424477"/>
            <a:ext cx="0" cy="1590900"/>
          </a:xfrm>
          <a:prstGeom prst="straightConnector1">
            <a:avLst/>
          </a:prstGeom>
          <a:noFill/>
          <a:ln w="76200" cap="flat" cmpd="sng">
            <a:solidFill>
              <a:srgbClr val="000000"/>
            </a:solidFill>
            <a:prstDash val="solid"/>
            <a:round/>
            <a:headEnd type="none" w="med" len="med"/>
            <a:tailEnd type="none" w="med" len="med"/>
          </a:ln>
        </p:spPr>
      </p:cxnSp>
      <p:cxnSp>
        <p:nvCxnSpPr>
          <p:cNvPr id="1929" name="Google Shape;1929;p72"/>
          <p:cNvCxnSpPr>
            <a:stCxn id="1920" idx="1"/>
            <a:endCxn id="1913"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1930" name="Google Shape;1930;p72"/>
          <p:cNvCxnSpPr>
            <a:stCxn id="1931" idx="0"/>
            <a:endCxn id="1913"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1932" name="Google Shape;1932;p72"/>
          <p:cNvCxnSpPr>
            <a:stCxn id="1918" idx="0"/>
            <a:endCxn id="1931"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1933" name="Google Shape;1933;p72"/>
          <p:cNvCxnSpPr>
            <a:stCxn id="1917" idx="7"/>
            <a:endCxn id="1931" idx="3"/>
          </p:cNvCxnSpPr>
          <p:nvPr/>
        </p:nvCxnSpPr>
        <p:spPr>
          <a:xfrm rot="10800000" flipH="1">
            <a:off x="3702849" y="4398119"/>
            <a:ext cx="702600" cy="686100"/>
          </a:xfrm>
          <a:prstGeom prst="straightConnector1">
            <a:avLst/>
          </a:prstGeom>
          <a:noFill/>
          <a:ln w="76200" cap="flat" cmpd="sng">
            <a:solidFill>
              <a:srgbClr val="000000"/>
            </a:solidFill>
            <a:prstDash val="solid"/>
            <a:round/>
            <a:headEnd type="none" w="med" len="med"/>
            <a:tailEnd type="none" w="med" len="med"/>
          </a:ln>
        </p:spPr>
      </p:cxnSp>
      <p:grpSp>
        <p:nvGrpSpPr>
          <p:cNvPr id="1934" name="Google Shape;1934;p72"/>
          <p:cNvGrpSpPr/>
          <p:nvPr/>
        </p:nvGrpSpPr>
        <p:grpSpPr>
          <a:xfrm>
            <a:off x="2387496" y="2954434"/>
            <a:ext cx="4369001" cy="2531029"/>
            <a:chOff x="2433682" y="2789275"/>
            <a:chExt cx="3928604" cy="2275900"/>
          </a:xfrm>
        </p:grpSpPr>
        <p:sp>
          <p:nvSpPr>
            <p:cNvPr id="1912" name="Google Shape;1912;p72"/>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913" name="Google Shape;1913;p72"/>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922" name="Google Shape;1922;p72"/>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915" name="Google Shape;1915;p72"/>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918" name="Google Shape;1918;p72"/>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920" name="Google Shape;1920;p72"/>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925" name="Google Shape;1925;p72"/>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917" name="Google Shape;1917;p72"/>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931" name="Google Shape;1931;p72"/>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1935" name="Google Shape;1935;p72"/>
          <p:cNvSpPr txBox="1"/>
          <p:nvPr/>
        </p:nvSpPr>
        <p:spPr>
          <a:xfrm>
            <a:off x="311700" y="4034850"/>
            <a:ext cx="20622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Consider the edges coming out of the “frontier” of our growing tree.</a:t>
            </a:r>
            <a:endParaRPr>
              <a:solidFill>
                <a:srgbClr val="CC0000"/>
              </a:solidFill>
              <a:latin typeface="Assistant"/>
              <a:ea typeface="Assistant"/>
              <a:cs typeface="Assistant"/>
              <a:sym typeface="Assistan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73"/>
          <p:cNvSpPr/>
          <p:nvPr/>
        </p:nvSpPr>
        <p:spPr>
          <a:xfrm>
            <a:off x="2268068" y="2780588"/>
            <a:ext cx="3723575" cy="2936700"/>
          </a:xfrm>
          <a:custGeom>
            <a:avLst/>
            <a:gdLst/>
            <a:ahLst/>
            <a:cxnLst/>
            <a:rect l="l" t="t" r="r" b="b"/>
            <a:pathLst>
              <a:path w="148943" h="117468" extrusionOk="0">
                <a:moveTo>
                  <a:pt x="2574" y="46910"/>
                </a:moveTo>
                <a:cubicBezTo>
                  <a:pt x="7168" y="35400"/>
                  <a:pt x="17888" y="12774"/>
                  <a:pt x="33696" y="5710"/>
                </a:cubicBezTo>
                <a:cubicBezTo>
                  <a:pt x="49504" y="-1354"/>
                  <a:pt x="82455" y="-1997"/>
                  <a:pt x="97423" y="4524"/>
                </a:cubicBezTo>
                <a:cubicBezTo>
                  <a:pt x="112391" y="11045"/>
                  <a:pt x="114960" y="27940"/>
                  <a:pt x="123506" y="44835"/>
                </a:cubicBezTo>
                <a:cubicBezTo>
                  <a:pt x="132052" y="61730"/>
                  <a:pt x="151318" y="93840"/>
                  <a:pt x="148700" y="105894"/>
                </a:cubicBezTo>
                <a:cubicBezTo>
                  <a:pt x="146082" y="117948"/>
                  <a:pt x="125779" y="116367"/>
                  <a:pt x="107797" y="117157"/>
                </a:cubicBezTo>
                <a:cubicBezTo>
                  <a:pt x="89815" y="117947"/>
                  <a:pt x="57754" y="117700"/>
                  <a:pt x="40810" y="110636"/>
                </a:cubicBezTo>
                <a:cubicBezTo>
                  <a:pt x="23866" y="103572"/>
                  <a:pt x="12504" y="85393"/>
                  <a:pt x="6131" y="74772"/>
                </a:cubicBezTo>
                <a:cubicBezTo>
                  <a:pt x="-242" y="64151"/>
                  <a:pt x="-2020" y="58420"/>
                  <a:pt x="2574" y="46910"/>
                </a:cubicBezTo>
                <a:close/>
              </a:path>
            </a:pathLst>
          </a:custGeom>
          <a:solidFill>
            <a:srgbClr val="D4E7E9"/>
          </a:solidFill>
          <a:ln>
            <a:noFill/>
          </a:ln>
        </p:spPr>
      </p:sp>
      <p:sp>
        <p:nvSpPr>
          <p:cNvPr id="1941" name="Google Shape;1941;p73"/>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942" name="Google Shape;1942;p73"/>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66</a:t>
            </a:fld>
            <a:endParaRPr/>
          </a:p>
        </p:txBody>
      </p:sp>
      <p:sp>
        <p:nvSpPr>
          <p:cNvPr id="1943" name="Google Shape;1943;p73"/>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944" name="Google Shape;1944;p73"/>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945" name="Google Shape;1945;p73"/>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1946" name="Google Shape;1946;p73"/>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1947" name="Google Shape;1947;p73"/>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1948" name="Google Shape;1948;p73"/>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949" name="Google Shape;1949;p73"/>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950" name="Google Shape;1950;p73"/>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1951" name="Google Shape;1951;p73"/>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10</a:t>
            </a:r>
            <a:endParaRPr sz="1500" b="1">
              <a:latin typeface="Assistant"/>
              <a:ea typeface="Assistant"/>
              <a:cs typeface="Assistant"/>
              <a:sym typeface="Assistant"/>
            </a:endParaRPr>
          </a:p>
        </p:txBody>
      </p:sp>
      <p:sp>
        <p:nvSpPr>
          <p:cNvPr id="1952" name="Google Shape;1952;p73"/>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14</a:t>
            </a:r>
            <a:endParaRPr sz="1500" b="1">
              <a:latin typeface="Assistant"/>
              <a:ea typeface="Assistant"/>
              <a:cs typeface="Assistant"/>
              <a:sym typeface="Assistant"/>
            </a:endParaRPr>
          </a:p>
        </p:txBody>
      </p:sp>
      <p:sp>
        <p:nvSpPr>
          <p:cNvPr id="1953" name="Google Shape;1953;p73"/>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1954" name="Google Shape;1954;p73"/>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955" name="Google Shape;1955;p73"/>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1956" name="Google Shape;1956;p73"/>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1957" name="Google Shape;1957;p73"/>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1958" name="Google Shape;1958;p73"/>
          <p:cNvCxnSpPr>
            <a:stCxn id="1959" idx="6"/>
            <a:endCxn id="1960"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1961" name="Google Shape;1961;p73"/>
          <p:cNvCxnSpPr>
            <a:stCxn id="1960" idx="6"/>
            <a:endCxn id="1962" idx="2"/>
          </p:cNvCxnSpPr>
          <p:nvPr/>
        </p:nvCxnSpPr>
        <p:spPr>
          <a:xfrm>
            <a:off x="4806842" y="3189475"/>
            <a:ext cx="565500" cy="0"/>
          </a:xfrm>
          <a:prstGeom prst="straightConnector1">
            <a:avLst/>
          </a:prstGeom>
          <a:noFill/>
          <a:ln w="76200" cap="flat" cmpd="sng">
            <a:solidFill>
              <a:srgbClr val="000000"/>
            </a:solidFill>
            <a:prstDash val="solid"/>
            <a:round/>
            <a:headEnd type="none" w="med" len="med"/>
            <a:tailEnd type="none" w="med" len="med"/>
          </a:ln>
        </p:spPr>
      </p:cxnSp>
      <p:cxnSp>
        <p:nvCxnSpPr>
          <p:cNvPr id="1963" name="Google Shape;1963;p73"/>
          <p:cNvCxnSpPr>
            <a:stCxn id="1964" idx="6"/>
            <a:endCxn id="1965"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1966" name="Google Shape;1966;p73"/>
          <p:cNvCxnSpPr>
            <a:stCxn id="1965" idx="6"/>
            <a:endCxn id="1967"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1968" name="Google Shape;1968;p73"/>
          <p:cNvCxnSpPr>
            <a:stCxn id="1967" idx="7"/>
            <a:endCxn id="1969" idx="3"/>
          </p:cNvCxnSpPr>
          <p:nvPr/>
        </p:nvCxnSpPr>
        <p:spPr>
          <a:xfrm rot="10800000" flipH="1">
            <a:off x="5773565"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1970" name="Google Shape;1970;p73"/>
          <p:cNvCxnSpPr>
            <a:stCxn id="1969" idx="1"/>
            <a:endCxn id="1962"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1971" name="Google Shape;1971;p73"/>
          <p:cNvCxnSpPr>
            <a:stCxn id="1964" idx="1"/>
            <a:endCxn id="1972"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1973" name="Google Shape;1973;p73"/>
          <p:cNvCxnSpPr>
            <a:stCxn id="1972" idx="7"/>
            <a:endCxn id="1959"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1974" name="Google Shape;1974;p73"/>
          <p:cNvCxnSpPr>
            <a:stCxn id="1964" idx="0"/>
            <a:endCxn id="1959"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1975" name="Google Shape;1975;p73"/>
          <p:cNvCxnSpPr>
            <a:stCxn id="1967" idx="0"/>
            <a:endCxn id="1962" idx="4"/>
          </p:cNvCxnSpPr>
          <p:nvPr/>
        </p:nvCxnSpPr>
        <p:spPr>
          <a:xfrm rot="10800000">
            <a:off x="5607365" y="3424477"/>
            <a:ext cx="0" cy="1590900"/>
          </a:xfrm>
          <a:prstGeom prst="straightConnector1">
            <a:avLst/>
          </a:prstGeom>
          <a:noFill/>
          <a:ln w="76200" cap="flat" cmpd="sng">
            <a:solidFill>
              <a:srgbClr val="000000"/>
            </a:solidFill>
            <a:prstDash val="solid"/>
            <a:round/>
            <a:headEnd type="none" w="med" len="med"/>
            <a:tailEnd type="none" w="med" len="med"/>
          </a:ln>
        </p:spPr>
      </p:cxnSp>
      <p:cxnSp>
        <p:nvCxnSpPr>
          <p:cNvPr id="1976" name="Google Shape;1976;p73"/>
          <p:cNvCxnSpPr>
            <a:stCxn id="1967" idx="1"/>
            <a:endCxn id="1960"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1977" name="Google Shape;1977;p73"/>
          <p:cNvCxnSpPr>
            <a:stCxn id="1978" idx="0"/>
            <a:endCxn id="1960"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1979" name="Google Shape;1979;p73"/>
          <p:cNvCxnSpPr>
            <a:stCxn id="1965" idx="0"/>
            <a:endCxn id="1978"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1980" name="Google Shape;1980;p73"/>
          <p:cNvCxnSpPr>
            <a:stCxn id="1964" idx="7"/>
            <a:endCxn id="1978"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1981" name="Google Shape;1981;p73"/>
          <p:cNvGrpSpPr/>
          <p:nvPr/>
        </p:nvGrpSpPr>
        <p:grpSpPr>
          <a:xfrm>
            <a:off x="2387496" y="2954434"/>
            <a:ext cx="4369001" cy="2531029"/>
            <a:chOff x="2433682" y="2789275"/>
            <a:chExt cx="3928604" cy="2275900"/>
          </a:xfrm>
        </p:grpSpPr>
        <p:sp>
          <p:nvSpPr>
            <p:cNvPr id="1959" name="Google Shape;1959;p73"/>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1960" name="Google Shape;1960;p73"/>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1969" name="Google Shape;1969;p73"/>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1962" name="Google Shape;1962;p73"/>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1965" name="Google Shape;1965;p73"/>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1967" name="Google Shape;1967;p73"/>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1972" name="Google Shape;1972;p73"/>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1964" name="Google Shape;1964;p73"/>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1978" name="Google Shape;1978;p73"/>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1982" name="Google Shape;1982;p73"/>
          <p:cNvSpPr txBox="1"/>
          <p:nvPr/>
        </p:nvSpPr>
        <p:spPr>
          <a:xfrm>
            <a:off x="311700" y="4034850"/>
            <a:ext cx="19443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Claim the edge coming out of the “frontier” with the smallest weight</a:t>
            </a:r>
            <a:endParaRPr>
              <a:solidFill>
                <a:srgbClr val="CC0000"/>
              </a:solidFill>
              <a:latin typeface="Assistant"/>
              <a:ea typeface="Assistant"/>
              <a:cs typeface="Assistant"/>
              <a:sym typeface="Assistant"/>
            </a:endParaRPr>
          </a:p>
          <a:p>
            <a:pPr algn="ctr"/>
            <a:endParaRPr sz="1200">
              <a:solidFill>
                <a:srgbClr val="CC0000"/>
              </a:solidFill>
              <a:latin typeface="Assistant"/>
              <a:ea typeface="Assistant"/>
              <a:cs typeface="Assistant"/>
              <a:sym typeface="Assistan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Google Shape;1987;p74"/>
          <p:cNvSpPr/>
          <p:nvPr/>
        </p:nvSpPr>
        <p:spPr>
          <a:xfrm>
            <a:off x="2268068" y="2780588"/>
            <a:ext cx="3723575" cy="2936700"/>
          </a:xfrm>
          <a:custGeom>
            <a:avLst/>
            <a:gdLst/>
            <a:ahLst/>
            <a:cxnLst/>
            <a:rect l="l" t="t" r="r" b="b"/>
            <a:pathLst>
              <a:path w="148943" h="117468" extrusionOk="0">
                <a:moveTo>
                  <a:pt x="2574" y="46910"/>
                </a:moveTo>
                <a:cubicBezTo>
                  <a:pt x="7168" y="35400"/>
                  <a:pt x="17888" y="12774"/>
                  <a:pt x="33696" y="5710"/>
                </a:cubicBezTo>
                <a:cubicBezTo>
                  <a:pt x="49504" y="-1354"/>
                  <a:pt x="82455" y="-1997"/>
                  <a:pt x="97423" y="4524"/>
                </a:cubicBezTo>
                <a:cubicBezTo>
                  <a:pt x="112391" y="11045"/>
                  <a:pt x="114960" y="27940"/>
                  <a:pt x="123506" y="44835"/>
                </a:cubicBezTo>
                <a:cubicBezTo>
                  <a:pt x="132052" y="61730"/>
                  <a:pt x="151318" y="93840"/>
                  <a:pt x="148700" y="105894"/>
                </a:cubicBezTo>
                <a:cubicBezTo>
                  <a:pt x="146082" y="117948"/>
                  <a:pt x="125779" y="116367"/>
                  <a:pt x="107797" y="117157"/>
                </a:cubicBezTo>
                <a:cubicBezTo>
                  <a:pt x="89815" y="117947"/>
                  <a:pt x="57754" y="117700"/>
                  <a:pt x="40810" y="110636"/>
                </a:cubicBezTo>
                <a:cubicBezTo>
                  <a:pt x="23866" y="103572"/>
                  <a:pt x="12504" y="85393"/>
                  <a:pt x="6131" y="74772"/>
                </a:cubicBezTo>
                <a:cubicBezTo>
                  <a:pt x="-242" y="64151"/>
                  <a:pt x="-2020" y="58420"/>
                  <a:pt x="2574" y="46910"/>
                </a:cubicBezTo>
                <a:close/>
              </a:path>
            </a:pathLst>
          </a:custGeom>
          <a:solidFill>
            <a:srgbClr val="D4E7E9"/>
          </a:solidFill>
          <a:ln>
            <a:noFill/>
          </a:ln>
        </p:spPr>
      </p:sp>
      <p:sp>
        <p:nvSpPr>
          <p:cNvPr id="1988" name="Google Shape;1988;p74"/>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1989" name="Google Shape;1989;p74"/>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67</a:t>
            </a:fld>
            <a:endParaRPr/>
          </a:p>
        </p:txBody>
      </p:sp>
      <p:sp>
        <p:nvSpPr>
          <p:cNvPr id="1990" name="Google Shape;1990;p74"/>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1991" name="Google Shape;1991;p74"/>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1992" name="Google Shape;1992;p74"/>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1993" name="Google Shape;1993;p74"/>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1994" name="Google Shape;1994;p74"/>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1995" name="Google Shape;1995;p74"/>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1996" name="Google Shape;1996;p74"/>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1997" name="Google Shape;1997;p74"/>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1998" name="Google Shape;1998;p74"/>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10</a:t>
            </a:r>
            <a:endParaRPr sz="1500" b="1">
              <a:latin typeface="Assistant"/>
              <a:ea typeface="Assistant"/>
              <a:cs typeface="Assistant"/>
              <a:sym typeface="Assistant"/>
            </a:endParaRPr>
          </a:p>
        </p:txBody>
      </p:sp>
      <p:sp>
        <p:nvSpPr>
          <p:cNvPr id="1999" name="Google Shape;1999;p74"/>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14</a:t>
            </a:r>
            <a:endParaRPr sz="1500" b="1">
              <a:latin typeface="Assistant"/>
              <a:ea typeface="Assistant"/>
              <a:cs typeface="Assistant"/>
              <a:sym typeface="Assistant"/>
            </a:endParaRPr>
          </a:p>
        </p:txBody>
      </p:sp>
      <p:sp>
        <p:nvSpPr>
          <p:cNvPr id="2000" name="Google Shape;2000;p74"/>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2001" name="Google Shape;2001;p74"/>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2002" name="Google Shape;2002;p74"/>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7</a:t>
            </a:r>
            <a:endParaRPr sz="1500" b="1">
              <a:latin typeface="Assistant"/>
              <a:ea typeface="Assistant"/>
              <a:cs typeface="Assistant"/>
              <a:sym typeface="Assistant"/>
            </a:endParaRPr>
          </a:p>
        </p:txBody>
      </p:sp>
      <p:sp>
        <p:nvSpPr>
          <p:cNvPr id="2003" name="Google Shape;2003;p74"/>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2004" name="Google Shape;2004;p74"/>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2005" name="Google Shape;2005;p74"/>
          <p:cNvCxnSpPr>
            <a:stCxn id="2006" idx="6"/>
            <a:endCxn id="2007"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2008" name="Google Shape;2008;p74"/>
          <p:cNvCxnSpPr>
            <a:stCxn id="2007" idx="6"/>
            <a:endCxn id="2009" idx="2"/>
          </p:cNvCxnSpPr>
          <p:nvPr/>
        </p:nvCxnSpPr>
        <p:spPr>
          <a:xfrm>
            <a:off x="4806842" y="3189475"/>
            <a:ext cx="565500" cy="0"/>
          </a:xfrm>
          <a:prstGeom prst="straightConnector1">
            <a:avLst/>
          </a:prstGeom>
          <a:noFill/>
          <a:ln w="76200" cap="flat" cmpd="sng">
            <a:solidFill>
              <a:srgbClr val="000000"/>
            </a:solidFill>
            <a:prstDash val="solid"/>
            <a:round/>
            <a:headEnd type="none" w="med" len="med"/>
            <a:tailEnd type="none" w="med" len="med"/>
          </a:ln>
        </p:spPr>
      </p:cxnSp>
      <p:cxnSp>
        <p:nvCxnSpPr>
          <p:cNvPr id="2010" name="Google Shape;2010;p74"/>
          <p:cNvCxnSpPr>
            <a:stCxn id="2011" idx="6"/>
            <a:endCxn id="2012"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2013" name="Google Shape;2013;p74"/>
          <p:cNvCxnSpPr>
            <a:stCxn id="2012" idx="6"/>
            <a:endCxn id="2014"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2015" name="Google Shape;2015;p74"/>
          <p:cNvCxnSpPr>
            <a:stCxn id="2014" idx="7"/>
            <a:endCxn id="2016" idx="3"/>
          </p:cNvCxnSpPr>
          <p:nvPr/>
        </p:nvCxnSpPr>
        <p:spPr>
          <a:xfrm rot="10800000" flipH="1">
            <a:off x="5773565"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2017" name="Google Shape;2017;p74"/>
          <p:cNvCxnSpPr>
            <a:stCxn id="2016" idx="1"/>
            <a:endCxn id="2009"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2018" name="Google Shape;2018;p74"/>
          <p:cNvCxnSpPr>
            <a:stCxn id="2011" idx="1"/>
            <a:endCxn id="2019"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2020" name="Google Shape;2020;p74"/>
          <p:cNvCxnSpPr>
            <a:stCxn id="2019" idx="7"/>
            <a:endCxn id="2006"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2021" name="Google Shape;2021;p74"/>
          <p:cNvCxnSpPr>
            <a:stCxn id="2011" idx="0"/>
            <a:endCxn id="2006"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2022" name="Google Shape;2022;p74"/>
          <p:cNvCxnSpPr>
            <a:stCxn id="2014" idx="0"/>
            <a:endCxn id="2009" idx="4"/>
          </p:cNvCxnSpPr>
          <p:nvPr/>
        </p:nvCxnSpPr>
        <p:spPr>
          <a:xfrm rot="10800000">
            <a:off x="5607365" y="3424477"/>
            <a:ext cx="0" cy="1590900"/>
          </a:xfrm>
          <a:prstGeom prst="straightConnector1">
            <a:avLst/>
          </a:prstGeom>
          <a:noFill/>
          <a:ln w="76200" cap="flat" cmpd="sng">
            <a:solidFill>
              <a:srgbClr val="000000"/>
            </a:solidFill>
            <a:prstDash val="solid"/>
            <a:round/>
            <a:headEnd type="none" w="med" len="med"/>
            <a:tailEnd type="none" w="med" len="med"/>
          </a:ln>
        </p:spPr>
      </p:cxnSp>
      <p:cxnSp>
        <p:nvCxnSpPr>
          <p:cNvPr id="2023" name="Google Shape;2023;p74"/>
          <p:cNvCxnSpPr>
            <a:stCxn id="2014" idx="1"/>
            <a:endCxn id="2007"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2024" name="Google Shape;2024;p74"/>
          <p:cNvCxnSpPr>
            <a:stCxn id="2025" idx="0"/>
            <a:endCxn id="2007"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2026" name="Google Shape;2026;p74"/>
          <p:cNvCxnSpPr>
            <a:stCxn id="2012" idx="0"/>
            <a:endCxn id="2025"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2027" name="Google Shape;2027;p74"/>
          <p:cNvCxnSpPr>
            <a:stCxn id="2011" idx="7"/>
            <a:endCxn id="2025"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2028" name="Google Shape;2028;p74"/>
          <p:cNvGrpSpPr/>
          <p:nvPr/>
        </p:nvGrpSpPr>
        <p:grpSpPr>
          <a:xfrm>
            <a:off x="2387496" y="2954434"/>
            <a:ext cx="4369001" cy="2531029"/>
            <a:chOff x="2433682" y="2789275"/>
            <a:chExt cx="3928604" cy="2275900"/>
          </a:xfrm>
        </p:grpSpPr>
        <p:sp>
          <p:nvSpPr>
            <p:cNvPr id="2006" name="Google Shape;2006;p74"/>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2007" name="Google Shape;2007;p74"/>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2016" name="Google Shape;2016;p74"/>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2009" name="Google Shape;2009;p74"/>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2012" name="Google Shape;2012;p74"/>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2014" name="Google Shape;2014;p74"/>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2019" name="Google Shape;2019;p74"/>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2011" name="Google Shape;2011;p74"/>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2025" name="Google Shape;2025;p74"/>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2029" name="Google Shape;2029;p74"/>
          <p:cNvSpPr txBox="1"/>
          <p:nvPr/>
        </p:nvSpPr>
        <p:spPr>
          <a:xfrm>
            <a:off x="311700" y="4034850"/>
            <a:ext cx="20622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Consider the edges coming out of the “frontier” of our growing tree.</a:t>
            </a:r>
            <a:endParaRPr>
              <a:solidFill>
                <a:srgbClr val="CC0000"/>
              </a:solidFill>
              <a:latin typeface="Assistant"/>
              <a:ea typeface="Assistant"/>
              <a:cs typeface="Assistant"/>
              <a:sym typeface="Assistan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033"/>
        <p:cNvGrpSpPr/>
        <p:nvPr/>
      </p:nvGrpSpPr>
      <p:grpSpPr>
        <a:xfrm>
          <a:off x="0" y="0"/>
          <a:ext cx="0" cy="0"/>
          <a:chOff x="0" y="0"/>
          <a:chExt cx="0" cy="0"/>
        </a:xfrm>
      </p:grpSpPr>
      <p:sp>
        <p:nvSpPr>
          <p:cNvPr id="2034" name="Google Shape;2034;p75"/>
          <p:cNvSpPr/>
          <p:nvPr/>
        </p:nvSpPr>
        <p:spPr>
          <a:xfrm>
            <a:off x="2257768" y="2760740"/>
            <a:ext cx="3803300" cy="2931000"/>
          </a:xfrm>
          <a:custGeom>
            <a:avLst/>
            <a:gdLst/>
            <a:ahLst/>
            <a:cxnLst/>
            <a:rect l="l" t="t" r="r" b="b"/>
            <a:pathLst>
              <a:path w="152132" h="117240" extrusionOk="0">
                <a:moveTo>
                  <a:pt x="2986" y="47704"/>
                </a:moveTo>
                <a:cubicBezTo>
                  <a:pt x="8519" y="36342"/>
                  <a:pt x="24228" y="15198"/>
                  <a:pt x="39740" y="7393"/>
                </a:cubicBezTo>
                <a:cubicBezTo>
                  <a:pt x="55252" y="-412"/>
                  <a:pt x="78321" y="279"/>
                  <a:pt x="96056" y="872"/>
                </a:cubicBezTo>
                <a:cubicBezTo>
                  <a:pt x="113791" y="1465"/>
                  <a:pt x="137355" y="-5204"/>
                  <a:pt x="146148" y="10950"/>
                </a:cubicBezTo>
                <a:cubicBezTo>
                  <a:pt x="154941" y="27104"/>
                  <a:pt x="152422" y="80308"/>
                  <a:pt x="148816" y="97796"/>
                </a:cubicBezTo>
                <a:cubicBezTo>
                  <a:pt x="145210" y="115284"/>
                  <a:pt x="142443" y="113604"/>
                  <a:pt x="124511" y="115876"/>
                </a:cubicBezTo>
                <a:cubicBezTo>
                  <a:pt x="106579" y="118148"/>
                  <a:pt x="60883" y="118148"/>
                  <a:pt x="41222" y="111430"/>
                </a:cubicBezTo>
                <a:cubicBezTo>
                  <a:pt x="21561" y="104712"/>
                  <a:pt x="12916" y="86187"/>
                  <a:pt x="6543" y="75566"/>
                </a:cubicBezTo>
                <a:cubicBezTo>
                  <a:pt x="170" y="64945"/>
                  <a:pt x="-2547" y="59066"/>
                  <a:pt x="2986" y="47704"/>
                </a:cubicBezTo>
                <a:close/>
              </a:path>
            </a:pathLst>
          </a:custGeom>
          <a:solidFill>
            <a:srgbClr val="D4E7E9"/>
          </a:solidFill>
          <a:ln>
            <a:noFill/>
          </a:ln>
        </p:spPr>
      </p:sp>
      <p:sp>
        <p:nvSpPr>
          <p:cNvPr id="2035" name="Google Shape;2035;p75"/>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2036" name="Google Shape;2036;p75"/>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68</a:t>
            </a:fld>
            <a:endParaRPr/>
          </a:p>
        </p:txBody>
      </p:sp>
      <p:sp>
        <p:nvSpPr>
          <p:cNvPr id="2037" name="Google Shape;2037;p75"/>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2038" name="Google Shape;2038;p75"/>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2039" name="Google Shape;2039;p75"/>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2040" name="Google Shape;2040;p75"/>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2041" name="Google Shape;2041;p75"/>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2042" name="Google Shape;2042;p75"/>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2043" name="Google Shape;2043;p75"/>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2044" name="Google Shape;2044;p75"/>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2045" name="Google Shape;2045;p75"/>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10</a:t>
            </a:r>
            <a:endParaRPr sz="1500" b="1">
              <a:latin typeface="Assistant"/>
              <a:ea typeface="Assistant"/>
              <a:cs typeface="Assistant"/>
              <a:sym typeface="Assistant"/>
            </a:endParaRPr>
          </a:p>
        </p:txBody>
      </p:sp>
      <p:sp>
        <p:nvSpPr>
          <p:cNvPr id="2046" name="Google Shape;2046;p75"/>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2047" name="Google Shape;2047;p75"/>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2048" name="Google Shape;2048;p75"/>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2049" name="Google Shape;2049;p75"/>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7</a:t>
            </a:r>
            <a:endParaRPr sz="1500" b="1">
              <a:solidFill>
                <a:schemeClr val="accent5"/>
              </a:solidFill>
              <a:latin typeface="Assistant"/>
              <a:ea typeface="Assistant"/>
              <a:cs typeface="Assistant"/>
              <a:sym typeface="Assistant"/>
            </a:endParaRPr>
          </a:p>
        </p:txBody>
      </p:sp>
      <p:sp>
        <p:nvSpPr>
          <p:cNvPr id="2050" name="Google Shape;2050;p75"/>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2051" name="Google Shape;2051;p75"/>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2052" name="Google Shape;2052;p75"/>
          <p:cNvCxnSpPr>
            <a:stCxn id="2053" idx="6"/>
            <a:endCxn id="2054"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2055" name="Google Shape;2055;p75"/>
          <p:cNvCxnSpPr>
            <a:stCxn id="2054" idx="6"/>
            <a:endCxn id="2056" idx="2"/>
          </p:cNvCxnSpPr>
          <p:nvPr/>
        </p:nvCxnSpPr>
        <p:spPr>
          <a:xfrm>
            <a:off x="4806842"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2057" name="Google Shape;2057;p75"/>
          <p:cNvCxnSpPr>
            <a:stCxn id="2058" idx="6"/>
            <a:endCxn id="2059"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2060" name="Google Shape;2060;p75"/>
          <p:cNvCxnSpPr>
            <a:stCxn id="2059" idx="6"/>
            <a:endCxn id="2061"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2062" name="Google Shape;2062;p75"/>
          <p:cNvCxnSpPr>
            <a:stCxn id="2061" idx="7"/>
            <a:endCxn id="2063" idx="3"/>
          </p:cNvCxnSpPr>
          <p:nvPr/>
        </p:nvCxnSpPr>
        <p:spPr>
          <a:xfrm rot="10800000" flipH="1">
            <a:off x="5773565"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2064" name="Google Shape;2064;p75"/>
          <p:cNvCxnSpPr>
            <a:stCxn id="2063" idx="1"/>
            <a:endCxn id="2056"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2065" name="Google Shape;2065;p75"/>
          <p:cNvCxnSpPr>
            <a:stCxn id="2058" idx="1"/>
            <a:endCxn id="2066"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2067" name="Google Shape;2067;p75"/>
          <p:cNvCxnSpPr>
            <a:stCxn id="2066" idx="7"/>
            <a:endCxn id="2053"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2068" name="Google Shape;2068;p75"/>
          <p:cNvCxnSpPr>
            <a:stCxn id="2058" idx="0"/>
            <a:endCxn id="2053"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2069" name="Google Shape;2069;p75"/>
          <p:cNvCxnSpPr>
            <a:stCxn id="2061" idx="0"/>
            <a:endCxn id="2056"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2070" name="Google Shape;2070;p75"/>
          <p:cNvCxnSpPr>
            <a:stCxn id="2061" idx="1"/>
            <a:endCxn id="2054"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2071" name="Google Shape;2071;p75"/>
          <p:cNvCxnSpPr>
            <a:stCxn id="2072" idx="0"/>
            <a:endCxn id="2054"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2073" name="Google Shape;2073;p75"/>
          <p:cNvCxnSpPr>
            <a:stCxn id="2059" idx="0"/>
            <a:endCxn id="2072"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2074" name="Google Shape;2074;p75"/>
          <p:cNvCxnSpPr>
            <a:stCxn id="2058" idx="7"/>
            <a:endCxn id="2072"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2075" name="Google Shape;2075;p75"/>
          <p:cNvGrpSpPr/>
          <p:nvPr/>
        </p:nvGrpSpPr>
        <p:grpSpPr>
          <a:xfrm>
            <a:off x="2387496" y="2954434"/>
            <a:ext cx="4369001" cy="2531029"/>
            <a:chOff x="2433682" y="2789275"/>
            <a:chExt cx="3928604" cy="2275900"/>
          </a:xfrm>
        </p:grpSpPr>
        <p:sp>
          <p:nvSpPr>
            <p:cNvPr id="2053" name="Google Shape;2053;p75"/>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2054" name="Google Shape;2054;p75"/>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2063" name="Google Shape;2063;p75"/>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2056" name="Google Shape;2056;p75"/>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2059" name="Google Shape;2059;p75"/>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2061" name="Google Shape;2061;p75"/>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2066" name="Google Shape;2066;p75"/>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2058" name="Google Shape;2058;p75"/>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2072" name="Google Shape;2072;p75"/>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2076" name="Google Shape;2076;p75"/>
          <p:cNvSpPr txBox="1"/>
          <p:nvPr/>
        </p:nvSpPr>
        <p:spPr>
          <a:xfrm>
            <a:off x="311700" y="4034850"/>
            <a:ext cx="19443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Claim the edge coming out of the “frontier” with the smallest weight</a:t>
            </a:r>
            <a:endParaRPr>
              <a:solidFill>
                <a:srgbClr val="CC0000"/>
              </a:solidFill>
              <a:latin typeface="Assistant"/>
              <a:ea typeface="Assistant"/>
              <a:cs typeface="Assistant"/>
              <a:sym typeface="Assistant"/>
            </a:endParaRPr>
          </a:p>
          <a:p>
            <a:pPr algn="ctr"/>
            <a:endParaRPr sz="1200">
              <a:solidFill>
                <a:srgbClr val="CC0000"/>
              </a:solidFill>
              <a:latin typeface="Assistant"/>
              <a:ea typeface="Assistant"/>
              <a:cs typeface="Assistant"/>
              <a:sym typeface="Assistan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76"/>
          <p:cNvSpPr/>
          <p:nvPr/>
        </p:nvSpPr>
        <p:spPr>
          <a:xfrm>
            <a:off x="2257768" y="2760740"/>
            <a:ext cx="3803300" cy="2931000"/>
          </a:xfrm>
          <a:custGeom>
            <a:avLst/>
            <a:gdLst/>
            <a:ahLst/>
            <a:cxnLst/>
            <a:rect l="l" t="t" r="r" b="b"/>
            <a:pathLst>
              <a:path w="152132" h="117240" extrusionOk="0">
                <a:moveTo>
                  <a:pt x="2986" y="47704"/>
                </a:moveTo>
                <a:cubicBezTo>
                  <a:pt x="8519" y="36342"/>
                  <a:pt x="24228" y="15198"/>
                  <a:pt x="39740" y="7393"/>
                </a:cubicBezTo>
                <a:cubicBezTo>
                  <a:pt x="55252" y="-412"/>
                  <a:pt x="78321" y="279"/>
                  <a:pt x="96056" y="872"/>
                </a:cubicBezTo>
                <a:cubicBezTo>
                  <a:pt x="113791" y="1465"/>
                  <a:pt x="137355" y="-5204"/>
                  <a:pt x="146148" y="10950"/>
                </a:cubicBezTo>
                <a:cubicBezTo>
                  <a:pt x="154941" y="27104"/>
                  <a:pt x="152422" y="80308"/>
                  <a:pt x="148816" y="97796"/>
                </a:cubicBezTo>
                <a:cubicBezTo>
                  <a:pt x="145210" y="115284"/>
                  <a:pt x="142443" y="113604"/>
                  <a:pt x="124511" y="115876"/>
                </a:cubicBezTo>
                <a:cubicBezTo>
                  <a:pt x="106579" y="118148"/>
                  <a:pt x="60883" y="118148"/>
                  <a:pt x="41222" y="111430"/>
                </a:cubicBezTo>
                <a:cubicBezTo>
                  <a:pt x="21561" y="104712"/>
                  <a:pt x="12916" y="86187"/>
                  <a:pt x="6543" y="75566"/>
                </a:cubicBezTo>
                <a:cubicBezTo>
                  <a:pt x="170" y="64945"/>
                  <a:pt x="-2547" y="59066"/>
                  <a:pt x="2986" y="47704"/>
                </a:cubicBezTo>
                <a:close/>
              </a:path>
            </a:pathLst>
          </a:custGeom>
          <a:solidFill>
            <a:srgbClr val="D4E7E9"/>
          </a:solidFill>
          <a:ln>
            <a:noFill/>
          </a:ln>
        </p:spPr>
      </p:sp>
      <p:sp>
        <p:nvSpPr>
          <p:cNvPr id="2082" name="Google Shape;2082;p76"/>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2083" name="Google Shape;2083;p76"/>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69</a:t>
            </a:fld>
            <a:endParaRPr/>
          </a:p>
        </p:txBody>
      </p:sp>
      <p:sp>
        <p:nvSpPr>
          <p:cNvPr id="2084" name="Google Shape;2084;p76"/>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2085" name="Google Shape;2085;p76"/>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2086" name="Google Shape;2086;p76"/>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2087" name="Google Shape;2087;p76"/>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2088" name="Google Shape;2088;p76"/>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2089" name="Google Shape;2089;p76"/>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2090" name="Google Shape;2090;p76"/>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2091" name="Google Shape;2091;p76"/>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2092" name="Google Shape;2092;p76"/>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10</a:t>
            </a:r>
            <a:endParaRPr sz="1500" b="1">
              <a:latin typeface="Assistant"/>
              <a:ea typeface="Assistant"/>
              <a:cs typeface="Assistant"/>
              <a:sym typeface="Assistant"/>
            </a:endParaRPr>
          </a:p>
        </p:txBody>
      </p:sp>
      <p:sp>
        <p:nvSpPr>
          <p:cNvPr id="2093" name="Google Shape;2093;p76"/>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2094" name="Google Shape;2094;p76"/>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b="1">
                <a:latin typeface="Assistant"/>
                <a:ea typeface="Assistant"/>
                <a:cs typeface="Assistant"/>
                <a:sym typeface="Assistant"/>
              </a:rPr>
              <a:t>9</a:t>
            </a:r>
            <a:endParaRPr sz="1500" b="1">
              <a:latin typeface="Assistant"/>
              <a:ea typeface="Assistant"/>
              <a:cs typeface="Assistant"/>
              <a:sym typeface="Assistant"/>
            </a:endParaRPr>
          </a:p>
        </p:txBody>
      </p:sp>
      <p:sp>
        <p:nvSpPr>
          <p:cNvPr id="2095" name="Google Shape;2095;p76"/>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2096" name="Google Shape;2096;p76"/>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7</a:t>
            </a:r>
            <a:endParaRPr sz="1500" b="1">
              <a:solidFill>
                <a:schemeClr val="accent5"/>
              </a:solidFill>
              <a:latin typeface="Assistant"/>
              <a:ea typeface="Assistant"/>
              <a:cs typeface="Assistant"/>
              <a:sym typeface="Assistant"/>
            </a:endParaRPr>
          </a:p>
        </p:txBody>
      </p:sp>
      <p:sp>
        <p:nvSpPr>
          <p:cNvPr id="2097" name="Google Shape;2097;p76"/>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2098" name="Google Shape;2098;p76"/>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2099" name="Google Shape;2099;p76"/>
          <p:cNvCxnSpPr>
            <a:stCxn id="2100" idx="6"/>
            <a:endCxn id="2101"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2102" name="Google Shape;2102;p76"/>
          <p:cNvCxnSpPr>
            <a:stCxn id="2101" idx="6"/>
            <a:endCxn id="2103" idx="2"/>
          </p:cNvCxnSpPr>
          <p:nvPr/>
        </p:nvCxnSpPr>
        <p:spPr>
          <a:xfrm>
            <a:off x="4806842"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2104" name="Google Shape;2104;p76"/>
          <p:cNvCxnSpPr>
            <a:stCxn id="2105" idx="6"/>
            <a:endCxn id="2106"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2107" name="Google Shape;2107;p76"/>
          <p:cNvCxnSpPr>
            <a:stCxn id="2106" idx="6"/>
            <a:endCxn id="2108"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2109" name="Google Shape;2109;p76"/>
          <p:cNvCxnSpPr>
            <a:stCxn id="2108" idx="7"/>
            <a:endCxn id="2110" idx="3"/>
          </p:cNvCxnSpPr>
          <p:nvPr/>
        </p:nvCxnSpPr>
        <p:spPr>
          <a:xfrm rot="10800000" flipH="1">
            <a:off x="5773565" y="4398119"/>
            <a:ext cx="581700" cy="686100"/>
          </a:xfrm>
          <a:prstGeom prst="straightConnector1">
            <a:avLst/>
          </a:prstGeom>
          <a:noFill/>
          <a:ln w="76200" cap="flat" cmpd="sng">
            <a:solidFill>
              <a:srgbClr val="000000"/>
            </a:solidFill>
            <a:prstDash val="solid"/>
            <a:round/>
            <a:headEnd type="none" w="med" len="med"/>
            <a:tailEnd type="none" w="med" len="med"/>
          </a:ln>
        </p:spPr>
      </p:cxnSp>
      <p:cxnSp>
        <p:nvCxnSpPr>
          <p:cNvPr id="2111" name="Google Shape;2111;p76"/>
          <p:cNvCxnSpPr>
            <a:stCxn id="2110" idx="1"/>
            <a:endCxn id="2103" idx="5"/>
          </p:cNvCxnSpPr>
          <p:nvPr/>
        </p:nvCxnSpPr>
        <p:spPr>
          <a:xfrm rot="10800000">
            <a:off x="5773553" y="3355654"/>
            <a:ext cx="581700" cy="710100"/>
          </a:xfrm>
          <a:prstGeom prst="straightConnector1">
            <a:avLst/>
          </a:prstGeom>
          <a:noFill/>
          <a:ln w="76200" cap="flat" cmpd="sng">
            <a:solidFill>
              <a:srgbClr val="000000"/>
            </a:solidFill>
            <a:prstDash val="solid"/>
            <a:round/>
            <a:headEnd type="none" w="med" len="med"/>
            <a:tailEnd type="none" w="med" len="med"/>
          </a:ln>
        </p:spPr>
      </p:cxnSp>
      <p:cxnSp>
        <p:nvCxnSpPr>
          <p:cNvPr id="2112" name="Google Shape;2112;p76"/>
          <p:cNvCxnSpPr>
            <a:stCxn id="2105" idx="1"/>
            <a:endCxn id="2113"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2114" name="Google Shape;2114;p76"/>
          <p:cNvCxnSpPr>
            <a:stCxn id="2113" idx="7"/>
            <a:endCxn id="2100"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2115" name="Google Shape;2115;p76"/>
          <p:cNvCxnSpPr>
            <a:stCxn id="2105" idx="0"/>
            <a:endCxn id="2100"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2116" name="Google Shape;2116;p76"/>
          <p:cNvCxnSpPr>
            <a:stCxn id="2108" idx="0"/>
            <a:endCxn id="2103"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2117" name="Google Shape;2117;p76"/>
          <p:cNvCxnSpPr>
            <a:stCxn id="2108" idx="1"/>
            <a:endCxn id="2101"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2118" name="Google Shape;2118;p76"/>
          <p:cNvCxnSpPr>
            <a:stCxn id="2119" idx="0"/>
            <a:endCxn id="2101"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2120" name="Google Shape;2120;p76"/>
          <p:cNvCxnSpPr>
            <a:stCxn id="2106" idx="0"/>
            <a:endCxn id="2119"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2121" name="Google Shape;2121;p76"/>
          <p:cNvCxnSpPr>
            <a:stCxn id="2105" idx="7"/>
            <a:endCxn id="2119"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2122" name="Google Shape;2122;p76"/>
          <p:cNvGrpSpPr/>
          <p:nvPr/>
        </p:nvGrpSpPr>
        <p:grpSpPr>
          <a:xfrm>
            <a:off x="2387496" y="2954434"/>
            <a:ext cx="4369001" cy="2531029"/>
            <a:chOff x="2433682" y="2789275"/>
            <a:chExt cx="3928604" cy="2275900"/>
          </a:xfrm>
        </p:grpSpPr>
        <p:sp>
          <p:nvSpPr>
            <p:cNvPr id="2100" name="Google Shape;2100;p76"/>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2101" name="Google Shape;2101;p76"/>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2110" name="Google Shape;2110;p76"/>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2103" name="Google Shape;2103;p76"/>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2106" name="Google Shape;2106;p76"/>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2108" name="Google Shape;2108;p76"/>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2113" name="Google Shape;2113;p76"/>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2105" name="Google Shape;2105;p76"/>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2119" name="Google Shape;2119;p76"/>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2123" name="Google Shape;2123;p76"/>
          <p:cNvSpPr txBox="1"/>
          <p:nvPr/>
        </p:nvSpPr>
        <p:spPr>
          <a:xfrm>
            <a:off x="311700" y="4034850"/>
            <a:ext cx="20622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Consider the edges coming out of the “frontier” of our growing tree.</a:t>
            </a:r>
            <a:endParaRPr>
              <a:solidFill>
                <a:srgbClr val="CC0000"/>
              </a:solidFill>
              <a:latin typeface="Assistant"/>
              <a:ea typeface="Assistant"/>
              <a:cs typeface="Assistant"/>
              <a:sym typeface="Assistan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712673"/>
            <a:ext cx="6844030" cy="711835"/>
          </a:xfrm>
          <a:prstGeom prst="rect">
            <a:avLst/>
          </a:prstGeom>
        </p:spPr>
        <p:txBody>
          <a:bodyPr vert="horz" wrap="square" lIns="0" tIns="12700" rIns="0" bIns="0" rtlCol="0">
            <a:spAutoFit/>
          </a:bodyPr>
          <a:lstStyle/>
          <a:p>
            <a:pPr marL="12700">
              <a:lnSpc>
                <a:spcPct val="100000"/>
              </a:lnSpc>
              <a:spcBef>
                <a:spcPts val="100"/>
              </a:spcBef>
            </a:pPr>
            <a:r>
              <a:rPr sz="4500" spc="-35" dirty="0">
                <a:solidFill>
                  <a:srgbClr val="04607A"/>
                </a:solidFill>
                <a:latin typeface="Calibri"/>
                <a:cs typeface="Calibri"/>
              </a:rPr>
              <a:t>Terminology</a:t>
            </a:r>
            <a:r>
              <a:rPr sz="4500" spc="-20" dirty="0">
                <a:solidFill>
                  <a:srgbClr val="04607A"/>
                </a:solidFill>
                <a:latin typeface="Calibri"/>
                <a:cs typeface="Calibri"/>
              </a:rPr>
              <a:t> </a:t>
            </a:r>
            <a:r>
              <a:rPr sz="4500" spc="-40" dirty="0">
                <a:solidFill>
                  <a:srgbClr val="04607A"/>
                </a:solidFill>
                <a:latin typeface="Calibri"/>
                <a:cs typeface="Calibri"/>
              </a:rPr>
              <a:t>for</a:t>
            </a:r>
            <a:r>
              <a:rPr sz="4500" spc="-25" dirty="0">
                <a:solidFill>
                  <a:srgbClr val="04607A"/>
                </a:solidFill>
                <a:latin typeface="Calibri"/>
                <a:cs typeface="Calibri"/>
              </a:rPr>
              <a:t> Rooted</a:t>
            </a:r>
            <a:r>
              <a:rPr sz="4500" spc="-35" dirty="0">
                <a:solidFill>
                  <a:srgbClr val="04607A"/>
                </a:solidFill>
                <a:latin typeface="Calibri"/>
                <a:cs typeface="Calibri"/>
              </a:rPr>
              <a:t> </a:t>
            </a:r>
            <a:r>
              <a:rPr sz="4500" spc="-70" dirty="0">
                <a:solidFill>
                  <a:srgbClr val="04607A"/>
                </a:solidFill>
                <a:latin typeface="Calibri"/>
                <a:cs typeface="Calibri"/>
              </a:rPr>
              <a:t>Trees</a:t>
            </a:r>
            <a:endParaRPr sz="4500" dirty="0">
              <a:latin typeface="Calibri"/>
              <a:cs typeface="Calibri"/>
            </a:endParaRPr>
          </a:p>
        </p:txBody>
      </p:sp>
      <p:pic>
        <p:nvPicPr>
          <p:cNvPr id="9" name="object 9"/>
          <p:cNvPicPr/>
          <p:nvPr/>
        </p:nvPicPr>
        <p:blipFill>
          <a:blip r:embed="rId7" cstate="print"/>
          <a:stretch>
            <a:fillRect/>
          </a:stretch>
        </p:blipFill>
        <p:spPr>
          <a:xfrm>
            <a:off x="5257800" y="1994916"/>
            <a:ext cx="3073907" cy="4375404"/>
          </a:xfrm>
          <a:prstGeom prst="rect">
            <a:avLst/>
          </a:prstGeom>
        </p:spPr>
      </p:pic>
      <p:sp>
        <p:nvSpPr>
          <p:cNvPr id="10" name="object 10"/>
          <p:cNvSpPr txBox="1"/>
          <p:nvPr/>
        </p:nvSpPr>
        <p:spPr>
          <a:xfrm>
            <a:off x="810259" y="1766442"/>
            <a:ext cx="3552190" cy="1567096"/>
          </a:xfrm>
          <a:prstGeom prst="rect">
            <a:avLst/>
          </a:prstGeom>
        </p:spPr>
        <p:txBody>
          <a:bodyPr vert="horz" wrap="square" lIns="0" tIns="12700" rIns="0" bIns="0" rtlCol="0">
            <a:spAutoFit/>
          </a:bodyPr>
          <a:lstStyle/>
          <a:p>
            <a:pPr marL="12700" marR="426084">
              <a:lnSpc>
                <a:spcPct val="100000"/>
              </a:lnSpc>
              <a:spcBef>
                <a:spcPts val="100"/>
              </a:spcBef>
            </a:pPr>
            <a:r>
              <a:rPr sz="2400" b="1" spc="-5" dirty="0">
                <a:latin typeface="Constantia"/>
                <a:cs typeface="Constantia"/>
              </a:rPr>
              <a:t>Example</a:t>
            </a:r>
            <a:r>
              <a:rPr sz="2400" spc="-5" dirty="0">
                <a:latin typeface="Constantia"/>
                <a:cs typeface="Constantia"/>
              </a:rPr>
              <a:t>:</a:t>
            </a:r>
            <a:r>
              <a:rPr sz="2400" spc="-40" dirty="0">
                <a:latin typeface="Constantia"/>
                <a:cs typeface="Constantia"/>
              </a:rPr>
              <a:t> </a:t>
            </a:r>
            <a:r>
              <a:rPr sz="2400" dirty="0">
                <a:latin typeface="Constantia"/>
                <a:cs typeface="Constantia"/>
              </a:rPr>
              <a:t>In</a:t>
            </a:r>
            <a:r>
              <a:rPr sz="2400" spc="-75" dirty="0">
                <a:latin typeface="Constantia"/>
                <a:cs typeface="Constantia"/>
              </a:rPr>
              <a:t> </a:t>
            </a:r>
            <a:r>
              <a:rPr sz="2400" spc="-5" dirty="0">
                <a:latin typeface="Constantia"/>
                <a:cs typeface="Constantia"/>
              </a:rPr>
              <a:t>the</a:t>
            </a:r>
            <a:r>
              <a:rPr sz="2400" spc="-120" dirty="0">
                <a:latin typeface="Constantia"/>
                <a:cs typeface="Constantia"/>
              </a:rPr>
              <a:t> </a:t>
            </a:r>
            <a:r>
              <a:rPr sz="2400" spc="-15" dirty="0">
                <a:latin typeface="Constantia"/>
                <a:cs typeface="Constantia"/>
              </a:rPr>
              <a:t>rooted </a:t>
            </a:r>
            <a:r>
              <a:rPr sz="2400" spc="-590" dirty="0">
                <a:latin typeface="Constantia"/>
                <a:cs typeface="Constantia"/>
              </a:rPr>
              <a:t> </a:t>
            </a:r>
            <a:r>
              <a:rPr sz="2400" spc="-10" dirty="0">
                <a:latin typeface="Constantia"/>
                <a:cs typeface="Constantia"/>
              </a:rPr>
              <a:t>tree</a:t>
            </a:r>
            <a:r>
              <a:rPr sz="2400" spc="-75" dirty="0">
                <a:latin typeface="Constantia"/>
                <a:cs typeface="Constantia"/>
              </a:rPr>
              <a:t> </a:t>
            </a:r>
            <a:r>
              <a:rPr sz="2400" i="1" dirty="0">
                <a:latin typeface="Constantia"/>
                <a:cs typeface="Constantia"/>
              </a:rPr>
              <a:t>T</a:t>
            </a:r>
            <a:r>
              <a:rPr sz="2400" i="1" spc="35" dirty="0">
                <a:latin typeface="Constantia"/>
                <a:cs typeface="Constantia"/>
              </a:rPr>
              <a:t> </a:t>
            </a:r>
            <a:r>
              <a:rPr sz="2400" dirty="0">
                <a:latin typeface="Constantia"/>
                <a:cs typeface="Constantia"/>
              </a:rPr>
              <a:t>(with</a:t>
            </a:r>
            <a:r>
              <a:rPr sz="2400" spc="-100" dirty="0">
                <a:latin typeface="Constantia"/>
                <a:cs typeface="Constantia"/>
              </a:rPr>
              <a:t> </a:t>
            </a:r>
            <a:r>
              <a:rPr sz="2400" spc="-10" dirty="0">
                <a:latin typeface="Constantia"/>
                <a:cs typeface="Constantia"/>
              </a:rPr>
              <a:t>root</a:t>
            </a:r>
            <a:r>
              <a:rPr sz="2400" spc="-55" dirty="0">
                <a:latin typeface="Constantia"/>
                <a:cs typeface="Constantia"/>
              </a:rPr>
              <a:t> </a:t>
            </a:r>
            <a:r>
              <a:rPr sz="2400" i="1" dirty="0">
                <a:latin typeface="Constantia"/>
                <a:cs typeface="Constantia"/>
              </a:rPr>
              <a:t>a</a:t>
            </a:r>
            <a:r>
              <a:rPr sz="2400" dirty="0">
                <a:latin typeface="Constantia"/>
                <a:cs typeface="Constantia"/>
              </a:rPr>
              <a:t>):</a:t>
            </a:r>
          </a:p>
          <a:p>
            <a:pPr marL="12700">
              <a:lnSpc>
                <a:spcPct val="100000"/>
              </a:lnSpc>
              <a:spcBef>
                <a:spcPts val="575"/>
              </a:spcBef>
              <a:tabLst>
                <a:tab pos="584200" algn="l"/>
              </a:tabLst>
            </a:pPr>
            <a:r>
              <a:rPr sz="2250" spc="10" dirty="0">
                <a:solidFill>
                  <a:srgbClr val="0AD0D9"/>
                </a:solidFill>
                <a:latin typeface="Constantia"/>
                <a:cs typeface="Constantia"/>
              </a:rPr>
              <a:t>(i)	</a:t>
            </a:r>
            <a:r>
              <a:rPr sz="2400" spc="-10" dirty="0">
                <a:latin typeface="Constantia"/>
                <a:cs typeface="Constantia"/>
              </a:rPr>
              <a:t>Find</a:t>
            </a:r>
            <a:r>
              <a:rPr sz="2400" spc="-75" dirty="0">
                <a:latin typeface="Constantia"/>
                <a:cs typeface="Constantia"/>
              </a:rPr>
              <a:t> </a:t>
            </a:r>
            <a:r>
              <a:rPr sz="2400" dirty="0">
                <a:latin typeface="Constantia"/>
                <a:cs typeface="Constantia"/>
              </a:rPr>
              <a:t>all</a:t>
            </a:r>
            <a:r>
              <a:rPr sz="2400" spc="-25" dirty="0">
                <a:latin typeface="Constantia"/>
                <a:cs typeface="Constantia"/>
              </a:rPr>
              <a:t> </a:t>
            </a:r>
            <a:r>
              <a:rPr sz="2400" spc="-10" dirty="0">
                <a:latin typeface="Constantia"/>
                <a:cs typeface="Constantia"/>
              </a:rPr>
              <a:t>internal</a:t>
            </a:r>
            <a:endParaRPr sz="2400" dirty="0">
              <a:latin typeface="Constantia"/>
              <a:cs typeface="Constantia"/>
            </a:endParaRPr>
          </a:p>
          <a:p>
            <a:pPr marL="584200">
              <a:lnSpc>
                <a:spcPct val="100000"/>
              </a:lnSpc>
              <a:tabLst>
                <a:tab pos="1725295" algn="l"/>
              </a:tabLst>
            </a:pPr>
            <a:r>
              <a:rPr sz="2400" spc="-15" dirty="0">
                <a:latin typeface="Constantia"/>
                <a:cs typeface="Constantia"/>
              </a:rPr>
              <a:t>vertices	</a:t>
            </a:r>
            <a:r>
              <a:rPr sz="2400" dirty="0">
                <a:latin typeface="Constantia"/>
                <a:cs typeface="Constantia"/>
              </a:rPr>
              <a:t>and</a:t>
            </a:r>
            <a:r>
              <a:rPr sz="2400" spc="-95" dirty="0">
                <a:latin typeface="Constantia"/>
                <a:cs typeface="Constantia"/>
              </a:rPr>
              <a:t> </a:t>
            </a:r>
            <a:r>
              <a:rPr sz="2400" dirty="0">
                <a:latin typeface="Constantia"/>
                <a:cs typeface="Constantia"/>
              </a:rPr>
              <a:t>all</a:t>
            </a:r>
            <a:r>
              <a:rPr sz="2400" spc="-30" dirty="0">
                <a:latin typeface="Constantia"/>
                <a:cs typeface="Constantia"/>
              </a:rPr>
              <a:t> </a:t>
            </a:r>
            <a:r>
              <a:rPr sz="2400" spc="-25" dirty="0">
                <a:latin typeface="Constantia"/>
                <a:cs typeface="Constantia"/>
              </a:rPr>
              <a:t>leaves.</a:t>
            </a:r>
            <a:endParaRPr sz="2400" dirty="0">
              <a:latin typeface="Constantia"/>
              <a:cs typeface="Constantia"/>
            </a:endParaRPr>
          </a:p>
        </p:txBody>
      </p:sp>
      <p:sp>
        <p:nvSpPr>
          <p:cNvPr id="11" name="TextBox 10">
            <a:extLst>
              <a:ext uri="{FF2B5EF4-FFF2-40B4-BE49-F238E27FC236}">
                <a16:creationId xmlns:a16="http://schemas.microsoft.com/office/drawing/2014/main" id="{A9498F05-2CA7-479A-A11F-52D7812D1EB1}"/>
              </a:ext>
            </a:extLst>
          </p:cNvPr>
          <p:cNvSpPr txBox="1"/>
          <p:nvPr/>
        </p:nvSpPr>
        <p:spPr>
          <a:xfrm>
            <a:off x="812293" y="3886200"/>
            <a:ext cx="3589064" cy="1477328"/>
          </a:xfrm>
          <a:prstGeom prst="rect">
            <a:avLst/>
          </a:prstGeom>
          <a:noFill/>
        </p:spPr>
        <p:txBody>
          <a:bodyPr wrap="square" rtlCol="0">
            <a:spAutoFit/>
          </a:bodyPr>
          <a:lstStyle/>
          <a:p>
            <a:r>
              <a:rPr lang="en-US" dirty="0"/>
              <a:t>Solution:</a:t>
            </a:r>
          </a:p>
          <a:p>
            <a:r>
              <a:rPr lang="en-US" dirty="0"/>
              <a:t>(</a:t>
            </a:r>
            <a:r>
              <a:rPr lang="en-US" dirty="0" err="1"/>
              <a:t>i</a:t>
            </a:r>
            <a:r>
              <a:rPr lang="en-US" dirty="0"/>
              <a:t>)	The internal vertices  are a, b, c, g, h, and j.  The leaves are d, e, f, </a:t>
            </a:r>
            <a:r>
              <a:rPr lang="en-US" dirty="0" err="1"/>
              <a:t>i</a:t>
            </a:r>
            <a:r>
              <a:rPr lang="en-US" dirty="0"/>
              <a:t>,  k, l, and 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77"/>
          <p:cNvSpPr/>
          <p:nvPr/>
        </p:nvSpPr>
        <p:spPr>
          <a:xfrm>
            <a:off x="2257769" y="2764533"/>
            <a:ext cx="4680625" cy="2956175"/>
          </a:xfrm>
          <a:custGeom>
            <a:avLst/>
            <a:gdLst/>
            <a:ahLst/>
            <a:cxnLst/>
            <a:rect l="l" t="t" r="r" b="b"/>
            <a:pathLst>
              <a:path w="187225" h="118247" extrusionOk="0">
                <a:moveTo>
                  <a:pt x="2986" y="47553"/>
                </a:moveTo>
                <a:cubicBezTo>
                  <a:pt x="8519" y="36191"/>
                  <a:pt x="17312" y="14455"/>
                  <a:pt x="39740" y="7242"/>
                </a:cubicBezTo>
                <a:cubicBezTo>
                  <a:pt x="62168" y="30"/>
                  <a:pt x="113446" y="-3231"/>
                  <a:pt x="137553" y="4278"/>
                </a:cubicBezTo>
                <a:cubicBezTo>
                  <a:pt x="161660" y="11787"/>
                  <a:pt x="178012" y="39352"/>
                  <a:pt x="184384" y="52295"/>
                </a:cubicBezTo>
                <a:cubicBezTo>
                  <a:pt x="190757" y="65238"/>
                  <a:pt x="185767" y="71364"/>
                  <a:pt x="175788" y="81936"/>
                </a:cubicBezTo>
                <a:cubicBezTo>
                  <a:pt x="165809" y="92508"/>
                  <a:pt x="146939" y="110835"/>
                  <a:pt x="124511" y="115725"/>
                </a:cubicBezTo>
                <a:cubicBezTo>
                  <a:pt x="102083" y="120616"/>
                  <a:pt x="60883" y="117997"/>
                  <a:pt x="41222" y="111279"/>
                </a:cubicBezTo>
                <a:cubicBezTo>
                  <a:pt x="21561" y="104561"/>
                  <a:pt x="12916" y="86036"/>
                  <a:pt x="6543" y="75415"/>
                </a:cubicBezTo>
                <a:cubicBezTo>
                  <a:pt x="170" y="64794"/>
                  <a:pt x="-2547" y="58915"/>
                  <a:pt x="2986" y="47553"/>
                </a:cubicBezTo>
                <a:close/>
              </a:path>
            </a:pathLst>
          </a:custGeom>
          <a:solidFill>
            <a:srgbClr val="D4E7E9"/>
          </a:solidFill>
          <a:ln>
            <a:noFill/>
          </a:ln>
        </p:spPr>
      </p:sp>
      <p:sp>
        <p:nvSpPr>
          <p:cNvPr id="2129" name="Google Shape;2129;p77"/>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2130" name="Google Shape;2130;p77"/>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70</a:t>
            </a:fld>
            <a:endParaRPr/>
          </a:p>
        </p:txBody>
      </p:sp>
      <p:sp>
        <p:nvSpPr>
          <p:cNvPr id="2131" name="Google Shape;2131;p77"/>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2132" name="Google Shape;2132;p77"/>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2133" name="Google Shape;2133;p77"/>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2134" name="Google Shape;2134;p77"/>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2135" name="Google Shape;2135;p77"/>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2136" name="Google Shape;2136;p77"/>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2137" name="Google Shape;2137;p77"/>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2138" name="Google Shape;2138;p77"/>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2139" name="Google Shape;2139;p77"/>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2140" name="Google Shape;2140;p77"/>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2141" name="Google Shape;2141;p77"/>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9</a:t>
            </a:r>
            <a:endParaRPr sz="1500" b="1">
              <a:solidFill>
                <a:schemeClr val="accent5"/>
              </a:solidFill>
              <a:latin typeface="Assistant"/>
              <a:ea typeface="Assistant"/>
              <a:cs typeface="Assistant"/>
              <a:sym typeface="Assistant"/>
            </a:endParaRPr>
          </a:p>
        </p:txBody>
      </p:sp>
      <p:sp>
        <p:nvSpPr>
          <p:cNvPr id="2142" name="Google Shape;2142;p77"/>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2143" name="Google Shape;2143;p77"/>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7</a:t>
            </a:r>
            <a:endParaRPr sz="1500" b="1">
              <a:solidFill>
                <a:schemeClr val="accent5"/>
              </a:solidFill>
              <a:latin typeface="Assistant"/>
              <a:ea typeface="Assistant"/>
              <a:cs typeface="Assistant"/>
              <a:sym typeface="Assistant"/>
            </a:endParaRPr>
          </a:p>
        </p:txBody>
      </p:sp>
      <p:sp>
        <p:nvSpPr>
          <p:cNvPr id="2144" name="Google Shape;2144;p77"/>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2145" name="Google Shape;2145;p77"/>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2146" name="Google Shape;2146;p77"/>
          <p:cNvCxnSpPr>
            <a:stCxn id="2147" idx="6"/>
            <a:endCxn id="2148"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2149" name="Google Shape;2149;p77"/>
          <p:cNvCxnSpPr>
            <a:stCxn id="2148" idx="6"/>
            <a:endCxn id="2150" idx="2"/>
          </p:cNvCxnSpPr>
          <p:nvPr/>
        </p:nvCxnSpPr>
        <p:spPr>
          <a:xfrm>
            <a:off x="4806842"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2151" name="Google Shape;2151;p77"/>
          <p:cNvCxnSpPr>
            <a:stCxn id="2152" idx="6"/>
            <a:endCxn id="2153"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2154" name="Google Shape;2154;p77"/>
          <p:cNvCxnSpPr>
            <a:stCxn id="2153" idx="6"/>
            <a:endCxn id="2155"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2156" name="Google Shape;2156;p77"/>
          <p:cNvCxnSpPr>
            <a:stCxn id="2155" idx="7"/>
            <a:endCxn id="2157"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2158" name="Google Shape;2158;p77"/>
          <p:cNvCxnSpPr>
            <a:stCxn id="2157" idx="1"/>
            <a:endCxn id="2150" idx="5"/>
          </p:cNvCxnSpPr>
          <p:nvPr/>
        </p:nvCxnSpPr>
        <p:spPr>
          <a:xfrm rot="10800000">
            <a:off x="5773553" y="3355654"/>
            <a:ext cx="581700" cy="710100"/>
          </a:xfrm>
          <a:prstGeom prst="straightConnector1">
            <a:avLst/>
          </a:prstGeom>
          <a:noFill/>
          <a:ln w="76200" cap="flat" cmpd="sng">
            <a:solidFill>
              <a:schemeClr val="accent5"/>
            </a:solidFill>
            <a:prstDash val="solid"/>
            <a:round/>
            <a:headEnd type="none" w="med" len="med"/>
            <a:tailEnd type="none" w="med" len="med"/>
          </a:ln>
        </p:spPr>
      </p:cxnSp>
      <p:cxnSp>
        <p:nvCxnSpPr>
          <p:cNvPr id="2159" name="Google Shape;2159;p77"/>
          <p:cNvCxnSpPr>
            <a:stCxn id="2152" idx="1"/>
            <a:endCxn id="2160"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2161" name="Google Shape;2161;p77"/>
          <p:cNvCxnSpPr>
            <a:stCxn id="2160" idx="7"/>
            <a:endCxn id="2147"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2162" name="Google Shape;2162;p77"/>
          <p:cNvCxnSpPr>
            <a:stCxn id="2152" idx="0"/>
            <a:endCxn id="2147"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2163" name="Google Shape;2163;p77"/>
          <p:cNvCxnSpPr>
            <a:stCxn id="2155" idx="0"/>
            <a:endCxn id="2150"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2164" name="Google Shape;2164;p77"/>
          <p:cNvCxnSpPr>
            <a:stCxn id="2155" idx="1"/>
            <a:endCxn id="2148"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2165" name="Google Shape;2165;p77"/>
          <p:cNvCxnSpPr>
            <a:stCxn id="2166" idx="0"/>
            <a:endCxn id="2148"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2167" name="Google Shape;2167;p77"/>
          <p:cNvCxnSpPr>
            <a:stCxn id="2153" idx="0"/>
            <a:endCxn id="2166"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2168" name="Google Shape;2168;p77"/>
          <p:cNvCxnSpPr>
            <a:stCxn id="2152" idx="7"/>
            <a:endCxn id="2166"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2169" name="Google Shape;2169;p77"/>
          <p:cNvGrpSpPr/>
          <p:nvPr/>
        </p:nvGrpSpPr>
        <p:grpSpPr>
          <a:xfrm>
            <a:off x="2387496" y="2954434"/>
            <a:ext cx="4369001" cy="2531029"/>
            <a:chOff x="2433682" y="2789275"/>
            <a:chExt cx="3928604" cy="2275900"/>
          </a:xfrm>
        </p:grpSpPr>
        <p:sp>
          <p:nvSpPr>
            <p:cNvPr id="2147" name="Google Shape;2147;p77"/>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2148" name="Google Shape;2148;p77"/>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2157" name="Google Shape;2157;p77"/>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2150" name="Google Shape;2150;p77"/>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2153" name="Google Shape;2153;p77"/>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2155" name="Google Shape;2155;p77"/>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2160" name="Google Shape;2160;p77"/>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2152" name="Google Shape;2152;p77"/>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2166" name="Google Shape;2166;p77"/>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2170" name="Google Shape;2170;p77"/>
          <p:cNvSpPr txBox="1"/>
          <p:nvPr/>
        </p:nvSpPr>
        <p:spPr>
          <a:xfrm>
            <a:off x="311700" y="4034850"/>
            <a:ext cx="19443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Claim the edge coming out of the “frontier” with the smallest weight</a:t>
            </a:r>
            <a:endParaRPr>
              <a:solidFill>
                <a:srgbClr val="CC0000"/>
              </a:solidFill>
              <a:latin typeface="Assistant"/>
              <a:ea typeface="Assistant"/>
              <a:cs typeface="Assistant"/>
              <a:sym typeface="Assistant"/>
            </a:endParaRPr>
          </a:p>
          <a:p>
            <a:pPr algn="ctr"/>
            <a:endParaRPr sz="1200">
              <a:solidFill>
                <a:srgbClr val="CC0000"/>
              </a:solidFill>
              <a:latin typeface="Assistant"/>
              <a:ea typeface="Assistant"/>
              <a:cs typeface="Assistant"/>
              <a:sym typeface="Assistan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174"/>
        <p:cNvGrpSpPr/>
        <p:nvPr/>
      </p:nvGrpSpPr>
      <p:grpSpPr>
        <a:xfrm>
          <a:off x="0" y="0"/>
          <a:ext cx="0" cy="0"/>
          <a:chOff x="0" y="0"/>
          <a:chExt cx="0" cy="0"/>
        </a:xfrm>
      </p:grpSpPr>
      <p:sp>
        <p:nvSpPr>
          <p:cNvPr id="2175" name="Google Shape;2175;p78"/>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PRIM’S ALGORITHM: THE IDEA</a:t>
            </a:r>
            <a:endParaRPr sz="3600">
              <a:solidFill>
                <a:schemeClr val="accent5"/>
              </a:solidFill>
              <a:latin typeface="Lato Light"/>
              <a:ea typeface="Lato Light"/>
              <a:cs typeface="Lato Light"/>
              <a:sym typeface="Lato Light"/>
            </a:endParaRPr>
          </a:p>
        </p:txBody>
      </p:sp>
      <p:sp>
        <p:nvSpPr>
          <p:cNvPr id="2176" name="Google Shape;2176;p78"/>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71</a:t>
            </a:fld>
            <a:endParaRPr/>
          </a:p>
        </p:txBody>
      </p:sp>
      <p:sp>
        <p:nvSpPr>
          <p:cNvPr id="2177" name="Google Shape;2177;p78"/>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Grow a single tree, &amp; greedily add the shortest edge that could grow our tree </a:t>
            </a:r>
            <a:endParaRPr sz="2100">
              <a:latin typeface="Assistant"/>
              <a:ea typeface="Assistant"/>
              <a:cs typeface="Assistant"/>
              <a:sym typeface="Assistant"/>
            </a:endParaRPr>
          </a:p>
        </p:txBody>
      </p:sp>
      <p:sp>
        <p:nvSpPr>
          <p:cNvPr id="2178" name="Google Shape;2178;p78"/>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2179" name="Google Shape;2179;p78"/>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2180" name="Google Shape;2180;p78"/>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2181" name="Google Shape;2181;p78"/>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2182" name="Google Shape;2182;p78"/>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2183" name="Google Shape;2183;p78"/>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2184" name="Google Shape;2184;p78"/>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2185" name="Google Shape;2185;p78"/>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2186" name="Google Shape;2186;p78"/>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2187" name="Google Shape;2187;p78"/>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9</a:t>
            </a:r>
            <a:endParaRPr sz="1500" b="1">
              <a:solidFill>
                <a:schemeClr val="accent5"/>
              </a:solidFill>
              <a:latin typeface="Assistant"/>
              <a:ea typeface="Assistant"/>
              <a:cs typeface="Assistant"/>
              <a:sym typeface="Assistant"/>
            </a:endParaRPr>
          </a:p>
        </p:txBody>
      </p:sp>
      <p:sp>
        <p:nvSpPr>
          <p:cNvPr id="2188" name="Google Shape;2188;p78"/>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2189" name="Google Shape;2189;p78"/>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7</a:t>
            </a:r>
            <a:endParaRPr sz="1500" b="1">
              <a:solidFill>
                <a:schemeClr val="accent5"/>
              </a:solidFill>
              <a:latin typeface="Assistant"/>
              <a:ea typeface="Assistant"/>
              <a:cs typeface="Assistant"/>
              <a:sym typeface="Assistant"/>
            </a:endParaRPr>
          </a:p>
        </p:txBody>
      </p:sp>
      <p:sp>
        <p:nvSpPr>
          <p:cNvPr id="2190" name="Google Shape;2190;p78"/>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2191" name="Google Shape;2191;p78"/>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2192" name="Google Shape;2192;p78"/>
          <p:cNvCxnSpPr>
            <a:stCxn id="2193" idx="6"/>
            <a:endCxn id="2194"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2195" name="Google Shape;2195;p78"/>
          <p:cNvCxnSpPr>
            <a:stCxn id="2194" idx="6"/>
            <a:endCxn id="2196" idx="2"/>
          </p:cNvCxnSpPr>
          <p:nvPr/>
        </p:nvCxnSpPr>
        <p:spPr>
          <a:xfrm>
            <a:off x="4806842"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2197" name="Google Shape;2197;p78"/>
          <p:cNvCxnSpPr>
            <a:stCxn id="2198" idx="6"/>
            <a:endCxn id="2199"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2200" name="Google Shape;2200;p78"/>
          <p:cNvCxnSpPr>
            <a:stCxn id="2199" idx="6"/>
            <a:endCxn id="2201"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2202" name="Google Shape;2202;p78"/>
          <p:cNvCxnSpPr>
            <a:stCxn id="2201" idx="7"/>
            <a:endCxn id="2203"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2204" name="Google Shape;2204;p78"/>
          <p:cNvCxnSpPr>
            <a:stCxn id="2203" idx="1"/>
            <a:endCxn id="2196" idx="5"/>
          </p:cNvCxnSpPr>
          <p:nvPr/>
        </p:nvCxnSpPr>
        <p:spPr>
          <a:xfrm rot="10800000">
            <a:off x="5773553" y="3355654"/>
            <a:ext cx="581700" cy="710100"/>
          </a:xfrm>
          <a:prstGeom prst="straightConnector1">
            <a:avLst/>
          </a:prstGeom>
          <a:noFill/>
          <a:ln w="76200" cap="flat" cmpd="sng">
            <a:solidFill>
              <a:schemeClr val="accent5"/>
            </a:solidFill>
            <a:prstDash val="solid"/>
            <a:round/>
            <a:headEnd type="none" w="med" len="med"/>
            <a:tailEnd type="none" w="med" len="med"/>
          </a:ln>
        </p:spPr>
      </p:cxnSp>
      <p:cxnSp>
        <p:nvCxnSpPr>
          <p:cNvPr id="2205" name="Google Shape;2205;p78"/>
          <p:cNvCxnSpPr>
            <a:stCxn id="2198" idx="1"/>
            <a:endCxn id="2206"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2207" name="Google Shape;2207;p78"/>
          <p:cNvCxnSpPr>
            <a:stCxn id="2206" idx="7"/>
            <a:endCxn id="2193"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2208" name="Google Shape;2208;p78"/>
          <p:cNvCxnSpPr>
            <a:stCxn id="2198" idx="0"/>
            <a:endCxn id="2193"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2209" name="Google Shape;2209;p78"/>
          <p:cNvCxnSpPr>
            <a:stCxn id="2201" idx="0"/>
            <a:endCxn id="2196"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2210" name="Google Shape;2210;p78"/>
          <p:cNvCxnSpPr>
            <a:stCxn id="2201" idx="1"/>
            <a:endCxn id="2194"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2211" name="Google Shape;2211;p78"/>
          <p:cNvCxnSpPr>
            <a:stCxn id="2212" idx="0"/>
            <a:endCxn id="2194"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2213" name="Google Shape;2213;p78"/>
          <p:cNvCxnSpPr>
            <a:stCxn id="2199" idx="0"/>
            <a:endCxn id="2212"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2214" name="Google Shape;2214;p78"/>
          <p:cNvCxnSpPr>
            <a:stCxn id="2198" idx="7"/>
            <a:endCxn id="2212"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2215" name="Google Shape;2215;p78"/>
          <p:cNvGrpSpPr/>
          <p:nvPr/>
        </p:nvGrpSpPr>
        <p:grpSpPr>
          <a:xfrm>
            <a:off x="2387496" y="2954434"/>
            <a:ext cx="4369001" cy="2531029"/>
            <a:chOff x="2433682" y="2789275"/>
            <a:chExt cx="3928604" cy="2275900"/>
          </a:xfrm>
        </p:grpSpPr>
        <p:sp>
          <p:nvSpPr>
            <p:cNvPr id="2193" name="Google Shape;2193;p78"/>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2194" name="Google Shape;2194;p78"/>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2203" name="Google Shape;2203;p78"/>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2196" name="Google Shape;2196;p78"/>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2199" name="Google Shape;2199;p78"/>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2201" name="Google Shape;2201;p78"/>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2206" name="Google Shape;2206;p78"/>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2198" name="Google Shape;2198;p78"/>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2212" name="Google Shape;2212;p78"/>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2216" name="Google Shape;2216;p78"/>
          <p:cNvSpPr txBox="1"/>
          <p:nvPr/>
        </p:nvSpPr>
        <p:spPr>
          <a:xfrm>
            <a:off x="311700" y="4034850"/>
            <a:ext cx="19443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And we’re done!</a:t>
            </a:r>
            <a:endParaRPr>
              <a:solidFill>
                <a:srgbClr val="CC0000"/>
              </a:solidFill>
              <a:latin typeface="Assistant"/>
              <a:ea typeface="Assistant"/>
              <a:cs typeface="Assistant"/>
              <a:sym typeface="Assistant"/>
            </a:endParaRPr>
          </a:p>
          <a:p>
            <a:pPr algn="ctr"/>
            <a:r>
              <a:rPr lang="en" b="1">
                <a:solidFill>
                  <a:srgbClr val="CC0000"/>
                </a:solidFill>
                <a:latin typeface="Assistant"/>
                <a:ea typeface="Assistant"/>
                <a:cs typeface="Assistant"/>
                <a:sym typeface="Assistant"/>
              </a:rPr>
              <a:t>This is our MST.</a:t>
            </a:r>
            <a:endParaRPr b="1">
              <a:solidFill>
                <a:srgbClr val="CC0000"/>
              </a:solidFill>
              <a:latin typeface="Assistant"/>
              <a:ea typeface="Assistant"/>
              <a:cs typeface="Assistant"/>
              <a:sym typeface="Assistant"/>
            </a:endParaRPr>
          </a:p>
          <a:p>
            <a:pPr algn="ctr"/>
            <a:r>
              <a:rPr lang="en">
                <a:solidFill>
                  <a:srgbClr val="CC0000"/>
                </a:solidFill>
                <a:latin typeface="Assistant"/>
                <a:ea typeface="Assistant"/>
                <a:cs typeface="Assistant"/>
                <a:sym typeface="Assistant"/>
              </a:rPr>
              <a:t>(with weight 37)</a:t>
            </a:r>
            <a:endParaRPr>
              <a:solidFill>
                <a:srgbClr val="CC0000"/>
              </a:solidFill>
              <a:latin typeface="Assistant"/>
              <a:ea typeface="Assistant"/>
              <a:cs typeface="Assistant"/>
              <a:sym typeface="Assistan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423"/>
        <p:cNvGrpSpPr/>
        <p:nvPr/>
      </p:nvGrpSpPr>
      <p:grpSpPr>
        <a:xfrm>
          <a:off x="0" y="0"/>
          <a:ext cx="0" cy="0"/>
          <a:chOff x="0" y="0"/>
          <a:chExt cx="0" cy="0"/>
        </a:xfrm>
      </p:grpSpPr>
      <p:sp>
        <p:nvSpPr>
          <p:cNvPr id="3424" name="Google Shape;3424;p106"/>
          <p:cNvSpPr txBox="1">
            <a:spLocks noGrp="1"/>
          </p:cNvSpPr>
          <p:nvPr>
            <p:ph type="ctrTitle"/>
          </p:nvPr>
        </p:nvSpPr>
        <p:spPr>
          <a:xfrm>
            <a:off x="777000" y="2161600"/>
            <a:ext cx="7590000" cy="1751700"/>
          </a:xfrm>
          <a:prstGeom prst="rect">
            <a:avLst/>
          </a:prstGeom>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4900">
                <a:solidFill>
                  <a:schemeClr val="accent5"/>
                </a:solidFill>
                <a:latin typeface="Lato Light"/>
                <a:ea typeface="Lato Light"/>
                <a:cs typeface="Lato Light"/>
                <a:sym typeface="Lato Light"/>
              </a:rPr>
              <a:t>KRUSKAL’S ALGORITHM</a:t>
            </a:r>
            <a:endParaRPr sz="1500">
              <a:solidFill>
                <a:schemeClr val="accent5"/>
              </a:solidFill>
              <a:latin typeface="Lato Light"/>
              <a:ea typeface="Lato Light"/>
              <a:cs typeface="Lato Light"/>
              <a:sym typeface="Lato Light"/>
            </a:endParaRPr>
          </a:p>
        </p:txBody>
      </p:sp>
      <p:sp>
        <p:nvSpPr>
          <p:cNvPr id="3425" name="Google Shape;3425;p106"/>
          <p:cNvSpPr txBox="1">
            <a:spLocks noGrp="1"/>
          </p:cNvSpPr>
          <p:nvPr>
            <p:ph type="subTitle" idx="1"/>
          </p:nvPr>
        </p:nvSpPr>
        <p:spPr>
          <a:xfrm>
            <a:off x="311700" y="4124725"/>
            <a:ext cx="8520600" cy="792600"/>
          </a:xfrm>
          <a:prstGeom prst="rect">
            <a:avLst/>
          </a:prstGeom>
        </p:spPr>
        <p:txBody>
          <a:bodyPr spcFirstLastPara="1" wrap="square" lIns="91425" tIns="91425" rIns="91425" bIns="91425" anchor="t" anchorCtr="0">
            <a:noAutofit/>
          </a:bodyPr>
          <a:lstStyle/>
          <a:p>
            <a:pPr marL="0" indent="0"/>
            <a:r>
              <a:rPr lang="en" sz="2400">
                <a:solidFill>
                  <a:srgbClr val="000000"/>
                </a:solidFill>
                <a:latin typeface="Assistant ExtraLight"/>
                <a:ea typeface="Assistant ExtraLight"/>
                <a:cs typeface="Assistant ExtraLight"/>
                <a:sym typeface="Assistant ExtraLight"/>
              </a:rPr>
              <a:t>Greedily add the cheapest edge!</a:t>
            </a:r>
            <a:endParaRPr sz="2400">
              <a:solidFill>
                <a:srgbClr val="000000"/>
              </a:solidFill>
              <a:latin typeface="Assistant ExtraLight"/>
              <a:ea typeface="Assistant ExtraLight"/>
              <a:cs typeface="Assistant ExtraLight"/>
              <a:sym typeface="Assistant ExtraLight"/>
            </a:endParaRPr>
          </a:p>
        </p:txBody>
      </p:sp>
      <p:sp>
        <p:nvSpPr>
          <p:cNvPr id="3426" name="Google Shape;3426;p106"/>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430"/>
        <p:cNvGrpSpPr/>
        <p:nvPr/>
      </p:nvGrpSpPr>
      <p:grpSpPr>
        <a:xfrm>
          <a:off x="0" y="0"/>
          <a:ext cx="0" cy="0"/>
          <a:chOff x="0" y="0"/>
          <a:chExt cx="0" cy="0"/>
        </a:xfrm>
      </p:grpSpPr>
      <p:sp>
        <p:nvSpPr>
          <p:cNvPr id="3431" name="Google Shape;3431;p107"/>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432" name="Google Shape;3432;p107"/>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73</a:t>
            </a:fld>
            <a:endParaRPr/>
          </a:p>
        </p:txBody>
      </p:sp>
      <p:sp>
        <p:nvSpPr>
          <p:cNvPr id="3433" name="Google Shape;3433;p107"/>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434" name="Google Shape;3434;p107"/>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435" name="Google Shape;3435;p107"/>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3436" name="Google Shape;3436;p107"/>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3437" name="Google Shape;3437;p107"/>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438" name="Google Shape;3438;p107"/>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439" name="Google Shape;3439;p107"/>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440" name="Google Shape;3440;p107"/>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441" name="Google Shape;3441;p107"/>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442" name="Google Shape;3442;p107"/>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3443" name="Google Shape;3443;p107"/>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444" name="Google Shape;3444;p107"/>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445" name="Google Shape;3445;p107"/>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446" name="Google Shape;3446;p107"/>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grpSp>
        <p:nvGrpSpPr>
          <p:cNvPr id="3447" name="Google Shape;3447;p107"/>
          <p:cNvGrpSpPr/>
          <p:nvPr/>
        </p:nvGrpSpPr>
        <p:grpSpPr>
          <a:xfrm>
            <a:off x="2788598" y="3189475"/>
            <a:ext cx="3566818" cy="2060944"/>
            <a:chOff x="2794354" y="3000625"/>
            <a:chExt cx="3207281" cy="1853200"/>
          </a:xfrm>
        </p:grpSpPr>
        <p:cxnSp>
          <p:nvCxnSpPr>
            <p:cNvPr id="3448" name="Google Shape;3448;p107"/>
            <p:cNvCxnSpPr>
              <a:stCxn id="3449" idx="6"/>
              <a:endCxn id="3450" idx="2"/>
            </p:cNvCxnSpPr>
            <p:nvPr/>
          </p:nvCxnSpPr>
          <p:spPr>
            <a:xfrm>
              <a:off x="3678000"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3451" name="Google Shape;3451;p107"/>
            <p:cNvCxnSpPr>
              <a:stCxn id="3450" idx="6"/>
              <a:endCxn id="3452" idx="2"/>
            </p:cNvCxnSpPr>
            <p:nvPr/>
          </p:nvCxnSpPr>
          <p:spPr>
            <a:xfrm>
              <a:off x="4609158"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3453" name="Google Shape;3453;p107"/>
            <p:cNvCxnSpPr>
              <a:stCxn id="3454" idx="6"/>
              <a:endCxn id="3455" idx="2"/>
            </p:cNvCxnSpPr>
            <p:nvPr/>
          </p:nvCxnSpPr>
          <p:spPr>
            <a:xfrm>
              <a:off x="3678351" y="4853826"/>
              <a:ext cx="514800" cy="0"/>
            </a:xfrm>
            <a:prstGeom prst="straightConnector1">
              <a:avLst/>
            </a:prstGeom>
            <a:noFill/>
            <a:ln w="19050" cap="flat" cmpd="sng">
              <a:solidFill>
                <a:srgbClr val="000000"/>
              </a:solidFill>
              <a:prstDash val="solid"/>
              <a:round/>
              <a:headEnd type="none" w="med" len="med"/>
              <a:tailEnd type="none" w="med" len="med"/>
            </a:ln>
          </p:spPr>
        </p:cxnSp>
        <p:cxnSp>
          <p:nvCxnSpPr>
            <p:cNvPr id="3456" name="Google Shape;3456;p107"/>
            <p:cNvCxnSpPr>
              <a:stCxn id="3455" idx="6"/>
              <a:endCxn id="3457" idx="2"/>
            </p:cNvCxnSpPr>
            <p:nvPr/>
          </p:nvCxnSpPr>
          <p:spPr>
            <a:xfrm>
              <a:off x="4615748" y="4853826"/>
              <a:ext cx="501900" cy="0"/>
            </a:xfrm>
            <a:prstGeom prst="straightConnector1">
              <a:avLst/>
            </a:prstGeom>
            <a:noFill/>
            <a:ln w="19050" cap="flat" cmpd="sng">
              <a:solidFill>
                <a:srgbClr val="000000"/>
              </a:solidFill>
              <a:prstDash val="solid"/>
              <a:round/>
              <a:headEnd type="none" w="med" len="med"/>
              <a:tailEnd type="none" w="med" len="med"/>
            </a:ln>
          </p:spPr>
        </p:cxnSp>
        <p:cxnSp>
          <p:nvCxnSpPr>
            <p:cNvPr id="3458" name="Google Shape;3458;p107"/>
            <p:cNvCxnSpPr>
              <a:stCxn id="3457" idx="7"/>
              <a:endCxn id="3459" idx="3"/>
            </p:cNvCxnSpPr>
            <p:nvPr/>
          </p:nvCxnSpPr>
          <p:spPr>
            <a:xfrm rot="10800000" flipH="1">
              <a:off x="5478435"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3460" name="Google Shape;3460;p107"/>
            <p:cNvCxnSpPr>
              <a:stCxn id="3459" idx="1"/>
              <a:endCxn id="3452" idx="5"/>
            </p:cNvCxnSpPr>
            <p:nvPr/>
          </p:nvCxnSpPr>
          <p:spPr>
            <a:xfrm rot="10800000">
              <a:off x="5478289" y="3150176"/>
              <a:ext cx="523200" cy="638400"/>
            </a:xfrm>
            <a:prstGeom prst="straightConnector1">
              <a:avLst/>
            </a:prstGeom>
            <a:noFill/>
            <a:ln w="19050" cap="flat" cmpd="sng">
              <a:solidFill>
                <a:srgbClr val="000000"/>
              </a:solidFill>
              <a:prstDash val="solid"/>
              <a:round/>
              <a:headEnd type="none" w="med" len="med"/>
              <a:tailEnd type="none" w="med" len="med"/>
            </a:ln>
          </p:spPr>
        </p:cxnSp>
        <p:cxnSp>
          <p:nvCxnSpPr>
            <p:cNvPr id="3461" name="Google Shape;3461;p107"/>
            <p:cNvCxnSpPr>
              <a:stCxn id="3454" idx="1"/>
              <a:endCxn id="3462" idx="5"/>
            </p:cNvCxnSpPr>
            <p:nvPr/>
          </p:nvCxnSpPr>
          <p:spPr>
            <a:xfrm rot="10800000">
              <a:off x="2794354"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3463" name="Google Shape;3463;p107"/>
            <p:cNvCxnSpPr>
              <a:stCxn id="3462" idx="7"/>
              <a:endCxn id="3449" idx="3"/>
            </p:cNvCxnSpPr>
            <p:nvPr/>
          </p:nvCxnSpPr>
          <p:spPr>
            <a:xfrm rot="10800000" flipH="1">
              <a:off x="2794479" y="3150176"/>
              <a:ext cx="522600" cy="638400"/>
            </a:xfrm>
            <a:prstGeom prst="straightConnector1">
              <a:avLst/>
            </a:prstGeom>
            <a:noFill/>
            <a:ln w="19050" cap="flat" cmpd="sng">
              <a:solidFill>
                <a:srgbClr val="000000"/>
              </a:solidFill>
              <a:prstDash val="solid"/>
              <a:round/>
              <a:headEnd type="none" w="med" len="med"/>
              <a:tailEnd type="none" w="med" len="med"/>
            </a:ln>
          </p:spPr>
        </p:cxnSp>
        <p:cxnSp>
          <p:nvCxnSpPr>
            <p:cNvPr id="3464" name="Google Shape;3464;p107"/>
            <p:cNvCxnSpPr>
              <a:stCxn id="3454" idx="0"/>
              <a:endCxn id="3449" idx="4"/>
            </p:cNvCxnSpPr>
            <p:nvPr/>
          </p:nvCxnSpPr>
          <p:spPr>
            <a:xfrm rot="10800000">
              <a:off x="3466701" y="3212076"/>
              <a:ext cx="300" cy="1430400"/>
            </a:xfrm>
            <a:prstGeom prst="straightConnector1">
              <a:avLst/>
            </a:prstGeom>
            <a:noFill/>
            <a:ln w="19050" cap="flat" cmpd="sng">
              <a:solidFill>
                <a:srgbClr val="000000"/>
              </a:solidFill>
              <a:prstDash val="solid"/>
              <a:round/>
              <a:headEnd type="none" w="med" len="med"/>
              <a:tailEnd type="none" w="med" len="med"/>
            </a:ln>
          </p:spPr>
        </p:cxnSp>
        <p:cxnSp>
          <p:nvCxnSpPr>
            <p:cNvPr id="3465" name="Google Shape;3465;p107"/>
            <p:cNvCxnSpPr>
              <a:stCxn id="3457" idx="0"/>
              <a:endCxn id="3452" idx="4"/>
            </p:cNvCxnSpPr>
            <p:nvPr/>
          </p:nvCxnSpPr>
          <p:spPr>
            <a:xfrm rot="10800000">
              <a:off x="5328988" y="3212076"/>
              <a:ext cx="0" cy="1430400"/>
            </a:xfrm>
            <a:prstGeom prst="straightConnector1">
              <a:avLst/>
            </a:prstGeom>
            <a:noFill/>
            <a:ln w="19050" cap="flat" cmpd="sng">
              <a:solidFill>
                <a:srgbClr val="000000"/>
              </a:solidFill>
              <a:prstDash val="solid"/>
              <a:round/>
              <a:headEnd type="none" w="med" len="med"/>
              <a:tailEnd type="none" w="med" len="med"/>
            </a:ln>
          </p:spPr>
        </p:cxnSp>
        <p:cxnSp>
          <p:nvCxnSpPr>
            <p:cNvPr id="3466" name="Google Shape;3466;p107"/>
            <p:cNvCxnSpPr>
              <a:stCxn id="3457" idx="1"/>
              <a:endCxn id="3450" idx="5"/>
            </p:cNvCxnSpPr>
            <p:nvPr/>
          </p:nvCxnSpPr>
          <p:spPr>
            <a:xfrm rot="10800000">
              <a:off x="4547141" y="3150079"/>
              <a:ext cx="632400" cy="1554300"/>
            </a:xfrm>
            <a:prstGeom prst="straightConnector1">
              <a:avLst/>
            </a:prstGeom>
            <a:noFill/>
            <a:ln w="19050" cap="flat" cmpd="sng">
              <a:solidFill>
                <a:srgbClr val="000000"/>
              </a:solidFill>
              <a:prstDash val="solid"/>
              <a:round/>
              <a:headEnd type="none" w="med" len="med"/>
              <a:tailEnd type="none" w="med" len="med"/>
            </a:ln>
          </p:spPr>
        </p:cxnSp>
        <p:cxnSp>
          <p:nvCxnSpPr>
            <p:cNvPr id="3467" name="Google Shape;3467;p107"/>
            <p:cNvCxnSpPr>
              <a:stCxn id="3468" idx="0"/>
              <a:endCxn id="3450" idx="4"/>
            </p:cNvCxnSpPr>
            <p:nvPr/>
          </p:nvCxnSpPr>
          <p:spPr>
            <a:xfrm rot="10800000">
              <a:off x="4397720" y="3211884"/>
              <a:ext cx="0" cy="514800"/>
            </a:xfrm>
            <a:prstGeom prst="straightConnector1">
              <a:avLst/>
            </a:prstGeom>
            <a:noFill/>
            <a:ln w="19050" cap="flat" cmpd="sng">
              <a:solidFill>
                <a:srgbClr val="000000"/>
              </a:solidFill>
              <a:prstDash val="solid"/>
              <a:round/>
              <a:headEnd type="none" w="med" len="med"/>
              <a:tailEnd type="none" w="med" len="med"/>
            </a:ln>
          </p:spPr>
        </p:cxnSp>
        <p:cxnSp>
          <p:nvCxnSpPr>
            <p:cNvPr id="3469" name="Google Shape;3469;p107"/>
            <p:cNvCxnSpPr>
              <a:stCxn id="3455" idx="0"/>
              <a:endCxn id="3468" idx="4"/>
            </p:cNvCxnSpPr>
            <p:nvPr/>
          </p:nvCxnSpPr>
          <p:spPr>
            <a:xfrm rot="10800000">
              <a:off x="4397798" y="4149276"/>
              <a:ext cx="6600" cy="493200"/>
            </a:xfrm>
            <a:prstGeom prst="straightConnector1">
              <a:avLst/>
            </a:prstGeom>
            <a:noFill/>
            <a:ln w="19050" cap="flat" cmpd="sng">
              <a:solidFill>
                <a:srgbClr val="000000"/>
              </a:solidFill>
              <a:prstDash val="solid"/>
              <a:round/>
              <a:headEnd type="none" w="med" len="med"/>
              <a:tailEnd type="none" w="med" len="med"/>
            </a:ln>
          </p:spPr>
        </p:cxnSp>
        <p:cxnSp>
          <p:nvCxnSpPr>
            <p:cNvPr id="3470" name="Google Shape;3470;p107"/>
            <p:cNvCxnSpPr>
              <a:stCxn id="3454" idx="7"/>
              <a:endCxn id="3468" idx="3"/>
            </p:cNvCxnSpPr>
            <p:nvPr/>
          </p:nvCxnSpPr>
          <p:spPr>
            <a:xfrm rot="10800000" flipH="1">
              <a:off x="3616448" y="4087579"/>
              <a:ext cx="631800" cy="616800"/>
            </a:xfrm>
            <a:prstGeom prst="straightConnector1">
              <a:avLst/>
            </a:prstGeom>
            <a:noFill/>
            <a:ln w="19050" cap="flat" cmpd="sng">
              <a:solidFill>
                <a:srgbClr val="000000"/>
              </a:solidFill>
              <a:prstDash val="solid"/>
              <a:round/>
              <a:headEnd type="none" w="med" len="med"/>
              <a:tailEnd type="none" w="med" len="med"/>
            </a:ln>
          </p:spPr>
        </p:cxnSp>
      </p:grpSp>
      <p:grpSp>
        <p:nvGrpSpPr>
          <p:cNvPr id="3471" name="Google Shape;3471;p107"/>
          <p:cNvGrpSpPr/>
          <p:nvPr/>
        </p:nvGrpSpPr>
        <p:grpSpPr>
          <a:xfrm>
            <a:off x="2387496" y="2954434"/>
            <a:ext cx="4369001" cy="2531029"/>
            <a:chOff x="2433682" y="2789275"/>
            <a:chExt cx="3928604" cy="2275900"/>
          </a:xfrm>
        </p:grpSpPr>
        <p:sp>
          <p:nvSpPr>
            <p:cNvPr id="3449" name="Google Shape;3449;p107"/>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450" name="Google Shape;3450;p107"/>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459" name="Google Shape;3459;p107"/>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452" name="Google Shape;3452;p107"/>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455" name="Google Shape;3455;p107"/>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457" name="Google Shape;3457;p107"/>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462" name="Google Shape;3462;p107"/>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454" name="Google Shape;3454;p107"/>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468" name="Google Shape;3468;p107"/>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3472" name="Google Shape;3472;p107"/>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476"/>
        <p:cNvGrpSpPr/>
        <p:nvPr/>
      </p:nvGrpSpPr>
      <p:grpSpPr>
        <a:xfrm>
          <a:off x="0" y="0"/>
          <a:ext cx="0" cy="0"/>
          <a:chOff x="0" y="0"/>
          <a:chExt cx="0" cy="0"/>
        </a:xfrm>
      </p:grpSpPr>
      <p:sp>
        <p:nvSpPr>
          <p:cNvPr id="3477" name="Google Shape;3477;p108"/>
          <p:cNvSpPr/>
          <p:nvPr/>
        </p:nvSpPr>
        <p:spPr>
          <a:xfrm rot="1140449">
            <a:off x="6131598" y="3857331"/>
            <a:ext cx="732169" cy="745694"/>
          </a:xfrm>
          <a:custGeom>
            <a:avLst/>
            <a:gdLst/>
            <a:ahLst/>
            <a:cxnLst/>
            <a:rect l="l" t="t" r="r" b="b"/>
            <a:pathLst>
              <a:path w="29286" h="29827" extrusionOk="0">
                <a:moveTo>
                  <a:pt x="10675" y="309"/>
                </a:moveTo>
                <a:cubicBezTo>
                  <a:pt x="6018" y="1746"/>
                  <a:pt x="198" y="10597"/>
                  <a:pt x="5" y="15426"/>
                </a:cubicBezTo>
                <a:cubicBezTo>
                  <a:pt x="-188" y="20255"/>
                  <a:pt x="5178" y="27677"/>
                  <a:pt x="9518" y="29281"/>
                </a:cubicBezTo>
                <a:cubicBezTo>
                  <a:pt x="13859" y="30886"/>
                  <a:pt x="22976" y="28799"/>
                  <a:pt x="26048" y="25053"/>
                </a:cubicBezTo>
                <a:cubicBezTo>
                  <a:pt x="29120" y="21307"/>
                  <a:pt x="30512" y="10928"/>
                  <a:pt x="27950" y="6804"/>
                </a:cubicBezTo>
                <a:cubicBezTo>
                  <a:pt x="25388" y="2680"/>
                  <a:pt x="15333" y="-1128"/>
                  <a:pt x="10675" y="309"/>
                </a:cubicBezTo>
                <a:close/>
              </a:path>
            </a:pathLst>
          </a:custGeom>
          <a:solidFill>
            <a:srgbClr val="C7E2E4"/>
          </a:solidFill>
          <a:ln>
            <a:noFill/>
          </a:ln>
        </p:spPr>
      </p:sp>
      <p:sp>
        <p:nvSpPr>
          <p:cNvPr id="3478" name="Google Shape;3478;p108"/>
          <p:cNvSpPr/>
          <p:nvPr/>
        </p:nvSpPr>
        <p:spPr>
          <a:xfrm>
            <a:off x="4212631" y="4878808"/>
            <a:ext cx="749150" cy="741625"/>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479" name="Google Shape;3479;p108"/>
          <p:cNvSpPr/>
          <p:nvPr/>
        </p:nvSpPr>
        <p:spPr>
          <a:xfrm>
            <a:off x="4204581" y="2813646"/>
            <a:ext cx="749150" cy="741625"/>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480" name="Google Shape;3480;p108"/>
          <p:cNvSpPr/>
          <p:nvPr/>
        </p:nvSpPr>
        <p:spPr>
          <a:xfrm rot="-1891315">
            <a:off x="5240713" y="4878828"/>
            <a:ext cx="749115" cy="741590"/>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481" name="Google Shape;3481;p108"/>
          <p:cNvSpPr/>
          <p:nvPr/>
        </p:nvSpPr>
        <p:spPr>
          <a:xfrm>
            <a:off x="4184824" y="3846325"/>
            <a:ext cx="767500" cy="740150"/>
          </a:xfrm>
          <a:custGeom>
            <a:avLst/>
            <a:gdLst/>
            <a:ahLst/>
            <a:cxnLst/>
            <a:rect l="l" t="t" r="r" b="b"/>
            <a:pathLst>
              <a:path w="30700" h="29606" extrusionOk="0">
                <a:moveTo>
                  <a:pt x="10675" y="131"/>
                </a:moveTo>
                <a:cubicBezTo>
                  <a:pt x="5724" y="1197"/>
                  <a:pt x="198" y="10419"/>
                  <a:pt x="5" y="15248"/>
                </a:cubicBezTo>
                <a:cubicBezTo>
                  <a:pt x="-188" y="20077"/>
                  <a:pt x="5178" y="27499"/>
                  <a:pt x="9518" y="29103"/>
                </a:cubicBezTo>
                <a:cubicBezTo>
                  <a:pt x="13859" y="30708"/>
                  <a:pt x="22682" y="28250"/>
                  <a:pt x="26048" y="24875"/>
                </a:cubicBezTo>
                <a:cubicBezTo>
                  <a:pt x="29414" y="21500"/>
                  <a:pt x="32276" y="12978"/>
                  <a:pt x="29714" y="8854"/>
                </a:cubicBezTo>
                <a:cubicBezTo>
                  <a:pt x="27152" y="4730"/>
                  <a:pt x="15627" y="-935"/>
                  <a:pt x="10675" y="131"/>
                </a:cubicBezTo>
                <a:close/>
              </a:path>
            </a:pathLst>
          </a:custGeom>
          <a:solidFill>
            <a:srgbClr val="C7E2E4"/>
          </a:solidFill>
          <a:ln>
            <a:noFill/>
          </a:ln>
        </p:spPr>
      </p:sp>
      <p:sp>
        <p:nvSpPr>
          <p:cNvPr id="3482" name="Google Shape;3482;p108"/>
          <p:cNvSpPr/>
          <p:nvPr/>
        </p:nvSpPr>
        <p:spPr>
          <a:xfrm rot="2169907">
            <a:off x="5240709" y="2818293"/>
            <a:ext cx="749132" cy="741607"/>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483" name="Google Shape;3483;p108"/>
          <p:cNvSpPr/>
          <p:nvPr/>
        </p:nvSpPr>
        <p:spPr>
          <a:xfrm rot="2169907">
            <a:off x="3176509" y="4878818"/>
            <a:ext cx="749132" cy="741607"/>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484" name="Google Shape;3484;p108"/>
          <p:cNvSpPr/>
          <p:nvPr/>
        </p:nvSpPr>
        <p:spPr>
          <a:xfrm rot="-1891315">
            <a:off x="3176526" y="2818303"/>
            <a:ext cx="749115" cy="741590"/>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485" name="Google Shape;3485;p108"/>
          <p:cNvSpPr/>
          <p:nvPr/>
        </p:nvSpPr>
        <p:spPr>
          <a:xfrm>
            <a:off x="2256431" y="3856221"/>
            <a:ext cx="749150" cy="741625"/>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486" name="Google Shape;3486;p108"/>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487" name="Google Shape;3487;p108"/>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74</a:t>
            </a:fld>
            <a:endParaRPr/>
          </a:p>
        </p:txBody>
      </p:sp>
      <p:sp>
        <p:nvSpPr>
          <p:cNvPr id="3488" name="Google Shape;3488;p108"/>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489" name="Google Shape;3489;p108"/>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490" name="Google Shape;3490;p108"/>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a:t>
            </a:r>
            <a:endParaRPr sz="1500">
              <a:latin typeface="Assistant"/>
              <a:ea typeface="Assistant"/>
              <a:cs typeface="Assistant"/>
              <a:sym typeface="Assistant"/>
            </a:endParaRPr>
          </a:p>
        </p:txBody>
      </p:sp>
      <p:sp>
        <p:nvSpPr>
          <p:cNvPr id="3491" name="Google Shape;3491;p108"/>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3492" name="Google Shape;3492;p108"/>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493" name="Google Shape;3493;p108"/>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494" name="Google Shape;3494;p108"/>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495" name="Google Shape;3495;p108"/>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496" name="Google Shape;3496;p108"/>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497" name="Google Shape;3497;p108"/>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3498" name="Google Shape;3498;p108"/>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499" name="Google Shape;3499;p108"/>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500" name="Google Shape;3500;p108"/>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501" name="Google Shape;3501;p108"/>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grpSp>
        <p:nvGrpSpPr>
          <p:cNvPr id="3502" name="Google Shape;3502;p108"/>
          <p:cNvGrpSpPr/>
          <p:nvPr/>
        </p:nvGrpSpPr>
        <p:grpSpPr>
          <a:xfrm>
            <a:off x="2788598" y="3189475"/>
            <a:ext cx="3566818" cy="2060944"/>
            <a:chOff x="2794354" y="3000625"/>
            <a:chExt cx="3207281" cy="1853200"/>
          </a:xfrm>
        </p:grpSpPr>
        <p:cxnSp>
          <p:nvCxnSpPr>
            <p:cNvPr id="3503" name="Google Shape;3503;p108"/>
            <p:cNvCxnSpPr>
              <a:stCxn id="3504" idx="6"/>
              <a:endCxn id="3505" idx="2"/>
            </p:cNvCxnSpPr>
            <p:nvPr/>
          </p:nvCxnSpPr>
          <p:spPr>
            <a:xfrm>
              <a:off x="3678000"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3506" name="Google Shape;3506;p108"/>
            <p:cNvCxnSpPr>
              <a:stCxn id="3505" idx="6"/>
              <a:endCxn id="3507" idx="2"/>
            </p:cNvCxnSpPr>
            <p:nvPr/>
          </p:nvCxnSpPr>
          <p:spPr>
            <a:xfrm>
              <a:off x="4609158" y="3000625"/>
              <a:ext cx="508500" cy="0"/>
            </a:xfrm>
            <a:prstGeom prst="straightConnector1">
              <a:avLst/>
            </a:prstGeom>
            <a:noFill/>
            <a:ln w="19050" cap="flat" cmpd="sng">
              <a:solidFill>
                <a:srgbClr val="000000"/>
              </a:solidFill>
              <a:prstDash val="solid"/>
              <a:round/>
              <a:headEnd type="none" w="med" len="med"/>
              <a:tailEnd type="none" w="med" len="med"/>
            </a:ln>
          </p:spPr>
        </p:cxnSp>
        <p:cxnSp>
          <p:nvCxnSpPr>
            <p:cNvPr id="3508" name="Google Shape;3508;p108"/>
            <p:cNvCxnSpPr>
              <a:stCxn id="3509" idx="6"/>
              <a:endCxn id="3510" idx="2"/>
            </p:cNvCxnSpPr>
            <p:nvPr/>
          </p:nvCxnSpPr>
          <p:spPr>
            <a:xfrm>
              <a:off x="3678351" y="4853826"/>
              <a:ext cx="514800" cy="0"/>
            </a:xfrm>
            <a:prstGeom prst="straightConnector1">
              <a:avLst/>
            </a:prstGeom>
            <a:noFill/>
            <a:ln w="19050" cap="flat" cmpd="sng">
              <a:solidFill>
                <a:srgbClr val="000000"/>
              </a:solidFill>
              <a:prstDash val="solid"/>
              <a:round/>
              <a:headEnd type="none" w="med" len="med"/>
              <a:tailEnd type="none" w="med" len="med"/>
            </a:ln>
          </p:spPr>
        </p:cxnSp>
        <p:cxnSp>
          <p:nvCxnSpPr>
            <p:cNvPr id="3511" name="Google Shape;3511;p108"/>
            <p:cNvCxnSpPr>
              <a:stCxn id="3510" idx="6"/>
              <a:endCxn id="3512" idx="2"/>
            </p:cNvCxnSpPr>
            <p:nvPr/>
          </p:nvCxnSpPr>
          <p:spPr>
            <a:xfrm>
              <a:off x="4615748" y="4853826"/>
              <a:ext cx="501900" cy="0"/>
            </a:xfrm>
            <a:prstGeom prst="straightConnector1">
              <a:avLst/>
            </a:prstGeom>
            <a:noFill/>
            <a:ln w="19050" cap="flat" cmpd="sng">
              <a:solidFill>
                <a:srgbClr val="000000"/>
              </a:solidFill>
              <a:prstDash val="solid"/>
              <a:round/>
              <a:headEnd type="none" w="med" len="med"/>
              <a:tailEnd type="none" w="med" len="med"/>
            </a:ln>
          </p:spPr>
        </p:cxnSp>
        <p:cxnSp>
          <p:nvCxnSpPr>
            <p:cNvPr id="3513" name="Google Shape;3513;p108"/>
            <p:cNvCxnSpPr>
              <a:stCxn id="3512" idx="7"/>
              <a:endCxn id="3514" idx="3"/>
            </p:cNvCxnSpPr>
            <p:nvPr/>
          </p:nvCxnSpPr>
          <p:spPr>
            <a:xfrm rot="10800000" flipH="1">
              <a:off x="5478435"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3515" name="Google Shape;3515;p108"/>
            <p:cNvCxnSpPr>
              <a:stCxn id="3514" idx="1"/>
              <a:endCxn id="3507" idx="5"/>
            </p:cNvCxnSpPr>
            <p:nvPr/>
          </p:nvCxnSpPr>
          <p:spPr>
            <a:xfrm rot="10800000">
              <a:off x="5478289" y="3150176"/>
              <a:ext cx="523200" cy="638400"/>
            </a:xfrm>
            <a:prstGeom prst="straightConnector1">
              <a:avLst/>
            </a:prstGeom>
            <a:noFill/>
            <a:ln w="19050" cap="flat" cmpd="sng">
              <a:solidFill>
                <a:srgbClr val="000000"/>
              </a:solidFill>
              <a:prstDash val="solid"/>
              <a:round/>
              <a:headEnd type="none" w="med" len="med"/>
              <a:tailEnd type="none" w="med" len="med"/>
            </a:ln>
          </p:spPr>
        </p:cxnSp>
        <p:cxnSp>
          <p:nvCxnSpPr>
            <p:cNvPr id="3516" name="Google Shape;3516;p108"/>
            <p:cNvCxnSpPr>
              <a:stCxn id="3509" idx="1"/>
              <a:endCxn id="3517" idx="5"/>
            </p:cNvCxnSpPr>
            <p:nvPr/>
          </p:nvCxnSpPr>
          <p:spPr>
            <a:xfrm rot="10800000">
              <a:off x="2794354" y="4087579"/>
              <a:ext cx="523200" cy="616800"/>
            </a:xfrm>
            <a:prstGeom prst="straightConnector1">
              <a:avLst/>
            </a:prstGeom>
            <a:noFill/>
            <a:ln w="19050" cap="flat" cmpd="sng">
              <a:solidFill>
                <a:srgbClr val="000000"/>
              </a:solidFill>
              <a:prstDash val="solid"/>
              <a:round/>
              <a:headEnd type="none" w="med" len="med"/>
              <a:tailEnd type="none" w="med" len="med"/>
            </a:ln>
          </p:spPr>
        </p:cxnSp>
        <p:cxnSp>
          <p:nvCxnSpPr>
            <p:cNvPr id="3518" name="Google Shape;3518;p108"/>
            <p:cNvCxnSpPr>
              <a:stCxn id="3517" idx="7"/>
              <a:endCxn id="3504" idx="3"/>
            </p:cNvCxnSpPr>
            <p:nvPr/>
          </p:nvCxnSpPr>
          <p:spPr>
            <a:xfrm rot="10800000" flipH="1">
              <a:off x="2794479" y="3150176"/>
              <a:ext cx="522600" cy="638400"/>
            </a:xfrm>
            <a:prstGeom prst="straightConnector1">
              <a:avLst/>
            </a:prstGeom>
            <a:noFill/>
            <a:ln w="19050" cap="flat" cmpd="sng">
              <a:solidFill>
                <a:srgbClr val="000000"/>
              </a:solidFill>
              <a:prstDash val="solid"/>
              <a:round/>
              <a:headEnd type="none" w="med" len="med"/>
              <a:tailEnd type="none" w="med" len="med"/>
            </a:ln>
          </p:spPr>
        </p:cxnSp>
        <p:cxnSp>
          <p:nvCxnSpPr>
            <p:cNvPr id="3519" name="Google Shape;3519;p108"/>
            <p:cNvCxnSpPr>
              <a:stCxn id="3509" idx="0"/>
              <a:endCxn id="3504" idx="4"/>
            </p:cNvCxnSpPr>
            <p:nvPr/>
          </p:nvCxnSpPr>
          <p:spPr>
            <a:xfrm rot="10800000">
              <a:off x="3466701" y="3212076"/>
              <a:ext cx="300" cy="1430400"/>
            </a:xfrm>
            <a:prstGeom prst="straightConnector1">
              <a:avLst/>
            </a:prstGeom>
            <a:noFill/>
            <a:ln w="19050" cap="flat" cmpd="sng">
              <a:solidFill>
                <a:srgbClr val="000000"/>
              </a:solidFill>
              <a:prstDash val="solid"/>
              <a:round/>
              <a:headEnd type="none" w="med" len="med"/>
              <a:tailEnd type="none" w="med" len="med"/>
            </a:ln>
          </p:spPr>
        </p:cxnSp>
        <p:cxnSp>
          <p:nvCxnSpPr>
            <p:cNvPr id="3520" name="Google Shape;3520;p108"/>
            <p:cNvCxnSpPr>
              <a:stCxn id="3512" idx="0"/>
              <a:endCxn id="3507" idx="4"/>
            </p:cNvCxnSpPr>
            <p:nvPr/>
          </p:nvCxnSpPr>
          <p:spPr>
            <a:xfrm rot="10800000">
              <a:off x="5328988" y="3212076"/>
              <a:ext cx="0" cy="1430400"/>
            </a:xfrm>
            <a:prstGeom prst="straightConnector1">
              <a:avLst/>
            </a:prstGeom>
            <a:noFill/>
            <a:ln w="19050" cap="flat" cmpd="sng">
              <a:solidFill>
                <a:srgbClr val="000000"/>
              </a:solidFill>
              <a:prstDash val="solid"/>
              <a:round/>
              <a:headEnd type="none" w="med" len="med"/>
              <a:tailEnd type="none" w="med" len="med"/>
            </a:ln>
          </p:spPr>
        </p:cxnSp>
        <p:cxnSp>
          <p:nvCxnSpPr>
            <p:cNvPr id="3521" name="Google Shape;3521;p108"/>
            <p:cNvCxnSpPr>
              <a:stCxn id="3512" idx="1"/>
              <a:endCxn id="3505" idx="5"/>
            </p:cNvCxnSpPr>
            <p:nvPr/>
          </p:nvCxnSpPr>
          <p:spPr>
            <a:xfrm rot="10800000">
              <a:off x="4547141" y="3150079"/>
              <a:ext cx="632400" cy="1554300"/>
            </a:xfrm>
            <a:prstGeom prst="straightConnector1">
              <a:avLst/>
            </a:prstGeom>
            <a:noFill/>
            <a:ln w="19050" cap="flat" cmpd="sng">
              <a:solidFill>
                <a:srgbClr val="000000"/>
              </a:solidFill>
              <a:prstDash val="solid"/>
              <a:round/>
              <a:headEnd type="none" w="med" len="med"/>
              <a:tailEnd type="none" w="med" len="med"/>
            </a:ln>
          </p:spPr>
        </p:cxnSp>
        <p:cxnSp>
          <p:nvCxnSpPr>
            <p:cNvPr id="3522" name="Google Shape;3522;p108"/>
            <p:cNvCxnSpPr>
              <a:stCxn id="3523" idx="0"/>
              <a:endCxn id="3505" idx="4"/>
            </p:cNvCxnSpPr>
            <p:nvPr/>
          </p:nvCxnSpPr>
          <p:spPr>
            <a:xfrm rot="10800000">
              <a:off x="4397720" y="3211884"/>
              <a:ext cx="0" cy="514800"/>
            </a:xfrm>
            <a:prstGeom prst="straightConnector1">
              <a:avLst/>
            </a:prstGeom>
            <a:noFill/>
            <a:ln w="19050" cap="flat" cmpd="sng">
              <a:solidFill>
                <a:srgbClr val="000000"/>
              </a:solidFill>
              <a:prstDash val="solid"/>
              <a:round/>
              <a:headEnd type="none" w="med" len="med"/>
              <a:tailEnd type="none" w="med" len="med"/>
            </a:ln>
          </p:spPr>
        </p:cxnSp>
        <p:cxnSp>
          <p:nvCxnSpPr>
            <p:cNvPr id="3524" name="Google Shape;3524;p108"/>
            <p:cNvCxnSpPr>
              <a:stCxn id="3510" idx="0"/>
              <a:endCxn id="3523" idx="4"/>
            </p:cNvCxnSpPr>
            <p:nvPr/>
          </p:nvCxnSpPr>
          <p:spPr>
            <a:xfrm rot="10800000">
              <a:off x="4397798" y="4149276"/>
              <a:ext cx="6600" cy="493200"/>
            </a:xfrm>
            <a:prstGeom prst="straightConnector1">
              <a:avLst/>
            </a:prstGeom>
            <a:noFill/>
            <a:ln w="19050" cap="flat" cmpd="sng">
              <a:solidFill>
                <a:srgbClr val="000000"/>
              </a:solidFill>
              <a:prstDash val="solid"/>
              <a:round/>
              <a:headEnd type="none" w="med" len="med"/>
              <a:tailEnd type="none" w="med" len="med"/>
            </a:ln>
          </p:spPr>
        </p:cxnSp>
        <p:cxnSp>
          <p:nvCxnSpPr>
            <p:cNvPr id="3525" name="Google Shape;3525;p108"/>
            <p:cNvCxnSpPr>
              <a:stCxn id="3509" idx="7"/>
              <a:endCxn id="3523" idx="3"/>
            </p:cNvCxnSpPr>
            <p:nvPr/>
          </p:nvCxnSpPr>
          <p:spPr>
            <a:xfrm rot="10800000" flipH="1">
              <a:off x="3616448" y="4087579"/>
              <a:ext cx="631800" cy="616800"/>
            </a:xfrm>
            <a:prstGeom prst="straightConnector1">
              <a:avLst/>
            </a:prstGeom>
            <a:noFill/>
            <a:ln w="19050" cap="flat" cmpd="sng">
              <a:solidFill>
                <a:srgbClr val="000000"/>
              </a:solidFill>
              <a:prstDash val="solid"/>
              <a:round/>
              <a:headEnd type="none" w="med" len="med"/>
              <a:tailEnd type="none" w="med" len="med"/>
            </a:ln>
          </p:spPr>
        </p:cxnSp>
      </p:grpSp>
      <p:grpSp>
        <p:nvGrpSpPr>
          <p:cNvPr id="3526" name="Google Shape;3526;p108"/>
          <p:cNvGrpSpPr/>
          <p:nvPr/>
        </p:nvGrpSpPr>
        <p:grpSpPr>
          <a:xfrm>
            <a:off x="2387496" y="2954434"/>
            <a:ext cx="4369001" cy="2531029"/>
            <a:chOff x="2433682" y="2789275"/>
            <a:chExt cx="3928604" cy="2275900"/>
          </a:xfrm>
        </p:grpSpPr>
        <p:sp>
          <p:nvSpPr>
            <p:cNvPr id="3504" name="Google Shape;3504;p108"/>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505" name="Google Shape;3505;p108"/>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514" name="Google Shape;3514;p108"/>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507" name="Google Shape;3507;p108"/>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510" name="Google Shape;3510;p108"/>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512" name="Google Shape;3512;p108"/>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517" name="Google Shape;3517;p108"/>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509" name="Google Shape;3509;p108"/>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523" name="Google Shape;3523;p108"/>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3527" name="Google Shape;3527;p108"/>
          <p:cNvSpPr txBox="1"/>
          <p:nvPr/>
        </p:nvSpPr>
        <p:spPr>
          <a:xfrm>
            <a:off x="267250" y="4034850"/>
            <a:ext cx="18429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Every node on its own starts as an individual tree in this forest</a:t>
            </a:r>
            <a:endParaRPr sz="800" b="1">
              <a:solidFill>
                <a:srgbClr val="CC0000"/>
              </a:solidFill>
              <a:latin typeface="Assistant"/>
              <a:ea typeface="Assistant"/>
              <a:cs typeface="Assistant"/>
              <a:sym typeface="Assistant"/>
            </a:endParaRPr>
          </a:p>
        </p:txBody>
      </p:sp>
      <p:sp>
        <p:nvSpPr>
          <p:cNvPr id="3528" name="Google Shape;3528;p108"/>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532"/>
        <p:cNvGrpSpPr/>
        <p:nvPr/>
      </p:nvGrpSpPr>
      <p:grpSpPr>
        <a:xfrm>
          <a:off x="0" y="0"/>
          <a:ext cx="0" cy="0"/>
          <a:chOff x="0" y="0"/>
          <a:chExt cx="0" cy="0"/>
        </a:xfrm>
      </p:grpSpPr>
      <p:sp>
        <p:nvSpPr>
          <p:cNvPr id="3533" name="Google Shape;3533;p109"/>
          <p:cNvSpPr/>
          <p:nvPr/>
        </p:nvSpPr>
        <p:spPr>
          <a:xfrm rot="1140449">
            <a:off x="6131598" y="3857331"/>
            <a:ext cx="732169" cy="745694"/>
          </a:xfrm>
          <a:custGeom>
            <a:avLst/>
            <a:gdLst/>
            <a:ahLst/>
            <a:cxnLst/>
            <a:rect l="l" t="t" r="r" b="b"/>
            <a:pathLst>
              <a:path w="29286" h="29827" extrusionOk="0">
                <a:moveTo>
                  <a:pt x="10675" y="309"/>
                </a:moveTo>
                <a:cubicBezTo>
                  <a:pt x="6018" y="1746"/>
                  <a:pt x="198" y="10597"/>
                  <a:pt x="5" y="15426"/>
                </a:cubicBezTo>
                <a:cubicBezTo>
                  <a:pt x="-188" y="20255"/>
                  <a:pt x="5178" y="27677"/>
                  <a:pt x="9518" y="29281"/>
                </a:cubicBezTo>
                <a:cubicBezTo>
                  <a:pt x="13859" y="30886"/>
                  <a:pt x="22976" y="28799"/>
                  <a:pt x="26048" y="25053"/>
                </a:cubicBezTo>
                <a:cubicBezTo>
                  <a:pt x="29120" y="21307"/>
                  <a:pt x="30512" y="10928"/>
                  <a:pt x="27950" y="6804"/>
                </a:cubicBezTo>
                <a:cubicBezTo>
                  <a:pt x="25388" y="2680"/>
                  <a:pt x="15333" y="-1128"/>
                  <a:pt x="10675" y="309"/>
                </a:cubicBezTo>
                <a:close/>
              </a:path>
            </a:pathLst>
          </a:custGeom>
          <a:solidFill>
            <a:srgbClr val="C7E2E4"/>
          </a:solidFill>
          <a:ln>
            <a:noFill/>
          </a:ln>
        </p:spPr>
      </p:sp>
      <p:sp>
        <p:nvSpPr>
          <p:cNvPr id="3534" name="Google Shape;3534;p109"/>
          <p:cNvSpPr/>
          <p:nvPr/>
        </p:nvSpPr>
        <p:spPr>
          <a:xfrm>
            <a:off x="4204581" y="2813646"/>
            <a:ext cx="749150" cy="741625"/>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535" name="Google Shape;3535;p109"/>
          <p:cNvSpPr/>
          <p:nvPr/>
        </p:nvSpPr>
        <p:spPr>
          <a:xfrm rot="-1891315">
            <a:off x="5240713" y="4878828"/>
            <a:ext cx="749115" cy="741590"/>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536" name="Google Shape;3536;p109"/>
          <p:cNvSpPr/>
          <p:nvPr/>
        </p:nvSpPr>
        <p:spPr>
          <a:xfrm>
            <a:off x="4184824" y="3846325"/>
            <a:ext cx="767500" cy="740150"/>
          </a:xfrm>
          <a:custGeom>
            <a:avLst/>
            <a:gdLst/>
            <a:ahLst/>
            <a:cxnLst/>
            <a:rect l="l" t="t" r="r" b="b"/>
            <a:pathLst>
              <a:path w="30700" h="29606" extrusionOk="0">
                <a:moveTo>
                  <a:pt x="10675" y="131"/>
                </a:moveTo>
                <a:cubicBezTo>
                  <a:pt x="5724" y="1197"/>
                  <a:pt x="198" y="10419"/>
                  <a:pt x="5" y="15248"/>
                </a:cubicBezTo>
                <a:cubicBezTo>
                  <a:pt x="-188" y="20077"/>
                  <a:pt x="5178" y="27499"/>
                  <a:pt x="9518" y="29103"/>
                </a:cubicBezTo>
                <a:cubicBezTo>
                  <a:pt x="13859" y="30708"/>
                  <a:pt x="22682" y="28250"/>
                  <a:pt x="26048" y="24875"/>
                </a:cubicBezTo>
                <a:cubicBezTo>
                  <a:pt x="29414" y="21500"/>
                  <a:pt x="32276" y="12978"/>
                  <a:pt x="29714" y="8854"/>
                </a:cubicBezTo>
                <a:cubicBezTo>
                  <a:pt x="27152" y="4730"/>
                  <a:pt x="15627" y="-935"/>
                  <a:pt x="10675" y="131"/>
                </a:cubicBezTo>
                <a:close/>
              </a:path>
            </a:pathLst>
          </a:custGeom>
          <a:solidFill>
            <a:srgbClr val="C7E2E4"/>
          </a:solidFill>
          <a:ln>
            <a:noFill/>
          </a:ln>
        </p:spPr>
      </p:sp>
      <p:sp>
        <p:nvSpPr>
          <p:cNvPr id="3537" name="Google Shape;3537;p109"/>
          <p:cNvSpPr/>
          <p:nvPr/>
        </p:nvSpPr>
        <p:spPr>
          <a:xfrm rot="2169907">
            <a:off x="5240709" y="2818293"/>
            <a:ext cx="749132" cy="741607"/>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538" name="Google Shape;3538;p109"/>
          <p:cNvSpPr/>
          <p:nvPr/>
        </p:nvSpPr>
        <p:spPr>
          <a:xfrm>
            <a:off x="3122247" y="4859899"/>
            <a:ext cx="1817150" cy="779475"/>
          </a:xfrm>
          <a:custGeom>
            <a:avLst/>
            <a:gdLst/>
            <a:ahLst/>
            <a:cxnLst/>
            <a:rect l="l" t="t" r="r" b="b"/>
            <a:pathLst>
              <a:path w="72686" h="31179" extrusionOk="0">
                <a:moveTo>
                  <a:pt x="65011" y="2983"/>
                </a:moveTo>
                <a:cubicBezTo>
                  <a:pt x="54736" y="-1018"/>
                  <a:pt x="17686" y="-969"/>
                  <a:pt x="7509" y="2983"/>
                </a:cubicBezTo>
                <a:cubicBezTo>
                  <a:pt x="-2667" y="6935"/>
                  <a:pt x="-1087" y="22002"/>
                  <a:pt x="3952" y="26695"/>
                </a:cubicBezTo>
                <a:cubicBezTo>
                  <a:pt x="8991" y="31388"/>
                  <a:pt x="26874" y="31092"/>
                  <a:pt x="37742" y="31141"/>
                </a:cubicBezTo>
                <a:cubicBezTo>
                  <a:pt x="48610" y="31191"/>
                  <a:pt x="64616" y="31685"/>
                  <a:pt x="69161" y="26992"/>
                </a:cubicBezTo>
                <a:cubicBezTo>
                  <a:pt x="73706" y="22299"/>
                  <a:pt x="75286" y="6985"/>
                  <a:pt x="65011" y="2983"/>
                </a:cubicBezTo>
                <a:close/>
              </a:path>
            </a:pathLst>
          </a:custGeom>
          <a:solidFill>
            <a:srgbClr val="C7E2E4"/>
          </a:solidFill>
          <a:ln>
            <a:noFill/>
          </a:ln>
        </p:spPr>
      </p:sp>
      <p:sp>
        <p:nvSpPr>
          <p:cNvPr id="3539" name="Google Shape;3539;p109"/>
          <p:cNvSpPr/>
          <p:nvPr/>
        </p:nvSpPr>
        <p:spPr>
          <a:xfrm rot="-1891315">
            <a:off x="3176526" y="2818303"/>
            <a:ext cx="749115" cy="741590"/>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540" name="Google Shape;3540;p109"/>
          <p:cNvSpPr/>
          <p:nvPr/>
        </p:nvSpPr>
        <p:spPr>
          <a:xfrm>
            <a:off x="2256431" y="3856221"/>
            <a:ext cx="749150" cy="741625"/>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541" name="Google Shape;3541;p109"/>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542" name="Google Shape;3542;p109"/>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75</a:t>
            </a:fld>
            <a:endParaRPr/>
          </a:p>
        </p:txBody>
      </p:sp>
      <p:sp>
        <p:nvSpPr>
          <p:cNvPr id="3543" name="Google Shape;3543;p109"/>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544" name="Google Shape;3544;p109"/>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545" name="Google Shape;3545;p109"/>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3546" name="Google Shape;3546;p109"/>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3547" name="Google Shape;3547;p109"/>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548" name="Google Shape;3548;p109"/>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549" name="Google Shape;3549;p109"/>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550" name="Google Shape;3550;p109"/>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551" name="Google Shape;3551;p109"/>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552" name="Google Shape;3552;p109"/>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3553" name="Google Shape;3553;p109"/>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554" name="Google Shape;3554;p109"/>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555" name="Google Shape;3555;p109"/>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556" name="Google Shape;3556;p109"/>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cxnSp>
        <p:nvCxnSpPr>
          <p:cNvPr id="3557" name="Google Shape;3557;p109"/>
          <p:cNvCxnSpPr>
            <a:stCxn id="3558" idx="6"/>
            <a:endCxn id="3559" idx="2"/>
          </p:cNvCxnSpPr>
          <p:nvPr/>
        </p:nvCxnSpPr>
        <p:spPr>
          <a:xfrm>
            <a:off x="3771301"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560" name="Google Shape;3560;p109"/>
          <p:cNvCxnSpPr>
            <a:stCxn id="3559" idx="6"/>
            <a:endCxn id="3561" idx="2"/>
          </p:cNvCxnSpPr>
          <p:nvPr/>
        </p:nvCxnSpPr>
        <p:spPr>
          <a:xfrm>
            <a:off x="4806842"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562" name="Google Shape;3562;p109"/>
          <p:cNvCxnSpPr>
            <a:stCxn id="3563" idx="6"/>
            <a:endCxn id="3564"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3565" name="Google Shape;3565;p109"/>
          <p:cNvCxnSpPr>
            <a:stCxn id="3564" idx="6"/>
            <a:endCxn id="3566"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3567" name="Google Shape;3567;p109"/>
          <p:cNvCxnSpPr>
            <a:stCxn id="3566" idx="7"/>
            <a:endCxn id="3568"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569" name="Google Shape;3569;p109"/>
          <p:cNvCxnSpPr>
            <a:stCxn id="3568" idx="1"/>
            <a:endCxn id="3561"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3570" name="Google Shape;3570;p109"/>
          <p:cNvCxnSpPr>
            <a:stCxn id="3563" idx="1"/>
            <a:endCxn id="3571"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572" name="Google Shape;3572;p109"/>
          <p:cNvCxnSpPr>
            <a:stCxn id="3571" idx="7"/>
            <a:endCxn id="3558" idx="3"/>
          </p:cNvCxnSpPr>
          <p:nvPr/>
        </p:nvCxnSpPr>
        <p:spPr>
          <a:xfrm rot="10800000" flipH="1">
            <a:off x="2788737" y="3355654"/>
            <a:ext cx="581400" cy="710100"/>
          </a:xfrm>
          <a:prstGeom prst="straightConnector1">
            <a:avLst/>
          </a:prstGeom>
          <a:noFill/>
          <a:ln w="19050" cap="flat" cmpd="sng">
            <a:solidFill>
              <a:srgbClr val="000000"/>
            </a:solidFill>
            <a:prstDash val="solid"/>
            <a:round/>
            <a:headEnd type="none" w="med" len="med"/>
            <a:tailEnd type="none" w="med" len="med"/>
          </a:ln>
        </p:spPr>
      </p:cxnSp>
      <p:cxnSp>
        <p:nvCxnSpPr>
          <p:cNvPr id="3573" name="Google Shape;3573;p109"/>
          <p:cNvCxnSpPr>
            <a:stCxn id="3563" idx="0"/>
            <a:endCxn id="3558"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3574" name="Google Shape;3574;p109"/>
          <p:cNvCxnSpPr>
            <a:stCxn id="3566" idx="0"/>
            <a:endCxn id="3561"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3575" name="Google Shape;3575;p109"/>
          <p:cNvCxnSpPr>
            <a:stCxn id="3566" idx="1"/>
            <a:endCxn id="3559" idx="5"/>
          </p:cNvCxnSpPr>
          <p:nvPr/>
        </p:nvCxnSpPr>
        <p:spPr>
          <a:xfrm rot="10800000">
            <a:off x="4737965" y="3355619"/>
            <a:ext cx="703200" cy="1728600"/>
          </a:xfrm>
          <a:prstGeom prst="straightConnector1">
            <a:avLst/>
          </a:prstGeom>
          <a:noFill/>
          <a:ln w="19050" cap="flat" cmpd="sng">
            <a:solidFill>
              <a:srgbClr val="000000"/>
            </a:solidFill>
            <a:prstDash val="solid"/>
            <a:round/>
            <a:headEnd type="none" w="med" len="med"/>
            <a:tailEnd type="none" w="med" len="med"/>
          </a:ln>
        </p:spPr>
      </p:cxnSp>
      <p:cxnSp>
        <p:nvCxnSpPr>
          <p:cNvPr id="3576" name="Google Shape;3576;p109"/>
          <p:cNvCxnSpPr>
            <a:stCxn id="3577" idx="0"/>
            <a:endCxn id="3559" idx="4"/>
          </p:cNvCxnSpPr>
          <p:nvPr/>
        </p:nvCxnSpPr>
        <p:spPr>
          <a:xfrm rot="10800000">
            <a:off x="4571702" y="3424524"/>
            <a:ext cx="0" cy="572400"/>
          </a:xfrm>
          <a:prstGeom prst="straightConnector1">
            <a:avLst/>
          </a:prstGeom>
          <a:noFill/>
          <a:ln w="19050" cap="flat" cmpd="sng">
            <a:solidFill>
              <a:srgbClr val="000000"/>
            </a:solidFill>
            <a:prstDash val="solid"/>
            <a:round/>
            <a:headEnd type="none" w="med" len="med"/>
            <a:tailEnd type="none" w="med" len="med"/>
          </a:ln>
        </p:spPr>
      </p:cxnSp>
      <p:cxnSp>
        <p:nvCxnSpPr>
          <p:cNvPr id="3578" name="Google Shape;3578;p109"/>
          <p:cNvCxnSpPr>
            <a:stCxn id="3564" idx="0"/>
            <a:endCxn id="3577"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3579" name="Google Shape;3579;p109"/>
          <p:cNvCxnSpPr>
            <a:stCxn id="3563" idx="7"/>
            <a:endCxn id="3577"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3580" name="Google Shape;3580;p109"/>
          <p:cNvGrpSpPr/>
          <p:nvPr/>
        </p:nvGrpSpPr>
        <p:grpSpPr>
          <a:xfrm>
            <a:off x="2387496" y="2954434"/>
            <a:ext cx="4369001" cy="2531029"/>
            <a:chOff x="2433682" y="2789275"/>
            <a:chExt cx="3928604" cy="2275900"/>
          </a:xfrm>
        </p:grpSpPr>
        <p:sp>
          <p:nvSpPr>
            <p:cNvPr id="3558" name="Google Shape;3558;p109"/>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559" name="Google Shape;3559;p109"/>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568" name="Google Shape;3568;p109"/>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561" name="Google Shape;3561;p109"/>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564" name="Google Shape;3564;p109"/>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566" name="Google Shape;3566;p109"/>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571" name="Google Shape;3571;p109"/>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563" name="Google Shape;3563;p109"/>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577" name="Google Shape;3577;p109"/>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3581" name="Google Shape;3581;p109"/>
          <p:cNvSpPr txBox="1"/>
          <p:nvPr/>
        </p:nvSpPr>
        <p:spPr>
          <a:xfrm>
            <a:off x="267250" y="4034850"/>
            <a:ext cx="20208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Choose the cheapest edge that would combine two trees </a:t>
            </a:r>
            <a:br>
              <a:rPr lang="en">
                <a:solidFill>
                  <a:srgbClr val="CC0000"/>
                </a:solidFill>
                <a:latin typeface="Assistant"/>
                <a:ea typeface="Assistant"/>
                <a:cs typeface="Assistant"/>
                <a:sym typeface="Assistant"/>
              </a:rPr>
            </a:br>
            <a:r>
              <a:rPr lang="en" sz="1200">
                <a:solidFill>
                  <a:srgbClr val="CC0000"/>
                </a:solidFill>
                <a:latin typeface="Assistant"/>
                <a:ea typeface="Assistant"/>
                <a:cs typeface="Assistant"/>
                <a:sym typeface="Assistant"/>
              </a:rPr>
              <a:t>(i.e. that won’t cause a cycle) </a:t>
            </a:r>
            <a:endParaRPr sz="200" b="1">
              <a:solidFill>
                <a:srgbClr val="CC0000"/>
              </a:solidFill>
              <a:latin typeface="Assistant"/>
              <a:ea typeface="Assistant"/>
              <a:cs typeface="Assistant"/>
              <a:sym typeface="Assistant"/>
            </a:endParaRPr>
          </a:p>
        </p:txBody>
      </p:sp>
      <p:sp>
        <p:nvSpPr>
          <p:cNvPr id="3582" name="Google Shape;3582;p109"/>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586"/>
        <p:cNvGrpSpPr/>
        <p:nvPr/>
      </p:nvGrpSpPr>
      <p:grpSpPr>
        <a:xfrm>
          <a:off x="0" y="0"/>
          <a:ext cx="0" cy="0"/>
          <a:chOff x="0" y="0"/>
          <a:chExt cx="0" cy="0"/>
        </a:xfrm>
      </p:grpSpPr>
      <p:sp>
        <p:nvSpPr>
          <p:cNvPr id="3587" name="Google Shape;3587;p110"/>
          <p:cNvSpPr/>
          <p:nvPr/>
        </p:nvSpPr>
        <p:spPr>
          <a:xfrm rot="5400000">
            <a:off x="3680406" y="3301563"/>
            <a:ext cx="1817150" cy="779475"/>
          </a:xfrm>
          <a:custGeom>
            <a:avLst/>
            <a:gdLst/>
            <a:ahLst/>
            <a:cxnLst/>
            <a:rect l="l" t="t" r="r" b="b"/>
            <a:pathLst>
              <a:path w="72686" h="31179" extrusionOk="0">
                <a:moveTo>
                  <a:pt x="65011" y="2983"/>
                </a:moveTo>
                <a:cubicBezTo>
                  <a:pt x="54736" y="-1018"/>
                  <a:pt x="17686" y="-969"/>
                  <a:pt x="7509" y="2983"/>
                </a:cubicBezTo>
                <a:cubicBezTo>
                  <a:pt x="-2667" y="6935"/>
                  <a:pt x="-1087" y="22002"/>
                  <a:pt x="3952" y="26695"/>
                </a:cubicBezTo>
                <a:cubicBezTo>
                  <a:pt x="8991" y="31388"/>
                  <a:pt x="26874" y="31092"/>
                  <a:pt x="37742" y="31141"/>
                </a:cubicBezTo>
                <a:cubicBezTo>
                  <a:pt x="48610" y="31191"/>
                  <a:pt x="64616" y="31685"/>
                  <a:pt x="69161" y="26992"/>
                </a:cubicBezTo>
                <a:cubicBezTo>
                  <a:pt x="73706" y="22299"/>
                  <a:pt x="75286" y="6985"/>
                  <a:pt x="65011" y="2983"/>
                </a:cubicBezTo>
                <a:close/>
              </a:path>
            </a:pathLst>
          </a:custGeom>
          <a:solidFill>
            <a:srgbClr val="C7E2E4"/>
          </a:solidFill>
          <a:ln>
            <a:noFill/>
          </a:ln>
        </p:spPr>
      </p:sp>
      <p:sp>
        <p:nvSpPr>
          <p:cNvPr id="3588" name="Google Shape;3588;p110"/>
          <p:cNvSpPr/>
          <p:nvPr/>
        </p:nvSpPr>
        <p:spPr>
          <a:xfrm rot="1140449">
            <a:off x="6131598" y="3857331"/>
            <a:ext cx="732169" cy="745694"/>
          </a:xfrm>
          <a:custGeom>
            <a:avLst/>
            <a:gdLst/>
            <a:ahLst/>
            <a:cxnLst/>
            <a:rect l="l" t="t" r="r" b="b"/>
            <a:pathLst>
              <a:path w="29286" h="29827" extrusionOk="0">
                <a:moveTo>
                  <a:pt x="10675" y="309"/>
                </a:moveTo>
                <a:cubicBezTo>
                  <a:pt x="6018" y="1746"/>
                  <a:pt x="198" y="10597"/>
                  <a:pt x="5" y="15426"/>
                </a:cubicBezTo>
                <a:cubicBezTo>
                  <a:pt x="-188" y="20255"/>
                  <a:pt x="5178" y="27677"/>
                  <a:pt x="9518" y="29281"/>
                </a:cubicBezTo>
                <a:cubicBezTo>
                  <a:pt x="13859" y="30886"/>
                  <a:pt x="22976" y="28799"/>
                  <a:pt x="26048" y="25053"/>
                </a:cubicBezTo>
                <a:cubicBezTo>
                  <a:pt x="29120" y="21307"/>
                  <a:pt x="30512" y="10928"/>
                  <a:pt x="27950" y="6804"/>
                </a:cubicBezTo>
                <a:cubicBezTo>
                  <a:pt x="25388" y="2680"/>
                  <a:pt x="15333" y="-1128"/>
                  <a:pt x="10675" y="309"/>
                </a:cubicBezTo>
                <a:close/>
              </a:path>
            </a:pathLst>
          </a:custGeom>
          <a:solidFill>
            <a:srgbClr val="C7E2E4"/>
          </a:solidFill>
          <a:ln>
            <a:noFill/>
          </a:ln>
        </p:spPr>
      </p:sp>
      <p:sp>
        <p:nvSpPr>
          <p:cNvPr id="3589" name="Google Shape;3589;p110"/>
          <p:cNvSpPr/>
          <p:nvPr/>
        </p:nvSpPr>
        <p:spPr>
          <a:xfrm rot="-1891315">
            <a:off x="5240713" y="4878828"/>
            <a:ext cx="749115" cy="741590"/>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590" name="Google Shape;3590;p110"/>
          <p:cNvSpPr/>
          <p:nvPr/>
        </p:nvSpPr>
        <p:spPr>
          <a:xfrm rot="2169907">
            <a:off x="5240709" y="2818293"/>
            <a:ext cx="749132" cy="741607"/>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591" name="Google Shape;3591;p110"/>
          <p:cNvSpPr/>
          <p:nvPr/>
        </p:nvSpPr>
        <p:spPr>
          <a:xfrm>
            <a:off x="3122247" y="4859899"/>
            <a:ext cx="1817150" cy="779475"/>
          </a:xfrm>
          <a:custGeom>
            <a:avLst/>
            <a:gdLst/>
            <a:ahLst/>
            <a:cxnLst/>
            <a:rect l="l" t="t" r="r" b="b"/>
            <a:pathLst>
              <a:path w="72686" h="31179" extrusionOk="0">
                <a:moveTo>
                  <a:pt x="65011" y="2983"/>
                </a:moveTo>
                <a:cubicBezTo>
                  <a:pt x="54736" y="-1018"/>
                  <a:pt x="17686" y="-969"/>
                  <a:pt x="7509" y="2983"/>
                </a:cubicBezTo>
                <a:cubicBezTo>
                  <a:pt x="-2667" y="6935"/>
                  <a:pt x="-1087" y="22002"/>
                  <a:pt x="3952" y="26695"/>
                </a:cubicBezTo>
                <a:cubicBezTo>
                  <a:pt x="8991" y="31388"/>
                  <a:pt x="26874" y="31092"/>
                  <a:pt x="37742" y="31141"/>
                </a:cubicBezTo>
                <a:cubicBezTo>
                  <a:pt x="48610" y="31191"/>
                  <a:pt x="64616" y="31685"/>
                  <a:pt x="69161" y="26992"/>
                </a:cubicBezTo>
                <a:cubicBezTo>
                  <a:pt x="73706" y="22299"/>
                  <a:pt x="75286" y="6985"/>
                  <a:pt x="65011" y="2983"/>
                </a:cubicBezTo>
                <a:close/>
              </a:path>
            </a:pathLst>
          </a:custGeom>
          <a:solidFill>
            <a:srgbClr val="C7E2E4"/>
          </a:solidFill>
          <a:ln>
            <a:noFill/>
          </a:ln>
        </p:spPr>
      </p:sp>
      <p:sp>
        <p:nvSpPr>
          <p:cNvPr id="3592" name="Google Shape;3592;p110"/>
          <p:cNvSpPr/>
          <p:nvPr/>
        </p:nvSpPr>
        <p:spPr>
          <a:xfrm rot="-1891315">
            <a:off x="3176526" y="2818303"/>
            <a:ext cx="749115" cy="741590"/>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593" name="Google Shape;3593;p110"/>
          <p:cNvSpPr/>
          <p:nvPr/>
        </p:nvSpPr>
        <p:spPr>
          <a:xfrm>
            <a:off x="2256431" y="3856221"/>
            <a:ext cx="749150" cy="741625"/>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594" name="Google Shape;3594;p110"/>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595" name="Google Shape;3595;p110"/>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76</a:t>
            </a:fld>
            <a:endParaRPr/>
          </a:p>
        </p:txBody>
      </p:sp>
      <p:sp>
        <p:nvSpPr>
          <p:cNvPr id="3596" name="Google Shape;3596;p110"/>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597" name="Google Shape;3597;p110"/>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598" name="Google Shape;3598;p110"/>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3599" name="Google Shape;3599;p110"/>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2</a:t>
            </a:r>
            <a:endParaRPr sz="1500">
              <a:latin typeface="Assistant"/>
              <a:ea typeface="Assistant"/>
              <a:cs typeface="Assistant"/>
              <a:sym typeface="Assistant"/>
            </a:endParaRPr>
          </a:p>
        </p:txBody>
      </p:sp>
      <p:sp>
        <p:nvSpPr>
          <p:cNvPr id="3600" name="Google Shape;3600;p110"/>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601" name="Google Shape;3601;p110"/>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602" name="Google Shape;3602;p110"/>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603" name="Google Shape;3603;p110"/>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604" name="Google Shape;3604;p110"/>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605" name="Google Shape;3605;p110"/>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3606" name="Google Shape;3606;p110"/>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607" name="Google Shape;3607;p110"/>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608" name="Google Shape;3608;p110"/>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609" name="Google Shape;3609;p110"/>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3610" name="Google Shape;3610;p110"/>
          <p:cNvCxnSpPr>
            <a:stCxn id="3611" idx="6"/>
            <a:endCxn id="3612" idx="2"/>
          </p:cNvCxnSpPr>
          <p:nvPr/>
        </p:nvCxnSpPr>
        <p:spPr>
          <a:xfrm>
            <a:off x="3771301"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613" name="Google Shape;3613;p110"/>
          <p:cNvCxnSpPr>
            <a:stCxn id="3612" idx="6"/>
            <a:endCxn id="3614" idx="2"/>
          </p:cNvCxnSpPr>
          <p:nvPr/>
        </p:nvCxnSpPr>
        <p:spPr>
          <a:xfrm>
            <a:off x="4806842"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615" name="Google Shape;3615;p110"/>
          <p:cNvCxnSpPr>
            <a:stCxn id="3616" idx="6"/>
            <a:endCxn id="3617"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3618" name="Google Shape;3618;p110"/>
          <p:cNvCxnSpPr>
            <a:stCxn id="3617" idx="6"/>
            <a:endCxn id="3619" idx="2"/>
          </p:cNvCxnSpPr>
          <p:nvPr/>
        </p:nvCxnSpPr>
        <p:spPr>
          <a:xfrm>
            <a:off x="4814171" y="5250419"/>
            <a:ext cx="558300" cy="0"/>
          </a:xfrm>
          <a:prstGeom prst="straightConnector1">
            <a:avLst/>
          </a:prstGeom>
          <a:noFill/>
          <a:ln w="19050" cap="flat" cmpd="sng">
            <a:solidFill>
              <a:srgbClr val="000000"/>
            </a:solidFill>
            <a:prstDash val="solid"/>
            <a:round/>
            <a:headEnd type="none" w="med" len="med"/>
            <a:tailEnd type="none" w="med" len="med"/>
          </a:ln>
        </p:spPr>
      </p:cxnSp>
      <p:cxnSp>
        <p:nvCxnSpPr>
          <p:cNvPr id="3620" name="Google Shape;3620;p110"/>
          <p:cNvCxnSpPr>
            <a:stCxn id="3619" idx="7"/>
            <a:endCxn id="3621"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622" name="Google Shape;3622;p110"/>
          <p:cNvCxnSpPr>
            <a:stCxn id="3621" idx="1"/>
            <a:endCxn id="3614"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3623" name="Google Shape;3623;p110"/>
          <p:cNvCxnSpPr>
            <a:stCxn id="3616" idx="1"/>
            <a:endCxn id="3624"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625" name="Google Shape;3625;p110"/>
          <p:cNvCxnSpPr>
            <a:stCxn id="3624" idx="7"/>
            <a:endCxn id="3611" idx="3"/>
          </p:cNvCxnSpPr>
          <p:nvPr/>
        </p:nvCxnSpPr>
        <p:spPr>
          <a:xfrm rot="10800000" flipH="1">
            <a:off x="2788737" y="3355654"/>
            <a:ext cx="581400" cy="710100"/>
          </a:xfrm>
          <a:prstGeom prst="straightConnector1">
            <a:avLst/>
          </a:prstGeom>
          <a:noFill/>
          <a:ln w="19050" cap="flat" cmpd="sng">
            <a:solidFill>
              <a:srgbClr val="000000"/>
            </a:solidFill>
            <a:prstDash val="solid"/>
            <a:round/>
            <a:headEnd type="none" w="med" len="med"/>
            <a:tailEnd type="none" w="med" len="med"/>
          </a:ln>
        </p:spPr>
      </p:cxnSp>
      <p:cxnSp>
        <p:nvCxnSpPr>
          <p:cNvPr id="3626" name="Google Shape;3626;p110"/>
          <p:cNvCxnSpPr>
            <a:stCxn id="3616" idx="0"/>
            <a:endCxn id="3611"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3627" name="Google Shape;3627;p110"/>
          <p:cNvCxnSpPr>
            <a:stCxn id="3619" idx="0"/>
            <a:endCxn id="3614"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3628" name="Google Shape;3628;p110"/>
          <p:cNvCxnSpPr>
            <a:stCxn id="3619" idx="1"/>
            <a:endCxn id="3612" idx="5"/>
          </p:cNvCxnSpPr>
          <p:nvPr/>
        </p:nvCxnSpPr>
        <p:spPr>
          <a:xfrm rot="10800000">
            <a:off x="4737965" y="3355619"/>
            <a:ext cx="703200" cy="1728600"/>
          </a:xfrm>
          <a:prstGeom prst="straightConnector1">
            <a:avLst/>
          </a:prstGeom>
          <a:noFill/>
          <a:ln w="19050" cap="flat" cmpd="sng">
            <a:solidFill>
              <a:srgbClr val="000000"/>
            </a:solidFill>
            <a:prstDash val="solid"/>
            <a:round/>
            <a:headEnd type="none" w="med" len="med"/>
            <a:tailEnd type="none" w="med" len="med"/>
          </a:ln>
        </p:spPr>
      </p:cxnSp>
      <p:cxnSp>
        <p:nvCxnSpPr>
          <p:cNvPr id="3629" name="Google Shape;3629;p110"/>
          <p:cNvCxnSpPr>
            <a:stCxn id="3630" idx="0"/>
            <a:endCxn id="3612"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3631" name="Google Shape;3631;p110"/>
          <p:cNvCxnSpPr>
            <a:stCxn id="3617" idx="0"/>
            <a:endCxn id="3630"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3632" name="Google Shape;3632;p110"/>
          <p:cNvCxnSpPr>
            <a:stCxn id="3616" idx="7"/>
            <a:endCxn id="3630"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3633" name="Google Shape;3633;p110"/>
          <p:cNvGrpSpPr/>
          <p:nvPr/>
        </p:nvGrpSpPr>
        <p:grpSpPr>
          <a:xfrm>
            <a:off x="2387496" y="2954434"/>
            <a:ext cx="4369001" cy="2531029"/>
            <a:chOff x="2433682" y="2789275"/>
            <a:chExt cx="3928604" cy="2275900"/>
          </a:xfrm>
        </p:grpSpPr>
        <p:sp>
          <p:nvSpPr>
            <p:cNvPr id="3611" name="Google Shape;3611;p110"/>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612" name="Google Shape;3612;p110"/>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621" name="Google Shape;3621;p110"/>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614" name="Google Shape;3614;p110"/>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617" name="Google Shape;3617;p110"/>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619" name="Google Shape;3619;p110"/>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624" name="Google Shape;3624;p110"/>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616" name="Google Shape;3616;p110"/>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630" name="Google Shape;3630;p110"/>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3634" name="Google Shape;3634;p110"/>
          <p:cNvSpPr txBox="1"/>
          <p:nvPr/>
        </p:nvSpPr>
        <p:spPr>
          <a:xfrm>
            <a:off x="267250" y="4034850"/>
            <a:ext cx="20208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Choose the cheapest edge that would combine two trees </a:t>
            </a:r>
            <a:br>
              <a:rPr lang="en">
                <a:solidFill>
                  <a:srgbClr val="CC0000"/>
                </a:solidFill>
                <a:latin typeface="Assistant"/>
                <a:ea typeface="Assistant"/>
                <a:cs typeface="Assistant"/>
                <a:sym typeface="Assistant"/>
              </a:rPr>
            </a:br>
            <a:r>
              <a:rPr lang="en" sz="1200">
                <a:solidFill>
                  <a:srgbClr val="CC0000"/>
                </a:solidFill>
                <a:latin typeface="Assistant"/>
                <a:ea typeface="Assistant"/>
                <a:cs typeface="Assistant"/>
                <a:sym typeface="Assistant"/>
              </a:rPr>
              <a:t>(i.e. that won’t cause a cycle) </a:t>
            </a:r>
            <a:endParaRPr sz="200" b="1">
              <a:solidFill>
                <a:srgbClr val="CC0000"/>
              </a:solidFill>
              <a:latin typeface="Assistant"/>
              <a:ea typeface="Assistant"/>
              <a:cs typeface="Assistant"/>
              <a:sym typeface="Assistant"/>
            </a:endParaRPr>
          </a:p>
        </p:txBody>
      </p:sp>
      <p:sp>
        <p:nvSpPr>
          <p:cNvPr id="3635" name="Google Shape;3635;p110"/>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
        <p:nvSpPr>
          <p:cNvPr id="3636" name="Google Shape;3636;p110"/>
          <p:cNvSpPr txBox="1"/>
          <p:nvPr/>
        </p:nvSpPr>
        <p:spPr>
          <a:xfrm>
            <a:off x="6939650" y="3233050"/>
            <a:ext cx="1817100" cy="1731600"/>
          </a:xfrm>
          <a:prstGeom prst="rect">
            <a:avLst/>
          </a:prstGeom>
          <a:noFill/>
          <a:ln>
            <a:noFill/>
          </a:ln>
        </p:spPr>
        <p:txBody>
          <a:bodyPr spcFirstLastPara="1" wrap="square" lIns="91425" tIns="91425" rIns="91425" bIns="91425" anchor="ctr" anchorCtr="0">
            <a:noAutofit/>
          </a:bodyPr>
          <a:lstStyle/>
          <a:p>
            <a:pPr algn="ctr"/>
            <a:r>
              <a:rPr lang="en" sz="1300">
                <a:solidFill>
                  <a:srgbClr val="CC0000"/>
                </a:solidFill>
                <a:latin typeface="Assistant"/>
                <a:ea typeface="Assistant"/>
                <a:cs typeface="Assistant"/>
                <a:sym typeface="Assistant"/>
              </a:rPr>
              <a:t>If there’s a tie, choose one of the edges</a:t>
            </a:r>
            <a:endParaRPr sz="100" b="1">
              <a:solidFill>
                <a:srgbClr val="CC0000"/>
              </a:solidFill>
              <a:latin typeface="Assistant"/>
              <a:ea typeface="Assistant"/>
              <a:cs typeface="Assistant"/>
              <a:sym typeface="Assistan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640"/>
        <p:cNvGrpSpPr/>
        <p:nvPr/>
      </p:nvGrpSpPr>
      <p:grpSpPr>
        <a:xfrm>
          <a:off x="0" y="0"/>
          <a:ext cx="0" cy="0"/>
          <a:chOff x="0" y="0"/>
          <a:chExt cx="0" cy="0"/>
        </a:xfrm>
      </p:grpSpPr>
      <p:sp>
        <p:nvSpPr>
          <p:cNvPr id="3641" name="Google Shape;3641;p111"/>
          <p:cNvSpPr/>
          <p:nvPr/>
        </p:nvSpPr>
        <p:spPr>
          <a:xfrm rot="5400000">
            <a:off x="3680406" y="3301563"/>
            <a:ext cx="1817150" cy="779475"/>
          </a:xfrm>
          <a:custGeom>
            <a:avLst/>
            <a:gdLst/>
            <a:ahLst/>
            <a:cxnLst/>
            <a:rect l="l" t="t" r="r" b="b"/>
            <a:pathLst>
              <a:path w="72686" h="31179" extrusionOk="0">
                <a:moveTo>
                  <a:pt x="65011" y="2983"/>
                </a:moveTo>
                <a:cubicBezTo>
                  <a:pt x="54736" y="-1018"/>
                  <a:pt x="17686" y="-969"/>
                  <a:pt x="7509" y="2983"/>
                </a:cubicBezTo>
                <a:cubicBezTo>
                  <a:pt x="-2667" y="6935"/>
                  <a:pt x="-1087" y="22002"/>
                  <a:pt x="3952" y="26695"/>
                </a:cubicBezTo>
                <a:cubicBezTo>
                  <a:pt x="8991" y="31388"/>
                  <a:pt x="26874" y="31092"/>
                  <a:pt x="37742" y="31141"/>
                </a:cubicBezTo>
                <a:cubicBezTo>
                  <a:pt x="48610" y="31191"/>
                  <a:pt x="64616" y="31685"/>
                  <a:pt x="69161" y="26992"/>
                </a:cubicBezTo>
                <a:cubicBezTo>
                  <a:pt x="73706" y="22299"/>
                  <a:pt x="75286" y="6985"/>
                  <a:pt x="65011" y="2983"/>
                </a:cubicBezTo>
                <a:close/>
              </a:path>
            </a:pathLst>
          </a:custGeom>
          <a:solidFill>
            <a:srgbClr val="C7E2E4"/>
          </a:solidFill>
          <a:ln>
            <a:noFill/>
          </a:ln>
        </p:spPr>
      </p:sp>
      <p:sp>
        <p:nvSpPr>
          <p:cNvPr id="3642" name="Google Shape;3642;p111"/>
          <p:cNvSpPr/>
          <p:nvPr/>
        </p:nvSpPr>
        <p:spPr>
          <a:xfrm rot="1140449">
            <a:off x="6131598" y="3857331"/>
            <a:ext cx="732169" cy="745694"/>
          </a:xfrm>
          <a:custGeom>
            <a:avLst/>
            <a:gdLst/>
            <a:ahLst/>
            <a:cxnLst/>
            <a:rect l="l" t="t" r="r" b="b"/>
            <a:pathLst>
              <a:path w="29286" h="29827" extrusionOk="0">
                <a:moveTo>
                  <a:pt x="10675" y="309"/>
                </a:moveTo>
                <a:cubicBezTo>
                  <a:pt x="6018" y="1746"/>
                  <a:pt x="198" y="10597"/>
                  <a:pt x="5" y="15426"/>
                </a:cubicBezTo>
                <a:cubicBezTo>
                  <a:pt x="-188" y="20255"/>
                  <a:pt x="5178" y="27677"/>
                  <a:pt x="9518" y="29281"/>
                </a:cubicBezTo>
                <a:cubicBezTo>
                  <a:pt x="13859" y="30886"/>
                  <a:pt x="22976" y="28799"/>
                  <a:pt x="26048" y="25053"/>
                </a:cubicBezTo>
                <a:cubicBezTo>
                  <a:pt x="29120" y="21307"/>
                  <a:pt x="30512" y="10928"/>
                  <a:pt x="27950" y="6804"/>
                </a:cubicBezTo>
                <a:cubicBezTo>
                  <a:pt x="25388" y="2680"/>
                  <a:pt x="15333" y="-1128"/>
                  <a:pt x="10675" y="309"/>
                </a:cubicBezTo>
                <a:close/>
              </a:path>
            </a:pathLst>
          </a:custGeom>
          <a:solidFill>
            <a:srgbClr val="C7E2E4"/>
          </a:solidFill>
          <a:ln>
            <a:noFill/>
          </a:ln>
        </p:spPr>
      </p:sp>
      <p:sp>
        <p:nvSpPr>
          <p:cNvPr id="3643" name="Google Shape;3643;p111"/>
          <p:cNvSpPr/>
          <p:nvPr/>
        </p:nvSpPr>
        <p:spPr>
          <a:xfrm rot="2169907">
            <a:off x="5240709" y="2818293"/>
            <a:ext cx="749132" cy="741607"/>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644" name="Google Shape;3644;p111"/>
          <p:cNvSpPr/>
          <p:nvPr/>
        </p:nvSpPr>
        <p:spPr>
          <a:xfrm>
            <a:off x="3103976" y="4842551"/>
            <a:ext cx="2905225" cy="797333"/>
          </a:xfrm>
          <a:custGeom>
            <a:avLst/>
            <a:gdLst/>
            <a:ahLst/>
            <a:cxnLst/>
            <a:rect l="l" t="t" r="r" b="b"/>
            <a:pathLst>
              <a:path w="116209" h="32170" extrusionOk="0">
                <a:moveTo>
                  <a:pt x="103408" y="2946"/>
                </a:moveTo>
                <a:cubicBezTo>
                  <a:pt x="86784" y="-1174"/>
                  <a:pt x="27290" y="-878"/>
                  <a:pt x="11227" y="3242"/>
                </a:cubicBezTo>
                <a:cubicBezTo>
                  <a:pt x="-4836" y="7362"/>
                  <a:pt x="-1246" y="22855"/>
                  <a:pt x="7031" y="27667"/>
                </a:cubicBezTo>
                <a:cubicBezTo>
                  <a:pt x="15309" y="32479"/>
                  <a:pt x="43568" y="32064"/>
                  <a:pt x="60892" y="32113"/>
                </a:cubicBezTo>
                <a:cubicBezTo>
                  <a:pt x="78216" y="32163"/>
                  <a:pt x="103888" y="32825"/>
                  <a:pt x="110974" y="27964"/>
                </a:cubicBezTo>
                <a:cubicBezTo>
                  <a:pt x="118060" y="23103"/>
                  <a:pt x="120033" y="7066"/>
                  <a:pt x="103408" y="2946"/>
                </a:cubicBezTo>
                <a:close/>
              </a:path>
            </a:pathLst>
          </a:custGeom>
          <a:solidFill>
            <a:srgbClr val="C7E2E4"/>
          </a:solidFill>
          <a:ln>
            <a:noFill/>
          </a:ln>
        </p:spPr>
      </p:sp>
      <p:sp>
        <p:nvSpPr>
          <p:cNvPr id="3645" name="Google Shape;3645;p111"/>
          <p:cNvSpPr/>
          <p:nvPr/>
        </p:nvSpPr>
        <p:spPr>
          <a:xfrm rot="-1891315">
            <a:off x="3176526" y="2818303"/>
            <a:ext cx="749115" cy="741590"/>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646" name="Google Shape;3646;p111"/>
          <p:cNvSpPr/>
          <p:nvPr/>
        </p:nvSpPr>
        <p:spPr>
          <a:xfrm>
            <a:off x="2256431" y="3856221"/>
            <a:ext cx="749150" cy="741625"/>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647" name="Google Shape;3647;p111"/>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648" name="Google Shape;3648;p111"/>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77</a:t>
            </a:fld>
            <a:endParaRPr/>
          </a:p>
        </p:txBody>
      </p:sp>
      <p:sp>
        <p:nvSpPr>
          <p:cNvPr id="3649" name="Google Shape;3649;p111"/>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650" name="Google Shape;3650;p111"/>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651" name="Google Shape;3651;p111"/>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3652" name="Google Shape;3652;p111"/>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3653" name="Google Shape;3653;p111"/>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654" name="Google Shape;3654;p111"/>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655" name="Google Shape;3655;p111"/>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656" name="Google Shape;3656;p111"/>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657" name="Google Shape;3657;p111"/>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658" name="Google Shape;3658;p111"/>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3659" name="Google Shape;3659;p111"/>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660" name="Google Shape;3660;p111"/>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661" name="Google Shape;3661;p111"/>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662" name="Google Shape;3662;p111"/>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3663" name="Google Shape;3663;p111"/>
          <p:cNvCxnSpPr>
            <a:stCxn id="3664" idx="6"/>
            <a:endCxn id="3665" idx="2"/>
          </p:cNvCxnSpPr>
          <p:nvPr/>
        </p:nvCxnSpPr>
        <p:spPr>
          <a:xfrm>
            <a:off x="3771301"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666" name="Google Shape;3666;p111"/>
          <p:cNvCxnSpPr>
            <a:stCxn id="3665" idx="6"/>
            <a:endCxn id="3667" idx="2"/>
          </p:cNvCxnSpPr>
          <p:nvPr/>
        </p:nvCxnSpPr>
        <p:spPr>
          <a:xfrm>
            <a:off x="4806842"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668" name="Google Shape;3668;p111"/>
          <p:cNvCxnSpPr>
            <a:stCxn id="3669" idx="6"/>
            <a:endCxn id="3670"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3671" name="Google Shape;3671;p111"/>
          <p:cNvCxnSpPr>
            <a:stCxn id="3670" idx="6"/>
            <a:endCxn id="3672"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3673" name="Google Shape;3673;p111"/>
          <p:cNvCxnSpPr>
            <a:stCxn id="3672" idx="7"/>
            <a:endCxn id="3674"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675" name="Google Shape;3675;p111"/>
          <p:cNvCxnSpPr>
            <a:stCxn id="3674" idx="1"/>
            <a:endCxn id="3667"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3676" name="Google Shape;3676;p111"/>
          <p:cNvCxnSpPr>
            <a:stCxn id="3669" idx="1"/>
            <a:endCxn id="3677"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678" name="Google Shape;3678;p111"/>
          <p:cNvCxnSpPr>
            <a:stCxn id="3677" idx="7"/>
            <a:endCxn id="3664" idx="3"/>
          </p:cNvCxnSpPr>
          <p:nvPr/>
        </p:nvCxnSpPr>
        <p:spPr>
          <a:xfrm rot="10800000" flipH="1">
            <a:off x="2788737" y="3355654"/>
            <a:ext cx="581400" cy="710100"/>
          </a:xfrm>
          <a:prstGeom prst="straightConnector1">
            <a:avLst/>
          </a:prstGeom>
          <a:noFill/>
          <a:ln w="19050" cap="flat" cmpd="sng">
            <a:solidFill>
              <a:srgbClr val="000000"/>
            </a:solidFill>
            <a:prstDash val="solid"/>
            <a:round/>
            <a:headEnd type="none" w="med" len="med"/>
            <a:tailEnd type="none" w="med" len="med"/>
          </a:ln>
        </p:spPr>
      </p:cxnSp>
      <p:cxnSp>
        <p:nvCxnSpPr>
          <p:cNvPr id="3679" name="Google Shape;3679;p111"/>
          <p:cNvCxnSpPr>
            <a:stCxn id="3669" idx="0"/>
            <a:endCxn id="3664"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3680" name="Google Shape;3680;p111"/>
          <p:cNvCxnSpPr>
            <a:stCxn id="3672" idx="0"/>
            <a:endCxn id="3667"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3681" name="Google Shape;3681;p111"/>
          <p:cNvCxnSpPr>
            <a:stCxn id="3672" idx="1"/>
            <a:endCxn id="3665" idx="5"/>
          </p:cNvCxnSpPr>
          <p:nvPr/>
        </p:nvCxnSpPr>
        <p:spPr>
          <a:xfrm rot="10800000">
            <a:off x="4737965" y="3355619"/>
            <a:ext cx="703200" cy="1728600"/>
          </a:xfrm>
          <a:prstGeom prst="straightConnector1">
            <a:avLst/>
          </a:prstGeom>
          <a:noFill/>
          <a:ln w="19050" cap="flat" cmpd="sng">
            <a:solidFill>
              <a:srgbClr val="000000"/>
            </a:solidFill>
            <a:prstDash val="solid"/>
            <a:round/>
            <a:headEnd type="none" w="med" len="med"/>
            <a:tailEnd type="none" w="med" len="med"/>
          </a:ln>
        </p:spPr>
      </p:cxnSp>
      <p:cxnSp>
        <p:nvCxnSpPr>
          <p:cNvPr id="3682" name="Google Shape;3682;p111"/>
          <p:cNvCxnSpPr>
            <a:stCxn id="3683" idx="0"/>
            <a:endCxn id="3665"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3684" name="Google Shape;3684;p111"/>
          <p:cNvCxnSpPr>
            <a:stCxn id="3670" idx="0"/>
            <a:endCxn id="3683"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3685" name="Google Shape;3685;p111"/>
          <p:cNvCxnSpPr>
            <a:stCxn id="3669" idx="7"/>
            <a:endCxn id="3683"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3686" name="Google Shape;3686;p111"/>
          <p:cNvGrpSpPr/>
          <p:nvPr/>
        </p:nvGrpSpPr>
        <p:grpSpPr>
          <a:xfrm>
            <a:off x="2387496" y="2954434"/>
            <a:ext cx="4369001" cy="2531029"/>
            <a:chOff x="2433682" y="2789275"/>
            <a:chExt cx="3928604" cy="2275900"/>
          </a:xfrm>
        </p:grpSpPr>
        <p:sp>
          <p:nvSpPr>
            <p:cNvPr id="3664" name="Google Shape;3664;p111"/>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665" name="Google Shape;3665;p111"/>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674" name="Google Shape;3674;p111"/>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667" name="Google Shape;3667;p111"/>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670" name="Google Shape;3670;p111"/>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672" name="Google Shape;3672;p111"/>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677" name="Google Shape;3677;p111"/>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669" name="Google Shape;3669;p111"/>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683" name="Google Shape;3683;p111"/>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3687" name="Google Shape;3687;p111"/>
          <p:cNvSpPr txBox="1"/>
          <p:nvPr/>
        </p:nvSpPr>
        <p:spPr>
          <a:xfrm>
            <a:off x="267250" y="4034850"/>
            <a:ext cx="20208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Choose the cheapest edge that would combine two trees </a:t>
            </a:r>
            <a:br>
              <a:rPr lang="en">
                <a:solidFill>
                  <a:srgbClr val="CC0000"/>
                </a:solidFill>
                <a:latin typeface="Assistant"/>
                <a:ea typeface="Assistant"/>
                <a:cs typeface="Assistant"/>
                <a:sym typeface="Assistant"/>
              </a:rPr>
            </a:br>
            <a:r>
              <a:rPr lang="en" sz="1200">
                <a:solidFill>
                  <a:srgbClr val="CC0000"/>
                </a:solidFill>
                <a:latin typeface="Assistant"/>
                <a:ea typeface="Assistant"/>
                <a:cs typeface="Assistant"/>
                <a:sym typeface="Assistant"/>
              </a:rPr>
              <a:t>(i.e. that won’t cause a cycle) </a:t>
            </a:r>
            <a:endParaRPr sz="200" b="1">
              <a:solidFill>
                <a:srgbClr val="CC0000"/>
              </a:solidFill>
              <a:latin typeface="Assistant"/>
              <a:ea typeface="Assistant"/>
              <a:cs typeface="Assistant"/>
              <a:sym typeface="Assistant"/>
            </a:endParaRPr>
          </a:p>
        </p:txBody>
      </p:sp>
      <p:sp>
        <p:nvSpPr>
          <p:cNvPr id="3688" name="Google Shape;3688;p111"/>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692"/>
        <p:cNvGrpSpPr/>
        <p:nvPr/>
      </p:nvGrpSpPr>
      <p:grpSpPr>
        <a:xfrm>
          <a:off x="0" y="0"/>
          <a:ext cx="0" cy="0"/>
          <a:chOff x="0" y="0"/>
          <a:chExt cx="0" cy="0"/>
        </a:xfrm>
      </p:grpSpPr>
      <p:sp>
        <p:nvSpPr>
          <p:cNvPr id="3693" name="Google Shape;3693;p112"/>
          <p:cNvSpPr/>
          <p:nvPr/>
        </p:nvSpPr>
        <p:spPr>
          <a:xfrm rot="7773785">
            <a:off x="2021931" y="3328212"/>
            <a:ext cx="2144025" cy="779557"/>
          </a:xfrm>
          <a:custGeom>
            <a:avLst/>
            <a:gdLst/>
            <a:ahLst/>
            <a:cxnLst/>
            <a:rect l="l" t="t" r="r" b="b"/>
            <a:pathLst>
              <a:path w="72686" h="31179" extrusionOk="0">
                <a:moveTo>
                  <a:pt x="65011" y="2983"/>
                </a:moveTo>
                <a:cubicBezTo>
                  <a:pt x="54736" y="-1018"/>
                  <a:pt x="17686" y="-969"/>
                  <a:pt x="7509" y="2983"/>
                </a:cubicBezTo>
                <a:cubicBezTo>
                  <a:pt x="-2667" y="6935"/>
                  <a:pt x="-1087" y="22002"/>
                  <a:pt x="3952" y="26695"/>
                </a:cubicBezTo>
                <a:cubicBezTo>
                  <a:pt x="8991" y="31388"/>
                  <a:pt x="26874" y="31092"/>
                  <a:pt x="37742" y="31141"/>
                </a:cubicBezTo>
                <a:cubicBezTo>
                  <a:pt x="48610" y="31191"/>
                  <a:pt x="64616" y="31685"/>
                  <a:pt x="69161" y="26992"/>
                </a:cubicBezTo>
                <a:cubicBezTo>
                  <a:pt x="73706" y="22299"/>
                  <a:pt x="75286" y="6985"/>
                  <a:pt x="65011" y="2983"/>
                </a:cubicBezTo>
                <a:close/>
              </a:path>
            </a:pathLst>
          </a:custGeom>
          <a:solidFill>
            <a:srgbClr val="C7E2E4"/>
          </a:solidFill>
          <a:ln>
            <a:noFill/>
          </a:ln>
        </p:spPr>
      </p:sp>
      <p:sp>
        <p:nvSpPr>
          <p:cNvPr id="3694" name="Google Shape;3694;p112"/>
          <p:cNvSpPr/>
          <p:nvPr/>
        </p:nvSpPr>
        <p:spPr>
          <a:xfrm rot="5400000">
            <a:off x="3680406" y="3301563"/>
            <a:ext cx="1817150" cy="779475"/>
          </a:xfrm>
          <a:custGeom>
            <a:avLst/>
            <a:gdLst/>
            <a:ahLst/>
            <a:cxnLst/>
            <a:rect l="l" t="t" r="r" b="b"/>
            <a:pathLst>
              <a:path w="72686" h="31179" extrusionOk="0">
                <a:moveTo>
                  <a:pt x="65011" y="2983"/>
                </a:moveTo>
                <a:cubicBezTo>
                  <a:pt x="54736" y="-1018"/>
                  <a:pt x="17686" y="-969"/>
                  <a:pt x="7509" y="2983"/>
                </a:cubicBezTo>
                <a:cubicBezTo>
                  <a:pt x="-2667" y="6935"/>
                  <a:pt x="-1087" y="22002"/>
                  <a:pt x="3952" y="26695"/>
                </a:cubicBezTo>
                <a:cubicBezTo>
                  <a:pt x="8991" y="31388"/>
                  <a:pt x="26874" y="31092"/>
                  <a:pt x="37742" y="31141"/>
                </a:cubicBezTo>
                <a:cubicBezTo>
                  <a:pt x="48610" y="31191"/>
                  <a:pt x="64616" y="31685"/>
                  <a:pt x="69161" y="26992"/>
                </a:cubicBezTo>
                <a:cubicBezTo>
                  <a:pt x="73706" y="22299"/>
                  <a:pt x="75286" y="6985"/>
                  <a:pt x="65011" y="2983"/>
                </a:cubicBezTo>
                <a:close/>
              </a:path>
            </a:pathLst>
          </a:custGeom>
          <a:solidFill>
            <a:srgbClr val="C7E2E4"/>
          </a:solidFill>
          <a:ln>
            <a:noFill/>
          </a:ln>
        </p:spPr>
      </p:sp>
      <p:sp>
        <p:nvSpPr>
          <p:cNvPr id="3695" name="Google Shape;3695;p112"/>
          <p:cNvSpPr/>
          <p:nvPr/>
        </p:nvSpPr>
        <p:spPr>
          <a:xfrm rot="1140449">
            <a:off x="6131598" y="3857331"/>
            <a:ext cx="732169" cy="745694"/>
          </a:xfrm>
          <a:custGeom>
            <a:avLst/>
            <a:gdLst/>
            <a:ahLst/>
            <a:cxnLst/>
            <a:rect l="l" t="t" r="r" b="b"/>
            <a:pathLst>
              <a:path w="29286" h="29827" extrusionOk="0">
                <a:moveTo>
                  <a:pt x="10675" y="309"/>
                </a:moveTo>
                <a:cubicBezTo>
                  <a:pt x="6018" y="1746"/>
                  <a:pt x="198" y="10597"/>
                  <a:pt x="5" y="15426"/>
                </a:cubicBezTo>
                <a:cubicBezTo>
                  <a:pt x="-188" y="20255"/>
                  <a:pt x="5178" y="27677"/>
                  <a:pt x="9518" y="29281"/>
                </a:cubicBezTo>
                <a:cubicBezTo>
                  <a:pt x="13859" y="30886"/>
                  <a:pt x="22976" y="28799"/>
                  <a:pt x="26048" y="25053"/>
                </a:cubicBezTo>
                <a:cubicBezTo>
                  <a:pt x="29120" y="21307"/>
                  <a:pt x="30512" y="10928"/>
                  <a:pt x="27950" y="6804"/>
                </a:cubicBezTo>
                <a:cubicBezTo>
                  <a:pt x="25388" y="2680"/>
                  <a:pt x="15333" y="-1128"/>
                  <a:pt x="10675" y="309"/>
                </a:cubicBezTo>
                <a:close/>
              </a:path>
            </a:pathLst>
          </a:custGeom>
          <a:solidFill>
            <a:srgbClr val="C7E2E4"/>
          </a:solidFill>
          <a:ln>
            <a:noFill/>
          </a:ln>
        </p:spPr>
      </p:sp>
      <p:sp>
        <p:nvSpPr>
          <p:cNvPr id="3696" name="Google Shape;3696;p112"/>
          <p:cNvSpPr/>
          <p:nvPr/>
        </p:nvSpPr>
        <p:spPr>
          <a:xfrm rot="2169907">
            <a:off x="5240709" y="2818293"/>
            <a:ext cx="749132" cy="741607"/>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697" name="Google Shape;3697;p112"/>
          <p:cNvSpPr/>
          <p:nvPr/>
        </p:nvSpPr>
        <p:spPr>
          <a:xfrm>
            <a:off x="3103976" y="4842551"/>
            <a:ext cx="2905225" cy="797333"/>
          </a:xfrm>
          <a:custGeom>
            <a:avLst/>
            <a:gdLst/>
            <a:ahLst/>
            <a:cxnLst/>
            <a:rect l="l" t="t" r="r" b="b"/>
            <a:pathLst>
              <a:path w="116209" h="32170" extrusionOk="0">
                <a:moveTo>
                  <a:pt x="103408" y="2946"/>
                </a:moveTo>
                <a:cubicBezTo>
                  <a:pt x="86784" y="-1174"/>
                  <a:pt x="27290" y="-878"/>
                  <a:pt x="11227" y="3242"/>
                </a:cubicBezTo>
                <a:cubicBezTo>
                  <a:pt x="-4836" y="7362"/>
                  <a:pt x="-1246" y="22855"/>
                  <a:pt x="7031" y="27667"/>
                </a:cubicBezTo>
                <a:cubicBezTo>
                  <a:pt x="15309" y="32479"/>
                  <a:pt x="43568" y="32064"/>
                  <a:pt x="60892" y="32113"/>
                </a:cubicBezTo>
                <a:cubicBezTo>
                  <a:pt x="78216" y="32163"/>
                  <a:pt x="103888" y="32825"/>
                  <a:pt x="110974" y="27964"/>
                </a:cubicBezTo>
                <a:cubicBezTo>
                  <a:pt x="118060" y="23103"/>
                  <a:pt x="120033" y="7066"/>
                  <a:pt x="103408" y="2946"/>
                </a:cubicBezTo>
                <a:close/>
              </a:path>
            </a:pathLst>
          </a:custGeom>
          <a:solidFill>
            <a:srgbClr val="C7E2E4"/>
          </a:solidFill>
          <a:ln>
            <a:noFill/>
          </a:ln>
        </p:spPr>
      </p:sp>
      <p:sp>
        <p:nvSpPr>
          <p:cNvPr id="3698" name="Google Shape;3698;p112"/>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699" name="Google Shape;3699;p112"/>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78</a:t>
            </a:fld>
            <a:endParaRPr/>
          </a:p>
        </p:txBody>
      </p:sp>
      <p:sp>
        <p:nvSpPr>
          <p:cNvPr id="3700" name="Google Shape;3700;p112"/>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701" name="Google Shape;3701;p112"/>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702" name="Google Shape;3702;p112"/>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3703" name="Google Shape;3703;p112"/>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3704" name="Google Shape;3704;p112"/>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705" name="Google Shape;3705;p112"/>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706" name="Google Shape;3706;p112"/>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707" name="Google Shape;3707;p112"/>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708" name="Google Shape;3708;p112"/>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709" name="Google Shape;3709;p112"/>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3710" name="Google Shape;3710;p112"/>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4</a:t>
            </a:r>
            <a:endParaRPr sz="1500">
              <a:latin typeface="Assistant"/>
              <a:ea typeface="Assistant"/>
              <a:cs typeface="Assistant"/>
              <a:sym typeface="Assistant"/>
            </a:endParaRPr>
          </a:p>
        </p:txBody>
      </p:sp>
      <p:sp>
        <p:nvSpPr>
          <p:cNvPr id="3711" name="Google Shape;3711;p112"/>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712" name="Google Shape;3712;p112"/>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713" name="Google Shape;3713;p112"/>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3714" name="Google Shape;3714;p112"/>
          <p:cNvCxnSpPr>
            <a:stCxn id="3715" idx="6"/>
            <a:endCxn id="3716" idx="2"/>
          </p:cNvCxnSpPr>
          <p:nvPr/>
        </p:nvCxnSpPr>
        <p:spPr>
          <a:xfrm>
            <a:off x="3771301"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717" name="Google Shape;3717;p112"/>
          <p:cNvCxnSpPr>
            <a:stCxn id="3716" idx="6"/>
            <a:endCxn id="3718" idx="2"/>
          </p:cNvCxnSpPr>
          <p:nvPr/>
        </p:nvCxnSpPr>
        <p:spPr>
          <a:xfrm>
            <a:off x="4806842"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719" name="Google Shape;3719;p112"/>
          <p:cNvCxnSpPr>
            <a:stCxn id="3720" idx="6"/>
            <a:endCxn id="3721"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3722" name="Google Shape;3722;p112"/>
          <p:cNvCxnSpPr>
            <a:stCxn id="3721" idx="6"/>
            <a:endCxn id="3723"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3724" name="Google Shape;3724;p112"/>
          <p:cNvCxnSpPr>
            <a:stCxn id="3723" idx="7"/>
            <a:endCxn id="3725"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726" name="Google Shape;3726;p112"/>
          <p:cNvCxnSpPr>
            <a:stCxn id="3725" idx="1"/>
            <a:endCxn id="3718"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3727" name="Google Shape;3727;p112"/>
          <p:cNvCxnSpPr>
            <a:stCxn id="3720" idx="1"/>
            <a:endCxn id="3728"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729" name="Google Shape;3729;p112"/>
          <p:cNvCxnSpPr>
            <a:stCxn id="3728" idx="7"/>
            <a:endCxn id="3715"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3730" name="Google Shape;3730;p112"/>
          <p:cNvCxnSpPr>
            <a:stCxn id="3720" idx="0"/>
            <a:endCxn id="3715"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3731" name="Google Shape;3731;p112"/>
          <p:cNvCxnSpPr>
            <a:stCxn id="3723" idx="0"/>
            <a:endCxn id="3718"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3732" name="Google Shape;3732;p112"/>
          <p:cNvCxnSpPr>
            <a:stCxn id="3723" idx="1"/>
            <a:endCxn id="3716" idx="5"/>
          </p:cNvCxnSpPr>
          <p:nvPr/>
        </p:nvCxnSpPr>
        <p:spPr>
          <a:xfrm rot="10800000">
            <a:off x="4737965" y="3355619"/>
            <a:ext cx="703200" cy="1728600"/>
          </a:xfrm>
          <a:prstGeom prst="straightConnector1">
            <a:avLst/>
          </a:prstGeom>
          <a:noFill/>
          <a:ln w="19050" cap="flat" cmpd="sng">
            <a:solidFill>
              <a:srgbClr val="000000"/>
            </a:solidFill>
            <a:prstDash val="solid"/>
            <a:round/>
            <a:headEnd type="none" w="med" len="med"/>
            <a:tailEnd type="none" w="med" len="med"/>
          </a:ln>
        </p:spPr>
      </p:cxnSp>
      <p:cxnSp>
        <p:nvCxnSpPr>
          <p:cNvPr id="3733" name="Google Shape;3733;p112"/>
          <p:cNvCxnSpPr>
            <a:stCxn id="3734" idx="0"/>
            <a:endCxn id="3716"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3735" name="Google Shape;3735;p112"/>
          <p:cNvCxnSpPr>
            <a:stCxn id="3721" idx="0"/>
            <a:endCxn id="3734"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3736" name="Google Shape;3736;p112"/>
          <p:cNvCxnSpPr>
            <a:stCxn id="3720" idx="7"/>
            <a:endCxn id="3734"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3737" name="Google Shape;3737;p112"/>
          <p:cNvGrpSpPr/>
          <p:nvPr/>
        </p:nvGrpSpPr>
        <p:grpSpPr>
          <a:xfrm>
            <a:off x="2387496" y="2954434"/>
            <a:ext cx="4369001" cy="2531029"/>
            <a:chOff x="2433682" y="2789275"/>
            <a:chExt cx="3928604" cy="2275900"/>
          </a:xfrm>
        </p:grpSpPr>
        <p:sp>
          <p:nvSpPr>
            <p:cNvPr id="3715" name="Google Shape;3715;p112"/>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716" name="Google Shape;3716;p112"/>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725" name="Google Shape;3725;p112"/>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718" name="Google Shape;3718;p112"/>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721" name="Google Shape;3721;p112"/>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723" name="Google Shape;3723;p112"/>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728" name="Google Shape;3728;p112"/>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720" name="Google Shape;3720;p112"/>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734" name="Google Shape;3734;p112"/>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3738" name="Google Shape;3738;p112"/>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
        <p:nvSpPr>
          <p:cNvPr id="3739" name="Google Shape;3739;p112"/>
          <p:cNvSpPr txBox="1"/>
          <p:nvPr/>
        </p:nvSpPr>
        <p:spPr>
          <a:xfrm>
            <a:off x="267250" y="4034850"/>
            <a:ext cx="20208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Choose the cheapest edge that would combine two trees </a:t>
            </a:r>
            <a:br>
              <a:rPr lang="en">
                <a:solidFill>
                  <a:srgbClr val="CC0000"/>
                </a:solidFill>
                <a:latin typeface="Assistant"/>
                <a:ea typeface="Assistant"/>
                <a:cs typeface="Assistant"/>
                <a:sym typeface="Assistant"/>
              </a:rPr>
            </a:br>
            <a:r>
              <a:rPr lang="en" sz="1200">
                <a:solidFill>
                  <a:srgbClr val="CC0000"/>
                </a:solidFill>
                <a:latin typeface="Assistant"/>
                <a:ea typeface="Assistant"/>
                <a:cs typeface="Assistant"/>
                <a:sym typeface="Assistant"/>
              </a:rPr>
              <a:t>(i.e. that won’t cause a cycle) </a:t>
            </a:r>
            <a:endParaRPr sz="200" b="1">
              <a:solidFill>
                <a:srgbClr val="CC0000"/>
              </a:solidFill>
              <a:latin typeface="Assistant"/>
              <a:ea typeface="Assistant"/>
              <a:cs typeface="Assistant"/>
              <a:sym typeface="Assistant"/>
            </a:endParaRPr>
          </a:p>
        </p:txBody>
      </p:sp>
      <p:sp>
        <p:nvSpPr>
          <p:cNvPr id="3740" name="Google Shape;3740;p112"/>
          <p:cNvSpPr txBox="1"/>
          <p:nvPr/>
        </p:nvSpPr>
        <p:spPr>
          <a:xfrm>
            <a:off x="6939650" y="3233050"/>
            <a:ext cx="1817100" cy="1731600"/>
          </a:xfrm>
          <a:prstGeom prst="rect">
            <a:avLst/>
          </a:prstGeom>
          <a:noFill/>
          <a:ln>
            <a:noFill/>
          </a:ln>
        </p:spPr>
        <p:txBody>
          <a:bodyPr spcFirstLastPara="1" wrap="square" lIns="91425" tIns="91425" rIns="91425" bIns="91425" anchor="ctr" anchorCtr="0">
            <a:noAutofit/>
          </a:bodyPr>
          <a:lstStyle/>
          <a:p>
            <a:pPr algn="ctr"/>
            <a:r>
              <a:rPr lang="en" sz="1300">
                <a:solidFill>
                  <a:srgbClr val="CC0000"/>
                </a:solidFill>
                <a:latin typeface="Assistant"/>
                <a:ea typeface="Assistant"/>
                <a:cs typeface="Assistant"/>
                <a:sym typeface="Assistant"/>
              </a:rPr>
              <a:t>If there’s a tie, choose one of the edges</a:t>
            </a:r>
            <a:endParaRPr sz="100" b="1">
              <a:solidFill>
                <a:srgbClr val="CC0000"/>
              </a:solidFill>
              <a:latin typeface="Assistant"/>
              <a:ea typeface="Assistant"/>
              <a:cs typeface="Assistant"/>
              <a:sym typeface="Assistan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744"/>
        <p:cNvGrpSpPr/>
        <p:nvPr/>
      </p:nvGrpSpPr>
      <p:grpSpPr>
        <a:xfrm>
          <a:off x="0" y="0"/>
          <a:ext cx="0" cy="0"/>
          <a:chOff x="0" y="0"/>
          <a:chExt cx="0" cy="0"/>
        </a:xfrm>
      </p:grpSpPr>
      <p:sp>
        <p:nvSpPr>
          <p:cNvPr id="3745" name="Google Shape;3745;p113"/>
          <p:cNvSpPr/>
          <p:nvPr/>
        </p:nvSpPr>
        <p:spPr>
          <a:xfrm>
            <a:off x="3040702" y="2789886"/>
            <a:ext cx="2945925" cy="2899125"/>
          </a:xfrm>
          <a:custGeom>
            <a:avLst/>
            <a:gdLst/>
            <a:ahLst/>
            <a:cxnLst/>
            <a:rect l="l" t="t" r="r" b="b"/>
            <a:pathLst>
              <a:path w="117837" h="115965" extrusionOk="0">
                <a:moveTo>
                  <a:pt x="69779" y="2671"/>
                </a:moveTo>
                <a:cubicBezTo>
                  <a:pt x="61529" y="-3702"/>
                  <a:pt x="52686" y="2276"/>
                  <a:pt x="47845" y="10674"/>
                </a:cubicBezTo>
                <a:cubicBezTo>
                  <a:pt x="43004" y="19072"/>
                  <a:pt x="48536" y="39722"/>
                  <a:pt x="40731" y="53060"/>
                </a:cubicBezTo>
                <a:cubicBezTo>
                  <a:pt x="32926" y="66398"/>
                  <a:pt x="4323" y="80576"/>
                  <a:pt x="1013" y="90703"/>
                </a:cubicBezTo>
                <a:cubicBezTo>
                  <a:pt x="-2297" y="100830"/>
                  <a:pt x="2051" y="111006"/>
                  <a:pt x="20872" y="113822"/>
                </a:cubicBezTo>
                <a:cubicBezTo>
                  <a:pt x="39694" y="116638"/>
                  <a:pt x="101197" y="118417"/>
                  <a:pt x="113942" y="107598"/>
                </a:cubicBezTo>
                <a:cubicBezTo>
                  <a:pt x="126687" y="96779"/>
                  <a:pt x="104705" y="66398"/>
                  <a:pt x="97344" y="48910"/>
                </a:cubicBezTo>
                <a:cubicBezTo>
                  <a:pt x="89984" y="31422"/>
                  <a:pt x="78029" y="9044"/>
                  <a:pt x="69779" y="2671"/>
                </a:cubicBezTo>
                <a:close/>
              </a:path>
            </a:pathLst>
          </a:custGeom>
          <a:solidFill>
            <a:srgbClr val="C7E2E4"/>
          </a:solidFill>
          <a:ln>
            <a:noFill/>
          </a:ln>
        </p:spPr>
      </p:sp>
      <p:sp>
        <p:nvSpPr>
          <p:cNvPr id="3746" name="Google Shape;3746;p113"/>
          <p:cNvSpPr/>
          <p:nvPr/>
        </p:nvSpPr>
        <p:spPr>
          <a:xfrm rot="7773785">
            <a:off x="2021931" y="3328212"/>
            <a:ext cx="2144025" cy="779557"/>
          </a:xfrm>
          <a:custGeom>
            <a:avLst/>
            <a:gdLst/>
            <a:ahLst/>
            <a:cxnLst/>
            <a:rect l="l" t="t" r="r" b="b"/>
            <a:pathLst>
              <a:path w="72686" h="31179" extrusionOk="0">
                <a:moveTo>
                  <a:pt x="65011" y="2983"/>
                </a:moveTo>
                <a:cubicBezTo>
                  <a:pt x="54736" y="-1018"/>
                  <a:pt x="17686" y="-969"/>
                  <a:pt x="7509" y="2983"/>
                </a:cubicBezTo>
                <a:cubicBezTo>
                  <a:pt x="-2667" y="6935"/>
                  <a:pt x="-1087" y="22002"/>
                  <a:pt x="3952" y="26695"/>
                </a:cubicBezTo>
                <a:cubicBezTo>
                  <a:pt x="8991" y="31388"/>
                  <a:pt x="26874" y="31092"/>
                  <a:pt x="37742" y="31141"/>
                </a:cubicBezTo>
                <a:cubicBezTo>
                  <a:pt x="48610" y="31191"/>
                  <a:pt x="64616" y="31685"/>
                  <a:pt x="69161" y="26992"/>
                </a:cubicBezTo>
                <a:cubicBezTo>
                  <a:pt x="73706" y="22299"/>
                  <a:pt x="75286" y="6985"/>
                  <a:pt x="65011" y="2983"/>
                </a:cubicBezTo>
                <a:close/>
              </a:path>
            </a:pathLst>
          </a:custGeom>
          <a:solidFill>
            <a:srgbClr val="C7E2E4"/>
          </a:solidFill>
          <a:ln>
            <a:noFill/>
          </a:ln>
        </p:spPr>
      </p:sp>
      <p:sp>
        <p:nvSpPr>
          <p:cNvPr id="3747" name="Google Shape;3747;p113"/>
          <p:cNvSpPr/>
          <p:nvPr/>
        </p:nvSpPr>
        <p:spPr>
          <a:xfrm rot="1140449">
            <a:off x="6131598" y="3857331"/>
            <a:ext cx="732169" cy="745694"/>
          </a:xfrm>
          <a:custGeom>
            <a:avLst/>
            <a:gdLst/>
            <a:ahLst/>
            <a:cxnLst/>
            <a:rect l="l" t="t" r="r" b="b"/>
            <a:pathLst>
              <a:path w="29286" h="29827" extrusionOk="0">
                <a:moveTo>
                  <a:pt x="10675" y="309"/>
                </a:moveTo>
                <a:cubicBezTo>
                  <a:pt x="6018" y="1746"/>
                  <a:pt x="198" y="10597"/>
                  <a:pt x="5" y="15426"/>
                </a:cubicBezTo>
                <a:cubicBezTo>
                  <a:pt x="-188" y="20255"/>
                  <a:pt x="5178" y="27677"/>
                  <a:pt x="9518" y="29281"/>
                </a:cubicBezTo>
                <a:cubicBezTo>
                  <a:pt x="13859" y="30886"/>
                  <a:pt x="22976" y="28799"/>
                  <a:pt x="26048" y="25053"/>
                </a:cubicBezTo>
                <a:cubicBezTo>
                  <a:pt x="29120" y="21307"/>
                  <a:pt x="30512" y="10928"/>
                  <a:pt x="27950" y="6804"/>
                </a:cubicBezTo>
                <a:cubicBezTo>
                  <a:pt x="25388" y="2680"/>
                  <a:pt x="15333" y="-1128"/>
                  <a:pt x="10675" y="309"/>
                </a:cubicBezTo>
                <a:close/>
              </a:path>
            </a:pathLst>
          </a:custGeom>
          <a:solidFill>
            <a:srgbClr val="C7E2E4"/>
          </a:solidFill>
          <a:ln>
            <a:noFill/>
          </a:ln>
        </p:spPr>
      </p:sp>
      <p:sp>
        <p:nvSpPr>
          <p:cNvPr id="3748" name="Google Shape;3748;p113"/>
          <p:cNvSpPr/>
          <p:nvPr/>
        </p:nvSpPr>
        <p:spPr>
          <a:xfrm rot="2169907">
            <a:off x="5240709" y="2818293"/>
            <a:ext cx="749132" cy="741607"/>
          </a:xfrm>
          <a:custGeom>
            <a:avLst/>
            <a:gdLst/>
            <a:ahLst/>
            <a:cxnLst/>
            <a:rect l="l" t="t" r="r" b="b"/>
            <a:pathLst>
              <a:path w="29966" h="29665" extrusionOk="0">
                <a:moveTo>
                  <a:pt x="20231" y="625"/>
                </a:moveTo>
                <a:cubicBezTo>
                  <a:pt x="15597" y="-1370"/>
                  <a:pt x="5164" y="1712"/>
                  <a:pt x="2150" y="5664"/>
                </a:cubicBezTo>
                <a:cubicBezTo>
                  <a:pt x="-863" y="9616"/>
                  <a:pt x="-567" y="20385"/>
                  <a:pt x="2150" y="24337"/>
                </a:cubicBezTo>
                <a:cubicBezTo>
                  <a:pt x="4867" y="28289"/>
                  <a:pt x="13818" y="30493"/>
                  <a:pt x="18452" y="29376"/>
                </a:cubicBezTo>
                <a:cubicBezTo>
                  <a:pt x="23086" y="28259"/>
                  <a:pt x="29658" y="22427"/>
                  <a:pt x="29954" y="17635"/>
                </a:cubicBezTo>
                <a:cubicBezTo>
                  <a:pt x="30251" y="12843"/>
                  <a:pt x="24865" y="2620"/>
                  <a:pt x="20231" y="625"/>
                </a:cubicBezTo>
                <a:close/>
              </a:path>
            </a:pathLst>
          </a:custGeom>
          <a:solidFill>
            <a:srgbClr val="C7E2E4"/>
          </a:solidFill>
          <a:ln>
            <a:noFill/>
          </a:ln>
        </p:spPr>
      </p:sp>
      <p:sp>
        <p:nvSpPr>
          <p:cNvPr id="3749" name="Google Shape;3749;p113"/>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750" name="Google Shape;3750;p113"/>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79</a:t>
            </a:fld>
            <a:endParaRPr/>
          </a:p>
        </p:txBody>
      </p:sp>
      <p:sp>
        <p:nvSpPr>
          <p:cNvPr id="3751" name="Google Shape;3751;p113"/>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752" name="Google Shape;3752;p113"/>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753" name="Google Shape;3753;p113"/>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3754" name="Google Shape;3754;p113"/>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3755" name="Google Shape;3755;p113"/>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756" name="Google Shape;3756;p113"/>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757" name="Google Shape;3757;p113"/>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758" name="Google Shape;3758;p113"/>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759" name="Google Shape;3759;p113"/>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760" name="Google Shape;3760;p113"/>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3761" name="Google Shape;3761;p113"/>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762" name="Google Shape;3762;p113"/>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763" name="Google Shape;3763;p113"/>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764" name="Google Shape;3764;p113"/>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3765" name="Google Shape;3765;p113"/>
          <p:cNvCxnSpPr>
            <a:stCxn id="3766" idx="6"/>
            <a:endCxn id="3767" idx="2"/>
          </p:cNvCxnSpPr>
          <p:nvPr/>
        </p:nvCxnSpPr>
        <p:spPr>
          <a:xfrm>
            <a:off x="3771301"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768" name="Google Shape;3768;p113"/>
          <p:cNvCxnSpPr>
            <a:stCxn id="3767" idx="6"/>
            <a:endCxn id="3769" idx="2"/>
          </p:cNvCxnSpPr>
          <p:nvPr/>
        </p:nvCxnSpPr>
        <p:spPr>
          <a:xfrm>
            <a:off x="4806842"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770" name="Google Shape;3770;p113"/>
          <p:cNvCxnSpPr>
            <a:stCxn id="3771" idx="6"/>
            <a:endCxn id="3772"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3773" name="Google Shape;3773;p113"/>
          <p:cNvCxnSpPr>
            <a:stCxn id="3772" idx="6"/>
            <a:endCxn id="3774"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3775" name="Google Shape;3775;p113"/>
          <p:cNvCxnSpPr>
            <a:stCxn id="3774" idx="7"/>
            <a:endCxn id="3776"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777" name="Google Shape;3777;p113"/>
          <p:cNvCxnSpPr>
            <a:stCxn id="3776" idx="1"/>
            <a:endCxn id="3769"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3778" name="Google Shape;3778;p113"/>
          <p:cNvCxnSpPr>
            <a:stCxn id="3771" idx="1"/>
            <a:endCxn id="3779"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780" name="Google Shape;3780;p113"/>
          <p:cNvCxnSpPr>
            <a:stCxn id="3779" idx="7"/>
            <a:endCxn id="3766"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3781" name="Google Shape;3781;p113"/>
          <p:cNvCxnSpPr>
            <a:stCxn id="3771" idx="0"/>
            <a:endCxn id="3766"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3782" name="Google Shape;3782;p113"/>
          <p:cNvCxnSpPr>
            <a:stCxn id="3774" idx="0"/>
            <a:endCxn id="3769"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3783" name="Google Shape;3783;p113"/>
          <p:cNvCxnSpPr>
            <a:stCxn id="3774" idx="1"/>
            <a:endCxn id="3767"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3784" name="Google Shape;3784;p113"/>
          <p:cNvCxnSpPr>
            <a:stCxn id="3785" idx="0"/>
            <a:endCxn id="3767"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3786" name="Google Shape;3786;p113"/>
          <p:cNvCxnSpPr>
            <a:stCxn id="3772" idx="0"/>
            <a:endCxn id="3785"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3787" name="Google Shape;3787;p113"/>
          <p:cNvCxnSpPr>
            <a:stCxn id="3771" idx="7"/>
            <a:endCxn id="3785"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3788" name="Google Shape;3788;p113"/>
          <p:cNvGrpSpPr/>
          <p:nvPr/>
        </p:nvGrpSpPr>
        <p:grpSpPr>
          <a:xfrm>
            <a:off x="2387496" y="2954434"/>
            <a:ext cx="4369001" cy="2531029"/>
            <a:chOff x="2433682" y="2789275"/>
            <a:chExt cx="3928604" cy="2275900"/>
          </a:xfrm>
        </p:grpSpPr>
        <p:sp>
          <p:nvSpPr>
            <p:cNvPr id="3766" name="Google Shape;3766;p113"/>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767" name="Google Shape;3767;p113"/>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776" name="Google Shape;3776;p113"/>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769" name="Google Shape;3769;p113"/>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772" name="Google Shape;3772;p113"/>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774" name="Google Shape;3774;p113"/>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779" name="Google Shape;3779;p113"/>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771" name="Google Shape;3771;p113"/>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785" name="Google Shape;3785;p113"/>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3789" name="Google Shape;3789;p113"/>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
        <p:nvSpPr>
          <p:cNvPr id="3790" name="Google Shape;3790;p113"/>
          <p:cNvSpPr txBox="1"/>
          <p:nvPr/>
        </p:nvSpPr>
        <p:spPr>
          <a:xfrm>
            <a:off x="267250" y="4034850"/>
            <a:ext cx="20208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Choose the cheapest edge that would combine two trees </a:t>
            </a:r>
            <a:br>
              <a:rPr lang="en">
                <a:solidFill>
                  <a:srgbClr val="CC0000"/>
                </a:solidFill>
                <a:latin typeface="Assistant"/>
                <a:ea typeface="Assistant"/>
                <a:cs typeface="Assistant"/>
                <a:sym typeface="Assistant"/>
              </a:rPr>
            </a:br>
            <a:r>
              <a:rPr lang="en" sz="1200">
                <a:solidFill>
                  <a:srgbClr val="CC0000"/>
                </a:solidFill>
                <a:latin typeface="Assistant"/>
                <a:ea typeface="Assistant"/>
                <a:cs typeface="Assistant"/>
                <a:sym typeface="Assistant"/>
              </a:rPr>
              <a:t>(i.e. that won’t cause a cycle) </a:t>
            </a:r>
            <a:endParaRPr sz="200" b="1">
              <a:solidFill>
                <a:srgbClr val="CC0000"/>
              </a:solidFill>
              <a:latin typeface="Assistant"/>
              <a:ea typeface="Assistant"/>
              <a:cs typeface="Assistant"/>
              <a:sym typeface="Assistan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331978"/>
            <a:ext cx="6841490" cy="711200"/>
          </a:xfrm>
          <a:prstGeom prst="rect">
            <a:avLst/>
          </a:prstGeom>
        </p:spPr>
        <p:txBody>
          <a:bodyPr vert="horz" wrap="square" lIns="0" tIns="12700" rIns="0" bIns="0" rtlCol="0">
            <a:spAutoFit/>
          </a:bodyPr>
          <a:lstStyle/>
          <a:p>
            <a:pPr marL="12700">
              <a:lnSpc>
                <a:spcPct val="100000"/>
              </a:lnSpc>
              <a:spcBef>
                <a:spcPts val="100"/>
              </a:spcBef>
            </a:pPr>
            <a:r>
              <a:rPr sz="4500" spc="-35" dirty="0">
                <a:solidFill>
                  <a:srgbClr val="04607A"/>
                </a:solidFill>
                <a:latin typeface="Calibri"/>
                <a:cs typeface="Calibri"/>
              </a:rPr>
              <a:t>Terminology</a:t>
            </a:r>
            <a:r>
              <a:rPr sz="4500" spc="-25" dirty="0">
                <a:solidFill>
                  <a:srgbClr val="04607A"/>
                </a:solidFill>
                <a:latin typeface="Calibri"/>
                <a:cs typeface="Calibri"/>
              </a:rPr>
              <a:t> </a:t>
            </a:r>
            <a:r>
              <a:rPr sz="4500" spc="-40" dirty="0">
                <a:solidFill>
                  <a:srgbClr val="04607A"/>
                </a:solidFill>
                <a:latin typeface="Calibri"/>
                <a:cs typeface="Calibri"/>
              </a:rPr>
              <a:t>for</a:t>
            </a:r>
            <a:r>
              <a:rPr sz="4500" spc="-25" dirty="0">
                <a:solidFill>
                  <a:srgbClr val="04607A"/>
                </a:solidFill>
                <a:latin typeface="Calibri"/>
                <a:cs typeface="Calibri"/>
              </a:rPr>
              <a:t> Rooted</a:t>
            </a:r>
            <a:r>
              <a:rPr sz="4500" spc="-40" dirty="0">
                <a:solidFill>
                  <a:srgbClr val="04607A"/>
                </a:solidFill>
                <a:latin typeface="Calibri"/>
                <a:cs typeface="Calibri"/>
              </a:rPr>
              <a:t> </a:t>
            </a:r>
            <a:r>
              <a:rPr sz="4500" spc="-70" dirty="0">
                <a:solidFill>
                  <a:srgbClr val="04607A"/>
                </a:solidFill>
                <a:latin typeface="Calibri"/>
                <a:cs typeface="Calibri"/>
              </a:rPr>
              <a:t>Trees</a:t>
            </a:r>
            <a:endParaRPr sz="4500" dirty="0">
              <a:latin typeface="Calibri"/>
              <a:cs typeface="Calibri"/>
            </a:endParaRPr>
          </a:p>
        </p:txBody>
      </p:sp>
      <p:pic>
        <p:nvPicPr>
          <p:cNvPr id="9" name="object 9"/>
          <p:cNvPicPr/>
          <p:nvPr/>
        </p:nvPicPr>
        <p:blipFill>
          <a:blip r:embed="rId7" cstate="print"/>
          <a:stretch>
            <a:fillRect/>
          </a:stretch>
        </p:blipFill>
        <p:spPr>
          <a:xfrm>
            <a:off x="4953000" y="1871472"/>
            <a:ext cx="4064507" cy="4605528"/>
          </a:xfrm>
          <a:prstGeom prst="rect">
            <a:avLst/>
          </a:prstGeom>
        </p:spPr>
      </p:pic>
      <p:sp>
        <p:nvSpPr>
          <p:cNvPr id="10" name="object 10"/>
          <p:cNvSpPr txBox="1"/>
          <p:nvPr/>
        </p:nvSpPr>
        <p:spPr>
          <a:xfrm>
            <a:off x="581659" y="1662811"/>
            <a:ext cx="3305175" cy="1567815"/>
          </a:xfrm>
          <a:prstGeom prst="rect">
            <a:avLst/>
          </a:prstGeom>
        </p:spPr>
        <p:txBody>
          <a:bodyPr vert="horz" wrap="square" lIns="0" tIns="78740" rIns="0" bIns="0" rtlCol="0">
            <a:spAutoFit/>
          </a:bodyPr>
          <a:lstStyle/>
          <a:p>
            <a:pPr marL="584200" marR="370840" indent="-572135">
              <a:lnSpc>
                <a:spcPct val="80000"/>
              </a:lnSpc>
              <a:spcBef>
                <a:spcPts val="620"/>
              </a:spcBef>
              <a:tabLst>
                <a:tab pos="584200" algn="l"/>
              </a:tabLst>
            </a:pPr>
            <a:r>
              <a:rPr sz="2050" spc="5" dirty="0">
                <a:solidFill>
                  <a:srgbClr val="0AD0D9"/>
                </a:solidFill>
                <a:latin typeface="Constantia"/>
                <a:cs typeface="Constantia"/>
              </a:rPr>
              <a:t>(i)	</a:t>
            </a:r>
            <a:r>
              <a:rPr sz="2200" spc="-5" dirty="0">
                <a:latin typeface="Constantia"/>
                <a:cs typeface="Constantia"/>
              </a:rPr>
              <a:t>What</a:t>
            </a:r>
            <a:r>
              <a:rPr sz="2200" spc="-85" dirty="0">
                <a:latin typeface="Constantia"/>
                <a:cs typeface="Constantia"/>
              </a:rPr>
              <a:t> </a:t>
            </a:r>
            <a:r>
              <a:rPr sz="2200" spc="-5" dirty="0">
                <a:latin typeface="Constantia"/>
                <a:cs typeface="Constantia"/>
              </a:rPr>
              <a:t>is</a:t>
            </a:r>
            <a:r>
              <a:rPr sz="2200" spc="-75" dirty="0">
                <a:latin typeface="Constantia"/>
                <a:cs typeface="Constantia"/>
              </a:rPr>
              <a:t> </a:t>
            </a:r>
            <a:r>
              <a:rPr sz="2200" spc="-10" dirty="0">
                <a:latin typeface="Constantia"/>
                <a:cs typeface="Constantia"/>
              </a:rPr>
              <a:t>the</a:t>
            </a:r>
            <a:r>
              <a:rPr sz="2200" spc="-120" dirty="0">
                <a:latin typeface="Constantia"/>
                <a:cs typeface="Constantia"/>
              </a:rPr>
              <a:t> </a:t>
            </a:r>
            <a:r>
              <a:rPr sz="2200" spc="-10" dirty="0">
                <a:latin typeface="Constantia"/>
                <a:cs typeface="Constantia"/>
              </a:rPr>
              <a:t>subtree </a:t>
            </a:r>
            <a:r>
              <a:rPr sz="2200" spc="-540" dirty="0">
                <a:latin typeface="Constantia"/>
                <a:cs typeface="Constantia"/>
              </a:rPr>
              <a:t> </a:t>
            </a:r>
            <a:r>
              <a:rPr sz="2200" spc="-15" dirty="0">
                <a:latin typeface="Constantia"/>
                <a:cs typeface="Constantia"/>
              </a:rPr>
              <a:t>rooted</a:t>
            </a:r>
            <a:r>
              <a:rPr sz="2200" spc="-65" dirty="0">
                <a:latin typeface="Constantia"/>
                <a:cs typeface="Constantia"/>
              </a:rPr>
              <a:t> </a:t>
            </a:r>
            <a:r>
              <a:rPr sz="2200" spc="-5" dirty="0">
                <a:latin typeface="Constantia"/>
                <a:cs typeface="Constantia"/>
              </a:rPr>
              <a:t>at</a:t>
            </a:r>
            <a:r>
              <a:rPr sz="2200" spc="-75" dirty="0">
                <a:latin typeface="Constantia"/>
                <a:cs typeface="Constantia"/>
              </a:rPr>
              <a:t> </a:t>
            </a:r>
            <a:r>
              <a:rPr sz="2200" i="1" spc="-5" dirty="0">
                <a:latin typeface="Constantia"/>
                <a:cs typeface="Constantia"/>
              </a:rPr>
              <a:t>g</a:t>
            </a:r>
            <a:r>
              <a:rPr sz="2200" spc="-5" dirty="0">
                <a:latin typeface="Constantia"/>
                <a:cs typeface="Constantia"/>
              </a:rPr>
              <a:t>?</a:t>
            </a:r>
            <a:endParaRPr sz="2200" dirty="0">
              <a:latin typeface="Constantia"/>
              <a:cs typeface="Constantia"/>
            </a:endParaRPr>
          </a:p>
          <a:p>
            <a:pPr marL="12700">
              <a:lnSpc>
                <a:spcPct val="100000"/>
              </a:lnSpc>
            </a:pPr>
            <a:r>
              <a:rPr sz="2200" b="1" spc="-5" dirty="0">
                <a:latin typeface="Constantia"/>
                <a:cs typeface="Constantia"/>
              </a:rPr>
              <a:t>Solution</a:t>
            </a:r>
            <a:r>
              <a:rPr sz="2200" spc="-5" dirty="0">
                <a:latin typeface="Constantia"/>
                <a:cs typeface="Constantia"/>
              </a:rPr>
              <a:t>:</a:t>
            </a:r>
            <a:endParaRPr sz="2200" dirty="0">
              <a:latin typeface="Constantia"/>
              <a:cs typeface="Constantia"/>
            </a:endParaRPr>
          </a:p>
          <a:p>
            <a:pPr marL="12700">
              <a:lnSpc>
                <a:spcPts val="2375"/>
              </a:lnSpc>
              <a:tabLst>
                <a:tab pos="584200" algn="l"/>
              </a:tabLst>
            </a:pPr>
            <a:r>
              <a:rPr sz="2100" spc="-10" dirty="0">
                <a:solidFill>
                  <a:srgbClr val="0AD0D9"/>
                </a:solidFill>
                <a:latin typeface="Constantia"/>
                <a:cs typeface="Constantia"/>
              </a:rPr>
              <a:t>(i</a:t>
            </a:r>
            <a:r>
              <a:rPr sz="2100" spc="-5" dirty="0">
                <a:solidFill>
                  <a:srgbClr val="0AD0D9"/>
                </a:solidFill>
                <a:latin typeface="Constantia"/>
                <a:cs typeface="Constantia"/>
              </a:rPr>
              <a:t>)</a:t>
            </a:r>
            <a:r>
              <a:rPr sz="2100" dirty="0">
                <a:solidFill>
                  <a:srgbClr val="0AD0D9"/>
                </a:solidFill>
                <a:latin typeface="Constantia"/>
                <a:cs typeface="Constantia"/>
              </a:rPr>
              <a:t>	</a:t>
            </a:r>
            <a:r>
              <a:rPr sz="2200" spc="-160" dirty="0">
                <a:latin typeface="Constantia"/>
                <a:cs typeface="Constantia"/>
              </a:rPr>
              <a:t>W</a:t>
            </a:r>
            <a:r>
              <a:rPr sz="2200" spc="-5" dirty="0">
                <a:latin typeface="Constantia"/>
                <a:cs typeface="Constantia"/>
              </a:rPr>
              <a:t>e</a:t>
            </a:r>
            <a:r>
              <a:rPr sz="2200" spc="-120" dirty="0">
                <a:latin typeface="Constantia"/>
                <a:cs typeface="Constantia"/>
              </a:rPr>
              <a:t> </a:t>
            </a:r>
            <a:r>
              <a:rPr sz="2200" spc="-10" dirty="0">
                <a:latin typeface="Constantia"/>
                <a:cs typeface="Constantia"/>
              </a:rPr>
              <a:t>disp</a:t>
            </a:r>
            <a:r>
              <a:rPr sz="2200" spc="-20" dirty="0">
                <a:latin typeface="Constantia"/>
                <a:cs typeface="Constantia"/>
              </a:rPr>
              <a:t>l</a:t>
            </a:r>
            <a:r>
              <a:rPr sz="2200" spc="-55" dirty="0">
                <a:latin typeface="Constantia"/>
                <a:cs typeface="Constantia"/>
              </a:rPr>
              <a:t>a</a:t>
            </a:r>
            <a:r>
              <a:rPr sz="2200" spc="-5" dirty="0">
                <a:latin typeface="Constantia"/>
                <a:cs typeface="Constantia"/>
              </a:rPr>
              <a:t>y</a:t>
            </a:r>
            <a:r>
              <a:rPr sz="2200" spc="-75" dirty="0">
                <a:latin typeface="Constantia"/>
                <a:cs typeface="Constantia"/>
              </a:rPr>
              <a:t> </a:t>
            </a:r>
            <a:r>
              <a:rPr sz="2200" spc="-10" dirty="0">
                <a:latin typeface="Constantia"/>
                <a:cs typeface="Constantia"/>
              </a:rPr>
              <a:t>th</a:t>
            </a:r>
            <a:r>
              <a:rPr sz="2200" spc="-5" dirty="0">
                <a:latin typeface="Constantia"/>
                <a:cs typeface="Constantia"/>
              </a:rPr>
              <a:t>e</a:t>
            </a:r>
            <a:r>
              <a:rPr sz="2200" spc="-105" dirty="0">
                <a:latin typeface="Constantia"/>
                <a:cs typeface="Constantia"/>
              </a:rPr>
              <a:t> </a:t>
            </a:r>
            <a:r>
              <a:rPr sz="2200" spc="-5" dirty="0">
                <a:latin typeface="Constantia"/>
                <a:cs typeface="Constantia"/>
              </a:rPr>
              <a:t>subt</a:t>
            </a:r>
            <a:r>
              <a:rPr sz="2200" spc="-45" dirty="0">
                <a:latin typeface="Constantia"/>
                <a:cs typeface="Constantia"/>
              </a:rPr>
              <a:t>r</a:t>
            </a:r>
            <a:r>
              <a:rPr sz="2200" spc="-5" dirty="0">
                <a:latin typeface="Constantia"/>
                <a:cs typeface="Constantia"/>
              </a:rPr>
              <a:t>ee</a:t>
            </a:r>
            <a:endParaRPr sz="2200" dirty="0">
              <a:latin typeface="Constantia"/>
              <a:cs typeface="Constantia"/>
            </a:endParaRPr>
          </a:p>
          <a:p>
            <a:pPr marL="584200">
              <a:lnSpc>
                <a:spcPts val="2375"/>
              </a:lnSpc>
            </a:pPr>
            <a:r>
              <a:rPr sz="2200" spc="-15" dirty="0">
                <a:latin typeface="Constantia"/>
                <a:cs typeface="Constantia"/>
              </a:rPr>
              <a:t>rooted</a:t>
            </a:r>
            <a:r>
              <a:rPr sz="2200" spc="-85" dirty="0">
                <a:latin typeface="Constantia"/>
                <a:cs typeface="Constantia"/>
              </a:rPr>
              <a:t> </a:t>
            </a:r>
            <a:r>
              <a:rPr sz="2200" spc="-5" dirty="0">
                <a:latin typeface="Constantia"/>
                <a:cs typeface="Constantia"/>
              </a:rPr>
              <a:t>at</a:t>
            </a:r>
            <a:r>
              <a:rPr sz="2200" spc="-95" dirty="0">
                <a:latin typeface="Constantia"/>
                <a:cs typeface="Constantia"/>
              </a:rPr>
              <a:t> </a:t>
            </a:r>
            <a:r>
              <a:rPr sz="2200" i="1" spc="-5" dirty="0">
                <a:latin typeface="Constantia"/>
                <a:cs typeface="Constantia"/>
              </a:rPr>
              <a:t>g</a:t>
            </a:r>
            <a:r>
              <a:rPr sz="2200" spc="-5" dirty="0">
                <a:latin typeface="Constantia"/>
                <a:cs typeface="Constantia"/>
              </a:rPr>
              <a:t>.</a:t>
            </a:r>
            <a:endParaRPr sz="2200" dirty="0">
              <a:latin typeface="Constantia"/>
              <a:cs typeface="Constantia"/>
            </a:endParaRPr>
          </a:p>
        </p:txBody>
      </p:sp>
      <p:pic>
        <p:nvPicPr>
          <p:cNvPr id="11" name="object 11"/>
          <p:cNvPicPr/>
          <p:nvPr/>
        </p:nvPicPr>
        <p:blipFill>
          <a:blip r:embed="rId8" cstate="print"/>
          <a:stretch>
            <a:fillRect/>
          </a:stretch>
        </p:blipFill>
        <p:spPr>
          <a:xfrm>
            <a:off x="228600" y="3983735"/>
            <a:ext cx="4495800" cy="2493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794"/>
        <p:cNvGrpSpPr/>
        <p:nvPr/>
      </p:nvGrpSpPr>
      <p:grpSpPr>
        <a:xfrm>
          <a:off x="0" y="0"/>
          <a:ext cx="0" cy="0"/>
          <a:chOff x="0" y="0"/>
          <a:chExt cx="0" cy="0"/>
        </a:xfrm>
      </p:grpSpPr>
      <p:sp>
        <p:nvSpPr>
          <p:cNvPr id="3795" name="Google Shape;3795;p114"/>
          <p:cNvSpPr/>
          <p:nvPr/>
        </p:nvSpPr>
        <p:spPr>
          <a:xfrm>
            <a:off x="2978534" y="2751728"/>
            <a:ext cx="3091825" cy="2938475"/>
          </a:xfrm>
          <a:custGeom>
            <a:avLst/>
            <a:gdLst/>
            <a:ahLst/>
            <a:cxnLst/>
            <a:rect l="l" t="t" r="r" b="b"/>
            <a:pathLst>
              <a:path w="123673" h="117539" extrusionOk="0">
                <a:moveTo>
                  <a:pt x="52703" y="5679"/>
                </a:moveTo>
                <a:cubicBezTo>
                  <a:pt x="65102" y="-2472"/>
                  <a:pt x="103535" y="-2076"/>
                  <a:pt x="115243" y="8347"/>
                </a:cubicBezTo>
                <a:cubicBezTo>
                  <a:pt x="126951" y="18771"/>
                  <a:pt x="123098" y="50831"/>
                  <a:pt x="122950" y="68220"/>
                </a:cubicBezTo>
                <a:cubicBezTo>
                  <a:pt x="122802" y="85609"/>
                  <a:pt x="126309" y="104629"/>
                  <a:pt x="114354" y="112681"/>
                </a:cubicBezTo>
                <a:cubicBezTo>
                  <a:pt x="102399" y="120733"/>
                  <a:pt x="68709" y="116287"/>
                  <a:pt x="51221" y="116534"/>
                </a:cubicBezTo>
                <a:cubicBezTo>
                  <a:pt x="33733" y="116781"/>
                  <a:pt x="17579" y="117918"/>
                  <a:pt x="9428" y="114163"/>
                </a:cubicBezTo>
                <a:cubicBezTo>
                  <a:pt x="1277" y="110409"/>
                  <a:pt x="-2922" y="103492"/>
                  <a:pt x="2314" y="94007"/>
                </a:cubicBezTo>
                <a:cubicBezTo>
                  <a:pt x="7551" y="84522"/>
                  <a:pt x="32449" y="71974"/>
                  <a:pt x="40847" y="57253"/>
                </a:cubicBezTo>
                <a:cubicBezTo>
                  <a:pt x="49245" y="42532"/>
                  <a:pt x="40304" y="13830"/>
                  <a:pt x="52703" y="5679"/>
                </a:cubicBezTo>
                <a:close/>
              </a:path>
            </a:pathLst>
          </a:custGeom>
          <a:solidFill>
            <a:srgbClr val="C7E2E4"/>
          </a:solidFill>
          <a:ln>
            <a:noFill/>
          </a:ln>
        </p:spPr>
      </p:sp>
      <p:sp>
        <p:nvSpPr>
          <p:cNvPr id="3796" name="Google Shape;3796;p114"/>
          <p:cNvSpPr/>
          <p:nvPr/>
        </p:nvSpPr>
        <p:spPr>
          <a:xfrm rot="7773785">
            <a:off x="2021931" y="3328212"/>
            <a:ext cx="2144025" cy="779557"/>
          </a:xfrm>
          <a:custGeom>
            <a:avLst/>
            <a:gdLst/>
            <a:ahLst/>
            <a:cxnLst/>
            <a:rect l="l" t="t" r="r" b="b"/>
            <a:pathLst>
              <a:path w="72686" h="31179" extrusionOk="0">
                <a:moveTo>
                  <a:pt x="65011" y="2983"/>
                </a:moveTo>
                <a:cubicBezTo>
                  <a:pt x="54736" y="-1018"/>
                  <a:pt x="17686" y="-969"/>
                  <a:pt x="7509" y="2983"/>
                </a:cubicBezTo>
                <a:cubicBezTo>
                  <a:pt x="-2667" y="6935"/>
                  <a:pt x="-1087" y="22002"/>
                  <a:pt x="3952" y="26695"/>
                </a:cubicBezTo>
                <a:cubicBezTo>
                  <a:pt x="8991" y="31388"/>
                  <a:pt x="26874" y="31092"/>
                  <a:pt x="37742" y="31141"/>
                </a:cubicBezTo>
                <a:cubicBezTo>
                  <a:pt x="48610" y="31191"/>
                  <a:pt x="64616" y="31685"/>
                  <a:pt x="69161" y="26992"/>
                </a:cubicBezTo>
                <a:cubicBezTo>
                  <a:pt x="73706" y="22299"/>
                  <a:pt x="75286" y="6985"/>
                  <a:pt x="65011" y="2983"/>
                </a:cubicBezTo>
                <a:close/>
              </a:path>
            </a:pathLst>
          </a:custGeom>
          <a:solidFill>
            <a:srgbClr val="C7E2E4"/>
          </a:solidFill>
          <a:ln>
            <a:noFill/>
          </a:ln>
        </p:spPr>
      </p:sp>
      <p:sp>
        <p:nvSpPr>
          <p:cNvPr id="3797" name="Google Shape;3797;p114"/>
          <p:cNvSpPr/>
          <p:nvPr/>
        </p:nvSpPr>
        <p:spPr>
          <a:xfrm rot="1140449">
            <a:off x="6131598" y="3857331"/>
            <a:ext cx="732169" cy="745694"/>
          </a:xfrm>
          <a:custGeom>
            <a:avLst/>
            <a:gdLst/>
            <a:ahLst/>
            <a:cxnLst/>
            <a:rect l="l" t="t" r="r" b="b"/>
            <a:pathLst>
              <a:path w="29286" h="29827" extrusionOk="0">
                <a:moveTo>
                  <a:pt x="10675" y="309"/>
                </a:moveTo>
                <a:cubicBezTo>
                  <a:pt x="6018" y="1746"/>
                  <a:pt x="198" y="10597"/>
                  <a:pt x="5" y="15426"/>
                </a:cubicBezTo>
                <a:cubicBezTo>
                  <a:pt x="-188" y="20255"/>
                  <a:pt x="5178" y="27677"/>
                  <a:pt x="9518" y="29281"/>
                </a:cubicBezTo>
                <a:cubicBezTo>
                  <a:pt x="13859" y="30886"/>
                  <a:pt x="22976" y="28799"/>
                  <a:pt x="26048" y="25053"/>
                </a:cubicBezTo>
                <a:cubicBezTo>
                  <a:pt x="29120" y="21307"/>
                  <a:pt x="30512" y="10928"/>
                  <a:pt x="27950" y="6804"/>
                </a:cubicBezTo>
                <a:cubicBezTo>
                  <a:pt x="25388" y="2680"/>
                  <a:pt x="15333" y="-1128"/>
                  <a:pt x="10675" y="309"/>
                </a:cubicBezTo>
                <a:close/>
              </a:path>
            </a:pathLst>
          </a:custGeom>
          <a:solidFill>
            <a:srgbClr val="C7E2E4"/>
          </a:solidFill>
          <a:ln>
            <a:noFill/>
          </a:ln>
        </p:spPr>
      </p:sp>
      <p:sp>
        <p:nvSpPr>
          <p:cNvPr id="3798" name="Google Shape;3798;p114"/>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799" name="Google Shape;3799;p114"/>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80</a:t>
            </a:fld>
            <a:endParaRPr/>
          </a:p>
        </p:txBody>
      </p:sp>
      <p:sp>
        <p:nvSpPr>
          <p:cNvPr id="3800" name="Google Shape;3800;p114"/>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801" name="Google Shape;3801;p114"/>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802" name="Google Shape;3802;p114"/>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3803" name="Google Shape;3803;p114"/>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3804" name="Google Shape;3804;p114"/>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805" name="Google Shape;3805;p114"/>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806" name="Google Shape;3806;p114"/>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807" name="Google Shape;3807;p114"/>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808" name="Google Shape;3808;p114"/>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809" name="Google Shape;3809;p114"/>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3810" name="Google Shape;3810;p114"/>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811" name="Google Shape;3811;p114"/>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7</a:t>
            </a:r>
            <a:endParaRPr sz="1500" b="1">
              <a:solidFill>
                <a:schemeClr val="accent5"/>
              </a:solidFill>
              <a:latin typeface="Assistant"/>
              <a:ea typeface="Assistant"/>
              <a:cs typeface="Assistant"/>
              <a:sym typeface="Assistant"/>
            </a:endParaRPr>
          </a:p>
        </p:txBody>
      </p:sp>
      <p:sp>
        <p:nvSpPr>
          <p:cNvPr id="3812" name="Google Shape;3812;p114"/>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813" name="Google Shape;3813;p114"/>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3814" name="Google Shape;3814;p114"/>
          <p:cNvCxnSpPr>
            <a:stCxn id="3815" idx="6"/>
            <a:endCxn id="3816" idx="2"/>
          </p:cNvCxnSpPr>
          <p:nvPr/>
        </p:nvCxnSpPr>
        <p:spPr>
          <a:xfrm>
            <a:off x="3771301" y="3189475"/>
            <a:ext cx="565500" cy="0"/>
          </a:xfrm>
          <a:prstGeom prst="straightConnector1">
            <a:avLst/>
          </a:prstGeom>
          <a:noFill/>
          <a:ln w="19050" cap="flat" cmpd="sng">
            <a:solidFill>
              <a:srgbClr val="000000"/>
            </a:solidFill>
            <a:prstDash val="solid"/>
            <a:round/>
            <a:headEnd type="none" w="med" len="med"/>
            <a:tailEnd type="none" w="med" len="med"/>
          </a:ln>
        </p:spPr>
      </p:cxnSp>
      <p:cxnSp>
        <p:nvCxnSpPr>
          <p:cNvPr id="3817" name="Google Shape;3817;p114"/>
          <p:cNvCxnSpPr>
            <a:stCxn id="3816" idx="6"/>
            <a:endCxn id="3818" idx="2"/>
          </p:cNvCxnSpPr>
          <p:nvPr/>
        </p:nvCxnSpPr>
        <p:spPr>
          <a:xfrm>
            <a:off x="4806842"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3819" name="Google Shape;3819;p114"/>
          <p:cNvCxnSpPr>
            <a:stCxn id="3820" idx="6"/>
            <a:endCxn id="3821"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3822" name="Google Shape;3822;p114"/>
          <p:cNvCxnSpPr>
            <a:stCxn id="3821" idx="6"/>
            <a:endCxn id="3823"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3824" name="Google Shape;3824;p114"/>
          <p:cNvCxnSpPr>
            <a:stCxn id="3823" idx="7"/>
            <a:endCxn id="3825"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826" name="Google Shape;3826;p114"/>
          <p:cNvCxnSpPr>
            <a:stCxn id="3825" idx="1"/>
            <a:endCxn id="3818"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3827" name="Google Shape;3827;p114"/>
          <p:cNvCxnSpPr>
            <a:stCxn id="3820" idx="1"/>
            <a:endCxn id="3828"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829" name="Google Shape;3829;p114"/>
          <p:cNvCxnSpPr>
            <a:stCxn id="3828" idx="7"/>
            <a:endCxn id="3815"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3830" name="Google Shape;3830;p114"/>
          <p:cNvCxnSpPr>
            <a:stCxn id="3820" idx="0"/>
            <a:endCxn id="3815"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3831" name="Google Shape;3831;p114"/>
          <p:cNvCxnSpPr>
            <a:stCxn id="3823" idx="0"/>
            <a:endCxn id="3818"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3832" name="Google Shape;3832;p114"/>
          <p:cNvCxnSpPr>
            <a:stCxn id="3823" idx="1"/>
            <a:endCxn id="3816"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3833" name="Google Shape;3833;p114"/>
          <p:cNvCxnSpPr>
            <a:stCxn id="3834" idx="0"/>
            <a:endCxn id="3816"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3835" name="Google Shape;3835;p114"/>
          <p:cNvCxnSpPr>
            <a:stCxn id="3821" idx="0"/>
            <a:endCxn id="3834"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3836" name="Google Shape;3836;p114"/>
          <p:cNvCxnSpPr>
            <a:stCxn id="3820" idx="7"/>
            <a:endCxn id="3834"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3837" name="Google Shape;3837;p114"/>
          <p:cNvGrpSpPr/>
          <p:nvPr/>
        </p:nvGrpSpPr>
        <p:grpSpPr>
          <a:xfrm>
            <a:off x="2387496" y="2954434"/>
            <a:ext cx="4369001" cy="2531029"/>
            <a:chOff x="2433682" y="2789275"/>
            <a:chExt cx="3928604" cy="2275900"/>
          </a:xfrm>
        </p:grpSpPr>
        <p:sp>
          <p:nvSpPr>
            <p:cNvPr id="3815" name="Google Shape;3815;p114"/>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816" name="Google Shape;3816;p114"/>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825" name="Google Shape;3825;p114"/>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818" name="Google Shape;3818;p114"/>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821" name="Google Shape;3821;p114"/>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823" name="Google Shape;3823;p114"/>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828" name="Google Shape;3828;p114"/>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820" name="Google Shape;3820;p114"/>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834" name="Google Shape;3834;p114"/>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3838" name="Google Shape;3838;p114"/>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
        <p:nvSpPr>
          <p:cNvPr id="3839" name="Google Shape;3839;p114"/>
          <p:cNvSpPr txBox="1"/>
          <p:nvPr/>
        </p:nvSpPr>
        <p:spPr>
          <a:xfrm>
            <a:off x="267250" y="4034850"/>
            <a:ext cx="20208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Choose the cheapest edge that would combine two trees </a:t>
            </a:r>
            <a:br>
              <a:rPr lang="en">
                <a:solidFill>
                  <a:srgbClr val="CC0000"/>
                </a:solidFill>
                <a:latin typeface="Assistant"/>
                <a:ea typeface="Assistant"/>
                <a:cs typeface="Assistant"/>
                <a:sym typeface="Assistant"/>
              </a:rPr>
            </a:br>
            <a:r>
              <a:rPr lang="en" sz="1200">
                <a:solidFill>
                  <a:srgbClr val="CC0000"/>
                </a:solidFill>
                <a:latin typeface="Assistant"/>
                <a:ea typeface="Assistant"/>
                <a:cs typeface="Assistant"/>
                <a:sym typeface="Assistant"/>
              </a:rPr>
              <a:t>(i.e. that won’t cause a cycle) </a:t>
            </a:r>
            <a:endParaRPr sz="200" b="1">
              <a:solidFill>
                <a:srgbClr val="CC0000"/>
              </a:solidFill>
              <a:latin typeface="Assistant"/>
              <a:ea typeface="Assistant"/>
              <a:cs typeface="Assistant"/>
              <a:sym typeface="Assistan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843"/>
        <p:cNvGrpSpPr/>
        <p:nvPr/>
      </p:nvGrpSpPr>
      <p:grpSpPr>
        <a:xfrm>
          <a:off x="0" y="0"/>
          <a:ext cx="0" cy="0"/>
          <a:chOff x="0" y="0"/>
          <a:chExt cx="0" cy="0"/>
        </a:xfrm>
      </p:grpSpPr>
      <p:sp>
        <p:nvSpPr>
          <p:cNvPr id="3844" name="Google Shape;3844;p115"/>
          <p:cNvSpPr/>
          <p:nvPr/>
        </p:nvSpPr>
        <p:spPr>
          <a:xfrm>
            <a:off x="2213868" y="2751980"/>
            <a:ext cx="3840475" cy="2945975"/>
          </a:xfrm>
          <a:custGeom>
            <a:avLst/>
            <a:gdLst/>
            <a:ahLst/>
            <a:cxnLst/>
            <a:rect l="l" t="t" r="r" b="b"/>
            <a:pathLst>
              <a:path w="153619" h="117839" extrusionOk="0">
                <a:moveTo>
                  <a:pt x="31715" y="12190"/>
                </a:moveTo>
                <a:cubicBezTo>
                  <a:pt x="22230" y="20440"/>
                  <a:pt x="6324" y="40546"/>
                  <a:pt x="2075" y="51019"/>
                </a:cubicBezTo>
                <a:cubicBezTo>
                  <a:pt x="-2173" y="61492"/>
                  <a:pt x="543" y="65690"/>
                  <a:pt x="6224" y="75027"/>
                </a:cubicBezTo>
                <a:cubicBezTo>
                  <a:pt x="11905" y="84364"/>
                  <a:pt x="26330" y="100222"/>
                  <a:pt x="36161" y="107039"/>
                </a:cubicBezTo>
                <a:cubicBezTo>
                  <a:pt x="45992" y="113856"/>
                  <a:pt x="49943" y="114350"/>
                  <a:pt x="65208" y="115931"/>
                </a:cubicBezTo>
                <a:cubicBezTo>
                  <a:pt x="80473" y="117512"/>
                  <a:pt x="113522" y="118994"/>
                  <a:pt x="127749" y="116524"/>
                </a:cubicBezTo>
                <a:cubicBezTo>
                  <a:pt x="141976" y="114054"/>
                  <a:pt x="146620" y="116672"/>
                  <a:pt x="150572" y="101111"/>
                </a:cubicBezTo>
                <a:cubicBezTo>
                  <a:pt x="154524" y="85550"/>
                  <a:pt x="154425" y="39607"/>
                  <a:pt x="151461" y="23157"/>
                </a:cubicBezTo>
                <a:cubicBezTo>
                  <a:pt x="148497" y="6707"/>
                  <a:pt x="148201" y="6015"/>
                  <a:pt x="132788" y="2409"/>
                </a:cubicBezTo>
                <a:cubicBezTo>
                  <a:pt x="117375" y="-1197"/>
                  <a:pt x="75830" y="-110"/>
                  <a:pt x="58984" y="1520"/>
                </a:cubicBezTo>
                <a:cubicBezTo>
                  <a:pt x="42139" y="3150"/>
                  <a:pt x="41200" y="3940"/>
                  <a:pt x="31715" y="12190"/>
                </a:cubicBezTo>
                <a:close/>
              </a:path>
            </a:pathLst>
          </a:custGeom>
          <a:solidFill>
            <a:srgbClr val="C7E2E4"/>
          </a:solidFill>
          <a:ln>
            <a:noFill/>
          </a:ln>
        </p:spPr>
      </p:sp>
      <p:sp>
        <p:nvSpPr>
          <p:cNvPr id="3845" name="Google Shape;3845;p115"/>
          <p:cNvSpPr/>
          <p:nvPr/>
        </p:nvSpPr>
        <p:spPr>
          <a:xfrm rot="1140449">
            <a:off x="6131598" y="3857331"/>
            <a:ext cx="732169" cy="745694"/>
          </a:xfrm>
          <a:custGeom>
            <a:avLst/>
            <a:gdLst/>
            <a:ahLst/>
            <a:cxnLst/>
            <a:rect l="l" t="t" r="r" b="b"/>
            <a:pathLst>
              <a:path w="29286" h="29827" extrusionOk="0">
                <a:moveTo>
                  <a:pt x="10675" y="309"/>
                </a:moveTo>
                <a:cubicBezTo>
                  <a:pt x="6018" y="1746"/>
                  <a:pt x="198" y="10597"/>
                  <a:pt x="5" y="15426"/>
                </a:cubicBezTo>
                <a:cubicBezTo>
                  <a:pt x="-188" y="20255"/>
                  <a:pt x="5178" y="27677"/>
                  <a:pt x="9518" y="29281"/>
                </a:cubicBezTo>
                <a:cubicBezTo>
                  <a:pt x="13859" y="30886"/>
                  <a:pt x="22976" y="28799"/>
                  <a:pt x="26048" y="25053"/>
                </a:cubicBezTo>
                <a:cubicBezTo>
                  <a:pt x="29120" y="21307"/>
                  <a:pt x="30512" y="10928"/>
                  <a:pt x="27950" y="6804"/>
                </a:cubicBezTo>
                <a:cubicBezTo>
                  <a:pt x="25388" y="2680"/>
                  <a:pt x="15333" y="-1128"/>
                  <a:pt x="10675" y="309"/>
                </a:cubicBezTo>
                <a:close/>
              </a:path>
            </a:pathLst>
          </a:custGeom>
          <a:solidFill>
            <a:srgbClr val="C7E2E4"/>
          </a:solidFill>
          <a:ln>
            <a:noFill/>
          </a:ln>
        </p:spPr>
      </p:sp>
      <p:sp>
        <p:nvSpPr>
          <p:cNvPr id="3846" name="Google Shape;3846;p115"/>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847" name="Google Shape;3847;p115"/>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81</a:t>
            </a:fld>
            <a:endParaRPr/>
          </a:p>
        </p:txBody>
      </p:sp>
      <p:sp>
        <p:nvSpPr>
          <p:cNvPr id="3848" name="Google Shape;3848;p115"/>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849" name="Google Shape;3849;p115"/>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850" name="Google Shape;3850;p115"/>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3851" name="Google Shape;3851;p115"/>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3852" name="Google Shape;3852;p115"/>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853" name="Google Shape;3853;p115"/>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854" name="Google Shape;3854;p115"/>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855" name="Google Shape;3855;p115"/>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856" name="Google Shape;3856;p115"/>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857" name="Google Shape;3857;p115"/>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9</a:t>
            </a:r>
            <a:endParaRPr sz="1500">
              <a:latin typeface="Assistant"/>
              <a:ea typeface="Assistant"/>
              <a:cs typeface="Assistant"/>
              <a:sym typeface="Assistant"/>
            </a:endParaRPr>
          </a:p>
        </p:txBody>
      </p:sp>
      <p:sp>
        <p:nvSpPr>
          <p:cNvPr id="3858" name="Google Shape;3858;p115"/>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859" name="Google Shape;3859;p115"/>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7</a:t>
            </a:r>
            <a:endParaRPr sz="1500" b="1">
              <a:solidFill>
                <a:schemeClr val="accent5"/>
              </a:solidFill>
              <a:latin typeface="Assistant"/>
              <a:ea typeface="Assistant"/>
              <a:cs typeface="Assistant"/>
              <a:sym typeface="Assistant"/>
            </a:endParaRPr>
          </a:p>
        </p:txBody>
      </p:sp>
      <p:sp>
        <p:nvSpPr>
          <p:cNvPr id="3860" name="Google Shape;3860;p115"/>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3861" name="Google Shape;3861;p115"/>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3862" name="Google Shape;3862;p115"/>
          <p:cNvCxnSpPr>
            <a:stCxn id="3863" idx="6"/>
            <a:endCxn id="3864"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3865" name="Google Shape;3865;p115"/>
          <p:cNvCxnSpPr>
            <a:stCxn id="3864" idx="6"/>
            <a:endCxn id="3866" idx="2"/>
          </p:cNvCxnSpPr>
          <p:nvPr/>
        </p:nvCxnSpPr>
        <p:spPr>
          <a:xfrm>
            <a:off x="4806842"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3867" name="Google Shape;3867;p115"/>
          <p:cNvCxnSpPr>
            <a:stCxn id="3868" idx="6"/>
            <a:endCxn id="3869"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3870" name="Google Shape;3870;p115"/>
          <p:cNvCxnSpPr>
            <a:stCxn id="3869" idx="6"/>
            <a:endCxn id="3871"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3872" name="Google Shape;3872;p115"/>
          <p:cNvCxnSpPr>
            <a:stCxn id="3871" idx="7"/>
            <a:endCxn id="3873"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874" name="Google Shape;3874;p115"/>
          <p:cNvCxnSpPr>
            <a:stCxn id="3873" idx="1"/>
            <a:endCxn id="3866" idx="5"/>
          </p:cNvCxnSpPr>
          <p:nvPr/>
        </p:nvCxnSpPr>
        <p:spPr>
          <a:xfrm rot="10800000">
            <a:off x="5773553" y="3355654"/>
            <a:ext cx="581700" cy="710100"/>
          </a:xfrm>
          <a:prstGeom prst="straightConnector1">
            <a:avLst/>
          </a:prstGeom>
          <a:noFill/>
          <a:ln w="19050" cap="flat" cmpd="sng">
            <a:solidFill>
              <a:srgbClr val="000000"/>
            </a:solidFill>
            <a:prstDash val="solid"/>
            <a:round/>
            <a:headEnd type="none" w="med" len="med"/>
            <a:tailEnd type="none" w="med" len="med"/>
          </a:ln>
        </p:spPr>
      </p:cxnSp>
      <p:cxnSp>
        <p:nvCxnSpPr>
          <p:cNvPr id="3875" name="Google Shape;3875;p115"/>
          <p:cNvCxnSpPr>
            <a:stCxn id="3868" idx="1"/>
            <a:endCxn id="3876"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877" name="Google Shape;3877;p115"/>
          <p:cNvCxnSpPr>
            <a:stCxn id="3876" idx="7"/>
            <a:endCxn id="3863"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3878" name="Google Shape;3878;p115"/>
          <p:cNvCxnSpPr>
            <a:stCxn id="3868" idx="0"/>
            <a:endCxn id="3863"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3879" name="Google Shape;3879;p115"/>
          <p:cNvCxnSpPr>
            <a:stCxn id="3871" idx="0"/>
            <a:endCxn id="3866"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3880" name="Google Shape;3880;p115"/>
          <p:cNvCxnSpPr>
            <a:stCxn id="3871" idx="1"/>
            <a:endCxn id="3864"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3881" name="Google Shape;3881;p115"/>
          <p:cNvCxnSpPr>
            <a:stCxn id="3882" idx="0"/>
            <a:endCxn id="3864"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3883" name="Google Shape;3883;p115"/>
          <p:cNvCxnSpPr>
            <a:stCxn id="3869" idx="0"/>
            <a:endCxn id="3882"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3884" name="Google Shape;3884;p115"/>
          <p:cNvCxnSpPr>
            <a:stCxn id="3868" idx="7"/>
            <a:endCxn id="3882"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3885" name="Google Shape;3885;p115"/>
          <p:cNvGrpSpPr/>
          <p:nvPr/>
        </p:nvGrpSpPr>
        <p:grpSpPr>
          <a:xfrm>
            <a:off x="2387496" y="2954434"/>
            <a:ext cx="4369001" cy="2531029"/>
            <a:chOff x="2433682" y="2789275"/>
            <a:chExt cx="3928604" cy="2275900"/>
          </a:xfrm>
        </p:grpSpPr>
        <p:sp>
          <p:nvSpPr>
            <p:cNvPr id="3863" name="Google Shape;3863;p115"/>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864" name="Google Shape;3864;p115"/>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873" name="Google Shape;3873;p115"/>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866" name="Google Shape;3866;p115"/>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869" name="Google Shape;3869;p115"/>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871" name="Google Shape;3871;p115"/>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876" name="Google Shape;3876;p115"/>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868" name="Google Shape;3868;p115"/>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882" name="Google Shape;3882;p115"/>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
        <p:nvSpPr>
          <p:cNvPr id="3886" name="Google Shape;3886;p115"/>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
        <p:nvSpPr>
          <p:cNvPr id="3887" name="Google Shape;3887;p115"/>
          <p:cNvSpPr txBox="1"/>
          <p:nvPr/>
        </p:nvSpPr>
        <p:spPr>
          <a:xfrm>
            <a:off x="267250" y="4034850"/>
            <a:ext cx="20208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Choose the cheapest edge that would combine two trees </a:t>
            </a:r>
            <a:br>
              <a:rPr lang="en">
                <a:solidFill>
                  <a:srgbClr val="CC0000"/>
                </a:solidFill>
                <a:latin typeface="Assistant"/>
                <a:ea typeface="Assistant"/>
                <a:cs typeface="Assistant"/>
                <a:sym typeface="Assistant"/>
              </a:rPr>
            </a:br>
            <a:r>
              <a:rPr lang="en" sz="1200">
                <a:solidFill>
                  <a:srgbClr val="CC0000"/>
                </a:solidFill>
                <a:latin typeface="Assistant"/>
                <a:ea typeface="Assistant"/>
                <a:cs typeface="Assistant"/>
                <a:sym typeface="Assistant"/>
              </a:rPr>
              <a:t>(i.e. that won’t cause a cycle) </a:t>
            </a:r>
            <a:endParaRPr sz="200" b="1">
              <a:solidFill>
                <a:srgbClr val="CC0000"/>
              </a:solidFill>
              <a:latin typeface="Assistant"/>
              <a:ea typeface="Assistant"/>
              <a:cs typeface="Assistant"/>
              <a:sym typeface="Assistan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891"/>
        <p:cNvGrpSpPr/>
        <p:nvPr/>
      </p:nvGrpSpPr>
      <p:grpSpPr>
        <a:xfrm>
          <a:off x="0" y="0"/>
          <a:ext cx="0" cy="0"/>
          <a:chOff x="0" y="0"/>
          <a:chExt cx="0" cy="0"/>
        </a:xfrm>
      </p:grpSpPr>
      <p:sp>
        <p:nvSpPr>
          <p:cNvPr id="3892" name="Google Shape;3892;p116"/>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893" name="Google Shape;3893;p116"/>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82</a:t>
            </a:fld>
            <a:endParaRPr/>
          </a:p>
        </p:txBody>
      </p:sp>
      <p:sp>
        <p:nvSpPr>
          <p:cNvPr id="3894" name="Google Shape;3894;p116"/>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
        <p:nvSpPr>
          <p:cNvPr id="3895" name="Google Shape;3895;p116"/>
          <p:cNvSpPr txBox="1"/>
          <p:nvPr/>
        </p:nvSpPr>
        <p:spPr>
          <a:xfrm>
            <a:off x="267250" y="4034850"/>
            <a:ext cx="20208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Choose the cheapest edge that would combine two trees </a:t>
            </a:r>
            <a:br>
              <a:rPr lang="en">
                <a:solidFill>
                  <a:srgbClr val="CC0000"/>
                </a:solidFill>
                <a:latin typeface="Assistant"/>
                <a:ea typeface="Assistant"/>
                <a:cs typeface="Assistant"/>
                <a:sym typeface="Assistant"/>
              </a:rPr>
            </a:br>
            <a:r>
              <a:rPr lang="en" sz="1200">
                <a:solidFill>
                  <a:srgbClr val="CC0000"/>
                </a:solidFill>
                <a:latin typeface="Assistant"/>
                <a:ea typeface="Assistant"/>
                <a:cs typeface="Assistant"/>
                <a:sym typeface="Assistant"/>
              </a:rPr>
              <a:t>(i.e. that won’t cause a cycle) </a:t>
            </a:r>
            <a:endParaRPr sz="200" b="1">
              <a:solidFill>
                <a:srgbClr val="CC0000"/>
              </a:solidFill>
              <a:latin typeface="Assistant"/>
              <a:ea typeface="Assistant"/>
              <a:cs typeface="Assistant"/>
              <a:sym typeface="Assistant"/>
            </a:endParaRPr>
          </a:p>
        </p:txBody>
      </p:sp>
      <p:sp>
        <p:nvSpPr>
          <p:cNvPr id="3896" name="Google Shape;3896;p116"/>
          <p:cNvSpPr/>
          <p:nvPr/>
        </p:nvSpPr>
        <p:spPr>
          <a:xfrm>
            <a:off x="2257768" y="2764533"/>
            <a:ext cx="4670600" cy="2896425"/>
          </a:xfrm>
          <a:custGeom>
            <a:avLst/>
            <a:gdLst/>
            <a:ahLst/>
            <a:cxnLst/>
            <a:rect l="l" t="t" r="r" b="b"/>
            <a:pathLst>
              <a:path w="186824" h="115857" extrusionOk="0">
                <a:moveTo>
                  <a:pt x="2986" y="47553"/>
                </a:moveTo>
                <a:cubicBezTo>
                  <a:pt x="8519" y="36191"/>
                  <a:pt x="17312" y="14455"/>
                  <a:pt x="39740" y="7242"/>
                </a:cubicBezTo>
                <a:cubicBezTo>
                  <a:pt x="62168" y="30"/>
                  <a:pt x="113446" y="-3231"/>
                  <a:pt x="137553" y="4278"/>
                </a:cubicBezTo>
                <a:cubicBezTo>
                  <a:pt x="161660" y="11787"/>
                  <a:pt x="178012" y="39352"/>
                  <a:pt x="184384" y="52295"/>
                </a:cubicBezTo>
                <a:cubicBezTo>
                  <a:pt x="190757" y="65238"/>
                  <a:pt x="183495" y="71957"/>
                  <a:pt x="175788" y="81936"/>
                </a:cubicBezTo>
                <a:cubicBezTo>
                  <a:pt x="168082" y="91915"/>
                  <a:pt x="160573" y="107279"/>
                  <a:pt x="138145" y="112169"/>
                </a:cubicBezTo>
                <a:cubicBezTo>
                  <a:pt x="115717" y="117060"/>
                  <a:pt x="63156" y="117405"/>
                  <a:pt x="41222" y="111279"/>
                </a:cubicBezTo>
                <a:cubicBezTo>
                  <a:pt x="19288" y="105153"/>
                  <a:pt x="12916" y="86036"/>
                  <a:pt x="6543" y="75415"/>
                </a:cubicBezTo>
                <a:cubicBezTo>
                  <a:pt x="170" y="64794"/>
                  <a:pt x="-2547" y="58915"/>
                  <a:pt x="2986" y="47553"/>
                </a:cubicBezTo>
                <a:close/>
              </a:path>
            </a:pathLst>
          </a:custGeom>
          <a:solidFill>
            <a:srgbClr val="C7E2E4"/>
          </a:solidFill>
          <a:ln>
            <a:noFill/>
          </a:ln>
        </p:spPr>
      </p:sp>
      <p:sp>
        <p:nvSpPr>
          <p:cNvPr id="3897" name="Google Shape;3897;p116"/>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898" name="Google Shape;3898;p116"/>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899" name="Google Shape;3899;p116"/>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3900" name="Google Shape;3900;p116"/>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3901" name="Google Shape;3901;p116"/>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902" name="Google Shape;3902;p116"/>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903" name="Google Shape;3903;p116"/>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904" name="Google Shape;3904;p116"/>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905" name="Google Shape;3905;p116"/>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906" name="Google Shape;3906;p116"/>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9</a:t>
            </a:r>
            <a:endParaRPr sz="1500" b="1">
              <a:solidFill>
                <a:schemeClr val="accent5"/>
              </a:solidFill>
              <a:latin typeface="Assistant"/>
              <a:ea typeface="Assistant"/>
              <a:cs typeface="Assistant"/>
              <a:sym typeface="Assistant"/>
            </a:endParaRPr>
          </a:p>
        </p:txBody>
      </p:sp>
      <p:sp>
        <p:nvSpPr>
          <p:cNvPr id="3907" name="Google Shape;3907;p116"/>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908" name="Google Shape;3908;p116"/>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7</a:t>
            </a:r>
            <a:endParaRPr sz="1500" b="1">
              <a:solidFill>
                <a:schemeClr val="accent5"/>
              </a:solidFill>
              <a:latin typeface="Assistant"/>
              <a:ea typeface="Assistant"/>
              <a:cs typeface="Assistant"/>
              <a:sym typeface="Assistant"/>
            </a:endParaRPr>
          </a:p>
        </p:txBody>
      </p:sp>
      <p:sp>
        <p:nvSpPr>
          <p:cNvPr id="3909" name="Google Shape;3909;p116"/>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3910" name="Google Shape;3910;p116"/>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3911" name="Google Shape;3911;p116"/>
          <p:cNvCxnSpPr>
            <a:stCxn id="3912" idx="6"/>
            <a:endCxn id="3913"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3914" name="Google Shape;3914;p116"/>
          <p:cNvCxnSpPr>
            <a:stCxn id="3913" idx="6"/>
            <a:endCxn id="3915" idx="2"/>
          </p:cNvCxnSpPr>
          <p:nvPr/>
        </p:nvCxnSpPr>
        <p:spPr>
          <a:xfrm>
            <a:off x="4806842"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3916" name="Google Shape;3916;p116"/>
          <p:cNvCxnSpPr>
            <a:stCxn id="3917" idx="6"/>
            <a:endCxn id="3918"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3919" name="Google Shape;3919;p116"/>
          <p:cNvCxnSpPr>
            <a:stCxn id="3918" idx="6"/>
            <a:endCxn id="3920"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3921" name="Google Shape;3921;p116"/>
          <p:cNvCxnSpPr>
            <a:stCxn id="3920" idx="7"/>
            <a:endCxn id="3922"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923" name="Google Shape;3923;p116"/>
          <p:cNvCxnSpPr>
            <a:stCxn id="3922" idx="1"/>
            <a:endCxn id="3915" idx="5"/>
          </p:cNvCxnSpPr>
          <p:nvPr/>
        </p:nvCxnSpPr>
        <p:spPr>
          <a:xfrm rot="10800000">
            <a:off x="5773553" y="3355654"/>
            <a:ext cx="581700" cy="710100"/>
          </a:xfrm>
          <a:prstGeom prst="straightConnector1">
            <a:avLst/>
          </a:prstGeom>
          <a:noFill/>
          <a:ln w="76200" cap="flat" cmpd="sng">
            <a:solidFill>
              <a:schemeClr val="accent5"/>
            </a:solidFill>
            <a:prstDash val="solid"/>
            <a:round/>
            <a:headEnd type="none" w="med" len="med"/>
            <a:tailEnd type="none" w="med" len="med"/>
          </a:ln>
        </p:spPr>
      </p:cxnSp>
      <p:cxnSp>
        <p:nvCxnSpPr>
          <p:cNvPr id="3924" name="Google Shape;3924;p116"/>
          <p:cNvCxnSpPr>
            <a:stCxn id="3917" idx="1"/>
            <a:endCxn id="3925"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926" name="Google Shape;3926;p116"/>
          <p:cNvCxnSpPr>
            <a:stCxn id="3925" idx="7"/>
            <a:endCxn id="3912"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3927" name="Google Shape;3927;p116"/>
          <p:cNvCxnSpPr>
            <a:stCxn id="3917" idx="0"/>
            <a:endCxn id="3912"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3928" name="Google Shape;3928;p116"/>
          <p:cNvCxnSpPr>
            <a:stCxn id="3920" idx="0"/>
            <a:endCxn id="3915"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3929" name="Google Shape;3929;p116"/>
          <p:cNvCxnSpPr>
            <a:stCxn id="3920" idx="1"/>
            <a:endCxn id="3913"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3930" name="Google Shape;3930;p116"/>
          <p:cNvCxnSpPr>
            <a:stCxn id="3931" idx="0"/>
            <a:endCxn id="3913"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3932" name="Google Shape;3932;p116"/>
          <p:cNvCxnSpPr>
            <a:stCxn id="3918" idx="0"/>
            <a:endCxn id="3931"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3933" name="Google Shape;3933;p116"/>
          <p:cNvCxnSpPr>
            <a:stCxn id="3917" idx="7"/>
            <a:endCxn id="3931"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3934" name="Google Shape;3934;p116"/>
          <p:cNvGrpSpPr/>
          <p:nvPr/>
        </p:nvGrpSpPr>
        <p:grpSpPr>
          <a:xfrm>
            <a:off x="2387496" y="2954434"/>
            <a:ext cx="4369001" cy="2531029"/>
            <a:chOff x="2433682" y="2789275"/>
            <a:chExt cx="3928604" cy="2275900"/>
          </a:xfrm>
        </p:grpSpPr>
        <p:sp>
          <p:nvSpPr>
            <p:cNvPr id="3912" name="Google Shape;3912;p116"/>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913" name="Google Shape;3913;p116"/>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922" name="Google Shape;3922;p116"/>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915" name="Google Shape;3915;p116"/>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918" name="Google Shape;3918;p116"/>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920" name="Google Shape;3920;p116"/>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925" name="Google Shape;3925;p116"/>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917" name="Google Shape;3917;p116"/>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931" name="Google Shape;3931;p116"/>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117"/>
          <p:cNvSpPr txBox="1">
            <a:spLocks noGrp="1"/>
          </p:cNvSpPr>
          <p:nvPr>
            <p:ph type="title" idx="4294967295"/>
          </p:nvPr>
        </p:nvSpPr>
        <p:spPr>
          <a:xfrm>
            <a:off x="311700" y="1228425"/>
            <a:ext cx="8520600" cy="646500"/>
          </a:xfrm>
          <a:prstGeom prst="rect">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r>
              <a:rPr lang="en" sz="3600">
                <a:solidFill>
                  <a:schemeClr val="accent5"/>
                </a:solidFill>
                <a:latin typeface="Lato Light"/>
                <a:ea typeface="Lato Light"/>
                <a:cs typeface="Lato Light"/>
                <a:sym typeface="Lato Light"/>
              </a:rPr>
              <a:t>KRUSKAL’S ALGORITHM: THE IDEA</a:t>
            </a:r>
            <a:endParaRPr sz="3600">
              <a:solidFill>
                <a:schemeClr val="accent5"/>
              </a:solidFill>
              <a:latin typeface="Lato Light"/>
              <a:ea typeface="Lato Light"/>
              <a:cs typeface="Lato Light"/>
              <a:sym typeface="Lato Light"/>
            </a:endParaRPr>
          </a:p>
        </p:txBody>
      </p:sp>
      <p:sp>
        <p:nvSpPr>
          <p:cNvPr id="3940" name="Google Shape;3940;p117"/>
          <p:cNvSpPr txBox="1">
            <a:spLocks noGrp="1"/>
          </p:cNvSpPr>
          <p:nvPr>
            <p:ph type="sldNum" idx="12"/>
          </p:nvPr>
        </p:nvSpPr>
        <p:spPr>
          <a:xfrm>
            <a:off x="8472458" y="5520467"/>
            <a:ext cx="548700" cy="393600"/>
          </a:xfrm>
          <a:prstGeom prst="rect">
            <a:avLst/>
          </a:prstGeom>
        </p:spPr>
        <p:txBody>
          <a:bodyPr spcFirstLastPara="1" wrap="square" lIns="91425" tIns="91425" rIns="91425" bIns="91425" anchor="ctr" anchorCtr="0">
            <a:noAutofit/>
          </a:bodyPr>
          <a:lstStyle/>
          <a:p>
            <a:fld id="{00000000-1234-1234-1234-123412341234}" type="slidenum">
              <a:rPr lang="en"/>
              <a:pPr/>
              <a:t>83</a:t>
            </a:fld>
            <a:endParaRPr/>
          </a:p>
        </p:txBody>
      </p:sp>
      <p:sp>
        <p:nvSpPr>
          <p:cNvPr id="3941" name="Google Shape;3941;p117"/>
          <p:cNvSpPr/>
          <p:nvPr/>
        </p:nvSpPr>
        <p:spPr>
          <a:xfrm>
            <a:off x="311700" y="1967400"/>
            <a:ext cx="8520600" cy="709800"/>
          </a:xfrm>
          <a:prstGeom prst="roundRect">
            <a:avLst>
              <a:gd name="adj" fmla="val 16283"/>
            </a:avLst>
          </a:prstGeom>
          <a:solidFill>
            <a:srgbClr val="FFFFFF"/>
          </a:solidFill>
          <a:ln>
            <a:noFill/>
          </a:ln>
        </p:spPr>
        <p:txBody>
          <a:bodyPr spcFirstLastPara="1" wrap="square" lIns="91425" tIns="91425" rIns="91425" bIns="91425" anchor="ctr" anchorCtr="0">
            <a:noAutofit/>
          </a:bodyPr>
          <a:lstStyle/>
          <a:p>
            <a:pPr algn="ctr"/>
            <a:r>
              <a:rPr lang="en" sz="2000" b="1">
                <a:latin typeface="Assistant"/>
                <a:ea typeface="Assistant"/>
                <a:cs typeface="Assistant"/>
                <a:sym typeface="Assistant"/>
              </a:rPr>
              <a:t>Greedy choice: </a:t>
            </a:r>
            <a:br>
              <a:rPr lang="en" sz="2000" b="1">
                <a:latin typeface="Assistant"/>
                <a:ea typeface="Assistant"/>
                <a:cs typeface="Assistant"/>
                <a:sym typeface="Assistant"/>
              </a:rPr>
            </a:br>
            <a:r>
              <a:rPr lang="en" sz="2000">
                <a:latin typeface="Assistant"/>
                <a:ea typeface="Assistant"/>
                <a:cs typeface="Assistant"/>
                <a:sym typeface="Assistant"/>
              </a:rPr>
              <a:t>Maintain a forest of trees, &amp; greedily add the cheapest edge to combine trees</a:t>
            </a:r>
            <a:endParaRPr sz="2100">
              <a:latin typeface="Assistant"/>
              <a:ea typeface="Assistant"/>
              <a:cs typeface="Assistant"/>
              <a:sym typeface="Assistant"/>
            </a:endParaRPr>
          </a:p>
        </p:txBody>
      </p:sp>
      <p:sp>
        <p:nvSpPr>
          <p:cNvPr id="3942" name="Google Shape;3942;p117"/>
          <p:cNvSpPr txBox="1"/>
          <p:nvPr/>
        </p:nvSpPr>
        <p:spPr>
          <a:xfrm>
            <a:off x="267250" y="4034850"/>
            <a:ext cx="2020800" cy="1731600"/>
          </a:xfrm>
          <a:prstGeom prst="rect">
            <a:avLst/>
          </a:prstGeom>
          <a:noFill/>
          <a:ln>
            <a:noFill/>
          </a:ln>
        </p:spPr>
        <p:txBody>
          <a:bodyPr spcFirstLastPara="1" wrap="square" lIns="91425" tIns="91425" rIns="91425" bIns="91425" anchor="ctr" anchorCtr="0">
            <a:noAutofit/>
          </a:bodyPr>
          <a:lstStyle/>
          <a:p>
            <a:pPr algn="ctr"/>
            <a:r>
              <a:rPr lang="en">
                <a:solidFill>
                  <a:srgbClr val="CC0000"/>
                </a:solidFill>
                <a:latin typeface="Assistant"/>
                <a:ea typeface="Assistant"/>
                <a:cs typeface="Assistant"/>
                <a:sym typeface="Assistant"/>
              </a:rPr>
              <a:t>We’re done! </a:t>
            </a:r>
            <a:br>
              <a:rPr lang="en">
                <a:solidFill>
                  <a:srgbClr val="CC0000"/>
                </a:solidFill>
                <a:latin typeface="Assistant"/>
                <a:ea typeface="Assistant"/>
                <a:cs typeface="Assistant"/>
                <a:sym typeface="Assistant"/>
              </a:rPr>
            </a:br>
            <a:r>
              <a:rPr lang="en">
                <a:solidFill>
                  <a:srgbClr val="CC0000"/>
                </a:solidFill>
                <a:latin typeface="Assistant"/>
                <a:ea typeface="Assistant"/>
                <a:cs typeface="Assistant"/>
                <a:sym typeface="Assistant"/>
              </a:rPr>
              <a:t>This is the MST.</a:t>
            </a:r>
            <a:endParaRPr sz="200" b="1">
              <a:solidFill>
                <a:srgbClr val="CC0000"/>
              </a:solidFill>
              <a:latin typeface="Assistant"/>
              <a:ea typeface="Assistant"/>
              <a:cs typeface="Assistant"/>
              <a:sym typeface="Assistant"/>
            </a:endParaRPr>
          </a:p>
        </p:txBody>
      </p:sp>
      <p:sp>
        <p:nvSpPr>
          <p:cNvPr id="3943" name="Google Shape;3943;p117"/>
          <p:cNvSpPr txBox="1"/>
          <p:nvPr/>
        </p:nvSpPr>
        <p:spPr>
          <a:xfrm>
            <a:off x="2710479" y="3471627"/>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944" name="Google Shape;3944;p117"/>
          <p:cNvSpPr txBox="1"/>
          <p:nvPr/>
        </p:nvSpPr>
        <p:spPr>
          <a:xfrm>
            <a:off x="2710479" y="4571239"/>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8</a:t>
            </a:r>
            <a:endParaRPr sz="1500">
              <a:latin typeface="Assistant"/>
              <a:ea typeface="Assistant"/>
              <a:cs typeface="Assistant"/>
              <a:sym typeface="Assistant"/>
            </a:endParaRPr>
          </a:p>
        </p:txBody>
      </p:sp>
      <p:sp>
        <p:nvSpPr>
          <p:cNvPr id="3945" name="Google Shape;3945;p117"/>
          <p:cNvSpPr txBox="1"/>
          <p:nvPr/>
        </p:nvSpPr>
        <p:spPr>
          <a:xfrm>
            <a:off x="3872101"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1</a:t>
            </a:r>
            <a:endParaRPr sz="1500" b="1">
              <a:solidFill>
                <a:schemeClr val="accent5"/>
              </a:solidFill>
              <a:latin typeface="Assistant"/>
              <a:ea typeface="Assistant"/>
              <a:cs typeface="Assistant"/>
              <a:sym typeface="Assistant"/>
            </a:endParaRPr>
          </a:p>
        </p:txBody>
      </p:sp>
      <p:sp>
        <p:nvSpPr>
          <p:cNvPr id="3946" name="Google Shape;3946;p117"/>
          <p:cNvSpPr txBox="1"/>
          <p:nvPr/>
        </p:nvSpPr>
        <p:spPr>
          <a:xfrm>
            <a:off x="4907422" y="5217831"/>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sp>
        <p:nvSpPr>
          <p:cNvPr id="3947" name="Google Shape;3947;p117"/>
          <p:cNvSpPr txBox="1"/>
          <p:nvPr/>
        </p:nvSpPr>
        <p:spPr>
          <a:xfrm>
            <a:off x="4571448" y="45553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6</a:t>
            </a:r>
            <a:endParaRPr sz="1500">
              <a:latin typeface="Assistant"/>
              <a:ea typeface="Assistant"/>
              <a:cs typeface="Assistant"/>
              <a:sym typeface="Assistant"/>
            </a:endParaRPr>
          </a:p>
        </p:txBody>
      </p:sp>
      <p:sp>
        <p:nvSpPr>
          <p:cNvPr id="3948" name="Google Shape;3948;p117"/>
          <p:cNvSpPr txBox="1"/>
          <p:nvPr/>
        </p:nvSpPr>
        <p:spPr>
          <a:xfrm>
            <a:off x="3785304" y="4398082"/>
            <a:ext cx="3714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7</a:t>
            </a:r>
            <a:endParaRPr sz="1500">
              <a:latin typeface="Assistant"/>
              <a:ea typeface="Assistant"/>
              <a:cs typeface="Assistant"/>
              <a:sym typeface="Assistant"/>
            </a:endParaRPr>
          </a:p>
        </p:txBody>
      </p:sp>
      <p:sp>
        <p:nvSpPr>
          <p:cNvPr id="3949" name="Google Shape;3949;p117"/>
          <p:cNvSpPr txBox="1"/>
          <p:nvPr/>
        </p:nvSpPr>
        <p:spPr>
          <a:xfrm>
            <a:off x="3536292" y="38484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11</a:t>
            </a:r>
            <a:endParaRPr sz="1500">
              <a:latin typeface="Assistant"/>
              <a:ea typeface="Assistant"/>
              <a:cs typeface="Assistant"/>
              <a:sym typeface="Assistant"/>
            </a:endParaRPr>
          </a:p>
        </p:txBody>
      </p:sp>
      <p:sp>
        <p:nvSpPr>
          <p:cNvPr id="3950" name="Google Shape;3950;p117"/>
          <p:cNvSpPr txBox="1"/>
          <p:nvPr/>
        </p:nvSpPr>
        <p:spPr>
          <a:xfrm>
            <a:off x="6036826" y="4643772"/>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10</a:t>
            </a:r>
            <a:endParaRPr sz="1500">
              <a:latin typeface="Assistant"/>
              <a:ea typeface="Assistant"/>
              <a:cs typeface="Assistant"/>
              <a:sym typeface="Assistant"/>
            </a:endParaRPr>
          </a:p>
        </p:txBody>
      </p:sp>
      <p:sp>
        <p:nvSpPr>
          <p:cNvPr id="3951" name="Google Shape;3951;p117"/>
          <p:cNvSpPr txBox="1"/>
          <p:nvPr/>
        </p:nvSpPr>
        <p:spPr>
          <a:xfrm>
            <a:off x="5607228" y="4065629"/>
            <a:ext cx="411600" cy="371400"/>
          </a:xfrm>
          <a:prstGeom prst="rect">
            <a:avLst/>
          </a:prstGeom>
          <a:noFill/>
          <a:ln>
            <a:noFill/>
          </a:ln>
        </p:spPr>
        <p:txBody>
          <a:bodyPr spcFirstLastPara="1" wrap="square" lIns="0" tIns="91425" rIns="0" bIns="91425" anchor="ctr" anchorCtr="0">
            <a:noAutofit/>
          </a:bodyPr>
          <a:lstStyle/>
          <a:p>
            <a:pPr algn="ctr"/>
            <a:r>
              <a:rPr lang="en" sz="1500">
                <a:latin typeface="Assistant"/>
                <a:ea typeface="Assistant"/>
                <a:cs typeface="Assistant"/>
                <a:sym typeface="Assistant"/>
              </a:rPr>
              <a:t>14</a:t>
            </a:r>
            <a:endParaRPr sz="1500">
              <a:latin typeface="Assistant"/>
              <a:ea typeface="Assistant"/>
              <a:cs typeface="Assistant"/>
              <a:sym typeface="Assistant"/>
            </a:endParaRPr>
          </a:p>
        </p:txBody>
      </p:sp>
      <p:sp>
        <p:nvSpPr>
          <p:cNvPr id="3952" name="Google Shape;3952;p117"/>
          <p:cNvSpPr txBox="1"/>
          <p:nvPr/>
        </p:nvSpPr>
        <p:spPr>
          <a:xfrm>
            <a:off x="6026004" y="344854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9</a:t>
            </a:r>
            <a:endParaRPr sz="1500" b="1">
              <a:solidFill>
                <a:schemeClr val="accent5"/>
              </a:solidFill>
              <a:latin typeface="Assistant"/>
              <a:ea typeface="Assistant"/>
              <a:cs typeface="Assistant"/>
              <a:sym typeface="Assistant"/>
            </a:endParaRPr>
          </a:p>
        </p:txBody>
      </p:sp>
      <p:sp>
        <p:nvSpPr>
          <p:cNvPr id="3953" name="Google Shape;3953;p117"/>
          <p:cNvSpPr txBox="1"/>
          <p:nvPr/>
        </p:nvSpPr>
        <p:spPr>
          <a:xfrm>
            <a:off x="5021262" y="3966002"/>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4</a:t>
            </a:r>
            <a:endParaRPr sz="1500" b="1">
              <a:solidFill>
                <a:schemeClr val="accent5"/>
              </a:solidFill>
              <a:latin typeface="Assistant"/>
              <a:ea typeface="Assistant"/>
              <a:cs typeface="Assistant"/>
              <a:sym typeface="Assistant"/>
            </a:endParaRPr>
          </a:p>
        </p:txBody>
      </p:sp>
      <p:sp>
        <p:nvSpPr>
          <p:cNvPr id="3954" name="Google Shape;3954;p117"/>
          <p:cNvSpPr txBox="1"/>
          <p:nvPr/>
        </p:nvSpPr>
        <p:spPr>
          <a:xfrm>
            <a:off x="4903746" y="2817974"/>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7</a:t>
            </a:r>
            <a:endParaRPr sz="1500" b="1">
              <a:solidFill>
                <a:schemeClr val="accent5"/>
              </a:solidFill>
              <a:latin typeface="Assistant"/>
              <a:ea typeface="Assistant"/>
              <a:cs typeface="Assistant"/>
              <a:sym typeface="Assistant"/>
            </a:endParaRPr>
          </a:p>
        </p:txBody>
      </p:sp>
      <p:sp>
        <p:nvSpPr>
          <p:cNvPr id="3955" name="Google Shape;3955;p117"/>
          <p:cNvSpPr txBox="1"/>
          <p:nvPr/>
        </p:nvSpPr>
        <p:spPr>
          <a:xfrm>
            <a:off x="3868241" y="2818023"/>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8</a:t>
            </a:r>
            <a:endParaRPr sz="1500" b="1">
              <a:solidFill>
                <a:schemeClr val="accent5"/>
              </a:solidFill>
              <a:latin typeface="Assistant"/>
              <a:ea typeface="Assistant"/>
              <a:cs typeface="Assistant"/>
              <a:sym typeface="Assistant"/>
            </a:endParaRPr>
          </a:p>
        </p:txBody>
      </p:sp>
      <p:sp>
        <p:nvSpPr>
          <p:cNvPr id="3956" name="Google Shape;3956;p117"/>
          <p:cNvSpPr txBox="1"/>
          <p:nvPr/>
        </p:nvSpPr>
        <p:spPr>
          <a:xfrm>
            <a:off x="4202200" y="3519240"/>
            <a:ext cx="371400" cy="371400"/>
          </a:xfrm>
          <a:prstGeom prst="rect">
            <a:avLst/>
          </a:prstGeom>
          <a:noFill/>
          <a:ln>
            <a:noFill/>
          </a:ln>
        </p:spPr>
        <p:txBody>
          <a:bodyPr spcFirstLastPara="1" wrap="square" lIns="0" tIns="91425" rIns="0" bIns="91425" anchor="ctr" anchorCtr="0">
            <a:noAutofit/>
          </a:bodyPr>
          <a:lstStyle/>
          <a:p>
            <a:pPr algn="ctr"/>
            <a:r>
              <a:rPr lang="en" sz="1500" b="1">
                <a:solidFill>
                  <a:schemeClr val="accent5"/>
                </a:solidFill>
                <a:latin typeface="Assistant"/>
                <a:ea typeface="Assistant"/>
                <a:cs typeface="Assistant"/>
                <a:sym typeface="Assistant"/>
              </a:rPr>
              <a:t>2</a:t>
            </a:r>
            <a:endParaRPr sz="1500" b="1">
              <a:solidFill>
                <a:schemeClr val="accent5"/>
              </a:solidFill>
              <a:latin typeface="Assistant"/>
              <a:ea typeface="Assistant"/>
              <a:cs typeface="Assistant"/>
              <a:sym typeface="Assistant"/>
            </a:endParaRPr>
          </a:p>
        </p:txBody>
      </p:sp>
      <p:cxnSp>
        <p:nvCxnSpPr>
          <p:cNvPr id="3957" name="Google Shape;3957;p117"/>
          <p:cNvCxnSpPr>
            <a:stCxn id="3958" idx="6"/>
            <a:endCxn id="3959" idx="2"/>
          </p:cNvCxnSpPr>
          <p:nvPr/>
        </p:nvCxnSpPr>
        <p:spPr>
          <a:xfrm>
            <a:off x="3771301"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3960" name="Google Shape;3960;p117"/>
          <p:cNvCxnSpPr>
            <a:stCxn id="3959" idx="6"/>
            <a:endCxn id="3961" idx="2"/>
          </p:cNvCxnSpPr>
          <p:nvPr/>
        </p:nvCxnSpPr>
        <p:spPr>
          <a:xfrm>
            <a:off x="4806842" y="3189475"/>
            <a:ext cx="565500" cy="0"/>
          </a:xfrm>
          <a:prstGeom prst="straightConnector1">
            <a:avLst/>
          </a:prstGeom>
          <a:noFill/>
          <a:ln w="76200" cap="flat" cmpd="sng">
            <a:solidFill>
              <a:schemeClr val="accent5"/>
            </a:solidFill>
            <a:prstDash val="solid"/>
            <a:round/>
            <a:headEnd type="none" w="med" len="med"/>
            <a:tailEnd type="none" w="med" len="med"/>
          </a:ln>
        </p:spPr>
      </p:cxnSp>
      <p:cxnSp>
        <p:nvCxnSpPr>
          <p:cNvPr id="3962" name="Google Shape;3962;p117"/>
          <p:cNvCxnSpPr>
            <a:stCxn id="3963" idx="6"/>
            <a:endCxn id="3964" idx="2"/>
          </p:cNvCxnSpPr>
          <p:nvPr/>
        </p:nvCxnSpPr>
        <p:spPr>
          <a:xfrm>
            <a:off x="3771692" y="5250419"/>
            <a:ext cx="572400" cy="0"/>
          </a:xfrm>
          <a:prstGeom prst="straightConnector1">
            <a:avLst/>
          </a:prstGeom>
          <a:noFill/>
          <a:ln w="76200" cap="flat" cmpd="sng">
            <a:solidFill>
              <a:schemeClr val="accent5"/>
            </a:solidFill>
            <a:prstDash val="solid"/>
            <a:round/>
            <a:headEnd type="none" w="med" len="med"/>
            <a:tailEnd type="none" w="med" len="med"/>
          </a:ln>
        </p:spPr>
      </p:cxnSp>
      <p:cxnSp>
        <p:nvCxnSpPr>
          <p:cNvPr id="3965" name="Google Shape;3965;p117"/>
          <p:cNvCxnSpPr>
            <a:stCxn id="3964" idx="6"/>
            <a:endCxn id="3966" idx="2"/>
          </p:cNvCxnSpPr>
          <p:nvPr/>
        </p:nvCxnSpPr>
        <p:spPr>
          <a:xfrm>
            <a:off x="4814171" y="5250419"/>
            <a:ext cx="558300" cy="0"/>
          </a:xfrm>
          <a:prstGeom prst="straightConnector1">
            <a:avLst/>
          </a:prstGeom>
          <a:noFill/>
          <a:ln w="76200" cap="flat" cmpd="sng">
            <a:solidFill>
              <a:schemeClr val="accent5"/>
            </a:solidFill>
            <a:prstDash val="solid"/>
            <a:round/>
            <a:headEnd type="none" w="med" len="med"/>
            <a:tailEnd type="none" w="med" len="med"/>
          </a:ln>
        </p:spPr>
      </p:cxnSp>
      <p:cxnSp>
        <p:nvCxnSpPr>
          <p:cNvPr id="3967" name="Google Shape;3967;p117"/>
          <p:cNvCxnSpPr>
            <a:stCxn id="3966" idx="7"/>
            <a:endCxn id="3968" idx="3"/>
          </p:cNvCxnSpPr>
          <p:nvPr/>
        </p:nvCxnSpPr>
        <p:spPr>
          <a:xfrm rot="10800000" flipH="1">
            <a:off x="5773565"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969" name="Google Shape;3969;p117"/>
          <p:cNvCxnSpPr>
            <a:stCxn id="3968" idx="1"/>
            <a:endCxn id="3961" idx="5"/>
          </p:cNvCxnSpPr>
          <p:nvPr/>
        </p:nvCxnSpPr>
        <p:spPr>
          <a:xfrm rot="10800000">
            <a:off x="5773553" y="3355654"/>
            <a:ext cx="581700" cy="710100"/>
          </a:xfrm>
          <a:prstGeom prst="straightConnector1">
            <a:avLst/>
          </a:prstGeom>
          <a:noFill/>
          <a:ln w="76200" cap="flat" cmpd="sng">
            <a:solidFill>
              <a:schemeClr val="accent5"/>
            </a:solidFill>
            <a:prstDash val="solid"/>
            <a:round/>
            <a:headEnd type="none" w="med" len="med"/>
            <a:tailEnd type="none" w="med" len="med"/>
          </a:ln>
        </p:spPr>
      </p:cxnSp>
      <p:cxnSp>
        <p:nvCxnSpPr>
          <p:cNvPr id="3970" name="Google Shape;3970;p117"/>
          <p:cNvCxnSpPr>
            <a:stCxn id="3963" idx="1"/>
            <a:endCxn id="3971" idx="5"/>
          </p:cNvCxnSpPr>
          <p:nvPr/>
        </p:nvCxnSpPr>
        <p:spPr>
          <a:xfrm rot="10800000">
            <a:off x="2788749" y="4398119"/>
            <a:ext cx="581700" cy="686100"/>
          </a:xfrm>
          <a:prstGeom prst="straightConnector1">
            <a:avLst/>
          </a:prstGeom>
          <a:noFill/>
          <a:ln w="19050" cap="flat" cmpd="sng">
            <a:solidFill>
              <a:srgbClr val="000000"/>
            </a:solidFill>
            <a:prstDash val="solid"/>
            <a:round/>
            <a:headEnd type="none" w="med" len="med"/>
            <a:tailEnd type="none" w="med" len="med"/>
          </a:ln>
        </p:spPr>
      </p:cxnSp>
      <p:cxnSp>
        <p:nvCxnSpPr>
          <p:cNvPr id="3972" name="Google Shape;3972;p117"/>
          <p:cNvCxnSpPr>
            <a:stCxn id="3971" idx="7"/>
            <a:endCxn id="3958" idx="3"/>
          </p:cNvCxnSpPr>
          <p:nvPr/>
        </p:nvCxnSpPr>
        <p:spPr>
          <a:xfrm rot="10800000" flipH="1">
            <a:off x="2788737" y="3355654"/>
            <a:ext cx="581400" cy="710100"/>
          </a:xfrm>
          <a:prstGeom prst="straightConnector1">
            <a:avLst/>
          </a:prstGeom>
          <a:noFill/>
          <a:ln w="76200" cap="flat" cmpd="sng">
            <a:solidFill>
              <a:schemeClr val="accent5"/>
            </a:solidFill>
            <a:prstDash val="solid"/>
            <a:round/>
            <a:headEnd type="none" w="med" len="med"/>
            <a:tailEnd type="none" w="med" len="med"/>
          </a:ln>
        </p:spPr>
      </p:cxnSp>
      <p:cxnSp>
        <p:nvCxnSpPr>
          <p:cNvPr id="3973" name="Google Shape;3973;p117"/>
          <p:cNvCxnSpPr>
            <a:stCxn id="3963" idx="0"/>
            <a:endCxn id="3958" idx="4"/>
          </p:cNvCxnSpPr>
          <p:nvPr/>
        </p:nvCxnSpPr>
        <p:spPr>
          <a:xfrm rot="10800000">
            <a:off x="3536349" y="3424477"/>
            <a:ext cx="300" cy="1590900"/>
          </a:xfrm>
          <a:prstGeom prst="straightConnector1">
            <a:avLst/>
          </a:prstGeom>
          <a:noFill/>
          <a:ln w="19050" cap="flat" cmpd="sng">
            <a:solidFill>
              <a:srgbClr val="000000"/>
            </a:solidFill>
            <a:prstDash val="solid"/>
            <a:round/>
            <a:headEnd type="none" w="med" len="med"/>
            <a:tailEnd type="none" w="med" len="med"/>
          </a:ln>
        </p:spPr>
      </p:cxnSp>
      <p:cxnSp>
        <p:nvCxnSpPr>
          <p:cNvPr id="3974" name="Google Shape;3974;p117"/>
          <p:cNvCxnSpPr>
            <a:stCxn id="3966" idx="0"/>
            <a:endCxn id="3961" idx="4"/>
          </p:cNvCxnSpPr>
          <p:nvPr/>
        </p:nvCxnSpPr>
        <p:spPr>
          <a:xfrm rot="10800000">
            <a:off x="5607365" y="3424477"/>
            <a:ext cx="0" cy="1590900"/>
          </a:xfrm>
          <a:prstGeom prst="straightConnector1">
            <a:avLst/>
          </a:prstGeom>
          <a:noFill/>
          <a:ln w="19050" cap="flat" cmpd="sng">
            <a:solidFill>
              <a:srgbClr val="000000"/>
            </a:solidFill>
            <a:prstDash val="solid"/>
            <a:round/>
            <a:headEnd type="none" w="med" len="med"/>
            <a:tailEnd type="none" w="med" len="med"/>
          </a:ln>
        </p:spPr>
      </p:cxnSp>
      <p:cxnSp>
        <p:nvCxnSpPr>
          <p:cNvPr id="3975" name="Google Shape;3975;p117"/>
          <p:cNvCxnSpPr>
            <a:stCxn id="3966" idx="1"/>
            <a:endCxn id="3959" idx="5"/>
          </p:cNvCxnSpPr>
          <p:nvPr/>
        </p:nvCxnSpPr>
        <p:spPr>
          <a:xfrm rot="10800000">
            <a:off x="4737965" y="3355619"/>
            <a:ext cx="703200" cy="1728600"/>
          </a:xfrm>
          <a:prstGeom prst="straightConnector1">
            <a:avLst/>
          </a:prstGeom>
          <a:noFill/>
          <a:ln w="76200" cap="flat" cmpd="sng">
            <a:solidFill>
              <a:schemeClr val="accent5"/>
            </a:solidFill>
            <a:prstDash val="solid"/>
            <a:round/>
            <a:headEnd type="none" w="med" len="med"/>
            <a:tailEnd type="none" w="med" len="med"/>
          </a:ln>
        </p:spPr>
      </p:cxnSp>
      <p:cxnSp>
        <p:nvCxnSpPr>
          <p:cNvPr id="3976" name="Google Shape;3976;p117"/>
          <p:cNvCxnSpPr>
            <a:stCxn id="3977" idx="0"/>
            <a:endCxn id="3959" idx="4"/>
          </p:cNvCxnSpPr>
          <p:nvPr/>
        </p:nvCxnSpPr>
        <p:spPr>
          <a:xfrm rot="10800000">
            <a:off x="4571702" y="3424524"/>
            <a:ext cx="0" cy="572400"/>
          </a:xfrm>
          <a:prstGeom prst="straightConnector1">
            <a:avLst/>
          </a:prstGeom>
          <a:noFill/>
          <a:ln w="76200" cap="flat" cmpd="sng">
            <a:solidFill>
              <a:schemeClr val="accent5"/>
            </a:solidFill>
            <a:prstDash val="solid"/>
            <a:round/>
            <a:headEnd type="none" w="med" len="med"/>
            <a:tailEnd type="none" w="med" len="med"/>
          </a:ln>
        </p:spPr>
      </p:cxnSp>
      <p:cxnSp>
        <p:nvCxnSpPr>
          <p:cNvPr id="3978" name="Google Shape;3978;p117"/>
          <p:cNvCxnSpPr>
            <a:stCxn id="3964" idx="0"/>
            <a:endCxn id="3977" idx="4"/>
          </p:cNvCxnSpPr>
          <p:nvPr/>
        </p:nvCxnSpPr>
        <p:spPr>
          <a:xfrm rot="10800000">
            <a:off x="4571629" y="4466977"/>
            <a:ext cx="7500" cy="548400"/>
          </a:xfrm>
          <a:prstGeom prst="straightConnector1">
            <a:avLst/>
          </a:prstGeom>
          <a:noFill/>
          <a:ln w="19050" cap="flat" cmpd="sng">
            <a:solidFill>
              <a:srgbClr val="000000"/>
            </a:solidFill>
            <a:prstDash val="solid"/>
            <a:round/>
            <a:headEnd type="none" w="med" len="med"/>
            <a:tailEnd type="none" w="med" len="med"/>
          </a:ln>
        </p:spPr>
      </p:cxnSp>
      <p:cxnSp>
        <p:nvCxnSpPr>
          <p:cNvPr id="3979" name="Google Shape;3979;p117"/>
          <p:cNvCxnSpPr>
            <a:stCxn id="3963" idx="7"/>
            <a:endCxn id="3977" idx="3"/>
          </p:cNvCxnSpPr>
          <p:nvPr/>
        </p:nvCxnSpPr>
        <p:spPr>
          <a:xfrm rot="10800000" flipH="1">
            <a:off x="3702849" y="4398119"/>
            <a:ext cx="702600" cy="686100"/>
          </a:xfrm>
          <a:prstGeom prst="straightConnector1">
            <a:avLst/>
          </a:prstGeom>
          <a:noFill/>
          <a:ln w="19050" cap="flat" cmpd="sng">
            <a:solidFill>
              <a:srgbClr val="000000"/>
            </a:solidFill>
            <a:prstDash val="solid"/>
            <a:round/>
            <a:headEnd type="none" w="med" len="med"/>
            <a:tailEnd type="none" w="med" len="med"/>
          </a:ln>
        </p:spPr>
      </p:cxnSp>
      <p:grpSp>
        <p:nvGrpSpPr>
          <p:cNvPr id="3980" name="Google Shape;3980;p117"/>
          <p:cNvGrpSpPr/>
          <p:nvPr/>
        </p:nvGrpSpPr>
        <p:grpSpPr>
          <a:xfrm>
            <a:off x="2387496" y="2954434"/>
            <a:ext cx="4369001" cy="2531029"/>
            <a:chOff x="2433682" y="2789275"/>
            <a:chExt cx="3928604" cy="2275900"/>
          </a:xfrm>
        </p:grpSpPr>
        <p:sp>
          <p:nvSpPr>
            <p:cNvPr id="3958" name="Google Shape;3958;p117"/>
            <p:cNvSpPr/>
            <p:nvPr/>
          </p:nvSpPr>
          <p:spPr>
            <a:xfrm>
              <a:off x="3255300"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B</a:t>
              </a:r>
              <a:endParaRPr sz="2000" b="1">
                <a:latin typeface="Assistant"/>
                <a:ea typeface="Assistant"/>
                <a:cs typeface="Assistant"/>
                <a:sym typeface="Assistant"/>
              </a:endParaRPr>
            </a:p>
          </p:txBody>
        </p:sp>
        <p:sp>
          <p:nvSpPr>
            <p:cNvPr id="3959" name="Google Shape;3959;p117"/>
            <p:cNvSpPr/>
            <p:nvPr/>
          </p:nvSpPr>
          <p:spPr>
            <a:xfrm>
              <a:off x="418645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C</a:t>
              </a:r>
              <a:endParaRPr sz="2000" b="1">
                <a:latin typeface="Assistant"/>
                <a:ea typeface="Assistant"/>
                <a:cs typeface="Assistant"/>
                <a:sym typeface="Assistant"/>
              </a:endParaRPr>
            </a:p>
          </p:txBody>
        </p:sp>
        <p:sp>
          <p:nvSpPr>
            <p:cNvPr id="3968" name="Google Shape;3968;p117"/>
            <p:cNvSpPr/>
            <p:nvPr/>
          </p:nvSpPr>
          <p:spPr>
            <a:xfrm>
              <a:off x="5939586"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E</a:t>
              </a:r>
              <a:endParaRPr sz="2000" b="1">
                <a:latin typeface="Assistant"/>
                <a:ea typeface="Assistant"/>
                <a:cs typeface="Assistant"/>
                <a:sym typeface="Assistant"/>
              </a:endParaRPr>
            </a:p>
          </p:txBody>
        </p:sp>
        <p:sp>
          <p:nvSpPr>
            <p:cNvPr id="3961" name="Google Shape;3961;p117"/>
            <p:cNvSpPr/>
            <p:nvPr/>
          </p:nvSpPr>
          <p:spPr>
            <a:xfrm>
              <a:off x="5117638" y="2789275"/>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D</a:t>
              </a:r>
              <a:endParaRPr sz="2000" b="1">
                <a:latin typeface="Assistant"/>
                <a:ea typeface="Assistant"/>
                <a:cs typeface="Assistant"/>
                <a:sym typeface="Assistant"/>
              </a:endParaRPr>
            </a:p>
          </p:txBody>
        </p:sp>
        <p:sp>
          <p:nvSpPr>
            <p:cNvPr id="3964" name="Google Shape;3964;p117"/>
            <p:cNvSpPr/>
            <p:nvPr/>
          </p:nvSpPr>
          <p:spPr>
            <a:xfrm>
              <a:off x="419304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G</a:t>
              </a:r>
              <a:endParaRPr sz="2000" b="1">
                <a:latin typeface="Assistant"/>
                <a:ea typeface="Assistant"/>
                <a:cs typeface="Assistant"/>
                <a:sym typeface="Assistant"/>
              </a:endParaRPr>
            </a:p>
          </p:txBody>
        </p:sp>
        <p:sp>
          <p:nvSpPr>
            <p:cNvPr id="3966" name="Google Shape;3966;p117"/>
            <p:cNvSpPr/>
            <p:nvPr/>
          </p:nvSpPr>
          <p:spPr>
            <a:xfrm>
              <a:off x="5117638"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F</a:t>
              </a:r>
              <a:endParaRPr sz="2000" b="1">
                <a:latin typeface="Assistant"/>
                <a:ea typeface="Assistant"/>
                <a:cs typeface="Assistant"/>
                <a:sym typeface="Assistant"/>
              </a:endParaRPr>
            </a:p>
          </p:txBody>
        </p:sp>
        <p:sp>
          <p:nvSpPr>
            <p:cNvPr id="3971" name="Google Shape;3971;p117"/>
            <p:cNvSpPr/>
            <p:nvPr/>
          </p:nvSpPr>
          <p:spPr>
            <a:xfrm>
              <a:off x="2433682" y="3726673"/>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A</a:t>
              </a:r>
              <a:endParaRPr sz="2000" b="1">
                <a:latin typeface="Assistant"/>
                <a:ea typeface="Assistant"/>
                <a:cs typeface="Assistant"/>
                <a:sym typeface="Assistant"/>
              </a:endParaRPr>
            </a:p>
          </p:txBody>
        </p:sp>
        <p:sp>
          <p:nvSpPr>
            <p:cNvPr id="3963" name="Google Shape;3963;p117"/>
            <p:cNvSpPr/>
            <p:nvPr/>
          </p:nvSpPr>
          <p:spPr>
            <a:xfrm>
              <a:off x="3255651" y="4642476"/>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H</a:t>
              </a:r>
              <a:endParaRPr sz="2000" b="1">
                <a:latin typeface="Assistant"/>
                <a:ea typeface="Assistant"/>
                <a:cs typeface="Assistant"/>
                <a:sym typeface="Assistant"/>
              </a:endParaRPr>
            </a:p>
          </p:txBody>
        </p:sp>
        <p:sp>
          <p:nvSpPr>
            <p:cNvPr id="3977" name="Google Shape;3977;p117"/>
            <p:cNvSpPr/>
            <p:nvPr/>
          </p:nvSpPr>
          <p:spPr>
            <a:xfrm>
              <a:off x="4186370" y="3726684"/>
              <a:ext cx="422700" cy="42270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algn="ctr"/>
              <a:r>
                <a:rPr lang="en" sz="2000" b="1">
                  <a:latin typeface="Assistant"/>
                  <a:ea typeface="Assistant"/>
                  <a:cs typeface="Assistant"/>
                  <a:sym typeface="Assistant"/>
                </a:rPr>
                <a:t>I</a:t>
              </a:r>
              <a:endParaRPr sz="2000" b="1">
                <a:latin typeface="Assistant"/>
                <a:ea typeface="Assistant"/>
                <a:cs typeface="Assistant"/>
                <a:sym typeface="Assistant"/>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712673"/>
            <a:ext cx="5578475" cy="711835"/>
          </a:xfrm>
          <a:prstGeom prst="rect">
            <a:avLst/>
          </a:prstGeom>
        </p:spPr>
        <p:txBody>
          <a:bodyPr vert="horz" wrap="square" lIns="0" tIns="12700" rIns="0" bIns="0" rtlCol="0">
            <a:spAutoFit/>
          </a:bodyPr>
          <a:lstStyle/>
          <a:p>
            <a:pPr marL="12700">
              <a:lnSpc>
                <a:spcPct val="100000"/>
              </a:lnSpc>
              <a:spcBef>
                <a:spcPts val="100"/>
              </a:spcBef>
            </a:pPr>
            <a:r>
              <a:rPr sz="4500" i="1" dirty="0">
                <a:solidFill>
                  <a:srgbClr val="04607A"/>
                </a:solidFill>
                <a:latin typeface="Calibri"/>
                <a:cs typeface="Calibri"/>
              </a:rPr>
              <a:t>Minimum</a:t>
            </a:r>
            <a:r>
              <a:rPr sz="4500" i="1" spc="-35" dirty="0">
                <a:solidFill>
                  <a:srgbClr val="04607A"/>
                </a:solidFill>
                <a:latin typeface="Calibri"/>
                <a:cs typeface="Calibri"/>
              </a:rPr>
              <a:t> </a:t>
            </a:r>
            <a:r>
              <a:rPr sz="4500" i="1" spc="-5" dirty="0">
                <a:solidFill>
                  <a:srgbClr val="04607A"/>
                </a:solidFill>
                <a:latin typeface="Calibri"/>
                <a:cs typeface="Calibri"/>
              </a:rPr>
              <a:t>spanning</a:t>
            </a:r>
            <a:r>
              <a:rPr sz="4500" i="1" spc="-40" dirty="0">
                <a:solidFill>
                  <a:srgbClr val="04607A"/>
                </a:solidFill>
                <a:latin typeface="Calibri"/>
                <a:cs typeface="Calibri"/>
              </a:rPr>
              <a:t> </a:t>
            </a:r>
            <a:r>
              <a:rPr sz="4500" i="1" dirty="0">
                <a:solidFill>
                  <a:srgbClr val="04607A"/>
                </a:solidFill>
                <a:latin typeface="Calibri"/>
                <a:cs typeface="Calibri"/>
              </a:rPr>
              <a:t>tree</a:t>
            </a:r>
            <a:endParaRPr sz="4500" dirty="0">
              <a:latin typeface="Calibri"/>
              <a:cs typeface="Calibri"/>
            </a:endParaRPr>
          </a:p>
        </p:txBody>
      </p:sp>
      <p:sp>
        <p:nvSpPr>
          <p:cNvPr id="9" name="object 9"/>
          <p:cNvSpPr txBox="1"/>
          <p:nvPr/>
        </p:nvSpPr>
        <p:spPr>
          <a:xfrm>
            <a:off x="535940" y="1459433"/>
            <a:ext cx="7908290" cy="1216025"/>
          </a:xfrm>
          <a:prstGeom prst="rect">
            <a:avLst/>
          </a:prstGeom>
        </p:spPr>
        <p:txBody>
          <a:bodyPr vert="horz" wrap="square" lIns="0" tIns="13335" rIns="0" bIns="0" rtlCol="0">
            <a:spAutoFit/>
          </a:bodyPr>
          <a:lstStyle/>
          <a:p>
            <a:pPr marL="286385" marR="5080" indent="-274320">
              <a:lnSpc>
                <a:spcPct val="100000"/>
              </a:lnSpc>
              <a:spcBef>
                <a:spcPts val="105"/>
              </a:spcBef>
              <a:buClr>
                <a:srgbClr val="0AD0D9"/>
              </a:buClr>
              <a:buSzPct val="94230"/>
              <a:buFont typeface="Segoe UI Symbol"/>
              <a:buChar char="⚫"/>
              <a:tabLst>
                <a:tab pos="287020" algn="l"/>
              </a:tabLst>
            </a:pPr>
            <a:r>
              <a:rPr sz="2600" dirty="0">
                <a:latin typeface="Constantia"/>
                <a:cs typeface="Constantia"/>
              </a:rPr>
              <a:t>A </a:t>
            </a:r>
            <a:r>
              <a:rPr sz="2600" i="1" spc="-5" dirty="0">
                <a:latin typeface="Constantia"/>
                <a:cs typeface="Constantia"/>
              </a:rPr>
              <a:t>minimum </a:t>
            </a:r>
            <a:r>
              <a:rPr sz="2600" i="1" dirty="0">
                <a:latin typeface="Constantia"/>
                <a:cs typeface="Constantia"/>
              </a:rPr>
              <a:t>spanning </a:t>
            </a:r>
            <a:r>
              <a:rPr sz="2600" i="1" spc="-10" dirty="0">
                <a:latin typeface="Constantia"/>
                <a:cs typeface="Constantia"/>
              </a:rPr>
              <a:t>tree </a:t>
            </a:r>
            <a:r>
              <a:rPr sz="2600" dirty="0">
                <a:latin typeface="Constantia"/>
                <a:cs typeface="Constantia"/>
              </a:rPr>
              <a:t>in a </a:t>
            </a:r>
            <a:r>
              <a:rPr sz="2600" spc="-15" dirty="0">
                <a:latin typeface="Constantia"/>
                <a:cs typeface="Constantia"/>
              </a:rPr>
              <a:t>connected weighted </a:t>
            </a:r>
            <a:r>
              <a:rPr sz="2600" spc="-10" dirty="0">
                <a:latin typeface="Constantia"/>
                <a:cs typeface="Constantia"/>
              </a:rPr>
              <a:t> graph</a:t>
            </a:r>
            <a:r>
              <a:rPr sz="2600" spc="-35" dirty="0">
                <a:latin typeface="Constantia"/>
                <a:cs typeface="Constantia"/>
              </a:rPr>
              <a:t> </a:t>
            </a:r>
            <a:r>
              <a:rPr sz="2600" spc="-5" dirty="0">
                <a:latin typeface="Constantia"/>
                <a:cs typeface="Constantia"/>
              </a:rPr>
              <a:t>is</a:t>
            </a:r>
            <a:r>
              <a:rPr sz="2600" spc="-110" dirty="0">
                <a:latin typeface="Constantia"/>
                <a:cs typeface="Constantia"/>
              </a:rPr>
              <a:t> </a:t>
            </a:r>
            <a:r>
              <a:rPr sz="2600" dirty="0">
                <a:latin typeface="Constantia"/>
                <a:cs typeface="Constantia"/>
              </a:rPr>
              <a:t>a</a:t>
            </a:r>
            <a:r>
              <a:rPr sz="2600" spc="-125" dirty="0">
                <a:latin typeface="Constantia"/>
                <a:cs typeface="Constantia"/>
              </a:rPr>
              <a:t> </a:t>
            </a:r>
            <a:r>
              <a:rPr sz="2600" dirty="0">
                <a:latin typeface="Constantia"/>
                <a:cs typeface="Constantia"/>
              </a:rPr>
              <a:t>spanning</a:t>
            </a:r>
            <a:r>
              <a:rPr sz="2600" spc="-20" dirty="0">
                <a:latin typeface="Constantia"/>
                <a:cs typeface="Constantia"/>
              </a:rPr>
              <a:t> </a:t>
            </a:r>
            <a:r>
              <a:rPr sz="2600" spc="-10" dirty="0">
                <a:latin typeface="Constantia"/>
                <a:cs typeface="Constantia"/>
              </a:rPr>
              <a:t>tree</a:t>
            </a:r>
            <a:r>
              <a:rPr sz="2600" spc="-95" dirty="0">
                <a:latin typeface="Constantia"/>
                <a:cs typeface="Constantia"/>
              </a:rPr>
              <a:t> </a:t>
            </a:r>
            <a:r>
              <a:rPr sz="2600" dirty="0">
                <a:latin typeface="Constantia"/>
                <a:cs typeface="Constantia"/>
              </a:rPr>
              <a:t>that</a:t>
            </a:r>
            <a:r>
              <a:rPr sz="2600" spc="-80" dirty="0">
                <a:latin typeface="Constantia"/>
                <a:cs typeface="Constantia"/>
              </a:rPr>
              <a:t> </a:t>
            </a:r>
            <a:r>
              <a:rPr sz="2600" dirty="0">
                <a:latin typeface="Constantia"/>
                <a:cs typeface="Constantia"/>
              </a:rPr>
              <a:t>has</a:t>
            </a:r>
            <a:r>
              <a:rPr sz="2600" spc="-65" dirty="0">
                <a:latin typeface="Constantia"/>
                <a:cs typeface="Constantia"/>
              </a:rPr>
              <a:t> </a:t>
            </a:r>
            <a:r>
              <a:rPr sz="2600" dirty="0">
                <a:latin typeface="Constantia"/>
                <a:cs typeface="Constantia"/>
              </a:rPr>
              <a:t>the</a:t>
            </a:r>
            <a:r>
              <a:rPr sz="2600" spc="-120" dirty="0">
                <a:latin typeface="Constantia"/>
                <a:cs typeface="Constantia"/>
              </a:rPr>
              <a:t> </a:t>
            </a:r>
            <a:r>
              <a:rPr sz="2600" dirty="0">
                <a:latin typeface="Constantia"/>
                <a:cs typeface="Constantia"/>
              </a:rPr>
              <a:t>smallest</a:t>
            </a:r>
            <a:r>
              <a:rPr sz="2600" spc="-140" dirty="0">
                <a:latin typeface="Constantia"/>
                <a:cs typeface="Constantia"/>
              </a:rPr>
              <a:t> </a:t>
            </a:r>
            <a:r>
              <a:rPr sz="2600" dirty="0">
                <a:latin typeface="Constantia"/>
                <a:cs typeface="Constantia"/>
              </a:rPr>
              <a:t>possible </a:t>
            </a:r>
            <a:r>
              <a:rPr sz="2600" spc="-635" dirty="0">
                <a:latin typeface="Constantia"/>
                <a:cs typeface="Constantia"/>
              </a:rPr>
              <a:t> </a:t>
            </a:r>
            <a:r>
              <a:rPr sz="2600" spc="5" dirty="0">
                <a:latin typeface="Constantia"/>
                <a:cs typeface="Constantia"/>
              </a:rPr>
              <a:t>sum</a:t>
            </a:r>
            <a:r>
              <a:rPr sz="2600" spc="-125" dirty="0">
                <a:latin typeface="Constantia"/>
                <a:cs typeface="Constantia"/>
              </a:rPr>
              <a:t> </a:t>
            </a:r>
            <a:r>
              <a:rPr sz="2600" dirty="0">
                <a:latin typeface="Constantia"/>
                <a:cs typeface="Constantia"/>
              </a:rPr>
              <a:t>of</a:t>
            </a:r>
            <a:r>
              <a:rPr sz="2600" spc="-20" dirty="0">
                <a:latin typeface="Constantia"/>
                <a:cs typeface="Constantia"/>
              </a:rPr>
              <a:t> </a:t>
            </a:r>
            <a:r>
              <a:rPr sz="2600" spc="-10" dirty="0">
                <a:latin typeface="Constantia"/>
                <a:cs typeface="Constantia"/>
              </a:rPr>
              <a:t>weights</a:t>
            </a:r>
            <a:r>
              <a:rPr sz="2600" spc="-130" dirty="0">
                <a:latin typeface="Constantia"/>
                <a:cs typeface="Constantia"/>
              </a:rPr>
              <a:t> </a:t>
            </a:r>
            <a:r>
              <a:rPr sz="2600" dirty="0">
                <a:latin typeface="Constantia"/>
                <a:cs typeface="Constantia"/>
              </a:rPr>
              <a:t>of</a:t>
            </a:r>
            <a:r>
              <a:rPr sz="2600" spc="55" dirty="0">
                <a:latin typeface="Constantia"/>
                <a:cs typeface="Constantia"/>
              </a:rPr>
              <a:t> </a:t>
            </a:r>
            <a:r>
              <a:rPr sz="2600" spc="-5" dirty="0">
                <a:latin typeface="Constantia"/>
                <a:cs typeface="Constantia"/>
              </a:rPr>
              <a:t>its</a:t>
            </a:r>
            <a:r>
              <a:rPr sz="2600" spc="-125" dirty="0">
                <a:latin typeface="Constantia"/>
                <a:cs typeface="Constantia"/>
              </a:rPr>
              <a:t> </a:t>
            </a:r>
            <a:r>
              <a:rPr sz="2600" spc="-15" dirty="0">
                <a:latin typeface="Constantia"/>
                <a:cs typeface="Constantia"/>
              </a:rPr>
              <a:t>edges.</a:t>
            </a:r>
            <a:endParaRPr sz="2600" dirty="0">
              <a:latin typeface="Constantia"/>
              <a:cs typeface="Constantia"/>
            </a:endParaRPr>
          </a:p>
        </p:txBody>
      </p:sp>
      <p:sp>
        <p:nvSpPr>
          <p:cNvPr id="10" name="object 10"/>
          <p:cNvSpPr txBox="1"/>
          <p:nvPr/>
        </p:nvSpPr>
        <p:spPr>
          <a:xfrm>
            <a:off x="535940" y="2732912"/>
            <a:ext cx="2879090" cy="878840"/>
          </a:xfrm>
          <a:prstGeom prst="rect">
            <a:avLst/>
          </a:prstGeom>
        </p:spPr>
        <p:txBody>
          <a:bodyPr vert="horz" wrap="square" lIns="0" tIns="12065" rIns="0" bIns="0" rtlCol="0">
            <a:spAutoFit/>
          </a:bodyPr>
          <a:lstStyle/>
          <a:p>
            <a:pPr marL="286385" marR="5080" indent="-274320">
              <a:lnSpc>
                <a:spcPct val="100000"/>
              </a:lnSpc>
              <a:spcBef>
                <a:spcPts val="95"/>
              </a:spcBef>
              <a:buClr>
                <a:srgbClr val="0AD0D9"/>
              </a:buClr>
              <a:buSzPct val="94642"/>
              <a:buFont typeface="Segoe UI Symbol"/>
              <a:buChar char="⚫"/>
              <a:tabLst>
                <a:tab pos="287020" algn="l"/>
                <a:tab pos="2257425" algn="l"/>
              </a:tabLst>
            </a:pPr>
            <a:r>
              <a:rPr sz="2800" b="1" spc="-5" dirty="0">
                <a:latin typeface="Constantia"/>
                <a:cs typeface="Constantia"/>
              </a:rPr>
              <a:t>Example:	</a:t>
            </a:r>
            <a:r>
              <a:rPr sz="2800" spc="-5" dirty="0">
                <a:latin typeface="Constantia"/>
                <a:cs typeface="Constantia"/>
              </a:rPr>
              <a:t>A </a:t>
            </a:r>
            <a:r>
              <a:rPr sz="2800" dirty="0">
                <a:latin typeface="Constantia"/>
                <a:cs typeface="Constantia"/>
              </a:rPr>
              <a:t> </a:t>
            </a:r>
            <a:r>
              <a:rPr sz="2800" spc="-60" dirty="0">
                <a:latin typeface="Constantia"/>
                <a:cs typeface="Constantia"/>
              </a:rPr>
              <a:t>c</a:t>
            </a:r>
            <a:r>
              <a:rPr sz="2800" spc="-5" dirty="0">
                <a:latin typeface="Constantia"/>
                <a:cs typeface="Constantia"/>
              </a:rPr>
              <a:t>om</a:t>
            </a:r>
            <a:r>
              <a:rPr sz="2800" dirty="0">
                <a:latin typeface="Constantia"/>
                <a:cs typeface="Constantia"/>
              </a:rPr>
              <a:t>m</a:t>
            </a:r>
            <a:r>
              <a:rPr sz="2800" spc="-10" dirty="0">
                <a:latin typeface="Constantia"/>
                <a:cs typeface="Constantia"/>
              </a:rPr>
              <a:t>u</a:t>
            </a:r>
            <a:r>
              <a:rPr sz="2800" spc="5" dirty="0">
                <a:latin typeface="Constantia"/>
                <a:cs typeface="Constantia"/>
              </a:rPr>
              <a:t>n</a:t>
            </a:r>
            <a:r>
              <a:rPr sz="2800" spc="-15" dirty="0">
                <a:latin typeface="Constantia"/>
                <a:cs typeface="Constantia"/>
              </a:rPr>
              <a:t>i</a:t>
            </a:r>
            <a:r>
              <a:rPr sz="2800" spc="-5" dirty="0">
                <a:latin typeface="Constantia"/>
                <a:cs typeface="Constantia"/>
              </a:rPr>
              <a:t>cati</a:t>
            </a:r>
            <a:r>
              <a:rPr sz="2800" dirty="0">
                <a:latin typeface="Constantia"/>
                <a:cs typeface="Constantia"/>
              </a:rPr>
              <a:t>o</a:t>
            </a:r>
            <a:r>
              <a:rPr sz="2800" spc="-10" dirty="0">
                <a:latin typeface="Constantia"/>
                <a:cs typeface="Constantia"/>
              </a:rPr>
              <a:t>ns</a:t>
            </a:r>
            <a:endParaRPr sz="2800" dirty="0">
              <a:latin typeface="Constantia"/>
              <a:cs typeface="Constantia"/>
            </a:endParaRPr>
          </a:p>
        </p:txBody>
      </p:sp>
      <p:sp>
        <p:nvSpPr>
          <p:cNvPr id="11" name="object 11"/>
          <p:cNvSpPr txBox="1"/>
          <p:nvPr/>
        </p:nvSpPr>
        <p:spPr>
          <a:xfrm>
            <a:off x="3433698" y="2732912"/>
            <a:ext cx="3608704" cy="878840"/>
          </a:xfrm>
          <a:prstGeom prst="rect">
            <a:avLst/>
          </a:prstGeom>
        </p:spPr>
        <p:txBody>
          <a:bodyPr vert="horz" wrap="square" lIns="0" tIns="12065" rIns="0" bIns="0" rtlCol="0">
            <a:spAutoFit/>
          </a:bodyPr>
          <a:lstStyle/>
          <a:p>
            <a:pPr marL="291465" marR="5080" indent="-279400">
              <a:lnSpc>
                <a:spcPct val="100000"/>
              </a:lnSpc>
              <a:spcBef>
                <a:spcPts val="95"/>
              </a:spcBef>
              <a:tabLst>
                <a:tab pos="1823085" algn="l"/>
                <a:tab pos="1887220" algn="l"/>
                <a:tab pos="3053080" algn="l"/>
              </a:tabLst>
            </a:pPr>
            <a:r>
              <a:rPr sz="2800" spc="-20" dirty="0">
                <a:latin typeface="Constantia"/>
                <a:cs typeface="Constantia"/>
              </a:rPr>
              <a:t>company	</a:t>
            </a:r>
            <a:r>
              <a:rPr sz="2800" spc="-5" dirty="0">
                <a:latin typeface="Constantia"/>
                <a:cs typeface="Constantia"/>
              </a:rPr>
              <a:t>plans	</a:t>
            </a:r>
            <a:r>
              <a:rPr sz="2800" spc="-35" dirty="0">
                <a:latin typeface="Constantia"/>
                <a:cs typeface="Constantia"/>
              </a:rPr>
              <a:t>to </a:t>
            </a:r>
            <a:r>
              <a:rPr sz="2800" spc="-30" dirty="0">
                <a:latin typeface="Constantia"/>
                <a:cs typeface="Constantia"/>
              </a:rPr>
              <a:t> </a:t>
            </a:r>
            <a:r>
              <a:rPr sz="2800" spc="-10" dirty="0">
                <a:latin typeface="Constantia"/>
                <a:cs typeface="Constantia"/>
              </a:rPr>
              <a:t>n</a:t>
            </a:r>
            <a:r>
              <a:rPr sz="2800" dirty="0">
                <a:latin typeface="Constantia"/>
                <a:cs typeface="Constantia"/>
              </a:rPr>
              <a:t>e</a:t>
            </a:r>
            <a:r>
              <a:rPr sz="2800" spc="-10" dirty="0">
                <a:latin typeface="Constantia"/>
                <a:cs typeface="Constantia"/>
              </a:rPr>
              <a:t>t</a:t>
            </a:r>
            <a:r>
              <a:rPr sz="2800" spc="-75" dirty="0">
                <a:latin typeface="Constantia"/>
                <a:cs typeface="Constantia"/>
              </a:rPr>
              <a:t>w</a:t>
            </a:r>
            <a:r>
              <a:rPr sz="2800" spc="-5" dirty="0">
                <a:latin typeface="Constantia"/>
                <a:cs typeface="Constantia"/>
              </a:rPr>
              <a:t>o</a:t>
            </a:r>
            <a:r>
              <a:rPr sz="2800" spc="-35" dirty="0">
                <a:latin typeface="Constantia"/>
                <a:cs typeface="Constantia"/>
              </a:rPr>
              <a:t>r</a:t>
            </a:r>
            <a:r>
              <a:rPr sz="2800" spc="-5" dirty="0">
                <a:latin typeface="Constantia"/>
                <a:cs typeface="Constantia"/>
              </a:rPr>
              <a:t>k</a:t>
            </a:r>
            <a:r>
              <a:rPr sz="2800" dirty="0">
                <a:latin typeface="Constantia"/>
                <a:cs typeface="Constantia"/>
              </a:rPr>
              <a:t>		</a:t>
            </a:r>
            <a:r>
              <a:rPr sz="2800" spc="-60" dirty="0">
                <a:latin typeface="Constantia"/>
                <a:cs typeface="Constantia"/>
              </a:rPr>
              <a:t>c</a:t>
            </a:r>
            <a:r>
              <a:rPr sz="2800" spc="-5" dirty="0">
                <a:latin typeface="Constantia"/>
                <a:cs typeface="Constantia"/>
              </a:rPr>
              <a:t>on</a:t>
            </a:r>
            <a:r>
              <a:rPr sz="2800" dirty="0">
                <a:latin typeface="Constantia"/>
                <a:cs typeface="Constantia"/>
              </a:rPr>
              <a:t>n</a:t>
            </a:r>
            <a:r>
              <a:rPr sz="2800" spc="-5" dirty="0">
                <a:latin typeface="Constantia"/>
                <a:cs typeface="Constantia"/>
              </a:rPr>
              <a:t>ec</a:t>
            </a:r>
            <a:r>
              <a:rPr sz="2800" spc="-20" dirty="0">
                <a:latin typeface="Constantia"/>
                <a:cs typeface="Constantia"/>
              </a:rPr>
              <a:t>t</a:t>
            </a:r>
            <a:r>
              <a:rPr sz="2800" spc="-10" dirty="0">
                <a:latin typeface="Constantia"/>
                <a:cs typeface="Constantia"/>
              </a:rPr>
              <a:t>ing</a:t>
            </a:r>
            <a:endParaRPr sz="2800" dirty="0">
              <a:latin typeface="Constantia"/>
              <a:cs typeface="Constantia"/>
            </a:endParaRPr>
          </a:p>
        </p:txBody>
      </p:sp>
      <p:sp>
        <p:nvSpPr>
          <p:cNvPr id="12" name="object 12"/>
          <p:cNvSpPr txBox="1"/>
          <p:nvPr/>
        </p:nvSpPr>
        <p:spPr>
          <a:xfrm>
            <a:off x="7198614" y="2732912"/>
            <a:ext cx="1417955" cy="878840"/>
          </a:xfrm>
          <a:prstGeom prst="rect">
            <a:avLst/>
          </a:prstGeom>
        </p:spPr>
        <p:txBody>
          <a:bodyPr vert="horz" wrap="square" lIns="0" tIns="12065" rIns="0" bIns="0" rtlCol="0">
            <a:spAutoFit/>
          </a:bodyPr>
          <a:lstStyle/>
          <a:p>
            <a:pPr marL="161925" marR="5080" indent="-149860">
              <a:lnSpc>
                <a:spcPct val="100000"/>
              </a:lnSpc>
              <a:spcBef>
                <a:spcPts val="95"/>
              </a:spcBef>
              <a:tabLst>
                <a:tab pos="856615" algn="l"/>
                <a:tab pos="1233170" algn="l"/>
              </a:tabLst>
            </a:pPr>
            <a:r>
              <a:rPr sz="2800" spc="-10" dirty="0">
                <a:latin typeface="Constantia"/>
                <a:cs typeface="Constantia"/>
              </a:rPr>
              <a:t>bu</a:t>
            </a:r>
            <a:r>
              <a:rPr sz="2800" dirty="0">
                <a:latin typeface="Constantia"/>
                <a:cs typeface="Constantia"/>
              </a:rPr>
              <a:t>i</a:t>
            </a:r>
            <a:r>
              <a:rPr sz="2800" spc="-5" dirty="0">
                <a:latin typeface="Constantia"/>
                <a:cs typeface="Constantia"/>
              </a:rPr>
              <a:t>ld</a:t>
            </a:r>
            <a:r>
              <a:rPr sz="2800" dirty="0">
                <a:latin typeface="Constantia"/>
                <a:cs typeface="Constantia"/>
              </a:rPr>
              <a:t>		</a:t>
            </a:r>
            <a:r>
              <a:rPr sz="2800" spc="-5" dirty="0">
                <a:latin typeface="Constantia"/>
                <a:cs typeface="Constantia"/>
              </a:rPr>
              <a:t>a  </a:t>
            </a:r>
            <a:r>
              <a:rPr sz="2800" spc="-10" dirty="0">
                <a:latin typeface="Constantia"/>
                <a:cs typeface="Constantia"/>
              </a:rPr>
              <a:t>it</a:t>
            </a:r>
            <a:r>
              <a:rPr sz="2800" spc="-5" dirty="0">
                <a:latin typeface="Constantia"/>
                <a:cs typeface="Constantia"/>
              </a:rPr>
              <a:t>s</a:t>
            </a:r>
            <a:r>
              <a:rPr sz="2800" dirty="0">
                <a:latin typeface="Constantia"/>
                <a:cs typeface="Constantia"/>
              </a:rPr>
              <a:t>	</a:t>
            </a:r>
            <a:r>
              <a:rPr sz="2800" spc="60" dirty="0">
                <a:latin typeface="Constantia"/>
                <a:cs typeface="Constantia"/>
              </a:rPr>
              <a:t>f</a:t>
            </a:r>
            <a:r>
              <a:rPr sz="2800" spc="-30" dirty="0">
                <a:latin typeface="Constantia"/>
                <a:cs typeface="Constantia"/>
              </a:rPr>
              <a:t>i</a:t>
            </a:r>
            <a:r>
              <a:rPr sz="2800" spc="-85" dirty="0">
                <a:latin typeface="Constantia"/>
                <a:cs typeface="Constantia"/>
              </a:rPr>
              <a:t>v</a:t>
            </a:r>
            <a:r>
              <a:rPr sz="2800" spc="-5" dirty="0">
                <a:latin typeface="Constantia"/>
                <a:cs typeface="Constantia"/>
              </a:rPr>
              <a:t>e</a:t>
            </a:r>
            <a:endParaRPr sz="2800" dirty="0">
              <a:latin typeface="Constantia"/>
              <a:cs typeface="Constantia"/>
            </a:endParaRPr>
          </a:p>
        </p:txBody>
      </p:sp>
      <p:sp>
        <p:nvSpPr>
          <p:cNvPr id="13" name="object 13"/>
          <p:cNvSpPr txBox="1"/>
          <p:nvPr/>
        </p:nvSpPr>
        <p:spPr>
          <a:xfrm>
            <a:off x="810259" y="3586048"/>
            <a:ext cx="7806690" cy="2159635"/>
          </a:xfrm>
          <a:prstGeom prst="rect">
            <a:avLst/>
          </a:prstGeom>
        </p:spPr>
        <p:txBody>
          <a:bodyPr vert="horz" wrap="square" lIns="0" tIns="12065" rIns="0" bIns="0" rtlCol="0">
            <a:spAutoFit/>
          </a:bodyPr>
          <a:lstStyle/>
          <a:p>
            <a:pPr marL="12700" marR="5080" algn="just">
              <a:lnSpc>
                <a:spcPct val="100000"/>
              </a:lnSpc>
              <a:spcBef>
                <a:spcPts val="95"/>
              </a:spcBef>
            </a:pPr>
            <a:r>
              <a:rPr sz="2800" spc="-15" dirty="0">
                <a:latin typeface="Constantia"/>
                <a:cs typeface="Constantia"/>
              </a:rPr>
              <a:t>computer </a:t>
            </a:r>
            <a:r>
              <a:rPr sz="2800" spc="-20" dirty="0">
                <a:latin typeface="Constantia"/>
                <a:cs typeface="Constantia"/>
              </a:rPr>
              <a:t>centers. </a:t>
            </a:r>
            <a:r>
              <a:rPr sz="2800" spc="-15" dirty="0">
                <a:latin typeface="Constantia"/>
                <a:cs typeface="Constantia"/>
              </a:rPr>
              <a:t>Any </a:t>
            </a:r>
            <a:r>
              <a:rPr sz="2800" spc="-5" dirty="0">
                <a:latin typeface="Constantia"/>
                <a:cs typeface="Constantia"/>
              </a:rPr>
              <a:t>pair of </a:t>
            </a:r>
            <a:r>
              <a:rPr sz="2800" spc="-10" dirty="0">
                <a:latin typeface="Constantia"/>
                <a:cs typeface="Constantia"/>
              </a:rPr>
              <a:t>these </a:t>
            </a:r>
            <a:r>
              <a:rPr sz="2800" spc="-15" dirty="0">
                <a:latin typeface="Constantia"/>
                <a:cs typeface="Constantia"/>
              </a:rPr>
              <a:t>centers </a:t>
            </a:r>
            <a:r>
              <a:rPr sz="2800" dirty="0">
                <a:latin typeface="Constantia"/>
                <a:cs typeface="Constantia"/>
              </a:rPr>
              <a:t>can </a:t>
            </a:r>
            <a:r>
              <a:rPr sz="2800" spc="-5" dirty="0">
                <a:latin typeface="Constantia"/>
                <a:cs typeface="Constantia"/>
              </a:rPr>
              <a:t>be </a:t>
            </a:r>
            <a:r>
              <a:rPr sz="2800" spc="-690" dirty="0">
                <a:latin typeface="Constantia"/>
                <a:cs typeface="Constantia"/>
              </a:rPr>
              <a:t> </a:t>
            </a:r>
            <a:r>
              <a:rPr sz="2800" spc="-15" dirty="0">
                <a:latin typeface="Constantia"/>
                <a:cs typeface="Constantia"/>
              </a:rPr>
              <a:t>linked </a:t>
            </a:r>
            <a:r>
              <a:rPr sz="2800" spc="-5" dirty="0">
                <a:latin typeface="Constantia"/>
                <a:cs typeface="Constantia"/>
              </a:rPr>
              <a:t>with a leased </a:t>
            </a:r>
            <a:r>
              <a:rPr sz="2800" spc="-10" dirty="0">
                <a:latin typeface="Constantia"/>
                <a:cs typeface="Constantia"/>
              </a:rPr>
              <a:t>telephone </a:t>
            </a:r>
            <a:r>
              <a:rPr sz="2800" spc="-5" dirty="0">
                <a:latin typeface="Constantia"/>
                <a:cs typeface="Constantia"/>
              </a:rPr>
              <a:t>line. Which </a:t>
            </a:r>
            <a:r>
              <a:rPr sz="2800" spc="-10" dirty="0">
                <a:latin typeface="Constantia"/>
                <a:cs typeface="Constantia"/>
              </a:rPr>
              <a:t>links </a:t>
            </a:r>
            <a:r>
              <a:rPr sz="2800" spc="-5" dirty="0">
                <a:latin typeface="Constantia"/>
                <a:cs typeface="Constantia"/>
              </a:rPr>
              <a:t> should</a:t>
            </a:r>
            <a:r>
              <a:rPr sz="2800" dirty="0">
                <a:latin typeface="Constantia"/>
                <a:cs typeface="Constantia"/>
              </a:rPr>
              <a:t> be</a:t>
            </a:r>
            <a:r>
              <a:rPr sz="2800" spc="5" dirty="0">
                <a:latin typeface="Constantia"/>
                <a:cs typeface="Constantia"/>
              </a:rPr>
              <a:t> </a:t>
            </a:r>
            <a:r>
              <a:rPr sz="2800" spc="-10" dirty="0">
                <a:latin typeface="Constantia"/>
                <a:cs typeface="Constantia"/>
              </a:rPr>
              <a:t>made</a:t>
            </a:r>
            <a:r>
              <a:rPr sz="2800" spc="-5" dirty="0">
                <a:latin typeface="Constantia"/>
                <a:cs typeface="Constantia"/>
              </a:rPr>
              <a:t> </a:t>
            </a:r>
            <a:r>
              <a:rPr sz="2800" spc="-20" dirty="0">
                <a:latin typeface="Constantia"/>
                <a:cs typeface="Constantia"/>
              </a:rPr>
              <a:t>to</a:t>
            </a:r>
            <a:r>
              <a:rPr sz="2800" spc="-15" dirty="0">
                <a:latin typeface="Constantia"/>
                <a:cs typeface="Constantia"/>
              </a:rPr>
              <a:t> </a:t>
            </a:r>
            <a:r>
              <a:rPr sz="2800" spc="-10" dirty="0">
                <a:latin typeface="Constantia"/>
                <a:cs typeface="Constantia"/>
              </a:rPr>
              <a:t>ensure</a:t>
            </a:r>
            <a:r>
              <a:rPr sz="2800" spc="-5" dirty="0">
                <a:latin typeface="Constantia"/>
                <a:cs typeface="Constantia"/>
              </a:rPr>
              <a:t> that</a:t>
            </a:r>
            <a:r>
              <a:rPr sz="2800" dirty="0">
                <a:latin typeface="Constantia"/>
                <a:cs typeface="Constantia"/>
              </a:rPr>
              <a:t> </a:t>
            </a:r>
            <a:r>
              <a:rPr sz="2800" spc="-15" dirty="0">
                <a:latin typeface="Constantia"/>
                <a:cs typeface="Constantia"/>
              </a:rPr>
              <a:t>there</a:t>
            </a:r>
            <a:r>
              <a:rPr sz="2800" spc="-10" dirty="0">
                <a:latin typeface="Constantia"/>
                <a:cs typeface="Constantia"/>
              </a:rPr>
              <a:t> </a:t>
            </a:r>
            <a:r>
              <a:rPr sz="2800" spc="-5" dirty="0">
                <a:latin typeface="Constantia"/>
                <a:cs typeface="Constantia"/>
              </a:rPr>
              <a:t>is</a:t>
            </a:r>
            <a:r>
              <a:rPr sz="2800" dirty="0">
                <a:latin typeface="Constantia"/>
                <a:cs typeface="Constantia"/>
              </a:rPr>
              <a:t> </a:t>
            </a:r>
            <a:r>
              <a:rPr sz="2800" spc="-5" dirty="0">
                <a:latin typeface="Constantia"/>
                <a:cs typeface="Constantia"/>
              </a:rPr>
              <a:t>a</a:t>
            </a:r>
            <a:r>
              <a:rPr sz="2800" dirty="0">
                <a:latin typeface="Constantia"/>
                <a:cs typeface="Constantia"/>
              </a:rPr>
              <a:t> </a:t>
            </a:r>
            <a:r>
              <a:rPr sz="2800" spc="-5" dirty="0">
                <a:latin typeface="Constantia"/>
                <a:cs typeface="Constantia"/>
              </a:rPr>
              <a:t>path </a:t>
            </a:r>
            <a:r>
              <a:rPr sz="2800" spc="-690" dirty="0">
                <a:latin typeface="Constantia"/>
                <a:cs typeface="Constantia"/>
              </a:rPr>
              <a:t> </a:t>
            </a:r>
            <a:r>
              <a:rPr sz="2800" spc="-15" dirty="0">
                <a:latin typeface="Constantia"/>
                <a:cs typeface="Constantia"/>
              </a:rPr>
              <a:t>between</a:t>
            </a:r>
            <a:r>
              <a:rPr sz="2800" spc="-90" dirty="0">
                <a:latin typeface="Constantia"/>
                <a:cs typeface="Constantia"/>
              </a:rPr>
              <a:t> </a:t>
            </a:r>
            <a:r>
              <a:rPr sz="2800" spc="-20" dirty="0">
                <a:latin typeface="Constantia"/>
                <a:cs typeface="Constantia"/>
              </a:rPr>
              <a:t>any</a:t>
            </a:r>
            <a:r>
              <a:rPr sz="2800" spc="-110" dirty="0">
                <a:latin typeface="Constantia"/>
                <a:cs typeface="Constantia"/>
              </a:rPr>
              <a:t> </a:t>
            </a:r>
            <a:r>
              <a:rPr sz="2800" spc="-30" dirty="0">
                <a:latin typeface="Constantia"/>
                <a:cs typeface="Constantia"/>
              </a:rPr>
              <a:t>two</a:t>
            </a:r>
            <a:r>
              <a:rPr sz="2800" spc="-120" dirty="0">
                <a:latin typeface="Constantia"/>
                <a:cs typeface="Constantia"/>
              </a:rPr>
              <a:t> </a:t>
            </a:r>
            <a:r>
              <a:rPr sz="2800" spc="-15" dirty="0">
                <a:latin typeface="Constantia"/>
                <a:cs typeface="Constantia"/>
              </a:rPr>
              <a:t>computer</a:t>
            </a:r>
            <a:r>
              <a:rPr sz="2800" spc="-145" dirty="0">
                <a:latin typeface="Constantia"/>
                <a:cs typeface="Constantia"/>
              </a:rPr>
              <a:t> </a:t>
            </a:r>
            <a:r>
              <a:rPr sz="2800" spc="-15" dirty="0">
                <a:latin typeface="Constantia"/>
                <a:cs typeface="Constantia"/>
              </a:rPr>
              <a:t>centers</a:t>
            </a:r>
            <a:r>
              <a:rPr sz="2800" spc="-110" dirty="0">
                <a:latin typeface="Constantia"/>
                <a:cs typeface="Constantia"/>
              </a:rPr>
              <a:t> </a:t>
            </a:r>
            <a:r>
              <a:rPr sz="2800" dirty="0">
                <a:latin typeface="Constantia"/>
                <a:cs typeface="Constantia"/>
              </a:rPr>
              <a:t>so</a:t>
            </a:r>
            <a:r>
              <a:rPr sz="2800" spc="-105" dirty="0">
                <a:latin typeface="Constantia"/>
                <a:cs typeface="Constantia"/>
              </a:rPr>
              <a:t> </a:t>
            </a:r>
            <a:r>
              <a:rPr sz="2800" spc="-5" dirty="0">
                <a:latin typeface="Constantia"/>
                <a:cs typeface="Constantia"/>
              </a:rPr>
              <a:t>that</a:t>
            </a:r>
            <a:r>
              <a:rPr sz="2800" spc="-90" dirty="0">
                <a:latin typeface="Constantia"/>
                <a:cs typeface="Constantia"/>
              </a:rPr>
              <a:t> </a:t>
            </a:r>
            <a:r>
              <a:rPr sz="2800" spc="-5" dirty="0">
                <a:latin typeface="Constantia"/>
                <a:cs typeface="Constantia"/>
              </a:rPr>
              <a:t>the</a:t>
            </a:r>
            <a:r>
              <a:rPr sz="2800" spc="-100" dirty="0">
                <a:latin typeface="Constantia"/>
                <a:cs typeface="Constantia"/>
              </a:rPr>
              <a:t> </a:t>
            </a:r>
            <a:r>
              <a:rPr sz="2800" spc="-20" dirty="0">
                <a:latin typeface="Constantia"/>
                <a:cs typeface="Constantia"/>
              </a:rPr>
              <a:t>total </a:t>
            </a:r>
            <a:r>
              <a:rPr sz="2800" spc="-690" dirty="0">
                <a:latin typeface="Constantia"/>
                <a:cs typeface="Constantia"/>
              </a:rPr>
              <a:t> </a:t>
            </a:r>
            <a:r>
              <a:rPr sz="2800" spc="-20" dirty="0">
                <a:latin typeface="Constantia"/>
                <a:cs typeface="Constantia"/>
              </a:rPr>
              <a:t>cost</a:t>
            </a:r>
            <a:r>
              <a:rPr sz="2800" spc="-140" dirty="0">
                <a:latin typeface="Constantia"/>
                <a:cs typeface="Constantia"/>
              </a:rPr>
              <a:t> </a:t>
            </a:r>
            <a:r>
              <a:rPr sz="2800" spc="-5" dirty="0">
                <a:latin typeface="Constantia"/>
                <a:cs typeface="Constantia"/>
              </a:rPr>
              <a:t>of</a:t>
            </a:r>
            <a:r>
              <a:rPr sz="2800" spc="25" dirty="0">
                <a:latin typeface="Constantia"/>
                <a:cs typeface="Constantia"/>
              </a:rPr>
              <a:t> </a:t>
            </a:r>
            <a:r>
              <a:rPr sz="2800" spc="-10" dirty="0">
                <a:latin typeface="Constantia"/>
                <a:cs typeface="Constantia"/>
              </a:rPr>
              <a:t>the</a:t>
            </a:r>
            <a:r>
              <a:rPr sz="2800" spc="-70" dirty="0">
                <a:latin typeface="Constantia"/>
                <a:cs typeface="Constantia"/>
              </a:rPr>
              <a:t> </a:t>
            </a:r>
            <a:r>
              <a:rPr sz="2800" spc="-20" dirty="0">
                <a:latin typeface="Constantia"/>
                <a:cs typeface="Constantia"/>
              </a:rPr>
              <a:t>network </a:t>
            </a:r>
            <a:r>
              <a:rPr sz="2800" spc="-5" dirty="0">
                <a:latin typeface="Constantia"/>
                <a:cs typeface="Constantia"/>
              </a:rPr>
              <a:t>is</a:t>
            </a:r>
            <a:r>
              <a:rPr sz="2800" spc="-60" dirty="0">
                <a:latin typeface="Constantia"/>
                <a:cs typeface="Constantia"/>
              </a:rPr>
              <a:t> </a:t>
            </a:r>
            <a:r>
              <a:rPr sz="2800" spc="-10" dirty="0">
                <a:latin typeface="Constantia"/>
                <a:cs typeface="Constantia"/>
              </a:rPr>
              <a:t>minimized?</a:t>
            </a:r>
            <a:endParaRPr sz="2800" dirty="0">
              <a:latin typeface="Constantia"/>
              <a:cs typeface="Constanti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27178"/>
            <a:ext cx="5575300" cy="711200"/>
          </a:xfrm>
          <a:prstGeom prst="rect">
            <a:avLst/>
          </a:prstGeom>
        </p:spPr>
        <p:txBody>
          <a:bodyPr vert="horz" wrap="square" lIns="0" tIns="12700" rIns="0" bIns="0" rtlCol="0">
            <a:spAutoFit/>
          </a:bodyPr>
          <a:lstStyle/>
          <a:p>
            <a:pPr marL="12700">
              <a:lnSpc>
                <a:spcPct val="100000"/>
              </a:lnSpc>
              <a:spcBef>
                <a:spcPts val="100"/>
              </a:spcBef>
            </a:pPr>
            <a:r>
              <a:rPr sz="4500" i="1" dirty="0">
                <a:solidFill>
                  <a:srgbClr val="04607A"/>
                </a:solidFill>
                <a:latin typeface="Calibri"/>
                <a:cs typeface="Calibri"/>
              </a:rPr>
              <a:t>Minimum</a:t>
            </a:r>
            <a:r>
              <a:rPr sz="4500" i="1" spc="-50" dirty="0">
                <a:solidFill>
                  <a:srgbClr val="04607A"/>
                </a:solidFill>
                <a:latin typeface="Calibri"/>
                <a:cs typeface="Calibri"/>
              </a:rPr>
              <a:t> </a:t>
            </a:r>
            <a:r>
              <a:rPr sz="4500" i="1" spc="-5" dirty="0">
                <a:solidFill>
                  <a:srgbClr val="04607A"/>
                </a:solidFill>
                <a:latin typeface="Calibri"/>
                <a:cs typeface="Calibri"/>
              </a:rPr>
              <a:t>spanning</a:t>
            </a:r>
            <a:r>
              <a:rPr sz="4500" i="1" spc="-55" dirty="0">
                <a:solidFill>
                  <a:srgbClr val="04607A"/>
                </a:solidFill>
                <a:latin typeface="Calibri"/>
                <a:cs typeface="Calibri"/>
              </a:rPr>
              <a:t> </a:t>
            </a:r>
            <a:r>
              <a:rPr sz="4500" i="1" dirty="0">
                <a:solidFill>
                  <a:srgbClr val="04607A"/>
                </a:solidFill>
                <a:latin typeface="Calibri"/>
                <a:cs typeface="Calibri"/>
              </a:rPr>
              <a:t>tree</a:t>
            </a:r>
            <a:endParaRPr sz="4500" dirty="0">
              <a:latin typeface="Calibri"/>
              <a:cs typeface="Calibri"/>
            </a:endParaRPr>
          </a:p>
        </p:txBody>
      </p:sp>
      <p:sp>
        <p:nvSpPr>
          <p:cNvPr id="9" name="object 9"/>
          <p:cNvSpPr txBox="1"/>
          <p:nvPr/>
        </p:nvSpPr>
        <p:spPr>
          <a:xfrm>
            <a:off x="231140" y="720597"/>
            <a:ext cx="8599170" cy="1855470"/>
          </a:xfrm>
          <a:prstGeom prst="rect">
            <a:avLst/>
          </a:prstGeom>
        </p:spPr>
        <p:txBody>
          <a:bodyPr vert="horz" wrap="square" lIns="0" tIns="13335" rIns="0" bIns="0" rtlCol="0">
            <a:spAutoFit/>
          </a:bodyPr>
          <a:lstStyle/>
          <a:p>
            <a:pPr marL="286385" marR="5080" indent="-274320">
              <a:lnSpc>
                <a:spcPct val="100000"/>
              </a:lnSpc>
              <a:spcBef>
                <a:spcPts val="105"/>
              </a:spcBef>
              <a:buClr>
                <a:srgbClr val="0AD0D9"/>
              </a:buClr>
              <a:buSzPct val="95000"/>
              <a:buFont typeface="Segoe UI Symbol"/>
              <a:buChar char="⚫"/>
              <a:tabLst>
                <a:tab pos="286385" algn="l"/>
                <a:tab pos="287020" algn="l"/>
              </a:tabLst>
            </a:pPr>
            <a:r>
              <a:rPr sz="2000" b="1" spc="-5" dirty="0">
                <a:latin typeface="Constantia"/>
                <a:cs typeface="Constantia"/>
              </a:rPr>
              <a:t>Solution: </a:t>
            </a:r>
            <a:r>
              <a:rPr sz="2000" spc="-75" dirty="0">
                <a:latin typeface="Constantia"/>
                <a:cs typeface="Constantia"/>
              </a:rPr>
              <a:t>We </a:t>
            </a:r>
            <a:r>
              <a:rPr sz="2000" spc="-5" dirty="0">
                <a:latin typeface="Constantia"/>
                <a:cs typeface="Constantia"/>
              </a:rPr>
              <a:t>can model this problem using the </a:t>
            </a:r>
            <a:r>
              <a:rPr sz="2000" spc="-15" dirty="0">
                <a:latin typeface="Constantia"/>
                <a:cs typeface="Constantia"/>
              </a:rPr>
              <a:t>weighted </a:t>
            </a:r>
            <a:r>
              <a:rPr sz="2000" spc="-10" dirty="0">
                <a:latin typeface="Constantia"/>
                <a:cs typeface="Constantia"/>
              </a:rPr>
              <a:t>graph shown </a:t>
            </a:r>
            <a:r>
              <a:rPr sz="2000" spc="-5" dirty="0">
                <a:latin typeface="Constantia"/>
                <a:cs typeface="Constantia"/>
              </a:rPr>
              <a:t>in </a:t>
            </a:r>
            <a:r>
              <a:rPr sz="2000" dirty="0">
                <a:latin typeface="Constantia"/>
                <a:cs typeface="Constantia"/>
              </a:rPr>
              <a:t> </a:t>
            </a:r>
            <a:r>
              <a:rPr sz="2000" spc="-25" dirty="0">
                <a:latin typeface="Constantia"/>
                <a:cs typeface="Constantia"/>
              </a:rPr>
              <a:t>F</a:t>
            </a:r>
            <a:r>
              <a:rPr sz="2000" spc="-5" dirty="0">
                <a:latin typeface="Constantia"/>
                <a:cs typeface="Constantia"/>
              </a:rPr>
              <a:t>igu</a:t>
            </a:r>
            <a:r>
              <a:rPr sz="2000" spc="-25" dirty="0">
                <a:latin typeface="Constantia"/>
                <a:cs typeface="Constantia"/>
              </a:rPr>
              <a:t>r</a:t>
            </a:r>
            <a:r>
              <a:rPr sz="2000" dirty="0">
                <a:latin typeface="Constantia"/>
                <a:cs typeface="Constantia"/>
              </a:rPr>
              <a:t>e</a:t>
            </a:r>
            <a:r>
              <a:rPr sz="2000" spc="-70" dirty="0">
                <a:latin typeface="Constantia"/>
                <a:cs typeface="Constantia"/>
              </a:rPr>
              <a:t> </a:t>
            </a:r>
            <a:r>
              <a:rPr sz="2000" dirty="0">
                <a:latin typeface="Constantia"/>
                <a:cs typeface="Constantia"/>
              </a:rPr>
              <a:t>1,</a:t>
            </a:r>
            <a:r>
              <a:rPr sz="2000" spc="-60" dirty="0">
                <a:latin typeface="Constantia"/>
                <a:cs typeface="Constantia"/>
              </a:rPr>
              <a:t> </a:t>
            </a:r>
            <a:r>
              <a:rPr sz="2000" spc="-30" dirty="0">
                <a:latin typeface="Constantia"/>
                <a:cs typeface="Constantia"/>
              </a:rPr>
              <a:t>w</a:t>
            </a:r>
            <a:r>
              <a:rPr sz="2000" dirty="0">
                <a:latin typeface="Constantia"/>
                <a:cs typeface="Constantia"/>
              </a:rPr>
              <a:t>he</a:t>
            </a:r>
            <a:r>
              <a:rPr sz="2000" spc="-25" dirty="0">
                <a:latin typeface="Constantia"/>
                <a:cs typeface="Constantia"/>
              </a:rPr>
              <a:t>r</a:t>
            </a:r>
            <a:r>
              <a:rPr sz="2000" dirty="0">
                <a:latin typeface="Constantia"/>
                <a:cs typeface="Constantia"/>
              </a:rPr>
              <a:t>e</a:t>
            </a:r>
            <a:r>
              <a:rPr sz="2000" spc="-110" dirty="0">
                <a:latin typeface="Constantia"/>
                <a:cs typeface="Constantia"/>
              </a:rPr>
              <a:t> </a:t>
            </a:r>
            <a:r>
              <a:rPr sz="2000" spc="-45" dirty="0">
                <a:latin typeface="Constantia"/>
                <a:cs typeface="Constantia"/>
              </a:rPr>
              <a:t>v</a:t>
            </a:r>
            <a:r>
              <a:rPr sz="2000" dirty="0">
                <a:latin typeface="Constantia"/>
                <a:cs typeface="Constantia"/>
              </a:rPr>
              <a:t>erti</a:t>
            </a:r>
            <a:r>
              <a:rPr sz="2000" spc="-40" dirty="0">
                <a:latin typeface="Constantia"/>
                <a:cs typeface="Constantia"/>
              </a:rPr>
              <a:t>c</a:t>
            </a:r>
            <a:r>
              <a:rPr sz="2000" dirty="0">
                <a:latin typeface="Constantia"/>
                <a:cs typeface="Constantia"/>
              </a:rPr>
              <a:t>es</a:t>
            </a:r>
            <a:r>
              <a:rPr sz="2000" spc="-105" dirty="0">
                <a:latin typeface="Constantia"/>
                <a:cs typeface="Constantia"/>
              </a:rPr>
              <a:t> </a:t>
            </a:r>
            <a:r>
              <a:rPr sz="2000" spc="-25" dirty="0">
                <a:latin typeface="Constantia"/>
                <a:cs typeface="Constantia"/>
              </a:rPr>
              <a:t>r</a:t>
            </a:r>
            <a:r>
              <a:rPr sz="2000" dirty="0">
                <a:latin typeface="Constantia"/>
                <a:cs typeface="Constantia"/>
              </a:rPr>
              <a:t>e</a:t>
            </a:r>
            <a:r>
              <a:rPr sz="2000" spc="-10" dirty="0">
                <a:latin typeface="Constantia"/>
                <a:cs typeface="Constantia"/>
              </a:rPr>
              <a:t>p</a:t>
            </a:r>
            <a:r>
              <a:rPr sz="2000" spc="-25" dirty="0">
                <a:latin typeface="Constantia"/>
                <a:cs typeface="Constantia"/>
              </a:rPr>
              <a:t>r</a:t>
            </a:r>
            <a:r>
              <a:rPr sz="2000" dirty="0">
                <a:latin typeface="Constantia"/>
                <a:cs typeface="Constantia"/>
              </a:rPr>
              <a:t>esent</a:t>
            </a:r>
            <a:r>
              <a:rPr sz="2000" spc="-120" dirty="0">
                <a:latin typeface="Constantia"/>
                <a:cs typeface="Constantia"/>
              </a:rPr>
              <a:t> </a:t>
            </a:r>
            <a:r>
              <a:rPr sz="2000" spc="-40" dirty="0">
                <a:latin typeface="Constantia"/>
                <a:cs typeface="Constantia"/>
              </a:rPr>
              <a:t>c</a:t>
            </a:r>
            <a:r>
              <a:rPr sz="2000" dirty="0">
                <a:latin typeface="Constantia"/>
                <a:cs typeface="Constantia"/>
              </a:rPr>
              <a:t>omp</a:t>
            </a:r>
            <a:r>
              <a:rPr sz="2000" spc="-10" dirty="0">
                <a:latin typeface="Constantia"/>
                <a:cs typeface="Constantia"/>
              </a:rPr>
              <a:t>u</a:t>
            </a:r>
            <a:r>
              <a:rPr sz="2000" spc="-25" dirty="0">
                <a:latin typeface="Constantia"/>
                <a:cs typeface="Constantia"/>
              </a:rPr>
              <a:t>t</a:t>
            </a:r>
            <a:r>
              <a:rPr sz="2000" dirty="0">
                <a:latin typeface="Constantia"/>
                <a:cs typeface="Constantia"/>
              </a:rPr>
              <a:t>er</a:t>
            </a:r>
            <a:r>
              <a:rPr sz="2000" spc="-130" dirty="0">
                <a:latin typeface="Constantia"/>
                <a:cs typeface="Constantia"/>
              </a:rPr>
              <a:t> </a:t>
            </a:r>
            <a:r>
              <a:rPr sz="2000" spc="-40" dirty="0">
                <a:latin typeface="Constantia"/>
                <a:cs typeface="Constantia"/>
              </a:rPr>
              <a:t>c</a:t>
            </a:r>
            <a:r>
              <a:rPr sz="2000" dirty="0">
                <a:latin typeface="Constantia"/>
                <a:cs typeface="Constantia"/>
              </a:rPr>
              <a:t>en</a:t>
            </a:r>
            <a:r>
              <a:rPr sz="2000" spc="-30" dirty="0">
                <a:latin typeface="Constantia"/>
                <a:cs typeface="Constantia"/>
              </a:rPr>
              <a:t>t</a:t>
            </a:r>
            <a:r>
              <a:rPr sz="2000" dirty="0">
                <a:latin typeface="Constantia"/>
                <a:cs typeface="Constantia"/>
              </a:rPr>
              <a:t>er</a:t>
            </a:r>
            <a:r>
              <a:rPr sz="2000" spc="-20" dirty="0">
                <a:latin typeface="Constantia"/>
                <a:cs typeface="Constantia"/>
              </a:rPr>
              <a:t>s</a:t>
            </a:r>
            <a:r>
              <a:rPr sz="2000" dirty="0">
                <a:latin typeface="Constantia"/>
                <a:cs typeface="Constantia"/>
              </a:rPr>
              <a:t>,</a:t>
            </a:r>
            <a:r>
              <a:rPr sz="2000" spc="-70" dirty="0">
                <a:latin typeface="Constantia"/>
                <a:cs typeface="Constantia"/>
              </a:rPr>
              <a:t> </a:t>
            </a:r>
            <a:r>
              <a:rPr sz="2000" dirty="0">
                <a:latin typeface="Constantia"/>
                <a:cs typeface="Constantia"/>
              </a:rPr>
              <a:t>ed</a:t>
            </a:r>
            <a:r>
              <a:rPr sz="2000" spc="-45" dirty="0">
                <a:latin typeface="Constantia"/>
                <a:cs typeface="Constantia"/>
              </a:rPr>
              <a:t>g</a:t>
            </a:r>
            <a:r>
              <a:rPr sz="2000" dirty="0">
                <a:latin typeface="Constantia"/>
                <a:cs typeface="Constantia"/>
              </a:rPr>
              <a:t>es</a:t>
            </a:r>
            <a:r>
              <a:rPr sz="2000" spc="-80" dirty="0">
                <a:latin typeface="Constantia"/>
                <a:cs typeface="Constantia"/>
              </a:rPr>
              <a:t> </a:t>
            </a:r>
            <a:r>
              <a:rPr sz="2000" spc="-25" dirty="0">
                <a:latin typeface="Constantia"/>
                <a:cs typeface="Constantia"/>
              </a:rPr>
              <a:t>r</a:t>
            </a:r>
            <a:r>
              <a:rPr sz="2000" dirty="0">
                <a:latin typeface="Constantia"/>
                <a:cs typeface="Constantia"/>
              </a:rPr>
              <a:t>e</a:t>
            </a:r>
            <a:r>
              <a:rPr sz="2000" spc="-10" dirty="0">
                <a:latin typeface="Constantia"/>
                <a:cs typeface="Constantia"/>
              </a:rPr>
              <a:t>p</a:t>
            </a:r>
            <a:r>
              <a:rPr sz="2000" spc="-25" dirty="0">
                <a:latin typeface="Constantia"/>
                <a:cs typeface="Constantia"/>
              </a:rPr>
              <a:t>r</a:t>
            </a:r>
            <a:r>
              <a:rPr sz="2000" dirty="0">
                <a:latin typeface="Constantia"/>
                <a:cs typeface="Constantia"/>
              </a:rPr>
              <a:t>esent  possible leased </a:t>
            </a:r>
            <a:r>
              <a:rPr sz="2000" spc="-5" dirty="0">
                <a:latin typeface="Constantia"/>
                <a:cs typeface="Constantia"/>
              </a:rPr>
              <a:t>lines, </a:t>
            </a:r>
            <a:r>
              <a:rPr sz="2000" dirty="0">
                <a:latin typeface="Constantia"/>
                <a:cs typeface="Constantia"/>
              </a:rPr>
              <a:t>and </a:t>
            </a:r>
            <a:r>
              <a:rPr sz="2000" spc="-5" dirty="0">
                <a:latin typeface="Constantia"/>
                <a:cs typeface="Constantia"/>
              </a:rPr>
              <a:t>the </a:t>
            </a:r>
            <a:r>
              <a:rPr sz="2000" spc="-10" dirty="0">
                <a:latin typeface="Constantia"/>
                <a:cs typeface="Constantia"/>
              </a:rPr>
              <a:t>weights </a:t>
            </a:r>
            <a:r>
              <a:rPr sz="2000" dirty="0">
                <a:latin typeface="Constantia"/>
                <a:cs typeface="Constantia"/>
              </a:rPr>
              <a:t>on </a:t>
            </a:r>
            <a:r>
              <a:rPr sz="2000" spc="-10" dirty="0">
                <a:latin typeface="Constantia"/>
                <a:cs typeface="Constantia"/>
              </a:rPr>
              <a:t>edges are </a:t>
            </a:r>
            <a:r>
              <a:rPr sz="2000" spc="-5" dirty="0">
                <a:latin typeface="Constantia"/>
                <a:cs typeface="Constantia"/>
              </a:rPr>
              <a:t>the monthly </a:t>
            </a:r>
            <a:r>
              <a:rPr sz="2000" dirty="0">
                <a:latin typeface="Constantia"/>
                <a:cs typeface="Constantia"/>
              </a:rPr>
              <a:t>lease </a:t>
            </a:r>
            <a:r>
              <a:rPr sz="2000" spc="-15" dirty="0">
                <a:latin typeface="Constantia"/>
                <a:cs typeface="Constantia"/>
              </a:rPr>
              <a:t>rates </a:t>
            </a:r>
            <a:r>
              <a:rPr sz="2000" spc="-10" dirty="0">
                <a:latin typeface="Constantia"/>
                <a:cs typeface="Constantia"/>
              </a:rPr>
              <a:t> </a:t>
            </a:r>
            <a:r>
              <a:rPr sz="2000" dirty="0">
                <a:latin typeface="Constantia"/>
                <a:cs typeface="Constantia"/>
              </a:rPr>
              <a:t>of</a:t>
            </a:r>
            <a:r>
              <a:rPr sz="2000" spc="25" dirty="0">
                <a:latin typeface="Constantia"/>
                <a:cs typeface="Constantia"/>
              </a:rPr>
              <a:t> </a:t>
            </a:r>
            <a:r>
              <a:rPr sz="2000" spc="-5" dirty="0">
                <a:latin typeface="Constantia"/>
                <a:cs typeface="Constantia"/>
              </a:rPr>
              <a:t>the</a:t>
            </a:r>
            <a:r>
              <a:rPr sz="2000" spc="-55" dirty="0">
                <a:latin typeface="Constantia"/>
                <a:cs typeface="Constantia"/>
              </a:rPr>
              <a:t> </a:t>
            </a:r>
            <a:r>
              <a:rPr sz="2000" dirty="0">
                <a:latin typeface="Constantia"/>
                <a:cs typeface="Constantia"/>
              </a:rPr>
              <a:t>lines</a:t>
            </a:r>
            <a:r>
              <a:rPr sz="2000" spc="-80" dirty="0">
                <a:latin typeface="Constantia"/>
                <a:cs typeface="Constantia"/>
              </a:rPr>
              <a:t> </a:t>
            </a:r>
            <a:r>
              <a:rPr sz="2000" spc="-10" dirty="0">
                <a:latin typeface="Constantia"/>
                <a:cs typeface="Constantia"/>
              </a:rPr>
              <a:t>represented </a:t>
            </a:r>
            <a:r>
              <a:rPr sz="2000" spc="-15" dirty="0">
                <a:latin typeface="Constantia"/>
                <a:cs typeface="Constantia"/>
              </a:rPr>
              <a:t>by</a:t>
            </a:r>
            <a:r>
              <a:rPr sz="2000" spc="-70" dirty="0">
                <a:latin typeface="Constantia"/>
                <a:cs typeface="Constantia"/>
              </a:rPr>
              <a:t> </a:t>
            </a:r>
            <a:r>
              <a:rPr sz="2000" spc="-5" dirty="0">
                <a:latin typeface="Constantia"/>
                <a:cs typeface="Constantia"/>
              </a:rPr>
              <a:t>the</a:t>
            </a:r>
            <a:r>
              <a:rPr sz="2000" spc="-100" dirty="0">
                <a:latin typeface="Constantia"/>
                <a:cs typeface="Constantia"/>
              </a:rPr>
              <a:t> </a:t>
            </a:r>
            <a:r>
              <a:rPr sz="2000" spc="-10" dirty="0">
                <a:latin typeface="Constantia"/>
                <a:cs typeface="Constantia"/>
              </a:rPr>
              <a:t>edges.</a:t>
            </a:r>
            <a:r>
              <a:rPr sz="2000" spc="-40" dirty="0">
                <a:latin typeface="Constantia"/>
                <a:cs typeface="Constantia"/>
              </a:rPr>
              <a:t> </a:t>
            </a:r>
            <a:r>
              <a:rPr sz="2000" spc="-75" dirty="0">
                <a:latin typeface="Constantia"/>
                <a:cs typeface="Constantia"/>
              </a:rPr>
              <a:t>We</a:t>
            </a:r>
            <a:r>
              <a:rPr sz="2000" spc="-85" dirty="0">
                <a:latin typeface="Constantia"/>
                <a:cs typeface="Constantia"/>
              </a:rPr>
              <a:t> </a:t>
            </a:r>
            <a:r>
              <a:rPr sz="2000" spc="-5" dirty="0">
                <a:latin typeface="Constantia"/>
                <a:cs typeface="Constantia"/>
              </a:rPr>
              <a:t>can</a:t>
            </a:r>
            <a:r>
              <a:rPr sz="2000" spc="-70" dirty="0">
                <a:latin typeface="Constantia"/>
                <a:cs typeface="Constantia"/>
              </a:rPr>
              <a:t> </a:t>
            </a:r>
            <a:r>
              <a:rPr sz="2000" spc="-15" dirty="0">
                <a:latin typeface="Constantia"/>
                <a:cs typeface="Constantia"/>
              </a:rPr>
              <a:t>solve</a:t>
            </a:r>
            <a:r>
              <a:rPr sz="2000" spc="-90" dirty="0">
                <a:latin typeface="Constantia"/>
                <a:cs typeface="Constantia"/>
              </a:rPr>
              <a:t> </a:t>
            </a:r>
            <a:r>
              <a:rPr sz="2000" spc="-5" dirty="0">
                <a:latin typeface="Constantia"/>
                <a:cs typeface="Constantia"/>
              </a:rPr>
              <a:t>this</a:t>
            </a:r>
            <a:r>
              <a:rPr sz="2000" spc="-75" dirty="0">
                <a:latin typeface="Constantia"/>
                <a:cs typeface="Constantia"/>
              </a:rPr>
              <a:t> </a:t>
            </a:r>
            <a:r>
              <a:rPr sz="2000" spc="-5" dirty="0">
                <a:latin typeface="Constantia"/>
                <a:cs typeface="Constantia"/>
              </a:rPr>
              <a:t>problem</a:t>
            </a:r>
            <a:r>
              <a:rPr sz="2000" spc="-40" dirty="0">
                <a:latin typeface="Constantia"/>
                <a:cs typeface="Constantia"/>
              </a:rPr>
              <a:t> </a:t>
            </a:r>
            <a:r>
              <a:rPr sz="2000" spc="-15" dirty="0">
                <a:latin typeface="Constantia"/>
                <a:cs typeface="Constantia"/>
              </a:rPr>
              <a:t>by</a:t>
            </a:r>
            <a:r>
              <a:rPr sz="2000" spc="-55" dirty="0">
                <a:latin typeface="Constantia"/>
                <a:cs typeface="Constantia"/>
              </a:rPr>
              <a:t> </a:t>
            </a:r>
            <a:r>
              <a:rPr sz="2000" dirty="0">
                <a:latin typeface="Constantia"/>
                <a:cs typeface="Constantia"/>
              </a:rPr>
              <a:t>finding</a:t>
            </a:r>
            <a:r>
              <a:rPr sz="2000" spc="-50" dirty="0">
                <a:latin typeface="Constantia"/>
                <a:cs typeface="Constantia"/>
              </a:rPr>
              <a:t> </a:t>
            </a:r>
            <a:r>
              <a:rPr sz="2000" dirty="0">
                <a:latin typeface="Constantia"/>
                <a:cs typeface="Constantia"/>
              </a:rPr>
              <a:t>a </a:t>
            </a:r>
            <a:r>
              <a:rPr sz="2000" spc="-490" dirty="0">
                <a:latin typeface="Constantia"/>
                <a:cs typeface="Constantia"/>
              </a:rPr>
              <a:t> </a:t>
            </a:r>
            <a:r>
              <a:rPr sz="2000" spc="-5" dirty="0">
                <a:latin typeface="Constantia"/>
                <a:cs typeface="Constantia"/>
              </a:rPr>
              <a:t>spanning </a:t>
            </a:r>
            <a:r>
              <a:rPr sz="2000" spc="-10" dirty="0">
                <a:latin typeface="Constantia"/>
                <a:cs typeface="Constantia"/>
              </a:rPr>
              <a:t>tree </a:t>
            </a:r>
            <a:r>
              <a:rPr sz="2000" dirty="0">
                <a:latin typeface="Constantia"/>
                <a:cs typeface="Constantia"/>
              </a:rPr>
              <a:t>so </a:t>
            </a:r>
            <a:r>
              <a:rPr sz="2000" spc="-5" dirty="0">
                <a:latin typeface="Constantia"/>
                <a:cs typeface="Constantia"/>
              </a:rPr>
              <a:t>that the </a:t>
            </a:r>
            <a:r>
              <a:rPr sz="2000" dirty="0">
                <a:latin typeface="Constantia"/>
                <a:cs typeface="Constantia"/>
              </a:rPr>
              <a:t>sum of </a:t>
            </a:r>
            <a:r>
              <a:rPr sz="2000" spc="-5" dirty="0">
                <a:latin typeface="Constantia"/>
                <a:cs typeface="Constantia"/>
              </a:rPr>
              <a:t>the </a:t>
            </a:r>
            <a:r>
              <a:rPr sz="2000" spc="-10" dirty="0">
                <a:latin typeface="Constantia"/>
                <a:cs typeface="Constantia"/>
              </a:rPr>
              <a:t>weights </a:t>
            </a:r>
            <a:r>
              <a:rPr sz="2000" dirty="0">
                <a:latin typeface="Constantia"/>
                <a:cs typeface="Constantia"/>
              </a:rPr>
              <a:t>of </a:t>
            </a:r>
            <a:r>
              <a:rPr sz="2000" spc="-5" dirty="0">
                <a:latin typeface="Constantia"/>
                <a:cs typeface="Constantia"/>
              </a:rPr>
              <a:t>the </a:t>
            </a:r>
            <a:r>
              <a:rPr sz="2000" spc="-10" dirty="0">
                <a:latin typeface="Constantia"/>
                <a:cs typeface="Constantia"/>
              </a:rPr>
              <a:t>edges </a:t>
            </a:r>
            <a:r>
              <a:rPr sz="2000" dirty="0">
                <a:latin typeface="Constantia"/>
                <a:cs typeface="Constantia"/>
              </a:rPr>
              <a:t>of </a:t>
            </a:r>
            <a:r>
              <a:rPr sz="2000" spc="-5" dirty="0">
                <a:latin typeface="Constantia"/>
                <a:cs typeface="Constantia"/>
              </a:rPr>
              <a:t>the </a:t>
            </a:r>
            <a:r>
              <a:rPr sz="2000" spc="-10" dirty="0">
                <a:latin typeface="Constantia"/>
                <a:cs typeface="Constantia"/>
              </a:rPr>
              <a:t>tree </a:t>
            </a:r>
            <a:r>
              <a:rPr sz="2000" spc="-5" dirty="0">
                <a:latin typeface="Constantia"/>
                <a:cs typeface="Constantia"/>
              </a:rPr>
              <a:t>is </a:t>
            </a:r>
            <a:r>
              <a:rPr sz="2000" dirty="0">
                <a:latin typeface="Constantia"/>
                <a:cs typeface="Constantia"/>
              </a:rPr>
              <a:t> </a:t>
            </a:r>
            <a:r>
              <a:rPr sz="2000" spc="-5" dirty="0">
                <a:latin typeface="Constantia"/>
                <a:cs typeface="Constantia"/>
              </a:rPr>
              <a:t>minimized.</a:t>
            </a:r>
            <a:r>
              <a:rPr sz="2000" spc="-20" dirty="0">
                <a:latin typeface="Constantia"/>
                <a:cs typeface="Constantia"/>
              </a:rPr>
              <a:t> </a:t>
            </a:r>
            <a:r>
              <a:rPr sz="2000" dirty="0">
                <a:latin typeface="Constantia"/>
                <a:cs typeface="Constantia"/>
              </a:rPr>
              <a:t>Such</a:t>
            </a:r>
            <a:r>
              <a:rPr sz="2000" spc="-70" dirty="0">
                <a:latin typeface="Constantia"/>
                <a:cs typeface="Constantia"/>
              </a:rPr>
              <a:t> </a:t>
            </a:r>
            <a:r>
              <a:rPr sz="2000" dirty="0">
                <a:latin typeface="Constantia"/>
                <a:cs typeface="Constantia"/>
              </a:rPr>
              <a:t>a</a:t>
            </a:r>
            <a:r>
              <a:rPr sz="2000" spc="-95" dirty="0">
                <a:latin typeface="Constantia"/>
                <a:cs typeface="Constantia"/>
              </a:rPr>
              <a:t> </a:t>
            </a:r>
            <a:r>
              <a:rPr sz="2000" spc="-5" dirty="0">
                <a:latin typeface="Constantia"/>
                <a:cs typeface="Constantia"/>
              </a:rPr>
              <a:t>spanning</a:t>
            </a:r>
            <a:r>
              <a:rPr sz="2000" spc="-20" dirty="0">
                <a:latin typeface="Constantia"/>
                <a:cs typeface="Constantia"/>
              </a:rPr>
              <a:t> </a:t>
            </a:r>
            <a:r>
              <a:rPr sz="2000" spc="-10" dirty="0">
                <a:latin typeface="Constantia"/>
                <a:cs typeface="Constantia"/>
              </a:rPr>
              <a:t>tree</a:t>
            </a:r>
            <a:r>
              <a:rPr sz="2000" spc="-65" dirty="0">
                <a:latin typeface="Constantia"/>
                <a:cs typeface="Constantia"/>
              </a:rPr>
              <a:t> </a:t>
            </a:r>
            <a:r>
              <a:rPr sz="2000" spc="-5" dirty="0">
                <a:latin typeface="Constantia"/>
                <a:cs typeface="Constantia"/>
              </a:rPr>
              <a:t>is</a:t>
            </a:r>
            <a:r>
              <a:rPr sz="2000" spc="-95" dirty="0">
                <a:latin typeface="Constantia"/>
                <a:cs typeface="Constantia"/>
              </a:rPr>
              <a:t> </a:t>
            </a:r>
            <a:r>
              <a:rPr sz="2000" spc="-5" dirty="0">
                <a:latin typeface="Constantia"/>
                <a:cs typeface="Constantia"/>
              </a:rPr>
              <a:t>called</a:t>
            </a:r>
            <a:r>
              <a:rPr sz="2000" spc="-45" dirty="0">
                <a:latin typeface="Constantia"/>
                <a:cs typeface="Constantia"/>
              </a:rPr>
              <a:t> </a:t>
            </a:r>
            <a:r>
              <a:rPr sz="2000" dirty="0">
                <a:latin typeface="Constantia"/>
                <a:cs typeface="Constantia"/>
              </a:rPr>
              <a:t>a</a:t>
            </a:r>
            <a:r>
              <a:rPr sz="2000" spc="-35" dirty="0">
                <a:latin typeface="Constantia"/>
                <a:cs typeface="Constantia"/>
              </a:rPr>
              <a:t> </a:t>
            </a:r>
            <a:r>
              <a:rPr sz="2000" b="1" spc="-5" dirty="0">
                <a:latin typeface="Constantia"/>
                <a:cs typeface="Constantia"/>
              </a:rPr>
              <a:t>minimum</a:t>
            </a:r>
            <a:r>
              <a:rPr sz="2000" b="1" spc="-85" dirty="0">
                <a:latin typeface="Constantia"/>
                <a:cs typeface="Constantia"/>
              </a:rPr>
              <a:t> </a:t>
            </a:r>
            <a:r>
              <a:rPr sz="2000" b="1" dirty="0">
                <a:latin typeface="Constantia"/>
                <a:cs typeface="Constantia"/>
              </a:rPr>
              <a:t>spanning</a:t>
            </a:r>
            <a:r>
              <a:rPr sz="2000" b="1" spc="-45" dirty="0">
                <a:latin typeface="Constantia"/>
                <a:cs typeface="Constantia"/>
              </a:rPr>
              <a:t> </a:t>
            </a:r>
            <a:r>
              <a:rPr sz="2000" b="1" spc="-10" dirty="0">
                <a:latin typeface="Constantia"/>
                <a:cs typeface="Constantia"/>
              </a:rPr>
              <a:t>tree</a:t>
            </a:r>
            <a:r>
              <a:rPr sz="2000" spc="-10" dirty="0">
                <a:latin typeface="Constantia"/>
                <a:cs typeface="Constantia"/>
              </a:rPr>
              <a:t>.</a:t>
            </a:r>
            <a:endParaRPr sz="2000" dirty="0">
              <a:latin typeface="Constantia"/>
              <a:cs typeface="Constantia"/>
            </a:endParaRPr>
          </a:p>
        </p:txBody>
      </p:sp>
      <p:pic>
        <p:nvPicPr>
          <p:cNvPr id="10" name="object 10"/>
          <p:cNvPicPr/>
          <p:nvPr/>
        </p:nvPicPr>
        <p:blipFill>
          <a:blip r:embed="rId7" cstate="print"/>
          <a:stretch>
            <a:fillRect/>
          </a:stretch>
        </p:blipFill>
        <p:spPr>
          <a:xfrm>
            <a:off x="457200" y="2590800"/>
            <a:ext cx="8458200" cy="388620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712673"/>
            <a:ext cx="4677410" cy="711835"/>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04607A"/>
                </a:solidFill>
                <a:latin typeface="Calibri"/>
                <a:cs typeface="Calibri"/>
              </a:rPr>
              <a:t>PRIM’S</a:t>
            </a:r>
            <a:r>
              <a:rPr sz="4500" spc="-55" dirty="0">
                <a:solidFill>
                  <a:srgbClr val="04607A"/>
                </a:solidFill>
                <a:latin typeface="Calibri"/>
                <a:cs typeface="Calibri"/>
              </a:rPr>
              <a:t> </a:t>
            </a:r>
            <a:r>
              <a:rPr sz="4500" spc="-15" dirty="0">
                <a:solidFill>
                  <a:srgbClr val="04607A"/>
                </a:solidFill>
                <a:latin typeface="Calibri"/>
                <a:cs typeface="Calibri"/>
              </a:rPr>
              <a:t>ALGORITHM</a:t>
            </a:r>
            <a:endParaRPr sz="4500" dirty="0">
              <a:latin typeface="Calibri"/>
              <a:cs typeface="Calibri"/>
            </a:endParaRPr>
          </a:p>
        </p:txBody>
      </p:sp>
      <p:pic>
        <p:nvPicPr>
          <p:cNvPr id="9" name="object 9"/>
          <p:cNvPicPr/>
          <p:nvPr/>
        </p:nvPicPr>
        <p:blipFill>
          <a:blip r:embed="rId7" cstate="print"/>
          <a:stretch>
            <a:fillRect/>
          </a:stretch>
        </p:blipFill>
        <p:spPr>
          <a:xfrm>
            <a:off x="762000" y="1752600"/>
            <a:ext cx="7391400" cy="43434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pic>
        <p:nvPicPr>
          <p:cNvPr id="8" name="object 8"/>
          <p:cNvPicPr/>
          <p:nvPr/>
        </p:nvPicPr>
        <p:blipFill>
          <a:blip r:embed="rId7" cstate="print"/>
          <a:stretch>
            <a:fillRect/>
          </a:stretch>
        </p:blipFill>
        <p:spPr>
          <a:xfrm>
            <a:off x="3265932" y="4568952"/>
            <a:ext cx="5410200" cy="2057400"/>
          </a:xfrm>
          <a:prstGeom prst="rect">
            <a:avLst/>
          </a:prstGeom>
        </p:spPr>
      </p:pic>
      <p:sp>
        <p:nvSpPr>
          <p:cNvPr id="9" name="object 9"/>
          <p:cNvSpPr txBox="1"/>
          <p:nvPr/>
        </p:nvSpPr>
        <p:spPr>
          <a:xfrm>
            <a:off x="535940" y="3423373"/>
            <a:ext cx="5617845" cy="1940560"/>
          </a:xfrm>
          <a:prstGeom prst="rect">
            <a:avLst/>
          </a:prstGeom>
        </p:spPr>
        <p:txBody>
          <a:bodyPr vert="horz" wrap="square" lIns="0" tIns="85090" rIns="0" bIns="0" rtlCol="0">
            <a:spAutoFit/>
          </a:bodyPr>
          <a:lstStyle/>
          <a:p>
            <a:pPr marL="12700">
              <a:lnSpc>
                <a:spcPct val="100000"/>
              </a:lnSpc>
              <a:spcBef>
                <a:spcPts val="670"/>
              </a:spcBef>
            </a:pPr>
            <a:r>
              <a:rPr sz="2800" spc="-5" dirty="0">
                <a:latin typeface="Arial MT"/>
                <a:cs typeface="Arial MT"/>
              </a:rPr>
              <a:t>Order</a:t>
            </a:r>
            <a:r>
              <a:rPr sz="2800" spc="-15" dirty="0">
                <a:latin typeface="Arial MT"/>
                <a:cs typeface="Arial MT"/>
              </a:rPr>
              <a:t> </a:t>
            </a:r>
            <a:r>
              <a:rPr sz="2800" dirty="0">
                <a:latin typeface="Arial MT"/>
                <a:cs typeface="Arial MT"/>
              </a:rPr>
              <a:t>of</a:t>
            </a:r>
            <a:r>
              <a:rPr sz="2800" spc="-10" dirty="0">
                <a:latin typeface="Arial MT"/>
                <a:cs typeface="Arial MT"/>
              </a:rPr>
              <a:t> </a:t>
            </a:r>
            <a:r>
              <a:rPr sz="2800" dirty="0">
                <a:latin typeface="Arial MT"/>
                <a:cs typeface="Arial MT"/>
              </a:rPr>
              <a:t>adding</a:t>
            </a:r>
            <a:r>
              <a:rPr sz="2800" spc="5" dirty="0">
                <a:latin typeface="Arial MT"/>
                <a:cs typeface="Arial MT"/>
              </a:rPr>
              <a:t> </a:t>
            </a:r>
            <a:r>
              <a:rPr sz="2800" spc="-5" dirty="0">
                <a:latin typeface="Arial MT"/>
                <a:cs typeface="Arial MT"/>
              </a:rPr>
              <a:t>the edges:</a:t>
            </a:r>
            <a:endParaRPr sz="2800" dirty="0">
              <a:latin typeface="Arial MT"/>
              <a:cs typeface="Arial MT"/>
            </a:endParaRPr>
          </a:p>
          <a:p>
            <a:pPr marL="12700">
              <a:lnSpc>
                <a:spcPct val="100000"/>
              </a:lnSpc>
              <a:spcBef>
                <a:spcPts val="540"/>
              </a:spcBef>
            </a:pPr>
            <a:r>
              <a:rPr sz="2600" dirty="0">
                <a:latin typeface="Constantia"/>
                <a:cs typeface="Constantia"/>
              </a:rPr>
              <a:t>{a</a:t>
            </a:r>
            <a:r>
              <a:rPr sz="2600" spc="-70" dirty="0">
                <a:latin typeface="Constantia"/>
                <a:cs typeface="Constantia"/>
              </a:rPr>
              <a:t> </a:t>
            </a:r>
            <a:r>
              <a:rPr sz="2600" dirty="0">
                <a:latin typeface="Constantia"/>
                <a:cs typeface="Constantia"/>
              </a:rPr>
              <a:t>,</a:t>
            </a:r>
            <a:r>
              <a:rPr sz="2600" spc="-20" dirty="0">
                <a:latin typeface="Constantia"/>
                <a:cs typeface="Constantia"/>
              </a:rPr>
              <a:t> </a:t>
            </a:r>
            <a:r>
              <a:rPr sz="2600" spc="-5" dirty="0">
                <a:latin typeface="Constantia"/>
                <a:cs typeface="Constantia"/>
              </a:rPr>
              <a:t>b}</a:t>
            </a:r>
            <a:r>
              <a:rPr sz="2600" dirty="0">
                <a:latin typeface="Constantia"/>
                <a:cs typeface="Constantia"/>
              </a:rPr>
              <a:t>, </a:t>
            </a:r>
            <a:r>
              <a:rPr sz="2600" spc="-10" dirty="0">
                <a:latin typeface="Constantia"/>
                <a:cs typeface="Constantia"/>
              </a:rPr>
              <a:t>{</a:t>
            </a:r>
            <a:r>
              <a:rPr sz="2600" dirty="0">
                <a:latin typeface="Constantia"/>
                <a:cs typeface="Constantia"/>
              </a:rPr>
              <a:t>b</a:t>
            </a:r>
            <a:r>
              <a:rPr sz="2600" spc="-75" dirty="0">
                <a:latin typeface="Constantia"/>
                <a:cs typeface="Constantia"/>
              </a:rPr>
              <a:t> </a:t>
            </a:r>
            <a:r>
              <a:rPr sz="2600" dirty="0">
                <a:latin typeface="Constantia"/>
                <a:cs typeface="Constantia"/>
              </a:rPr>
              <a:t>,</a:t>
            </a:r>
            <a:r>
              <a:rPr sz="2600" spc="-60" dirty="0">
                <a:latin typeface="Constantia"/>
                <a:cs typeface="Constantia"/>
              </a:rPr>
              <a:t> </a:t>
            </a:r>
            <a:r>
              <a:rPr sz="2600" spc="-5" dirty="0">
                <a:latin typeface="Constantia"/>
                <a:cs typeface="Constantia"/>
              </a:rPr>
              <a:t>c}</a:t>
            </a:r>
            <a:r>
              <a:rPr sz="2600" dirty="0">
                <a:latin typeface="Constantia"/>
                <a:cs typeface="Constantia"/>
              </a:rPr>
              <a:t>,</a:t>
            </a:r>
            <a:r>
              <a:rPr sz="2600" spc="-20" dirty="0">
                <a:latin typeface="Constantia"/>
                <a:cs typeface="Constantia"/>
              </a:rPr>
              <a:t> </a:t>
            </a:r>
            <a:r>
              <a:rPr sz="2600" dirty="0">
                <a:latin typeface="Constantia"/>
                <a:cs typeface="Constantia"/>
              </a:rPr>
              <a:t>{c</a:t>
            </a:r>
            <a:r>
              <a:rPr sz="2600" spc="-65" dirty="0">
                <a:latin typeface="Constantia"/>
                <a:cs typeface="Constantia"/>
              </a:rPr>
              <a:t> </a:t>
            </a:r>
            <a:r>
              <a:rPr sz="2600" dirty="0">
                <a:latin typeface="Constantia"/>
                <a:cs typeface="Constantia"/>
              </a:rPr>
              <a:t>,</a:t>
            </a:r>
            <a:r>
              <a:rPr sz="2600" spc="-80" dirty="0">
                <a:latin typeface="Constantia"/>
                <a:cs typeface="Constantia"/>
              </a:rPr>
              <a:t> </a:t>
            </a:r>
            <a:r>
              <a:rPr sz="2600" spc="-5" dirty="0">
                <a:latin typeface="Constantia"/>
                <a:cs typeface="Constantia"/>
              </a:rPr>
              <a:t>d}</a:t>
            </a:r>
            <a:r>
              <a:rPr sz="2600" dirty="0">
                <a:latin typeface="Constantia"/>
                <a:cs typeface="Constantia"/>
              </a:rPr>
              <a:t>,</a:t>
            </a:r>
            <a:r>
              <a:rPr sz="2600" spc="-20" dirty="0">
                <a:latin typeface="Constantia"/>
                <a:cs typeface="Constantia"/>
              </a:rPr>
              <a:t> </a:t>
            </a:r>
            <a:r>
              <a:rPr sz="2600" dirty="0">
                <a:latin typeface="Constantia"/>
                <a:cs typeface="Constantia"/>
              </a:rPr>
              <a:t>{d</a:t>
            </a:r>
            <a:r>
              <a:rPr sz="2600" spc="-10" dirty="0">
                <a:latin typeface="Constantia"/>
                <a:cs typeface="Constantia"/>
              </a:rPr>
              <a:t> </a:t>
            </a:r>
            <a:r>
              <a:rPr sz="2600" dirty="0">
                <a:latin typeface="Constantia"/>
                <a:cs typeface="Constantia"/>
              </a:rPr>
              <a:t>,</a:t>
            </a:r>
            <a:r>
              <a:rPr sz="2600" spc="-60" dirty="0">
                <a:latin typeface="Constantia"/>
                <a:cs typeface="Constantia"/>
              </a:rPr>
              <a:t> </a:t>
            </a:r>
            <a:r>
              <a:rPr sz="2600" dirty="0">
                <a:latin typeface="Constantia"/>
                <a:cs typeface="Constantia"/>
              </a:rPr>
              <a:t>e},</a:t>
            </a:r>
            <a:r>
              <a:rPr sz="2600" spc="-15" dirty="0">
                <a:latin typeface="Constantia"/>
                <a:cs typeface="Constantia"/>
              </a:rPr>
              <a:t> </a:t>
            </a:r>
            <a:r>
              <a:rPr sz="2600" dirty="0">
                <a:latin typeface="Constantia"/>
                <a:cs typeface="Constantia"/>
              </a:rPr>
              <a:t>{e</a:t>
            </a:r>
            <a:r>
              <a:rPr sz="2600" spc="-65" dirty="0">
                <a:latin typeface="Constantia"/>
                <a:cs typeface="Constantia"/>
              </a:rPr>
              <a:t> </a:t>
            </a:r>
            <a:r>
              <a:rPr sz="2600" dirty="0">
                <a:latin typeface="Constantia"/>
                <a:cs typeface="Constantia"/>
              </a:rPr>
              <a:t>,</a:t>
            </a:r>
            <a:r>
              <a:rPr sz="2600" spc="-20" dirty="0">
                <a:latin typeface="Constantia"/>
                <a:cs typeface="Constantia"/>
              </a:rPr>
              <a:t> </a:t>
            </a:r>
            <a:r>
              <a:rPr sz="2600" dirty="0">
                <a:latin typeface="Constantia"/>
                <a:cs typeface="Constantia"/>
              </a:rPr>
              <a:t>f</a:t>
            </a:r>
            <a:r>
              <a:rPr sz="2600" spc="-405" dirty="0">
                <a:latin typeface="Constantia"/>
                <a:cs typeface="Constantia"/>
              </a:rPr>
              <a:t> </a:t>
            </a:r>
            <a:r>
              <a:rPr sz="2600" dirty="0">
                <a:latin typeface="Constantia"/>
                <a:cs typeface="Constantia"/>
              </a:rPr>
              <a:t>},</a:t>
            </a:r>
            <a:r>
              <a:rPr sz="2600" spc="-15" dirty="0">
                <a:latin typeface="Constantia"/>
                <a:cs typeface="Constantia"/>
              </a:rPr>
              <a:t> </a:t>
            </a:r>
            <a:r>
              <a:rPr sz="2600" dirty="0">
                <a:latin typeface="Constantia"/>
                <a:cs typeface="Constantia"/>
              </a:rPr>
              <a:t>{f</a:t>
            </a:r>
            <a:r>
              <a:rPr sz="2600" spc="50" dirty="0">
                <a:latin typeface="Constantia"/>
                <a:cs typeface="Constantia"/>
              </a:rPr>
              <a:t> </a:t>
            </a:r>
            <a:r>
              <a:rPr sz="2600" dirty="0">
                <a:latin typeface="Constantia"/>
                <a:cs typeface="Constantia"/>
              </a:rPr>
              <a:t>,</a:t>
            </a:r>
            <a:r>
              <a:rPr sz="2600" spc="-80" dirty="0">
                <a:latin typeface="Constantia"/>
                <a:cs typeface="Constantia"/>
              </a:rPr>
              <a:t> </a:t>
            </a:r>
            <a:r>
              <a:rPr sz="2600" spc="30" dirty="0">
                <a:latin typeface="Constantia"/>
                <a:cs typeface="Constantia"/>
              </a:rPr>
              <a:t>g</a:t>
            </a:r>
            <a:r>
              <a:rPr sz="2600" dirty="0">
                <a:latin typeface="Constantia"/>
                <a:cs typeface="Constantia"/>
              </a:rPr>
              <a:t>}</a:t>
            </a:r>
          </a:p>
          <a:p>
            <a:pPr>
              <a:lnSpc>
                <a:spcPct val="100000"/>
              </a:lnSpc>
              <a:spcBef>
                <a:spcPts val="30"/>
              </a:spcBef>
            </a:pPr>
            <a:endParaRPr sz="3550" dirty="0">
              <a:latin typeface="Constantia"/>
              <a:cs typeface="Constantia"/>
            </a:endParaRPr>
          </a:p>
          <a:p>
            <a:pPr marL="12700">
              <a:lnSpc>
                <a:spcPct val="100000"/>
              </a:lnSpc>
              <a:spcBef>
                <a:spcPts val="5"/>
              </a:spcBef>
            </a:pPr>
            <a:r>
              <a:rPr sz="2600" spc="-10" dirty="0">
                <a:latin typeface="Constantia"/>
                <a:cs typeface="Constantia"/>
              </a:rPr>
              <a:t>MST</a:t>
            </a:r>
            <a:r>
              <a:rPr sz="2600" spc="-90" dirty="0">
                <a:latin typeface="Constantia"/>
                <a:cs typeface="Constantia"/>
              </a:rPr>
              <a:t> </a:t>
            </a:r>
            <a:r>
              <a:rPr sz="2600" spc="-25" dirty="0">
                <a:latin typeface="Constantia"/>
                <a:cs typeface="Constantia"/>
              </a:rPr>
              <a:t>COST</a:t>
            </a:r>
            <a:r>
              <a:rPr sz="2600" spc="-100" dirty="0">
                <a:latin typeface="Constantia"/>
                <a:cs typeface="Constantia"/>
              </a:rPr>
              <a:t> </a:t>
            </a:r>
            <a:r>
              <a:rPr sz="2600" dirty="0">
                <a:latin typeface="Constantia"/>
                <a:cs typeface="Constantia"/>
              </a:rPr>
              <a:t>=</a:t>
            </a:r>
            <a:r>
              <a:rPr sz="2600" spc="-20" dirty="0">
                <a:latin typeface="Constantia"/>
                <a:cs typeface="Constantia"/>
              </a:rPr>
              <a:t> 23</a:t>
            </a:r>
            <a:endParaRPr sz="2600" dirty="0">
              <a:latin typeface="Constantia"/>
              <a:cs typeface="Constantia"/>
            </a:endParaRPr>
          </a:p>
        </p:txBody>
      </p:sp>
      <p:sp>
        <p:nvSpPr>
          <p:cNvPr id="10" name="object 10"/>
          <p:cNvSpPr txBox="1">
            <a:spLocks noGrp="1"/>
          </p:cNvSpPr>
          <p:nvPr>
            <p:ph type="title"/>
          </p:nvPr>
        </p:nvSpPr>
        <p:spPr>
          <a:xfrm>
            <a:off x="101600" y="278638"/>
            <a:ext cx="8290559" cy="2665730"/>
          </a:xfrm>
          <a:prstGeom prst="rect">
            <a:avLst/>
          </a:prstGeom>
        </p:spPr>
        <p:txBody>
          <a:bodyPr vert="horz" wrap="square" lIns="0" tIns="12700" rIns="0" bIns="0" rtlCol="0">
            <a:spAutoFit/>
          </a:bodyPr>
          <a:lstStyle/>
          <a:p>
            <a:pPr marL="355600">
              <a:lnSpc>
                <a:spcPct val="100000"/>
              </a:lnSpc>
              <a:spcBef>
                <a:spcPts val="100"/>
              </a:spcBef>
            </a:pPr>
            <a:r>
              <a:rPr sz="5300" dirty="0">
                <a:solidFill>
                  <a:srgbClr val="04607A"/>
                </a:solidFill>
                <a:latin typeface="Calibri"/>
                <a:cs typeface="Calibri"/>
              </a:rPr>
              <a:t>Minimal</a:t>
            </a:r>
            <a:r>
              <a:rPr sz="5300" spc="-35" dirty="0">
                <a:solidFill>
                  <a:srgbClr val="04607A"/>
                </a:solidFill>
                <a:latin typeface="Calibri"/>
                <a:cs typeface="Calibri"/>
              </a:rPr>
              <a:t> </a:t>
            </a:r>
            <a:r>
              <a:rPr sz="5300" spc="-5" dirty="0">
                <a:solidFill>
                  <a:srgbClr val="04607A"/>
                </a:solidFill>
                <a:latin typeface="Calibri"/>
                <a:cs typeface="Calibri"/>
              </a:rPr>
              <a:t>spanning</a:t>
            </a:r>
            <a:r>
              <a:rPr sz="5300" spc="-20" dirty="0">
                <a:solidFill>
                  <a:srgbClr val="04607A"/>
                </a:solidFill>
                <a:latin typeface="Calibri"/>
                <a:cs typeface="Calibri"/>
              </a:rPr>
              <a:t> tree</a:t>
            </a:r>
            <a:r>
              <a:rPr sz="5300" spc="-10" dirty="0">
                <a:solidFill>
                  <a:srgbClr val="04607A"/>
                </a:solidFill>
                <a:latin typeface="Calibri"/>
                <a:cs typeface="Calibri"/>
              </a:rPr>
              <a:t> (MST)</a:t>
            </a:r>
            <a:endParaRPr sz="5300" dirty="0">
              <a:latin typeface="Calibri"/>
              <a:cs typeface="Calibri"/>
            </a:endParaRPr>
          </a:p>
          <a:p>
            <a:pPr marL="12700" marR="3931920">
              <a:lnSpc>
                <a:spcPct val="99400"/>
              </a:lnSpc>
              <a:spcBef>
                <a:spcPts val="110"/>
              </a:spcBef>
            </a:pPr>
            <a:r>
              <a:rPr sz="2400" b="1" spc="-5" dirty="0">
                <a:solidFill>
                  <a:srgbClr val="000000"/>
                </a:solidFill>
                <a:latin typeface="Arial"/>
                <a:cs typeface="Arial"/>
              </a:rPr>
              <a:t>Example:</a:t>
            </a:r>
            <a:r>
              <a:rPr sz="2400" b="1" spc="10" dirty="0">
                <a:solidFill>
                  <a:srgbClr val="000000"/>
                </a:solidFill>
                <a:latin typeface="Arial"/>
                <a:cs typeface="Arial"/>
              </a:rPr>
              <a:t> </a:t>
            </a:r>
            <a:r>
              <a:rPr sz="2400" spc="-5" dirty="0">
                <a:solidFill>
                  <a:srgbClr val="000000"/>
                </a:solidFill>
                <a:latin typeface="Arial MT"/>
                <a:cs typeface="Arial MT"/>
              </a:rPr>
              <a:t>Use</a:t>
            </a:r>
            <a:r>
              <a:rPr sz="2400" dirty="0">
                <a:solidFill>
                  <a:srgbClr val="000000"/>
                </a:solidFill>
                <a:latin typeface="Arial MT"/>
                <a:cs typeface="Arial MT"/>
              </a:rPr>
              <a:t> </a:t>
            </a:r>
            <a:r>
              <a:rPr sz="2400" spc="-5" dirty="0">
                <a:solidFill>
                  <a:srgbClr val="000000"/>
                </a:solidFill>
                <a:latin typeface="Arial MT"/>
                <a:cs typeface="Arial MT"/>
              </a:rPr>
              <a:t>Prims</a:t>
            </a:r>
            <a:r>
              <a:rPr sz="2400" dirty="0">
                <a:solidFill>
                  <a:srgbClr val="000000"/>
                </a:solidFill>
                <a:latin typeface="Arial MT"/>
                <a:cs typeface="Arial MT"/>
              </a:rPr>
              <a:t> </a:t>
            </a:r>
            <a:r>
              <a:rPr sz="2400" spc="-5" dirty="0">
                <a:solidFill>
                  <a:srgbClr val="000000"/>
                </a:solidFill>
                <a:latin typeface="Arial MT"/>
                <a:cs typeface="Arial MT"/>
              </a:rPr>
              <a:t>algorithm </a:t>
            </a:r>
            <a:r>
              <a:rPr sz="2400" dirty="0">
                <a:solidFill>
                  <a:srgbClr val="000000"/>
                </a:solidFill>
                <a:latin typeface="Arial MT"/>
                <a:cs typeface="Arial MT"/>
              </a:rPr>
              <a:t> to</a:t>
            </a:r>
            <a:r>
              <a:rPr sz="2400" spc="-5" dirty="0">
                <a:solidFill>
                  <a:srgbClr val="000000"/>
                </a:solidFill>
                <a:latin typeface="Arial MT"/>
                <a:cs typeface="Arial MT"/>
              </a:rPr>
              <a:t> find a minimal</a:t>
            </a:r>
            <a:r>
              <a:rPr sz="2400" spc="10" dirty="0">
                <a:solidFill>
                  <a:srgbClr val="000000"/>
                </a:solidFill>
                <a:latin typeface="Arial MT"/>
                <a:cs typeface="Arial MT"/>
              </a:rPr>
              <a:t> </a:t>
            </a:r>
            <a:r>
              <a:rPr sz="2400" spc="-5" dirty="0">
                <a:solidFill>
                  <a:srgbClr val="000000"/>
                </a:solidFill>
                <a:latin typeface="Arial MT"/>
                <a:cs typeface="Arial MT"/>
              </a:rPr>
              <a:t>spanning</a:t>
            </a:r>
            <a:r>
              <a:rPr sz="2400" spc="15" dirty="0">
                <a:solidFill>
                  <a:srgbClr val="000000"/>
                </a:solidFill>
                <a:latin typeface="Arial MT"/>
                <a:cs typeface="Arial MT"/>
              </a:rPr>
              <a:t> </a:t>
            </a:r>
            <a:r>
              <a:rPr sz="2400" dirty="0">
                <a:solidFill>
                  <a:srgbClr val="000000"/>
                </a:solidFill>
                <a:latin typeface="Arial MT"/>
                <a:cs typeface="Arial MT"/>
              </a:rPr>
              <a:t>tree </a:t>
            </a:r>
            <a:r>
              <a:rPr sz="2400" spc="5" dirty="0">
                <a:solidFill>
                  <a:srgbClr val="000000"/>
                </a:solidFill>
                <a:latin typeface="Arial MT"/>
                <a:cs typeface="Arial MT"/>
              </a:rPr>
              <a:t> </a:t>
            </a:r>
            <a:r>
              <a:rPr sz="2400" dirty="0">
                <a:solidFill>
                  <a:srgbClr val="000000"/>
                </a:solidFill>
                <a:latin typeface="Arial MT"/>
                <a:cs typeface="Arial MT"/>
              </a:rPr>
              <a:t>for </a:t>
            </a:r>
            <a:r>
              <a:rPr sz="2400" spc="-5" dirty="0">
                <a:solidFill>
                  <a:srgbClr val="000000"/>
                </a:solidFill>
                <a:latin typeface="Arial MT"/>
                <a:cs typeface="Arial MT"/>
              </a:rPr>
              <a:t>the</a:t>
            </a:r>
            <a:r>
              <a:rPr sz="2400" spc="-10" dirty="0">
                <a:solidFill>
                  <a:srgbClr val="000000"/>
                </a:solidFill>
                <a:latin typeface="Arial MT"/>
                <a:cs typeface="Arial MT"/>
              </a:rPr>
              <a:t> </a:t>
            </a:r>
            <a:r>
              <a:rPr sz="2400" spc="-5" dirty="0">
                <a:solidFill>
                  <a:srgbClr val="000000"/>
                </a:solidFill>
                <a:latin typeface="Arial MT"/>
                <a:cs typeface="Arial MT"/>
              </a:rPr>
              <a:t>graph</a:t>
            </a:r>
            <a:r>
              <a:rPr sz="2400" spc="10" dirty="0">
                <a:solidFill>
                  <a:srgbClr val="000000"/>
                </a:solidFill>
                <a:latin typeface="Arial MT"/>
                <a:cs typeface="Arial MT"/>
              </a:rPr>
              <a:t> </a:t>
            </a:r>
            <a:r>
              <a:rPr sz="2400" spc="-30" dirty="0">
                <a:solidFill>
                  <a:srgbClr val="000000"/>
                </a:solidFill>
                <a:latin typeface="Arial MT"/>
                <a:cs typeface="Arial MT"/>
              </a:rPr>
              <a:t>below.</a:t>
            </a:r>
            <a:r>
              <a:rPr sz="2400" spc="15" dirty="0">
                <a:solidFill>
                  <a:srgbClr val="000000"/>
                </a:solidFill>
                <a:latin typeface="Arial MT"/>
                <a:cs typeface="Arial MT"/>
              </a:rPr>
              <a:t> </a:t>
            </a:r>
            <a:r>
              <a:rPr sz="2400" spc="-5" dirty="0">
                <a:solidFill>
                  <a:srgbClr val="000000"/>
                </a:solidFill>
                <a:latin typeface="Arial MT"/>
                <a:cs typeface="Arial MT"/>
              </a:rPr>
              <a:t>Indicate</a:t>
            </a:r>
            <a:r>
              <a:rPr sz="2400" dirty="0">
                <a:solidFill>
                  <a:srgbClr val="000000"/>
                </a:solidFill>
                <a:latin typeface="Arial MT"/>
                <a:cs typeface="Arial MT"/>
              </a:rPr>
              <a:t> the </a:t>
            </a:r>
            <a:r>
              <a:rPr sz="2400" spc="-655" dirty="0">
                <a:solidFill>
                  <a:srgbClr val="000000"/>
                </a:solidFill>
                <a:latin typeface="Arial MT"/>
                <a:cs typeface="Arial MT"/>
              </a:rPr>
              <a:t> </a:t>
            </a:r>
            <a:r>
              <a:rPr sz="2400" dirty="0">
                <a:solidFill>
                  <a:srgbClr val="000000"/>
                </a:solidFill>
                <a:latin typeface="Arial MT"/>
                <a:cs typeface="Arial MT"/>
              </a:rPr>
              <a:t>order in </a:t>
            </a:r>
            <a:r>
              <a:rPr sz="2400" spc="-5" dirty="0">
                <a:solidFill>
                  <a:srgbClr val="000000"/>
                </a:solidFill>
                <a:latin typeface="Arial MT"/>
                <a:cs typeface="Arial MT"/>
              </a:rPr>
              <a:t>which edges </a:t>
            </a:r>
            <a:r>
              <a:rPr sz="2400" dirty="0">
                <a:solidFill>
                  <a:srgbClr val="000000"/>
                </a:solidFill>
                <a:latin typeface="Arial MT"/>
                <a:cs typeface="Arial MT"/>
              </a:rPr>
              <a:t>are </a:t>
            </a:r>
            <a:r>
              <a:rPr sz="2400" spc="-5" dirty="0">
                <a:solidFill>
                  <a:srgbClr val="000000"/>
                </a:solidFill>
                <a:latin typeface="Arial MT"/>
                <a:cs typeface="Arial MT"/>
              </a:rPr>
              <a:t>added </a:t>
            </a:r>
            <a:r>
              <a:rPr sz="2400" spc="-655" dirty="0">
                <a:solidFill>
                  <a:srgbClr val="000000"/>
                </a:solidFill>
                <a:latin typeface="Arial MT"/>
                <a:cs typeface="Arial MT"/>
              </a:rPr>
              <a:t> </a:t>
            </a:r>
            <a:r>
              <a:rPr sz="2400" dirty="0">
                <a:solidFill>
                  <a:srgbClr val="000000"/>
                </a:solidFill>
                <a:latin typeface="Arial MT"/>
                <a:cs typeface="Arial MT"/>
              </a:rPr>
              <a:t>to</a:t>
            </a:r>
            <a:r>
              <a:rPr sz="2400" spc="-5" dirty="0">
                <a:solidFill>
                  <a:srgbClr val="000000"/>
                </a:solidFill>
                <a:latin typeface="Arial MT"/>
                <a:cs typeface="Arial MT"/>
              </a:rPr>
              <a:t> </a:t>
            </a:r>
            <a:r>
              <a:rPr sz="2400" dirty="0">
                <a:solidFill>
                  <a:srgbClr val="000000"/>
                </a:solidFill>
                <a:latin typeface="Arial MT"/>
                <a:cs typeface="Arial MT"/>
              </a:rPr>
              <a:t>form</a:t>
            </a:r>
            <a:r>
              <a:rPr sz="2400" spc="-20" dirty="0">
                <a:solidFill>
                  <a:srgbClr val="000000"/>
                </a:solidFill>
                <a:latin typeface="Arial MT"/>
                <a:cs typeface="Arial MT"/>
              </a:rPr>
              <a:t> </a:t>
            </a:r>
            <a:r>
              <a:rPr sz="2400" spc="-5" dirty="0">
                <a:solidFill>
                  <a:srgbClr val="000000"/>
                </a:solidFill>
                <a:latin typeface="Arial MT"/>
                <a:cs typeface="Arial MT"/>
              </a:rPr>
              <a:t>the</a:t>
            </a:r>
            <a:r>
              <a:rPr sz="2400" dirty="0">
                <a:solidFill>
                  <a:srgbClr val="000000"/>
                </a:solidFill>
                <a:latin typeface="Arial MT"/>
                <a:cs typeface="Arial MT"/>
              </a:rPr>
              <a:t> tree.</a:t>
            </a:r>
            <a:endParaRPr sz="2400" dirty="0">
              <a:latin typeface="Arial MT"/>
              <a:cs typeface="Arial MT"/>
            </a:endParaRPr>
          </a:p>
        </p:txBody>
      </p:sp>
      <p:pic>
        <p:nvPicPr>
          <p:cNvPr id="11" name="object 11"/>
          <p:cNvPicPr/>
          <p:nvPr/>
        </p:nvPicPr>
        <p:blipFill>
          <a:blip r:embed="rId8" cstate="print"/>
          <a:stretch>
            <a:fillRect/>
          </a:stretch>
        </p:blipFill>
        <p:spPr>
          <a:xfrm>
            <a:off x="4757928" y="1211580"/>
            <a:ext cx="3666744" cy="18958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408178"/>
            <a:ext cx="5654040" cy="711200"/>
          </a:xfrm>
          <a:prstGeom prst="rect">
            <a:avLst/>
          </a:prstGeom>
        </p:spPr>
        <p:txBody>
          <a:bodyPr vert="horz" wrap="square" lIns="0" tIns="12700" rIns="0" bIns="0" rtlCol="0">
            <a:spAutoFit/>
          </a:bodyPr>
          <a:lstStyle/>
          <a:p>
            <a:pPr marL="12700">
              <a:lnSpc>
                <a:spcPct val="100000"/>
              </a:lnSpc>
              <a:spcBef>
                <a:spcPts val="100"/>
              </a:spcBef>
            </a:pPr>
            <a:r>
              <a:rPr sz="4500" b="1" spc="-40" dirty="0">
                <a:solidFill>
                  <a:srgbClr val="04607A"/>
                </a:solidFill>
                <a:latin typeface="Calibri"/>
                <a:cs typeface="Calibri"/>
              </a:rPr>
              <a:t>KRUSKAL’S</a:t>
            </a:r>
            <a:r>
              <a:rPr sz="4500" b="1" spc="-50" dirty="0">
                <a:solidFill>
                  <a:srgbClr val="04607A"/>
                </a:solidFill>
                <a:latin typeface="Calibri"/>
                <a:cs typeface="Calibri"/>
              </a:rPr>
              <a:t> </a:t>
            </a:r>
            <a:r>
              <a:rPr sz="4500" b="1" spc="-15" dirty="0">
                <a:solidFill>
                  <a:srgbClr val="04607A"/>
                </a:solidFill>
                <a:latin typeface="Calibri"/>
                <a:cs typeface="Calibri"/>
              </a:rPr>
              <a:t>ALGORITHM</a:t>
            </a:r>
            <a:endParaRPr sz="4500" dirty="0">
              <a:latin typeface="Calibri"/>
              <a:cs typeface="Calibri"/>
            </a:endParaRPr>
          </a:p>
        </p:txBody>
      </p:sp>
      <p:pic>
        <p:nvPicPr>
          <p:cNvPr id="9" name="object 9"/>
          <p:cNvPicPr/>
          <p:nvPr/>
        </p:nvPicPr>
        <p:blipFill>
          <a:blip r:embed="rId7" cstate="print"/>
          <a:stretch>
            <a:fillRect/>
          </a:stretch>
        </p:blipFill>
        <p:spPr>
          <a:xfrm>
            <a:off x="762000" y="1676400"/>
            <a:ext cx="7696200" cy="42672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231140" y="230226"/>
            <a:ext cx="7559040" cy="2953385"/>
          </a:xfrm>
          <a:prstGeom prst="rect">
            <a:avLst/>
          </a:prstGeom>
        </p:spPr>
        <p:txBody>
          <a:bodyPr vert="horz" wrap="square" lIns="0" tIns="125730" rIns="0" bIns="0" rtlCol="0">
            <a:spAutoFit/>
          </a:bodyPr>
          <a:lstStyle/>
          <a:p>
            <a:pPr marL="226060">
              <a:lnSpc>
                <a:spcPct val="100000"/>
              </a:lnSpc>
              <a:spcBef>
                <a:spcPts val="990"/>
              </a:spcBef>
            </a:pPr>
            <a:r>
              <a:rPr sz="4900" spc="-5" dirty="0">
                <a:solidFill>
                  <a:srgbClr val="04607A"/>
                </a:solidFill>
                <a:latin typeface="Calibri"/>
                <a:cs typeface="Calibri"/>
              </a:rPr>
              <a:t>Minimal</a:t>
            </a:r>
            <a:r>
              <a:rPr sz="4900" spc="-20" dirty="0">
                <a:solidFill>
                  <a:srgbClr val="04607A"/>
                </a:solidFill>
                <a:latin typeface="Calibri"/>
                <a:cs typeface="Calibri"/>
              </a:rPr>
              <a:t> </a:t>
            </a:r>
            <a:r>
              <a:rPr sz="4900" spc="-5" dirty="0">
                <a:solidFill>
                  <a:srgbClr val="04607A"/>
                </a:solidFill>
                <a:latin typeface="Calibri"/>
                <a:cs typeface="Calibri"/>
              </a:rPr>
              <a:t>spanning</a:t>
            </a:r>
            <a:r>
              <a:rPr sz="4900" spc="5" dirty="0">
                <a:solidFill>
                  <a:srgbClr val="04607A"/>
                </a:solidFill>
                <a:latin typeface="Calibri"/>
                <a:cs typeface="Calibri"/>
              </a:rPr>
              <a:t> </a:t>
            </a:r>
            <a:r>
              <a:rPr sz="4900" spc="-20" dirty="0">
                <a:solidFill>
                  <a:srgbClr val="04607A"/>
                </a:solidFill>
                <a:latin typeface="Calibri"/>
                <a:cs typeface="Calibri"/>
              </a:rPr>
              <a:t>tree</a:t>
            </a:r>
            <a:r>
              <a:rPr sz="4900" spc="-15" dirty="0">
                <a:solidFill>
                  <a:srgbClr val="04607A"/>
                </a:solidFill>
                <a:latin typeface="Calibri"/>
                <a:cs typeface="Calibri"/>
              </a:rPr>
              <a:t> (MST)</a:t>
            </a:r>
            <a:endParaRPr sz="4900" dirty="0">
              <a:latin typeface="Calibri"/>
              <a:cs typeface="Calibri"/>
            </a:endParaRPr>
          </a:p>
          <a:p>
            <a:pPr marL="12700" marR="3905885">
              <a:lnSpc>
                <a:spcPct val="90000"/>
              </a:lnSpc>
              <a:spcBef>
                <a:spcPts val="730"/>
              </a:spcBef>
            </a:pPr>
            <a:r>
              <a:rPr sz="2400" b="1" spc="-5" dirty="0">
                <a:solidFill>
                  <a:srgbClr val="000000"/>
                </a:solidFill>
                <a:latin typeface="Constantia"/>
                <a:cs typeface="Constantia"/>
              </a:rPr>
              <a:t>Example: </a:t>
            </a:r>
            <a:r>
              <a:rPr sz="2400" spc="-15" dirty="0">
                <a:solidFill>
                  <a:srgbClr val="000000"/>
                </a:solidFill>
              </a:rPr>
              <a:t>Use Kruskal’s </a:t>
            </a:r>
            <a:r>
              <a:rPr sz="2400" spc="-10" dirty="0">
                <a:solidFill>
                  <a:srgbClr val="000000"/>
                </a:solidFill>
              </a:rPr>
              <a:t> </a:t>
            </a:r>
            <a:r>
              <a:rPr sz="2400" spc="-5" dirty="0">
                <a:solidFill>
                  <a:srgbClr val="000000"/>
                </a:solidFill>
              </a:rPr>
              <a:t>algorithm</a:t>
            </a:r>
            <a:r>
              <a:rPr sz="2400" spc="-100" dirty="0">
                <a:solidFill>
                  <a:srgbClr val="000000"/>
                </a:solidFill>
              </a:rPr>
              <a:t> </a:t>
            </a:r>
            <a:r>
              <a:rPr sz="2400" spc="-20" dirty="0">
                <a:solidFill>
                  <a:srgbClr val="000000"/>
                </a:solidFill>
              </a:rPr>
              <a:t>to</a:t>
            </a:r>
            <a:r>
              <a:rPr sz="2400" spc="-90" dirty="0">
                <a:solidFill>
                  <a:srgbClr val="000000"/>
                </a:solidFill>
              </a:rPr>
              <a:t> </a:t>
            </a:r>
            <a:r>
              <a:rPr sz="2400" spc="10" dirty="0">
                <a:solidFill>
                  <a:srgbClr val="000000"/>
                </a:solidFill>
              </a:rPr>
              <a:t>find</a:t>
            </a:r>
            <a:r>
              <a:rPr sz="2400" spc="-90" dirty="0">
                <a:solidFill>
                  <a:srgbClr val="000000"/>
                </a:solidFill>
              </a:rPr>
              <a:t> </a:t>
            </a:r>
            <a:r>
              <a:rPr sz="2400" dirty="0">
                <a:solidFill>
                  <a:srgbClr val="000000"/>
                </a:solidFill>
              </a:rPr>
              <a:t>a</a:t>
            </a:r>
            <a:r>
              <a:rPr sz="2400" spc="-80" dirty="0">
                <a:solidFill>
                  <a:srgbClr val="000000"/>
                </a:solidFill>
              </a:rPr>
              <a:t> </a:t>
            </a:r>
            <a:r>
              <a:rPr sz="2400" spc="-5" dirty="0">
                <a:solidFill>
                  <a:srgbClr val="000000"/>
                </a:solidFill>
              </a:rPr>
              <a:t>minimal </a:t>
            </a:r>
            <a:r>
              <a:rPr sz="2400" spc="-585" dirty="0">
                <a:solidFill>
                  <a:srgbClr val="000000"/>
                </a:solidFill>
              </a:rPr>
              <a:t> </a:t>
            </a:r>
            <a:r>
              <a:rPr sz="2400" spc="-5" dirty="0">
                <a:solidFill>
                  <a:srgbClr val="000000"/>
                </a:solidFill>
              </a:rPr>
              <a:t>spanning </a:t>
            </a:r>
            <a:r>
              <a:rPr sz="2400" spc="-10" dirty="0">
                <a:solidFill>
                  <a:srgbClr val="000000"/>
                </a:solidFill>
              </a:rPr>
              <a:t>tree </a:t>
            </a:r>
            <a:r>
              <a:rPr sz="2400" spc="-5" dirty="0">
                <a:solidFill>
                  <a:srgbClr val="000000"/>
                </a:solidFill>
              </a:rPr>
              <a:t>for the </a:t>
            </a:r>
            <a:r>
              <a:rPr sz="2400" spc="-10" dirty="0">
                <a:solidFill>
                  <a:srgbClr val="000000"/>
                </a:solidFill>
              </a:rPr>
              <a:t>graph </a:t>
            </a:r>
            <a:r>
              <a:rPr sz="2400" spc="-590" dirty="0">
                <a:solidFill>
                  <a:srgbClr val="000000"/>
                </a:solidFill>
              </a:rPr>
              <a:t> </a:t>
            </a:r>
            <a:r>
              <a:rPr sz="2400" spc="-55" dirty="0">
                <a:solidFill>
                  <a:srgbClr val="000000"/>
                </a:solidFill>
              </a:rPr>
              <a:t>below. </a:t>
            </a:r>
            <a:r>
              <a:rPr sz="2400" spc="-10" dirty="0">
                <a:solidFill>
                  <a:srgbClr val="000000"/>
                </a:solidFill>
              </a:rPr>
              <a:t>Indicate </a:t>
            </a:r>
            <a:r>
              <a:rPr sz="2400" spc="-5" dirty="0">
                <a:solidFill>
                  <a:srgbClr val="000000"/>
                </a:solidFill>
              </a:rPr>
              <a:t>the </a:t>
            </a:r>
            <a:r>
              <a:rPr sz="2400" spc="-10" dirty="0">
                <a:solidFill>
                  <a:srgbClr val="000000"/>
                </a:solidFill>
              </a:rPr>
              <a:t>order </a:t>
            </a:r>
            <a:r>
              <a:rPr sz="2400" spc="-5" dirty="0">
                <a:solidFill>
                  <a:srgbClr val="000000"/>
                </a:solidFill>
              </a:rPr>
              <a:t>in </a:t>
            </a:r>
            <a:r>
              <a:rPr sz="2400" spc="-590" dirty="0">
                <a:solidFill>
                  <a:srgbClr val="000000"/>
                </a:solidFill>
              </a:rPr>
              <a:t> </a:t>
            </a:r>
            <a:r>
              <a:rPr sz="2400" spc="-10" dirty="0">
                <a:solidFill>
                  <a:srgbClr val="000000"/>
                </a:solidFill>
              </a:rPr>
              <a:t>which </a:t>
            </a:r>
            <a:r>
              <a:rPr sz="2400" spc="-15" dirty="0">
                <a:solidFill>
                  <a:srgbClr val="000000"/>
                </a:solidFill>
              </a:rPr>
              <a:t>edges are </a:t>
            </a:r>
            <a:r>
              <a:rPr sz="2400" spc="-5" dirty="0">
                <a:solidFill>
                  <a:srgbClr val="000000"/>
                </a:solidFill>
              </a:rPr>
              <a:t>added </a:t>
            </a:r>
            <a:r>
              <a:rPr sz="2400" spc="-20" dirty="0">
                <a:solidFill>
                  <a:srgbClr val="000000"/>
                </a:solidFill>
              </a:rPr>
              <a:t>to </a:t>
            </a:r>
            <a:r>
              <a:rPr sz="2400" spc="-15" dirty="0">
                <a:solidFill>
                  <a:srgbClr val="000000"/>
                </a:solidFill>
              </a:rPr>
              <a:t> </a:t>
            </a:r>
            <a:r>
              <a:rPr sz="2400" spc="-5" dirty="0">
                <a:solidFill>
                  <a:srgbClr val="000000"/>
                </a:solidFill>
              </a:rPr>
              <a:t>form</a:t>
            </a:r>
            <a:r>
              <a:rPr sz="2400" spc="-85" dirty="0">
                <a:solidFill>
                  <a:srgbClr val="000000"/>
                </a:solidFill>
              </a:rPr>
              <a:t> </a:t>
            </a:r>
            <a:r>
              <a:rPr sz="2400" spc="-5" dirty="0">
                <a:solidFill>
                  <a:srgbClr val="000000"/>
                </a:solidFill>
              </a:rPr>
              <a:t>the</a:t>
            </a:r>
            <a:r>
              <a:rPr sz="2400" spc="-85" dirty="0">
                <a:solidFill>
                  <a:srgbClr val="000000"/>
                </a:solidFill>
              </a:rPr>
              <a:t> </a:t>
            </a:r>
            <a:r>
              <a:rPr sz="2400" spc="-10" dirty="0">
                <a:solidFill>
                  <a:srgbClr val="000000"/>
                </a:solidFill>
              </a:rPr>
              <a:t>tree.</a:t>
            </a:r>
            <a:endParaRPr sz="2400" dirty="0">
              <a:latin typeface="Constantia"/>
              <a:cs typeface="Constantia"/>
            </a:endParaRPr>
          </a:p>
        </p:txBody>
      </p:sp>
      <p:grpSp>
        <p:nvGrpSpPr>
          <p:cNvPr id="9" name="object 9"/>
          <p:cNvGrpSpPr/>
          <p:nvPr/>
        </p:nvGrpSpPr>
        <p:grpSpPr>
          <a:xfrm>
            <a:off x="472440" y="1143000"/>
            <a:ext cx="8671560" cy="5408930"/>
            <a:chOff x="472440" y="1143000"/>
            <a:chExt cx="8671560" cy="5408930"/>
          </a:xfrm>
        </p:grpSpPr>
        <p:pic>
          <p:nvPicPr>
            <p:cNvPr id="10" name="object 10"/>
            <p:cNvPicPr/>
            <p:nvPr/>
          </p:nvPicPr>
          <p:blipFill>
            <a:blip r:embed="rId7" cstate="print"/>
            <a:stretch>
              <a:fillRect/>
            </a:stretch>
          </p:blipFill>
          <p:spPr>
            <a:xfrm>
              <a:off x="4245863" y="1143000"/>
              <a:ext cx="4898135" cy="2185416"/>
            </a:xfrm>
            <a:prstGeom prst="rect">
              <a:avLst/>
            </a:prstGeom>
          </p:spPr>
        </p:pic>
        <p:pic>
          <p:nvPicPr>
            <p:cNvPr id="11" name="object 11"/>
            <p:cNvPicPr/>
            <p:nvPr/>
          </p:nvPicPr>
          <p:blipFill>
            <a:blip r:embed="rId8" cstate="print"/>
            <a:stretch>
              <a:fillRect/>
            </a:stretch>
          </p:blipFill>
          <p:spPr>
            <a:xfrm>
              <a:off x="472440" y="3328416"/>
              <a:ext cx="8229600" cy="3223260"/>
            </a:xfrm>
            <a:prstGeom prst="rect">
              <a:avLst/>
            </a:prstGeom>
          </p:spPr>
        </p:pic>
      </p:grpSp>
      <p:sp>
        <p:nvSpPr>
          <p:cNvPr id="12" name="object 12"/>
          <p:cNvSpPr txBox="1"/>
          <p:nvPr/>
        </p:nvSpPr>
        <p:spPr>
          <a:xfrm>
            <a:off x="2585720" y="4405376"/>
            <a:ext cx="158242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onstantia"/>
                <a:cs typeface="Constantia"/>
              </a:rPr>
              <a:t>MST</a:t>
            </a:r>
            <a:r>
              <a:rPr sz="1800" b="1" spc="-80" dirty="0">
                <a:latin typeface="Constantia"/>
                <a:cs typeface="Constantia"/>
              </a:rPr>
              <a:t> </a:t>
            </a:r>
            <a:r>
              <a:rPr sz="1800" b="1" spc="-20" dirty="0">
                <a:latin typeface="Constantia"/>
                <a:cs typeface="Constantia"/>
              </a:rPr>
              <a:t>COST</a:t>
            </a:r>
            <a:r>
              <a:rPr sz="1800" b="1" spc="-75" dirty="0">
                <a:latin typeface="Constantia"/>
                <a:cs typeface="Constantia"/>
              </a:rPr>
              <a:t> </a:t>
            </a:r>
            <a:r>
              <a:rPr sz="1800" b="1" dirty="0">
                <a:latin typeface="Constantia"/>
                <a:cs typeface="Constantia"/>
              </a:rPr>
              <a:t>=</a:t>
            </a:r>
            <a:r>
              <a:rPr sz="1800" b="1" spc="-40" dirty="0">
                <a:latin typeface="Constantia"/>
                <a:cs typeface="Constantia"/>
              </a:rPr>
              <a:t> </a:t>
            </a:r>
            <a:r>
              <a:rPr sz="1800" b="1" spc="-15" dirty="0">
                <a:latin typeface="Constantia"/>
                <a:cs typeface="Constantia"/>
              </a:rPr>
              <a:t>23</a:t>
            </a:r>
            <a:endParaRPr sz="1800" dirty="0">
              <a:latin typeface="Constantia"/>
              <a:cs typeface="Constant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28" y="0"/>
            <a:ext cx="9145905" cy="6858000"/>
            <a:chOff x="-828" y="0"/>
            <a:chExt cx="9145905"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0" y="223"/>
              <a:ext cx="9143999" cy="1028700"/>
            </a:xfrm>
            <a:prstGeom prst="rect">
              <a:avLst/>
            </a:prstGeom>
          </p:spPr>
        </p:pic>
        <p:pic>
          <p:nvPicPr>
            <p:cNvPr id="5" name="object 5"/>
            <p:cNvPicPr/>
            <p:nvPr/>
          </p:nvPicPr>
          <p:blipFill>
            <a:blip r:embed="rId4" cstate="print"/>
            <a:stretch>
              <a:fillRect/>
            </a:stretch>
          </p:blipFill>
          <p:spPr>
            <a:xfrm>
              <a:off x="4401357" y="0"/>
              <a:ext cx="4742641" cy="599949"/>
            </a:xfrm>
            <a:prstGeom prst="rect">
              <a:avLst/>
            </a:prstGeom>
          </p:spPr>
        </p:pic>
        <p:pic>
          <p:nvPicPr>
            <p:cNvPr id="6" name="object 6"/>
            <p:cNvPicPr/>
            <p:nvPr/>
          </p:nvPicPr>
          <p:blipFill>
            <a:blip r:embed="rId5" cstate="print"/>
            <a:stretch>
              <a:fillRect/>
            </a:stretch>
          </p:blipFill>
          <p:spPr>
            <a:xfrm>
              <a:off x="0" y="0"/>
              <a:ext cx="9088207" cy="1020572"/>
            </a:xfrm>
            <a:prstGeom prst="rect">
              <a:avLst/>
            </a:prstGeom>
          </p:spPr>
        </p:pic>
        <p:pic>
          <p:nvPicPr>
            <p:cNvPr id="7" name="object 7"/>
            <p:cNvPicPr/>
            <p:nvPr/>
          </p:nvPicPr>
          <p:blipFill>
            <a:blip r:embed="rId6" cstate="print"/>
            <a:stretch>
              <a:fillRect/>
            </a:stretch>
          </p:blipFill>
          <p:spPr>
            <a:xfrm>
              <a:off x="-828" y="52323"/>
              <a:ext cx="9145590" cy="901826"/>
            </a:xfrm>
            <a:prstGeom prst="rect">
              <a:avLst/>
            </a:prstGeom>
          </p:spPr>
        </p:pic>
      </p:grpSp>
      <p:sp>
        <p:nvSpPr>
          <p:cNvPr id="8" name="object 8"/>
          <p:cNvSpPr txBox="1">
            <a:spLocks noGrp="1"/>
          </p:cNvSpPr>
          <p:nvPr>
            <p:ph type="title"/>
          </p:nvPr>
        </p:nvSpPr>
        <p:spPr>
          <a:xfrm>
            <a:off x="444500" y="147574"/>
            <a:ext cx="8096884" cy="696595"/>
          </a:xfrm>
          <a:prstGeom prst="rect">
            <a:avLst/>
          </a:prstGeom>
        </p:spPr>
        <p:txBody>
          <a:bodyPr vert="horz" wrap="square" lIns="0" tIns="12700" rIns="0" bIns="0" rtlCol="0">
            <a:spAutoFit/>
          </a:bodyPr>
          <a:lstStyle/>
          <a:p>
            <a:pPr marL="12700">
              <a:lnSpc>
                <a:spcPct val="100000"/>
              </a:lnSpc>
              <a:spcBef>
                <a:spcPts val="100"/>
              </a:spcBef>
            </a:pPr>
            <a:r>
              <a:rPr sz="4400" spc="-15" dirty="0">
                <a:solidFill>
                  <a:srgbClr val="04607A"/>
                </a:solidFill>
                <a:latin typeface="Calibri"/>
                <a:cs typeface="Calibri"/>
              </a:rPr>
              <a:t>Level</a:t>
            </a:r>
            <a:r>
              <a:rPr sz="4400" spc="-5" dirty="0">
                <a:solidFill>
                  <a:srgbClr val="04607A"/>
                </a:solidFill>
                <a:latin typeface="Calibri"/>
                <a:cs typeface="Calibri"/>
              </a:rPr>
              <a:t> of </a:t>
            </a:r>
            <a:r>
              <a:rPr sz="4400" spc="-10" dirty="0">
                <a:solidFill>
                  <a:srgbClr val="04607A"/>
                </a:solidFill>
                <a:latin typeface="Calibri"/>
                <a:cs typeface="Calibri"/>
              </a:rPr>
              <a:t>vertices</a:t>
            </a:r>
            <a:r>
              <a:rPr sz="4400" spc="-5" dirty="0">
                <a:solidFill>
                  <a:srgbClr val="04607A"/>
                </a:solidFill>
                <a:latin typeface="Calibri"/>
                <a:cs typeface="Calibri"/>
              </a:rPr>
              <a:t> </a:t>
            </a:r>
            <a:r>
              <a:rPr sz="4400" dirty="0">
                <a:solidFill>
                  <a:srgbClr val="04607A"/>
                </a:solidFill>
                <a:latin typeface="Calibri"/>
                <a:cs typeface="Calibri"/>
              </a:rPr>
              <a:t>and</a:t>
            </a:r>
            <a:r>
              <a:rPr sz="4400" spc="5" dirty="0">
                <a:solidFill>
                  <a:srgbClr val="04607A"/>
                </a:solidFill>
                <a:latin typeface="Calibri"/>
                <a:cs typeface="Calibri"/>
              </a:rPr>
              <a:t> </a:t>
            </a:r>
            <a:r>
              <a:rPr sz="4400" spc="-10" dirty="0">
                <a:solidFill>
                  <a:srgbClr val="04607A"/>
                </a:solidFill>
                <a:latin typeface="Calibri"/>
                <a:cs typeface="Calibri"/>
              </a:rPr>
              <a:t>height</a:t>
            </a:r>
            <a:r>
              <a:rPr sz="4400" spc="-5" dirty="0">
                <a:solidFill>
                  <a:srgbClr val="04607A"/>
                </a:solidFill>
                <a:latin typeface="Calibri"/>
                <a:cs typeface="Calibri"/>
              </a:rPr>
              <a:t> of </a:t>
            </a:r>
            <a:r>
              <a:rPr sz="4400" spc="-15" dirty="0">
                <a:solidFill>
                  <a:srgbClr val="04607A"/>
                </a:solidFill>
                <a:latin typeface="Calibri"/>
                <a:cs typeface="Calibri"/>
              </a:rPr>
              <a:t>trees</a:t>
            </a:r>
            <a:endParaRPr sz="4400" dirty="0">
              <a:latin typeface="Calibri"/>
              <a:cs typeface="Calibri"/>
            </a:endParaRPr>
          </a:p>
        </p:txBody>
      </p:sp>
      <p:sp>
        <p:nvSpPr>
          <p:cNvPr id="9" name="object 9"/>
          <p:cNvSpPr txBox="1"/>
          <p:nvPr/>
        </p:nvSpPr>
        <p:spPr>
          <a:xfrm>
            <a:off x="307340" y="879094"/>
            <a:ext cx="8267700" cy="3301365"/>
          </a:xfrm>
          <a:prstGeom prst="rect">
            <a:avLst/>
          </a:prstGeom>
        </p:spPr>
        <p:txBody>
          <a:bodyPr vert="horz" wrap="square" lIns="0" tIns="13335" rIns="0" bIns="0" rtlCol="0">
            <a:spAutoFit/>
          </a:bodyPr>
          <a:lstStyle/>
          <a:p>
            <a:pPr marL="286385" marR="119380" indent="-274320" algn="just">
              <a:lnSpc>
                <a:spcPct val="100000"/>
              </a:lnSpc>
              <a:spcBef>
                <a:spcPts val="105"/>
              </a:spcBef>
              <a:buClr>
                <a:srgbClr val="0AD0D9"/>
              </a:buClr>
              <a:buSzPct val="94230"/>
              <a:buFont typeface="Segoe UI Symbol"/>
              <a:buChar char="⚫"/>
              <a:tabLst>
                <a:tab pos="287020" algn="l"/>
              </a:tabLst>
            </a:pPr>
            <a:r>
              <a:rPr sz="2600" dirty="0">
                <a:latin typeface="Constantia"/>
                <a:cs typeface="Constantia"/>
              </a:rPr>
              <a:t>When</a:t>
            </a:r>
            <a:r>
              <a:rPr sz="2600" spc="-105" dirty="0">
                <a:latin typeface="Constantia"/>
                <a:cs typeface="Constantia"/>
              </a:rPr>
              <a:t> </a:t>
            </a:r>
            <a:r>
              <a:rPr sz="2600" spc="-60" dirty="0">
                <a:latin typeface="Constantia"/>
                <a:cs typeface="Constantia"/>
              </a:rPr>
              <a:t>w</a:t>
            </a:r>
            <a:r>
              <a:rPr sz="2600" dirty="0">
                <a:latin typeface="Constantia"/>
                <a:cs typeface="Constantia"/>
              </a:rPr>
              <a:t>o</a:t>
            </a:r>
            <a:r>
              <a:rPr sz="2600" spc="-30" dirty="0">
                <a:latin typeface="Constantia"/>
                <a:cs typeface="Constantia"/>
              </a:rPr>
              <a:t>r</a:t>
            </a:r>
            <a:r>
              <a:rPr sz="2600" dirty="0">
                <a:latin typeface="Constantia"/>
                <a:cs typeface="Constantia"/>
              </a:rPr>
              <a:t>ki</a:t>
            </a:r>
            <a:r>
              <a:rPr sz="2600" spc="-10" dirty="0">
                <a:latin typeface="Constantia"/>
                <a:cs typeface="Constantia"/>
              </a:rPr>
              <a:t>n</a:t>
            </a:r>
            <a:r>
              <a:rPr sz="2600" dirty="0">
                <a:latin typeface="Constantia"/>
                <a:cs typeface="Constantia"/>
              </a:rPr>
              <a:t>g</a:t>
            </a:r>
            <a:r>
              <a:rPr sz="2600" spc="-80" dirty="0">
                <a:latin typeface="Constantia"/>
                <a:cs typeface="Constantia"/>
              </a:rPr>
              <a:t> </a:t>
            </a:r>
            <a:r>
              <a:rPr sz="2600" dirty="0">
                <a:latin typeface="Constantia"/>
                <a:cs typeface="Constantia"/>
              </a:rPr>
              <a:t>with</a:t>
            </a:r>
            <a:r>
              <a:rPr sz="2600" spc="-75" dirty="0">
                <a:latin typeface="Constantia"/>
                <a:cs typeface="Constantia"/>
              </a:rPr>
              <a:t> </a:t>
            </a:r>
            <a:r>
              <a:rPr sz="2600" spc="-5" dirty="0">
                <a:latin typeface="Constantia"/>
                <a:cs typeface="Constantia"/>
              </a:rPr>
              <a:t>t</a:t>
            </a:r>
            <a:r>
              <a:rPr sz="2600" spc="-35" dirty="0">
                <a:latin typeface="Constantia"/>
                <a:cs typeface="Constantia"/>
              </a:rPr>
              <a:t>r</a:t>
            </a:r>
            <a:r>
              <a:rPr sz="2600" dirty="0">
                <a:latin typeface="Constantia"/>
                <a:cs typeface="Constantia"/>
              </a:rPr>
              <a:t>ee</a:t>
            </a:r>
            <a:r>
              <a:rPr sz="2600" spc="-25" dirty="0">
                <a:latin typeface="Constantia"/>
                <a:cs typeface="Constantia"/>
              </a:rPr>
              <a:t>s</a:t>
            </a:r>
            <a:r>
              <a:rPr sz="2600" dirty="0">
                <a:latin typeface="Constantia"/>
                <a:cs typeface="Constantia"/>
              </a:rPr>
              <a:t>,</a:t>
            </a:r>
            <a:r>
              <a:rPr sz="2600" spc="-85" dirty="0">
                <a:latin typeface="Constantia"/>
                <a:cs typeface="Constantia"/>
              </a:rPr>
              <a:t> </a:t>
            </a:r>
            <a:r>
              <a:rPr sz="2600" spc="-60" dirty="0">
                <a:latin typeface="Constantia"/>
                <a:cs typeface="Constantia"/>
              </a:rPr>
              <a:t>w</a:t>
            </a:r>
            <a:r>
              <a:rPr sz="2600" dirty="0">
                <a:latin typeface="Constantia"/>
                <a:cs typeface="Constantia"/>
              </a:rPr>
              <a:t>e</a:t>
            </a:r>
            <a:r>
              <a:rPr sz="2600" spc="-140" dirty="0">
                <a:latin typeface="Constantia"/>
                <a:cs typeface="Constantia"/>
              </a:rPr>
              <a:t> </a:t>
            </a:r>
            <a:r>
              <a:rPr sz="2600" dirty="0">
                <a:latin typeface="Constantia"/>
                <a:cs typeface="Constantia"/>
              </a:rPr>
              <a:t>o</a:t>
            </a:r>
            <a:r>
              <a:rPr sz="2600" spc="-10" dirty="0">
                <a:latin typeface="Constantia"/>
                <a:cs typeface="Constantia"/>
              </a:rPr>
              <a:t>f</a:t>
            </a:r>
            <a:r>
              <a:rPr sz="2600" spc="-35" dirty="0">
                <a:latin typeface="Constantia"/>
                <a:cs typeface="Constantia"/>
              </a:rPr>
              <a:t>t</a:t>
            </a:r>
            <a:r>
              <a:rPr sz="2600" dirty="0">
                <a:latin typeface="Constantia"/>
                <a:cs typeface="Constantia"/>
              </a:rPr>
              <a:t>en</a:t>
            </a:r>
            <a:r>
              <a:rPr sz="2600" spc="-130" dirty="0">
                <a:latin typeface="Constantia"/>
                <a:cs typeface="Constantia"/>
              </a:rPr>
              <a:t> </a:t>
            </a:r>
            <a:r>
              <a:rPr sz="2600" spc="-25" dirty="0">
                <a:latin typeface="Constantia"/>
                <a:cs typeface="Constantia"/>
              </a:rPr>
              <a:t>w</a:t>
            </a:r>
            <a:r>
              <a:rPr sz="2600" dirty="0">
                <a:latin typeface="Constantia"/>
                <a:cs typeface="Constantia"/>
              </a:rPr>
              <a:t>ant</a:t>
            </a:r>
            <a:r>
              <a:rPr sz="2600" spc="-114" dirty="0">
                <a:latin typeface="Constantia"/>
                <a:cs typeface="Constantia"/>
              </a:rPr>
              <a:t> </a:t>
            </a:r>
            <a:r>
              <a:rPr sz="2600" spc="-35" dirty="0">
                <a:latin typeface="Constantia"/>
                <a:cs typeface="Constantia"/>
              </a:rPr>
              <a:t>t</a:t>
            </a:r>
            <a:r>
              <a:rPr sz="2600" dirty="0">
                <a:latin typeface="Constantia"/>
                <a:cs typeface="Constantia"/>
              </a:rPr>
              <a:t>o</a:t>
            </a:r>
            <a:r>
              <a:rPr sz="2600" spc="-95" dirty="0">
                <a:latin typeface="Constantia"/>
                <a:cs typeface="Constantia"/>
              </a:rPr>
              <a:t> </a:t>
            </a:r>
            <a:r>
              <a:rPr sz="2600" dirty="0">
                <a:latin typeface="Constantia"/>
                <a:cs typeface="Constantia"/>
              </a:rPr>
              <a:t>h</a:t>
            </a:r>
            <a:r>
              <a:rPr sz="2600" spc="-60" dirty="0">
                <a:latin typeface="Constantia"/>
                <a:cs typeface="Constantia"/>
              </a:rPr>
              <a:t>av</a:t>
            </a:r>
            <a:r>
              <a:rPr sz="2600" dirty="0">
                <a:latin typeface="Constantia"/>
                <a:cs typeface="Constantia"/>
              </a:rPr>
              <a:t>e</a:t>
            </a:r>
            <a:r>
              <a:rPr sz="2600" spc="-114" dirty="0">
                <a:latin typeface="Constantia"/>
                <a:cs typeface="Constantia"/>
              </a:rPr>
              <a:t> </a:t>
            </a:r>
            <a:r>
              <a:rPr sz="2600" spc="-40" dirty="0">
                <a:latin typeface="Constantia"/>
                <a:cs typeface="Constantia"/>
              </a:rPr>
              <a:t>r</a:t>
            </a:r>
            <a:r>
              <a:rPr sz="2600" dirty="0">
                <a:latin typeface="Constantia"/>
                <a:cs typeface="Constantia"/>
              </a:rPr>
              <a:t>o</a:t>
            </a:r>
            <a:r>
              <a:rPr sz="2600" spc="-10" dirty="0">
                <a:latin typeface="Constantia"/>
                <a:cs typeface="Constantia"/>
              </a:rPr>
              <a:t>o</a:t>
            </a:r>
            <a:r>
              <a:rPr sz="2600" spc="-35" dirty="0">
                <a:latin typeface="Constantia"/>
                <a:cs typeface="Constantia"/>
              </a:rPr>
              <a:t>t</a:t>
            </a:r>
            <a:r>
              <a:rPr sz="2600" dirty="0">
                <a:latin typeface="Constantia"/>
                <a:cs typeface="Constantia"/>
              </a:rPr>
              <a:t>ed  </a:t>
            </a:r>
            <a:r>
              <a:rPr sz="2600" spc="-10" dirty="0">
                <a:latin typeface="Constantia"/>
                <a:cs typeface="Constantia"/>
              </a:rPr>
              <a:t>trees</a:t>
            </a:r>
            <a:r>
              <a:rPr sz="2600" spc="-130" dirty="0">
                <a:latin typeface="Constantia"/>
                <a:cs typeface="Constantia"/>
              </a:rPr>
              <a:t> </a:t>
            </a:r>
            <a:r>
              <a:rPr sz="2600" spc="-10" dirty="0">
                <a:latin typeface="Constantia"/>
                <a:cs typeface="Constantia"/>
              </a:rPr>
              <a:t>where</a:t>
            </a:r>
            <a:r>
              <a:rPr sz="2600" spc="-95" dirty="0">
                <a:latin typeface="Constantia"/>
                <a:cs typeface="Constantia"/>
              </a:rPr>
              <a:t> </a:t>
            </a:r>
            <a:r>
              <a:rPr sz="2600" spc="-5" dirty="0">
                <a:latin typeface="Constantia"/>
                <a:cs typeface="Constantia"/>
              </a:rPr>
              <a:t>the</a:t>
            </a:r>
            <a:r>
              <a:rPr sz="2600" spc="-120" dirty="0">
                <a:latin typeface="Constantia"/>
                <a:cs typeface="Constantia"/>
              </a:rPr>
              <a:t> </a:t>
            </a:r>
            <a:r>
              <a:rPr sz="2600" dirty="0">
                <a:latin typeface="Constantia"/>
                <a:cs typeface="Constantia"/>
              </a:rPr>
              <a:t>sub</a:t>
            </a:r>
            <a:r>
              <a:rPr sz="2600" spc="-105" dirty="0">
                <a:latin typeface="Constantia"/>
                <a:cs typeface="Constantia"/>
              </a:rPr>
              <a:t> </a:t>
            </a:r>
            <a:r>
              <a:rPr sz="2600" spc="-10" dirty="0">
                <a:latin typeface="Constantia"/>
                <a:cs typeface="Constantia"/>
              </a:rPr>
              <a:t>trees</a:t>
            </a:r>
            <a:r>
              <a:rPr sz="2600" spc="-130" dirty="0">
                <a:latin typeface="Constantia"/>
                <a:cs typeface="Constantia"/>
              </a:rPr>
              <a:t> </a:t>
            </a:r>
            <a:r>
              <a:rPr sz="2600" dirty="0">
                <a:latin typeface="Constantia"/>
                <a:cs typeface="Constantia"/>
              </a:rPr>
              <a:t>at</a:t>
            </a:r>
            <a:r>
              <a:rPr sz="2600" spc="-135" dirty="0">
                <a:latin typeface="Constantia"/>
                <a:cs typeface="Constantia"/>
              </a:rPr>
              <a:t> </a:t>
            </a:r>
            <a:r>
              <a:rPr sz="2600" dirty="0">
                <a:latin typeface="Constantia"/>
                <a:cs typeface="Constantia"/>
              </a:rPr>
              <a:t>each</a:t>
            </a:r>
            <a:r>
              <a:rPr sz="2600" spc="-114" dirty="0">
                <a:latin typeface="Constantia"/>
                <a:cs typeface="Constantia"/>
              </a:rPr>
              <a:t> </a:t>
            </a:r>
            <a:r>
              <a:rPr sz="2600" spc="-15" dirty="0">
                <a:latin typeface="Constantia"/>
                <a:cs typeface="Constantia"/>
              </a:rPr>
              <a:t>vertex</a:t>
            </a:r>
            <a:r>
              <a:rPr sz="2600" spc="-140" dirty="0">
                <a:latin typeface="Constantia"/>
                <a:cs typeface="Constantia"/>
              </a:rPr>
              <a:t> </a:t>
            </a:r>
            <a:r>
              <a:rPr sz="2600" spc="-10" dirty="0">
                <a:latin typeface="Constantia"/>
                <a:cs typeface="Constantia"/>
              </a:rPr>
              <a:t>contain</a:t>
            </a:r>
            <a:r>
              <a:rPr sz="2600" spc="-105" dirty="0">
                <a:latin typeface="Constantia"/>
                <a:cs typeface="Constantia"/>
              </a:rPr>
              <a:t> </a:t>
            </a:r>
            <a:r>
              <a:rPr sz="2600" spc="-5" dirty="0">
                <a:latin typeface="Constantia"/>
                <a:cs typeface="Constantia"/>
              </a:rPr>
              <a:t>paths</a:t>
            </a:r>
            <a:r>
              <a:rPr sz="2600" spc="-130" dirty="0">
                <a:latin typeface="Constantia"/>
                <a:cs typeface="Constantia"/>
              </a:rPr>
              <a:t> </a:t>
            </a:r>
            <a:r>
              <a:rPr sz="2600" dirty="0">
                <a:latin typeface="Constantia"/>
                <a:cs typeface="Constantia"/>
              </a:rPr>
              <a:t>of </a:t>
            </a:r>
            <a:r>
              <a:rPr sz="2600" spc="-640" dirty="0">
                <a:latin typeface="Constantia"/>
                <a:cs typeface="Constantia"/>
              </a:rPr>
              <a:t> </a:t>
            </a:r>
            <a:r>
              <a:rPr sz="2600" spc="-15" dirty="0">
                <a:latin typeface="Constantia"/>
                <a:cs typeface="Constantia"/>
              </a:rPr>
              <a:t>approximately</a:t>
            </a:r>
            <a:r>
              <a:rPr sz="2600" spc="-125" dirty="0">
                <a:latin typeface="Constantia"/>
                <a:cs typeface="Constantia"/>
              </a:rPr>
              <a:t> </a:t>
            </a:r>
            <a:r>
              <a:rPr sz="2600" spc="-5" dirty="0">
                <a:latin typeface="Constantia"/>
                <a:cs typeface="Constantia"/>
              </a:rPr>
              <a:t>the</a:t>
            </a:r>
            <a:r>
              <a:rPr sz="2600" spc="-120" dirty="0">
                <a:latin typeface="Constantia"/>
                <a:cs typeface="Constantia"/>
              </a:rPr>
              <a:t> </a:t>
            </a:r>
            <a:r>
              <a:rPr sz="2600" dirty="0">
                <a:latin typeface="Constantia"/>
                <a:cs typeface="Constantia"/>
              </a:rPr>
              <a:t>same</a:t>
            </a:r>
            <a:r>
              <a:rPr sz="2600" spc="-80" dirty="0">
                <a:latin typeface="Constantia"/>
                <a:cs typeface="Constantia"/>
              </a:rPr>
              <a:t> </a:t>
            </a:r>
            <a:r>
              <a:rPr sz="2600" dirty="0">
                <a:latin typeface="Constantia"/>
                <a:cs typeface="Constantia"/>
              </a:rPr>
              <a:t>length.</a:t>
            </a:r>
          </a:p>
          <a:p>
            <a:pPr marL="287020" indent="-274320" algn="just">
              <a:lnSpc>
                <a:spcPct val="100000"/>
              </a:lnSpc>
              <a:spcBef>
                <a:spcPts val="625"/>
              </a:spcBef>
              <a:buClr>
                <a:srgbClr val="0AD0D9"/>
              </a:buClr>
              <a:buSzPct val="94230"/>
              <a:buFont typeface="Segoe UI Symbol"/>
              <a:buChar char="⚫"/>
              <a:tabLst>
                <a:tab pos="287020" algn="l"/>
              </a:tabLst>
            </a:pPr>
            <a:r>
              <a:rPr sz="2600" spc="-229" dirty="0">
                <a:latin typeface="Constantia"/>
                <a:cs typeface="Constantia"/>
              </a:rPr>
              <a:t>T</a:t>
            </a:r>
            <a:r>
              <a:rPr sz="2600" dirty="0">
                <a:latin typeface="Constantia"/>
                <a:cs typeface="Constantia"/>
              </a:rPr>
              <a:t>o</a:t>
            </a:r>
            <a:r>
              <a:rPr sz="2600" spc="-65" dirty="0">
                <a:latin typeface="Constantia"/>
                <a:cs typeface="Constantia"/>
              </a:rPr>
              <a:t> </a:t>
            </a:r>
            <a:r>
              <a:rPr sz="2600" spc="-5" dirty="0">
                <a:latin typeface="Constantia"/>
                <a:cs typeface="Constantia"/>
              </a:rPr>
              <a:t>ma</a:t>
            </a:r>
            <a:r>
              <a:rPr sz="2600" spc="-70" dirty="0">
                <a:latin typeface="Constantia"/>
                <a:cs typeface="Constantia"/>
              </a:rPr>
              <a:t>k</a:t>
            </a:r>
            <a:r>
              <a:rPr sz="2600" dirty="0">
                <a:latin typeface="Constantia"/>
                <a:cs typeface="Constantia"/>
              </a:rPr>
              <a:t>e</a:t>
            </a:r>
            <a:r>
              <a:rPr sz="2600" spc="-105" dirty="0">
                <a:latin typeface="Constantia"/>
                <a:cs typeface="Constantia"/>
              </a:rPr>
              <a:t> </a:t>
            </a:r>
            <a:r>
              <a:rPr sz="2600" spc="-5" dirty="0">
                <a:latin typeface="Constantia"/>
                <a:cs typeface="Constantia"/>
              </a:rPr>
              <a:t>thi</a:t>
            </a:r>
            <a:r>
              <a:rPr sz="2600" dirty="0">
                <a:latin typeface="Constantia"/>
                <a:cs typeface="Constantia"/>
              </a:rPr>
              <a:t>s</a:t>
            </a:r>
            <a:r>
              <a:rPr sz="2600" spc="-65" dirty="0">
                <a:latin typeface="Constantia"/>
                <a:cs typeface="Constantia"/>
              </a:rPr>
              <a:t> </a:t>
            </a:r>
            <a:r>
              <a:rPr sz="2600" spc="-5" dirty="0">
                <a:latin typeface="Constantia"/>
                <a:cs typeface="Constantia"/>
              </a:rPr>
              <a:t>ide</a:t>
            </a:r>
            <a:r>
              <a:rPr sz="2600" dirty="0">
                <a:latin typeface="Constantia"/>
                <a:cs typeface="Constantia"/>
              </a:rPr>
              <a:t>a</a:t>
            </a:r>
            <a:r>
              <a:rPr sz="2600" spc="-100" dirty="0">
                <a:latin typeface="Constantia"/>
                <a:cs typeface="Constantia"/>
              </a:rPr>
              <a:t> </a:t>
            </a:r>
            <a:r>
              <a:rPr sz="2600" dirty="0">
                <a:latin typeface="Constantia"/>
                <a:cs typeface="Constantia"/>
              </a:rPr>
              <a:t>p</a:t>
            </a:r>
            <a:r>
              <a:rPr sz="2600" spc="-45" dirty="0">
                <a:latin typeface="Constantia"/>
                <a:cs typeface="Constantia"/>
              </a:rPr>
              <a:t>r</a:t>
            </a:r>
            <a:r>
              <a:rPr sz="2600" dirty="0">
                <a:latin typeface="Constantia"/>
                <a:cs typeface="Constantia"/>
              </a:rPr>
              <a:t>ecise</a:t>
            </a:r>
            <a:r>
              <a:rPr sz="2600" spc="-130" dirty="0">
                <a:latin typeface="Constantia"/>
                <a:cs typeface="Constantia"/>
              </a:rPr>
              <a:t> </a:t>
            </a:r>
            <a:r>
              <a:rPr sz="2600" spc="-60" dirty="0">
                <a:latin typeface="Constantia"/>
                <a:cs typeface="Constantia"/>
              </a:rPr>
              <a:t>w</a:t>
            </a:r>
            <a:r>
              <a:rPr sz="2600" dirty="0">
                <a:latin typeface="Constantia"/>
                <a:cs typeface="Constantia"/>
              </a:rPr>
              <a:t>e</a:t>
            </a:r>
            <a:r>
              <a:rPr sz="2600" spc="-80" dirty="0">
                <a:latin typeface="Constantia"/>
                <a:cs typeface="Constantia"/>
              </a:rPr>
              <a:t> </a:t>
            </a:r>
            <a:r>
              <a:rPr sz="2600" spc="-5" dirty="0">
                <a:latin typeface="Constantia"/>
                <a:cs typeface="Constantia"/>
              </a:rPr>
              <a:t>nee</a:t>
            </a:r>
            <a:r>
              <a:rPr sz="2600" dirty="0">
                <a:latin typeface="Constantia"/>
                <a:cs typeface="Constantia"/>
              </a:rPr>
              <a:t>d</a:t>
            </a:r>
            <a:r>
              <a:rPr sz="2600" spc="-60" dirty="0">
                <a:latin typeface="Constantia"/>
                <a:cs typeface="Constantia"/>
              </a:rPr>
              <a:t> </a:t>
            </a:r>
            <a:r>
              <a:rPr sz="2600" dirty="0">
                <a:latin typeface="Constantia"/>
                <a:cs typeface="Constantia"/>
              </a:rPr>
              <a:t>some</a:t>
            </a:r>
            <a:r>
              <a:rPr sz="2600" spc="-150" dirty="0">
                <a:latin typeface="Constantia"/>
                <a:cs typeface="Constantia"/>
              </a:rPr>
              <a:t> </a:t>
            </a:r>
            <a:r>
              <a:rPr sz="2600" spc="-5" dirty="0">
                <a:latin typeface="Constantia"/>
                <a:cs typeface="Constantia"/>
              </a:rPr>
              <a:t>de</a:t>
            </a:r>
            <a:r>
              <a:rPr sz="2600" spc="50" dirty="0">
                <a:latin typeface="Constantia"/>
                <a:cs typeface="Constantia"/>
              </a:rPr>
              <a:t>f</a:t>
            </a:r>
            <a:r>
              <a:rPr sz="2600" spc="-5" dirty="0">
                <a:latin typeface="Constantia"/>
                <a:cs typeface="Constantia"/>
              </a:rPr>
              <a:t>i</a:t>
            </a:r>
            <a:r>
              <a:rPr sz="2600" spc="-10" dirty="0">
                <a:latin typeface="Constantia"/>
                <a:cs typeface="Constantia"/>
              </a:rPr>
              <a:t>n</a:t>
            </a:r>
            <a:r>
              <a:rPr sz="2600" spc="-5" dirty="0">
                <a:latin typeface="Constantia"/>
                <a:cs typeface="Constantia"/>
              </a:rPr>
              <a:t>iti</a:t>
            </a:r>
            <a:r>
              <a:rPr sz="2600" spc="-15" dirty="0">
                <a:latin typeface="Constantia"/>
                <a:cs typeface="Constantia"/>
              </a:rPr>
              <a:t>o</a:t>
            </a:r>
            <a:r>
              <a:rPr sz="2600" spc="-5" dirty="0">
                <a:latin typeface="Constantia"/>
                <a:cs typeface="Constantia"/>
              </a:rPr>
              <a:t>ns:</a:t>
            </a:r>
            <a:endParaRPr sz="2600" dirty="0">
              <a:latin typeface="Constantia"/>
              <a:cs typeface="Constantia"/>
            </a:endParaRPr>
          </a:p>
          <a:p>
            <a:pPr marL="652780" lvl="1" indent="-247650" algn="just">
              <a:lnSpc>
                <a:spcPct val="100000"/>
              </a:lnSpc>
              <a:spcBef>
                <a:spcPts val="585"/>
              </a:spcBef>
              <a:buClr>
                <a:srgbClr val="0E6EC5"/>
              </a:buClr>
              <a:buSzPct val="85416"/>
              <a:buFont typeface="Segoe UI Symbol"/>
              <a:buChar char="⚫"/>
              <a:tabLst>
                <a:tab pos="653415" algn="l"/>
              </a:tabLst>
            </a:pPr>
            <a:r>
              <a:rPr sz="2400" spc="-5" dirty="0">
                <a:latin typeface="Constantia"/>
                <a:cs typeface="Constantia"/>
              </a:rPr>
              <a:t>The</a:t>
            </a:r>
            <a:r>
              <a:rPr sz="2400" spc="-70" dirty="0">
                <a:latin typeface="Constantia"/>
                <a:cs typeface="Constantia"/>
              </a:rPr>
              <a:t> </a:t>
            </a:r>
            <a:r>
              <a:rPr sz="2400" i="1" spc="-15" dirty="0">
                <a:latin typeface="Constantia"/>
                <a:cs typeface="Constantia"/>
              </a:rPr>
              <a:t>level</a:t>
            </a:r>
            <a:r>
              <a:rPr sz="2400" i="1" spc="-10" dirty="0">
                <a:latin typeface="Constantia"/>
                <a:cs typeface="Constantia"/>
              </a:rPr>
              <a:t> </a:t>
            </a:r>
            <a:r>
              <a:rPr sz="2400" dirty="0">
                <a:latin typeface="Constantia"/>
                <a:cs typeface="Constantia"/>
              </a:rPr>
              <a:t>of</a:t>
            </a:r>
            <a:r>
              <a:rPr sz="2400" spc="-10" dirty="0">
                <a:latin typeface="Constantia"/>
                <a:cs typeface="Constantia"/>
              </a:rPr>
              <a:t> </a:t>
            </a:r>
            <a:r>
              <a:rPr sz="2400" dirty="0">
                <a:latin typeface="Constantia"/>
                <a:cs typeface="Constantia"/>
              </a:rPr>
              <a:t>a</a:t>
            </a:r>
            <a:r>
              <a:rPr sz="2400" spc="-135" dirty="0">
                <a:latin typeface="Constantia"/>
                <a:cs typeface="Constantia"/>
              </a:rPr>
              <a:t> </a:t>
            </a:r>
            <a:r>
              <a:rPr sz="2400" spc="-15" dirty="0">
                <a:latin typeface="Constantia"/>
                <a:cs typeface="Constantia"/>
              </a:rPr>
              <a:t>vertex</a:t>
            </a:r>
            <a:r>
              <a:rPr sz="2400" spc="-50" dirty="0">
                <a:latin typeface="Constantia"/>
                <a:cs typeface="Constantia"/>
              </a:rPr>
              <a:t> </a:t>
            </a:r>
            <a:r>
              <a:rPr sz="2400" i="1" dirty="0">
                <a:latin typeface="Constantia"/>
                <a:cs typeface="Constantia"/>
              </a:rPr>
              <a:t>v</a:t>
            </a:r>
            <a:r>
              <a:rPr sz="2400" i="1" spc="40" dirty="0">
                <a:latin typeface="Constantia"/>
                <a:cs typeface="Constantia"/>
              </a:rPr>
              <a:t> </a:t>
            </a:r>
            <a:r>
              <a:rPr sz="2400" spc="-5" dirty="0">
                <a:latin typeface="Constantia"/>
                <a:cs typeface="Constantia"/>
              </a:rPr>
              <a:t>in</a:t>
            </a:r>
            <a:r>
              <a:rPr sz="2400" spc="-105" dirty="0">
                <a:latin typeface="Constantia"/>
                <a:cs typeface="Constantia"/>
              </a:rPr>
              <a:t> </a:t>
            </a:r>
            <a:r>
              <a:rPr sz="2400" dirty="0">
                <a:latin typeface="Constantia"/>
                <a:cs typeface="Constantia"/>
              </a:rPr>
              <a:t>a</a:t>
            </a:r>
            <a:r>
              <a:rPr sz="2400" spc="-100" dirty="0">
                <a:latin typeface="Constantia"/>
                <a:cs typeface="Constantia"/>
              </a:rPr>
              <a:t> </a:t>
            </a:r>
            <a:r>
              <a:rPr sz="2400" spc="-15" dirty="0">
                <a:latin typeface="Constantia"/>
                <a:cs typeface="Constantia"/>
              </a:rPr>
              <a:t>rooted</a:t>
            </a:r>
            <a:r>
              <a:rPr sz="2400" spc="-20" dirty="0">
                <a:latin typeface="Constantia"/>
                <a:cs typeface="Constantia"/>
              </a:rPr>
              <a:t> </a:t>
            </a:r>
            <a:r>
              <a:rPr sz="2400" spc="-10" dirty="0">
                <a:latin typeface="Constantia"/>
                <a:cs typeface="Constantia"/>
              </a:rPr>
              <a:t>tree</a:t>
            </a:r>
            <a:r>
              <a:rPr sz="2400" spc="-55" dirty="0">
                <a:latin typeface="Constantia"/>
                <a:cs typeface="Constantia"/>
              </a:rPr>
              <a:t> </a:t>
            </a:r>
            <a:r>
              <a:rPr sz="2400" spc="-5" dirty="0">
                <a:latin typeface="Constantia"/>
                <a:cs typeface="Constantia"/>
              </a:rPr>
              <a:t>is</a:t>
            </a:r>
            <a:r>
              <a:rPr sz="2400" spc="-90" dirty="0">
                <a:latin typeface="Constantia"/>
                <a:cs typeface="Constantia"/>
              </a:rPr>
              <a:t> </a:t>
            </a:r>
            <a:r>
              <a:rPr sz="2400" spc="-5" dirty="0">
                <a:latin typeface="Constantia"/>
                <a:cs typeface="Constantia"/>
              </a:rPr>
              <a:t>the</a:t>
            </a:r>
            <a:r>
              <a:rPr sz="2400" spc="-55" dirty="0">
                <a:latin typeface="Constantia"/>
                <a:cs typeface="Constantia"/>
              </a:rPr>
              <a:t> </a:t>
            </a:r>
            <a:r>
              <a:rPr sz="2400" spc="-5" dirty="0">
                <a:latin typeface="Constantia"/>
                <a:cs typeface="Constantia"/>
              </a:rPr>
              <a:t>length</a:t>
            </a:r>
            <a:r>
              <a:rPr sz="2400" spc="-100" dirty="0">
                <a:latin typeface="Constantia"/>
                <a:cs typeface="Constantia"/>
              </a:rPr>
              <a:t> </a:t>
            </a:r>
            <a:r>
              <a:rPr sz="2400" dirty="0">
                <a:latin typeface="Constantia"/>
                <a:cs typeface="Constantia"/>
              </a:rPr>
              <a:t>of</a:t>
            </a:r>
            <a:r>
              <a:rPr sz="2400" spc="25" dirty="0">
                <a:latin typeface="Constantia"/>
                <a:cs typeface="Constantia"/>
              </a:rPr>
              <a:t> </a:t>
            </a:r>
            <a:r>
              <a:rPr sz="2400" spc="-5" dirty="0">
                <a:latin typeface="Constantia"/>
                <a:cs typeface="Constantia"/>
              </a:rPr>
              <a:t>the</a:t>
            </a:r>
            <a:endParaRPr sz="2400" dirty="0">
              <a:latin typeface="Constantia"/>
              <a:cs typeface="Constantia"/>
            </a:endParaRPr>
          </a:p>
          <a:p>
            <a:pPr marL="652780" algn="just">
              <a:lnSpc>
                <a:spcPct val="100000"/>
              </a:lnSpc>
            </a:pPr>
            <a:r>
              <a:rPr sz="2400" spc="-5" dirty="0">
                <a:latin typeface="Constantia"/>
                <a:cs typeface="Constantia"/>
              </a:rPr>
              <a:t>unique</a:t>
            </a:r>
            <a:r>
              <a:rPr sz="2400" spc="-125" dirty="0">
                <a:latin typeface="Constantia"/>
                <a:cs typeface="Constantia"/>
              </a:rPr>
              <a:t> </a:t>
            </a:r>
            <a:r>
              <a:rPr sz="2400" dirty="0">
                <a:latin typeface="Constantia"/>
                <a:cs typeface="Constantia"/>
              </a:rPr>
              <a:t>path</a:t>
            </a:r>
            <a:r>
              <a:rPr sz="2400" spc="-65" dirty="0">
                <a:latin typeface="Constantia"/>
                <a:cs typeface="Constantia"/>
              </a:rPr>
              <a:t> </a:t>
            </a:r>
            <a:r>
              <a:rPr sz="2400" spc="-10" dirty="0">
                <a:latin typeface="Constantia"/>
                <a:cs typeface="Constantia"/>
              </a:rPr>
              <a:t>from</a:t>
            </a:r>
            <a:r>
              <a:rPr sz="2400" spc="-75" dirty="0">
                <a:latin typeface="Constantia"/>
                <a:cs typeface="Constantia"/>
              </a:rPr>
              <a:t> </a:t>
            </a:r>
            <a:r>
              <a:rPr sz="2400" spc="-5" dirty="0">
                <a:latin typeface="Constantia"/>
                <a:cs typeface="Constantia"/>
              </a:rPr>
              <a:t>the</a:t>
            </a:r>
            <a:r>
              <a:rPr sz="2400" spc="-100" dirty="0">
                <a:latin typeface="Constantia"/>
                <a:cs typeface="Constantia"/>
              </a:rPr>
              <a:t> </a:t>
            </a:r>
            <a:r>
              <a:rPr sz="2400" spc="-10" dirty="0">
                <a:latin typeface="Constantia"/>
                <a:cs typeface="Constantia"/>
              </a:rPr>
              <a:t>root</a:t>
            </a:r>
            <a:r>
              <a:rPr sz="2400" spc="-80" dirty="0">
                <a:latin typeface="Constantia"/>
                <a:cs typeface="Constantia"/>
              </a:rPr>
              <a:t> </a:t>
            </a:r>
            <a:r>
              <a:rPr sz="2400" spc="-20" dirty="0">
                <a:latin typeface="Constantia"/>
                <a:cs typeface="Constantia"/>
              </a:rPr>
              <a:t>to</a:t>
            </a:r>
            <a:r>
              <a:rPr sz="2400" spc="-95" dirty="0">
                <a:latin typeface="Constantia"/>
                <a:cs typeface="Constantia"/>
              </a:rPr>
              <a:t> </a:t>
            </a:r>
            <a:r>
              <a:rPr sz="2400" spc="-5" dirty="0">
                <a:latin typeface="Constantia"/>
                <a:cs typeface="Constantia"/>
              </a:rPr>
              <a:t>this</a:t>
            </a:r>
            <a:r>
              <a:rPr sz="2400" spc="-140" dirty="0">
                <a:latin typeface="Constantia"/>
                <a:cs typeface="Constantia"/>
              </a:rPr>
              <a:t> </a:t>
            </a:r>
            <a:r>
              <a:rPr sz="2400" spc="-15" dirty="0">
                <a:latin typeface="Constantia"/>
                <a:cs typeface="Constantia"/>
              </a:rPr>
              <a:t>vertex.</a:t>
            </a:r>
            <a:endParaRPr sz="2400" dirty="0">
              <a:latin typeface="Constantia"/>
              <a:cs typeface="Constantia"/>
            </a:endParaRPr>
          </a:p>
          <a:p>
            <a:pPr marL="652780" marR="5080" lvl="1" indent="-247650" algn="just">
              <a:lnSpc>
                <a:spcPct val="100000"/>
              </a:lnSpc>
              <a:spcBef>
                <a:spcPts val="575"/>
              </a:spcBef>
              <a:buClr>
                <a:srgbClr val="0E6EC5"/>
              </a:buClr>
              <a:buSzPct val="85416"/>
              <a:buFont typeface="Segoe UI Symbol"/>
              <a:buChar char="⚫"/>
              <a:tabLst>
                <a:tab pos="653415" algn="l"/>
              </a:tabLst>
            </a:pPr>
            <a:r>
              <a:rPr sz="2400" spc="-5" dirty="0">
                <a:latin typeface="Constantia"/>
                <a:cs typeface="Constantia"/>
              </a:rPr>
              <a:t>The</a:t>
            </a:r>
            <a:r>
              <a:rPr sz="2400" spc="-75" dirty="0">
                <a:latin typeface="Constantia"/>
                <a:cs typeface="Constantia"/>
              </a:rPr>
              <a:t> </a:t>
            </a:r>
            <a:r>
              <a:rPr sz="2400" i="1" spc="-10" dirty="0">
                <a:latin typeface="Constantia"/>
                <a:cs typeface="Constantia"/>
              </a:rPr>
              <a:t>height</a:t>
            </a:r>
            <a:r>
              <a:rPr sz="2400" i="1" spc="-5" dirty="0">
                <a:latin typeface="Constantia"/>
                <a:cs typeface="Constantia"/>
              </a:rPr>
              <a:t> </a:t>
            </a:r>
            <a:r>
              <a:rPr sz="2400" dirty="0">
                <a:latin typeface="Constantia"/>
                <a:cs typeface="Constantia"/>
              </a:rPr>
              <a:t>of</a:t>
            </a:r>
            <a:r>
              <a:rPr sz="2400" spc="-15" dirty="0">
                <a:latin typeface="Constantia"/>
                <a:cs typeface="Constantia"/>
              </a:rPr>
              <a:t> </a:t>
            </a:r>
            <a:r>
              <a:rPr sz="2400" dirty="0">
                <a:latin typeface="Constantia"/>
                <a:cs typeface="Constantia"/>
              </a:rPr>
              <a:t>a</a:t>
            </a:r>
            <a:r>
              <a:rPr sz="2400" spc="-100" dirty="0">
                <a:latin typeface="Constantia"/>
                <a:cs typeface="Constantia"/>
              </a:rPr>
              <a:t> </a:t>
            </a:r>
            <a:r>
              <a:rPr sz="2400" spc="-15" dirty="0">
                <a:latin typeface="Constantia"/>
                <a:cs typeface="Constantia"/>
              </a:rPr>
              <a:t>rooted</a:t>
            </a:r>
            <a:r>
              <a:rPr sz="2400" spc="-25" dirty="0">
                <a:latin typeface="Constantia"/>
                <a:cs typeface="Constantia"/>
              </a:rPr>
              <a:t> </a:t>
            </a:r>
            <a:r>
              <a:rPr sz="2400" spc="-10" dirty="0">
                <a:latin typeface="Constantia"/>
                <a:cs typeface="Constantia"/>
              </a:rPr>
              <a:t>tree</a:t>
            </a:r>
            <a:r>
              <a:rPr sz="2400" spc="-60" dirty="0">
                <a:latin typeface="Constantia"/>
                <a:cs typeface="Constantia"/>
              </a:rPr>
              <a:t> </a:t>
            </a:r>
            <a:r>
              <a:rPr sz="2400" spc="-5" dirty="0">
                <a:latin typeface="Constantia"/>
                <a:cs typeface="Constantia"/>
              </a:rPr>
              <a:t>is</a:t>
            </a:r>
            <a:r>
              <a:rPr sz="2400" spc="-85" dirty="0">
                <a:latin typeface="Constantia"/>
                <a:cs typeface="Constantia"/>
              </a:rPr>
              <a:t> </a:t>
            </a:r>
            <a:r>
              <a:rPr sz="2400" spc="-5" dirty="0">
                <a:latin typeface="Constantia"/>
                <a:cs typeface="Constantia"/>
              </a:rPr>
              <a:t>the</a:t>
            </a:r>
            <a:r>
              <a:rPr sz="2400" spc="-60" dirty="0">
                <a:latin typeface="Constantia"/>
                <a:cs typeface="Constantia"/>
              </a:rPr>
              <a:t> </a:t>
            </a:r>
            <a:r>
              <a:rPr sz="2400" spc="-5" dirty="0">
                <a:latin typeface="Constantia"/>
                <a:cs typeface="Constantia"/>
              </a:rPr>
              <a:t>maximum</a:t>
            </a:r>
            <a:r>
              <a:rPr sz="2400" spc="-130" dirty="0">
                <a:latin typeface="Constantia"/>
                <a:cs typeface="Constantia"/>
              </a:rPr>
              <a:t> </a:t>
            </a:r>
            <a:r>
              <a:rPr sz="2400" dirty="0">
                <a:latin typeface="Constantia"/>
                <a:cs typeface="Constantia"/>
              </a:rPr>
              <a:t>of</a:t>
            </a:r>
            <a:r>
              <a:rPr sz="2400" spc="25" dirty="0">
                <a:latin typeface="Constantia"/>
                <a:cs typeface="Constantia"/>
              </a:rPr>
              <a:t> </a:t>
            </a:r>
            <a:r>
              <a:rPr sz="2400" spc="-5" dirty="0">
                <a:latin typeface="Constantia"/>
                <a:cs typeface="Constantia"/>
              </a:rPr>
              <a:t>the</a:t>
            </a:r>
            <a:r>
              <a:rPr sz="2400" spc="-70" dirty="0">
                <a:latin typeface="Constantia"/>
                <a:cs typeface="Constantia"/>
              </a:rPr>
              <a:t> </a:t>
            </a:r>
            <a:r>
              <a:rPr sz="2400" spc="-10" dirty="0">
                <a:latin typeface="Constantia"/>
                <a:cs typeface="Constantia"/>
              </a:rPr>
              <a:t>levels</a:t>
            </a:r>
            <a:r>
              <a:rPr sz="2400" spc="-100" dirty="0">
                <a:latin typeface="Constantia"/>
                <a:cs typeface="Constantia"/>
              </a:rPr>
              <a:t> </a:t>
            </a:r>
            <a:r>
              <a:rPr sz="2400" dirty="0">
                <a:latin typeface="Constantia"/>
                <a:cs typeface="Constantia"/>
              </a:rPr>
              <a:t>of </a:t>
            </a:r>
            <a:r>
              <a:rPr sz="2400" spc="-590" dirty="0">
                <a:latin typeface="Constantia"/>
                <a:cs typeface="Constantia"/>
              </a:rPr>
              <a:t> </a:t>
            </a:r>
            <a:r>
              <a:rPr sz="2400" spc="-5" dirty="0">
                <a:latin typeface="Constantia"/>
                <a:cs typeface="Constantia"/>
              </a:rPr>
              <a:t>the</a:t>
            </a:r>
            <a:r>
              <a:rPr sz="2400" spc="-135" dirty="0">
                <a:latin typeface="Constantia"/>
                <a:cs typeface="Constantia"/>
              </a:rPr>
              <a:t> </a:t>
            </a:r>
            <a:r>
              <a:rPr sz="2400" spc="-20" dirty="0">
                <a:latin typeface="Constantia"/>
                <a:cs typeface="Constantia"/>
              </a:rPr>
              <a:t>vertices.</a:t>
            </a:r>
            <a:endParaRPr sz="2400" dirty="0">
              <a:latin typeface="Constantia"/>
              <a:cs typeface="Constantia"/>
            </a:endParaRPr>
          </a:p>
        </p:txBody>
      </p:sp>
      <p:pic>
        <p:nvPicPr>
          <p:cNvPr id="10" name="object 10"/>
          <p:cNvPicPr/>
          <p:nvPr/>
        </p:nvPicPr>
        <p:blipFill>
          <a:blip r:embed="rId7" cstate="print"/>
          <a:stretch>
            <a:fillRect/>
          </a:stretch>
        </p:blipFill>
        <p:spPr>
          <a:xfrm>
            <a:off x="1371600" y="4143755"/>
            <a:ext cx="5777484" cy="2514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9029</TotalTime>
  <Words>5339</Words>
  <Application>Microsoft Office PowerPoint</Application>
  <PresentationFormat>On-screen Show (4:3)</PresentationFormat>
  <Paragraphs>1241</Paragraphs>
  <Slides>89</Slides>
  <Notes>44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89</vt:i4>
      </vt:variant>
    </vt:vector>
  </HeadingPairs>
  <TitlesOfParts>
    <vt:vector size="102" baseType="lpstr">
      <vt:lpstr>Arial</vt:lpstr>
      <vt:lpstr>Arial MT</vt:lpstr>
      <vt:lpstr>Assistant</vt:lpstr>
      <vt:lpstr>Assistant ExtraLight</vt:lpstr>
      <vt:lpstr>Assistant Light</vt:lpstr>
      <vt:lpstr>Calibri</vt:lpstr>
      <vt:lpstr>Cambria Math</vt:lpstr>
      <vt:lpstr>Constantia</vt:lpstr>
      <vt:lpstr>Lato Light</vt:lpstr>
      <vt:lpstr>Segoe UI Symbol</vt:lpstr>
      <vt:lpstr>Source Sans Pro</vt:lpstr>
      <vt:lpstr>Office Theme</vt:lpstr>
      <vt:lpstr>Simple Light</vt:lpstr>
      <vt:lpstr>Rooted Trees</vt:lpstr>
      <vt:lpstr>Rooted Tree Terminology</vt:lpstr>
      <vt:lpstr>Rooted Tree Terminology</vt:lpstr>
      <vt:lpstr>Rooted Tree Terminology</vt:lpstr>
      <vt:lpstr>Rooted Tree Terminology</vt:lpstr>
      <vt:lpstr>Terminology for Rooted Trees</vt:lpstr>
      <vt:lpstr>Terminology for Rooted Trees</vt:lpstr>
      <vt:lpstr>Terminology for Rooted Trees</vt:lpstr>
      <vt:lpstr>Level of vertices and height of trees</vt:lpstr>
      <vt:lpstr>Level of vertices and height of trees</vt:lpstr>
      <vt:lpstr>m-ary Rooted Trees</vt:lpstr>
      <vt:lpstr>PowerPoint Presentation</vt:lpstr>
      <vt:lpstr>Balanced m-Ary Trees</vt:lpstr>
      <vt:lpstr>Ordered Rooted Trees</vt:lpstr>
      <vt:lpstr>Binary Trees</vt:lpstr>
      <vt:lpstr>Example:</vt:lpstr>
      <vt:lpstr>Binary Search Tree</vt:lpstr>
      <vt:lpstr>Example : Form a binary search tree for the words mathematics,  physics, geography, zoology, meteorology, geology, psychology,  and chemistry (using alphabetical order).</vt:lpstr>
      <vt:lpstr>Section 11.3</vt:lpstr>
      <vt:lpstr>Tree Traversal</vt:lpstr>
      <vt:lpstr>Preorder Traversal(Result in Prefix Exp) Definition: Let T be an ordered rooted tree with root r. If  T consists only of r, then r is the preorder traversal of T.  Otherwise, suppose that T1, T2, …, Tn are the subtrees of r  from left to right in T. The preorder traversal begins by  visiting r, and continues by traversing T1 in preorder, then  T2 in preorder, and so on, until Tn is traversed in preorder.</vt:lpstr>
      <vt:lpstr>Preorder Traversal (continued)</vt:lpstr>
      <vt:lpstr>Inorder Traversal (Results in Infix</vt:lpstr>
      <vt:lpstr>Inorder Traversal (continued)</vt:lpstr>
      <vt:lpstr>Postorder Traversal (Results in Postfix Definition: Let T be an ordered rooted tree with root r. If  T consists only of r, then r is the postorder traversal of T.  Otherwise, suppose that T1, T2, …, Tn are the subtrees of r  from left to right in T. The postorder traversal begins by  traversing T1 in postorder, then T2 in postorder, and so on,  after Tn is traversed in postorder, r is visited.</vt:lpstr>
      <vt:lpstr>Post order Traversal (continued)</vt:lpstr>
      <vt:lpstr>PowerPoint Presentation</vt:lpstr>
      <vt:lpstr>PowerPoint Presentation</vt:lpstr>
      <vt:lpstr>Expression Trees</vt:lpstr>
      <vt:lpstr>Infix Notation</vt:lpstr>
      <vt:lpstr>Prefix Notation</vt:lpstr>
      <vt:lpstr>Prefix Notation</vt:lpstr>
      <vt:lpstr>Postfix Notation</vt:lpstr>
      <vt:lpstr>Postfix Notation</vt:lpstr>
      <vt:lpstr>Section 11.4</vt:lpstr>
      <vt:lpstr>Section Summary</vt:lpstr>
      <vt:lpstr>Spanning Trees</vt:lpstr>
      <vt:lpstr>Spanning Trees</vt:lpstr>
      <vt:lpstr>Section 11.5</vt:lpstr>
      <vt:lpstr>MINIMUM  SPANNING TREES</vt:lpstr>
      <vt:lpstr>TREES IN GRAPHS</vt:lpstr>
      <vt:lpstr>TREES IN GRAPHS</vt:lpstr>
      <vt:lpstr>SPANNING TREES</vt:lpstr>
      <vt:lpstr>SPANNING TREES</vt:lpstr>
      <vt:lpstr>MINIMUM SPANNING TREES (MSTs)</vt:lpstr>
      <vt:lpstr>MINIMUM SPANNING TREES (MSTs)</vt:lpstr>
      <vt:lpstr>MINIMUM SPANNING TREES (MSTs)</vt:lpstr>
      <vt:lpstr>MINIMUM SPANNING TREES (MSTs)</vt:lpstr>
      <vt:lpstr>MINIMUM SPANNING TREES (MSTs)</vt:lpstr>
      <vt:lpstr>APPLICATIONS OF MSTs</vt:lpstr>
      <vt:lpstr>MINIMUM SPANNING TREES (MSTs)</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PRIM’S ALGORITHM: THE IDEA</vt:lpstr>
      <vt:lpstr>KRUSKAL’S ALGORITHM</vt:lpstr>
      <vt:lpstr>KRUSKAL’S ALGORITHM: THE IDEA</vt:lpstr>
      <vt:lpstr>KRUSKAL’S ALGORITHM: THE IDEA</vt:lpstr>
      <vt:lpstr>KRUSKAL’S ALGORITHM: THE IDEA</vt:lpstr>
      <vt:lpstr>KRUSKAL’S ALGORITHM: THE IDEA</vt:lpstr>
      <vt:lpstr>KRUSKAL’S ALGORITHM: THE IDEA</vt:lpstr>
      <vt:lpstr>KRUSKAL’S ALGORITHM: THE IDEA</vt:lpstr>
      <vt:lpstr>KRUSKAL’S ALGORITHM: THE IDEA</vt:lpstr>
      <vt:lpstr>KRUSKAL’S ALGORITHM: THE IDEA</vt:lpstr>
      <vt:lpstr>KRUSKAL’S ALGORITHM: THE IDEA</vt:lpstr>
      <vt:lpstr>KRUSKAL’S ALGORITHM: THE IDEA</vt:lpstr>
      <vt:lpstr>KRUSKAL’S ALGORITHM: THE IDEA</vt:lpstr>
      <vt:lpstr>Minimum spanning tree</vt:lpstr>
      <vt:lpstr>Minimum spanning tree</vt:lpstr>
      <vt:lpstr>PRIM’S ALGORITHM</vt:lpstr>
      <vt:lpstr>Minimal spanning tree (MST) Example: Use Prims algorithm  to find a minimal spanning tree  for the graph below. Indicate the  order in which edges are added  to form the tree.</vt:lpstr>
      <vt:lpstr>KRUSKAL’S ALGORITHM</vt:lpstr>
      <vt:lpstr>Minimal spanning tree (MST) Example: Use Kruskal’s  algorithm to find a minimal  spanning tree for the graph  below. Indicate the order in  which edges are added to  form the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Musawar Ali</cp:lastModifiedBy>
  <cp:revision>128</cp:revision>
  <dcterms:created xsi:type="dcterms:W3CDTF">2021-11-11T10:19:54Z</dcterms:created>
  <dcterms:modified xsi:type="dcterms:W3CDTF">2021-12-16T08:54:40Z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2021-10-04T00:00:00Z</vt:filetime>
  </property>
  <property fmtid="{D5CDD505-2E9C-101B-9397-08002B2CF9AE}" pid="3" name="Creator">
    <vt:lpwstr>Microsoft® PowerPoint® 2013</vt:lpwstr>
  </property>
  <property fmtid="{D5CDD505-2E9C-101B-9397-08002B2CF9AE}" pid="4" name="LastSaved">
    <vt:filetime>2021-11-11T00:00:00Z</vt:filetime>
  </property>
</Properties>
</file>