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4"/>
  </p:notesMasterIdLst>
  <p:handoutMasterIdLst>
    <p:handoutMasterId r:id="rId35"/>
  </p:handoutMasterIdLst>
  <p:sldIdLst>
    <p:sldId id="517" r:id="rId2"/>
    <p:sldId id="518" r:id="rId3"/>
    <p:sldId id="516" r:id="rId4"/>
    <p:sldId id="455" r:id="rId5"/>
    <p:sldId id="456" r:id="rId6"/>
    <p:sldId id="507" r:id="rId7"/>
    <p:sldId id="508" r:id="rId8"/>
    <p:sldId id="509" r:id="rId9"/>
    <p:sldId id="600" r:id="rId10"/>
    <p:sldId id="510" r:id="rId11"/>
    <p:sldId id="599" r:id="rId12"/>
    <p:sldId id="511" r:id="rId13"/>
    <p:sldId id="513" r:id="rId14"/>
    <p:sldId id="514" r:id="rId15"/>
    <p:sldId id="601" r:id="rId16"/>
    <p:sldId id="512" r:id="rId17"/>
    <p:sldId id="515" r:id="rId18"/>
    <p:sldId id="438" r:id="rId19"/>
    <p:sldId id="598" r:id="rId20"/>
    <p:sldId id="465" r:id="rId21"/>
    <p:sldId id="466" r:id="rId22"/>
    <p:sldId id="467" r:id="rId23"/>
    <p:sldId id="468" r:id="rId24"/>
    <p:sldId id="469" r:id="rId25"/>
    <p:sldId id="470" r:id="rId26"/>
    <p:sldId id="471" r:id="rId27"/>
    <p:sldId id="472" r:id="rId28"/>
    <p:sldId id="473" r:id="rId29"/>
    <p:sldId id="475" r:id="rId30"/>
    <p:sldId id="476" r:id="rId31"/>
    <p:sldId id="477" r:id="rId32"/>
    <p:sldId id="478" r:id="rId33"/>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339933"/>
    <a:srgbClr val="B4C3B1"/>
    <a:srgbClr val="E7EDE7"/>
    <a:srgbClr val="EBEC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6" autoAdjust="0"/>
    <p:restoredTop sz="94434" autoAdjust="0"/>
  </p:normalViewPr>
  <p:slideViewPr>
    <p:cSldViewPr>
      <p:cViewPr varScale="1">
        <p:scale>
          <a:sx n="74" d="100"/>
          <a:sy n="74" d="100"/>
        </p:scale>
        <p:origin x="112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5138"/>
          </a:xfrm>
          <a:prstGeom prst="rect">
            <a:avLst/>
          </a:prstGeom>
        </p:spPr>
        <p:txBody>
          <a:bodyPr vert="horz" lIns="91440" tIns="45720" rIns="91440" bIns="45720" rtlCol="0"/>
          <a:lstStyle>
            <a:lvl1pPr algn="l">
              <a:defRPr sz="1200">
                <a:latin typeface="Abadi"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970938" y="0"/>
            <a:ext cx="3037840" cy="465138"/>
          </a:xfrm>
          <a:prstGeom prst="rect">
            <a:avLst/>
          </a:prstGeom>
        </p:spPr>
        <p:txBody>
          <a:bodyPr vert="horz" lIns="91440" tIns="45720" rIns="91440" bIns="45720" rtlCol="0"/>
          <a:lstStyle>
            <a:lvl1pPr algn="r">
              <a:defRPr sz="1200">
                <a:latin typeface="Abadi" panose="020B0604020202020204" pitchFamily="34" charset="0"/>
              </a:defRPr>
            </a:lvl1pPr>
          </a:lstStyle>
          <a:p>
            <a:pPr>
              <a:defRPr/>
            </a:pPr>
            <a:fld id="{04A13C90-7AB4-4CB7-BE6C-78DC8C348C06}" type="datetimeFigureOut">
              <a:rPr lang="en-US"/>
              <a:pPr>
                <a:defRPr/>
              </a:pPr>
              <a:t>9/27/2021</a:t>
            </a:fld>
            <a:endParaRPr lang="en-US" dirty="0"/>
          </a:p>
        </p:txBody>
      </p:sp>
      <p:sp>
        <p:nvSpPr>
          <p:cNvPr id="4" name="Footer Placeholder 3"/>
          <p:cNvSpPr>
            <a:spLocks noGrp="1"/>
          </p:cNvSpPr>
          <p:nvPr>
            <p:ph type="ftr" sz="quarter" idx="2"/>
          </p:nvPr>
        </p:nvSpPr>
        <p:spPr>
          <a:xfrm>
            <a:off x="0" y="8829675"/>
            <a:ext cx="3037840" cy="465138"/>
          </a:xfrm>
          <a:prstGeom prst="rect">
            <a:avLst/>
          </a:prstGeom>
        </p:spPr>
        <p:txBody>
          <a:bodyPr vert="horz" lIns="91440" tIns="45720" rIns="91440" bIns="45720" rtlCol="0" anchor="b"/>
          <a:lstStyle>
            <a:lvl1pPr algn="l">
              <a:defRPr sz="1200">
                <a:latin typeface="Abadi"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970938" y="8829675"/>
            <a:ext cx="3037840" cy="465138"/>
          </a:xfrm>
          <a:prstGeom prst="rect">
            <a:avLst/>
          </a:prstGeom>
        </p:spPr>
        <p:txBody>
          <a:bodyPr vert="horz" wrap="square" lIns="91440" tIns="45720" rIns="91440" bIns="45720" numCol="1" anchor="b" anchorCtr="0" compatLnSpc="1">
            <a:prstTxWarp prst="textNoShape">
              <a:avLst/>
            </a:prstTxWarp>
          </a:bodyPr>
          <a:lstStyle>
            <a:lvl1pPr algn="r">
              <a:defRPr sz="1200">
                <a:latin typeface="Abadi" panose="020B0604020202020204" pitchFamily="34" charset="0"/>
              </a:defRPr>
            </a:lvl1pPr>
          </a:lstStyle>
          <a:p>
            <a:pPr>
              <a:defRPr/>
            </a:pPr>
            <a:fld id="{99DC993B-1BF7-4906-BF49-AD2BA45F830E}" type="slidenum">
              <a:rPr lang="en-US" altLang="en-US"/>
              <a:pPr>
                <a:defRPr/>
              </a:pPr>
              <a:t>‹#›</a:t>
            </a:fld>
            <a:endParaRPr lang="en-US" altLang="en-US" dirty="0"/>
          </a:p>
        </p:txBody>
      </p:sp>
    </p:spTree>
    <p:extLst>
      <p:ext uri="{BB962C8B-B14F-4D97-AF65-F5344CB8AC3E}">
        <p14:creationId xmlns:p14="http://schemas.microsoft.com/office/powerpoint/2010/main" val="21782937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5138"/>
          </a:xfrm>
          <a:prstGeom prst="rect">
            <a:avLst/>
          </a:prstGeom>
        </p:spPr>
        <p:txBody>
          <a:bodyPr vert="horz" lIns="91440" tIns="45720" rIns="91440" bIns="45720" rtlCol="0"/>
          <a:lstStyle>
            <a:lvl1pPr algn="l">
              <a:defRPr sz="1200">
                <a:latin typeface="Abadi" panose="020B0604020202020204" pitchFamily="34" charset="0"/>
              </a:defRPr>
            </a:lvl1pPr>
          </a:lstStyle>
          <a:p>
            <a:pPr>
              <a:defRPr/>
            </a:pPr>
            <a:endParaRPr lang="en-US"/>
          </a:p>
        </p:txBody>
      </p:sp>
      <p:sp>
        <p:nvSpPr>
          <p:cNvPr id="3" name="Date Placeholder 2"/>
          <p:cNvSpPr>
            <a:spLocks noGrp="1"/>
          </p:cNvSpPr>
          <p:nvPr>
            <p:ph type="dt" idx="1"/>
          </p:nvPr>
        </p:nvSpPr>
        <p:spPr>
          <a:xfrm>
            <a:off x="3970938" y="0"/>
            <a:ext cx="3037840" cy="465138"/>
          </a:xfrm>
          <a:prstGeom prst="rect">
            <a:avLst/>
          </a:prstGeom>
        </p:spPr>
        <p:txBody>
          <a:bodyPr vert="horz" lIns="91440" tIns="45720" rIns="91440" bIns="45720" rtlCol="0"/>
          <a:lstStyle>
            <a:lvl1pPr algn="r">
              <a:defRPr sz="1200">
                <a:latin typeface="Abadi" panose="020B0604020202020204" pitchFamily="34" charset="0"/>
              </a:defRPr>
            </a:lvl1pPr>
          </a:lstStyle>
          <a:p>
            <a:pPr>
              <a:defRPr/>
            </a:pPr>
            <a:fld id="{C04DE952-5AB4-416E-B1EF-F9677026CD30}" type="datetimeFigureOut">
              <a:rPr lang="en-US"/>
              <a:pPr>
                <a:defRPr/>
              </a:pPr>
              <a:t>9/27/2021</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040"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7840" cy="465138"/>
          </a:xfrm>
          <a:prstGeom prst="rect">
            <a:avLst/>
          </a:prstGeom>
        </p:spPr>
        <p:txBody>
          <a:bodyPr vert="horz" lIns="91440" tIns="45720" rIns="91440" bIns="45720" rtlCol="0" anchor="b"/>
          <a:lstStyle>
            <a:lvl1pPr algn="l">
              <a:defRPr sz="1200">
                <a:latin typeface="Abadi" panose="020B0604020202020204" pitchFamily="34" charset="0"/>
              </a:defRPr>
            </a:lvl1pPr>
          </a:lstStyle>
          <a:p>
            <a:pPr>
              <a:defRPr/>
            </a:pPr>
            <a:endParaRPr lang="en-US"/>
          </a:p>
        </p:txBody>
      </p:sp>
      <p:sp>
        <p:nvSpPr>
          <p:cNvPr id="7" name="Slide Number Placeholder 6"/>
          <p:cNvSpPr>
            <a:spLocks noGrp="1"/>
          </p:cNvSpPr>
          <p:nvPr>
            <p:ph type="sldNum" sz="quarter" idx="5"/>
          </p:nvPr>
        </p:nvSpPr>
        <p:spPr>
          <a:xfrm>
            <a:off x="3970938" y="8829675"/>
            <a:ext cx="3037840" cy="465138"/>
          </a:xfrm>
          <a:prstGeom prst="rect">
            <a:avLst/>
          </a:prstGeom>
        </p:spPr>
        <p:txBody>
          <a:bodyPr vert="horz" wrap="square" lIns="91440" tIns="45720" rIns="91440" bIns="45720" numCol="1" anchor="b" anchorCtr="0" compatLnSpc="1">
            <a:prstTxWarp prst="textNoShape">
              <a:avLst/>
            </a:prstTxWarp>
          </a:bodyPr>
          <a:lstStyle>
            <a:lvl1pPr algn="r">
              <a:defRPr sz="1200">
                <a:latin typeface="Abadi" panose="020B0604020202020204" pitchFamily="34" charset="0"/>
              </a:defRPr>
            </a:lvl1pPr>
          </a:lstStyle>
          <a:p>
            <a:pPr>
              <a:defRPr/>
            </a:pPr>
            <a:fld id="{9E0B6C28-6DB7-4457-BBC3-BD8A1E8F7329}" type="slidenum">
              <a:rPr lang="en-US" altLang="en-US"/>
              <a:pPr>
                <a:defRPr/>
              </a:pPr>
              <a:t>‹#›</a:t>
            </a:fld>
            <a:endParaRPr lang="en-US" altLang="en-US" dirty="0"/>
          </a:p>
        </p:txBody>
      </p:sp>
    </p:spTree>
    <p:extLst>
      <p:ext uri="{BB962C8B-B14F-4D97-AF65-F5344CB8AC3E}">
        <p14:creationId xmlns:p14="http://schemas.microsoft.com/office/powerpoint/2010/main" val="11454209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9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38896B0-4675-4ADA-9BB2-D2D1BF19215D}" type="slidenum">
              <a:rPr lang="en-US" altLang="en-US" smtClean="0">
                <a:latin typeface="Abadi" pitchFamily="34" charset="0"/>
              </a:rPr>
              <a:pPr/>
              <a:t>2</a:t>
            </a:fld>
            <a:endParaRPr lang="en-US" altLang="en-US">
              <a:latin typeface="Abadi" pitchFamily="34" charset="0"/>
            </a:endParaRPr>
          </a:p>
        </p:txBody>
      </p:sp>
    </p:spTree>
    <p:extLst>
      <p:ext uri="{BB962C8B-B14F-4D97-AF65-F5344CB8AC3E}">
        <p14:creationId xmlns:p14="http://schemas.microsoft.com/office/powerpoint/2010/main" val="2389472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1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1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DD69946-D495-466D-9CE5-62D787AE449E}" type="slidenum">
              <a:rPr lang="en-US" altLang="en-US" smtClean="0">
                <a:latin typeface="Abadi" pitchFamily="34" charset="0"/>
              </a:rPr>
              <a:pPr/>
              <a:t>31</a:t>
            </a:fld>
            <a:endParaRPr lang="en-US" altLang="en-US">
              <a:latin typeface="Abadi" pitchFamily="34" charset="0"/>
            </a:endParaRPr>
          </a:p>
        </p:txBody>
      </p:sp>
    </p:spTree>
    <p:extLst>
      <p:ext uri="{BB962C8B-B14F-4D97-AF65-F5344CB8AC3E}">
        <p14:creationId xmlns:p14="http://schemas.microsoft.com/office/powerpoint/2010/main" val="2591103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grpSp>
      <p:sp>
        <p:nvSpPr>
          <p:cNvPr id="9228" name="Rectangle 12"/>
          <p:cNvSpPr>
            <a:spLocks noGrp="1" noChangeArrowheads="1"/>
          </p:cNvSpPr>
          <p:nvPr>
            <p:ph type="ctrTitle"/>
          </p:nvPr>
        </p:nvSpPr>
        <p:spPr>
          <a:xfrm>
            <a:off x="685800" y="1219200"/>
            <a:ext cx="7772400" cy="1933575"/>
          </a:xfrm>
        </p:spPr>
        <p:txBody>
          <a:bodyPr anchor="b"/>
          <a:lstStyle>
            <a:lvl1pPr algn="r">
              <a:defRPr sz="4400"/>
            </a:lvl1pPr>
          </a:lstStyle>
          <a:p>
            <a:r>
              <a:rPr lang="en-US"/>
              <a:t>Click to edit Master title style</a:t>
            </a:r>
          </a:p>
        </p:txBody>
      </p:sp>
      <p:sp>
        <p:nvSpPr>
          <p:cNvPr id="9229"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r>
              <a:rPr lang="en-US"/>
              <a:t>Click to edit Master subtitle style</a:t>
            </a:r>
          </a:p>
        </p:txBody>
      </p:sp>
      <p:sp>
        <p:nvSpPr>
          <p:cNvPr id="11" name="Rectangle 9"/>
          <p:cNvSpPr>
            <a:spLocks noGrp="1" noChangeArrowheads="1"/>
          </p:cNvSpPr>
          <p:nvPr>
            <p:ph type="dt" sz="half" idx="10"/>
          </p:nvPr>
        </p:nvSpPr>
        <p:spPr/>
        <p:txBody>
          <a:bodyPr/>
          <a:lstStyle>
            <a:lvl1pPr>
              <a:defRPr/>
            </a:lvl1pPr>
          </a:lstStyle>
          <a:p>
            <a:pPr>
              <a:defRPr/>
            </a:pPr>
            <a:endParaRPr lang="en-US"/>
          </a:p>
        </p:txBody>
      </p:sp>
      <p:sp>
        <p:nvSpPr>
          <p:cNvPr id="12" name="Rectangle 10"/>
          <p:cNvSpPr>
            <a:spLocks noGrp="1" noChangeArrowheads="1"/>
          </p:cNvSpPr>
          <p:nvPr>
            <p:ph type="ftr" sz="quarter" idx="11"/>
          </p:nvPr>
        </p:nvSpPr>
        <p:spPr/>
        <p:txBody>
          <a:bodyPr/>
          <a:lstStyle>
            <a:lvl1pPr>
              <a:defRPr/>
            </a:lvl1pPr>
          </a:lstStyle>
          <a:p>
            <a:pPr>
              <a:defRPr/>
            </a:pPr>
            <a:endParaRPr lang="en-US"/>
          </a:p>
        </p:txBody>
      </p:sp>
      <p:sp>
        <p:nvSpPr>
          <p:cNvPr id="13" name="Rectangle 11"/>
          <p:cNvSpPr>
            <a:spLocks noGrp="1" noChangeArrowheads="1"/>
          </p:cNvSpPr>
          <p:nvPr>
            <p:ph type="sldNum" sz="quarter" idx="12"/>
          </p:nvPr>
        </p:nvSpPr>
        <p:spPr/>
        <p:txBody>
          <a:bodyPr/>
          <a:lstStyle>
            <a:lvl1pPr>
              <a:defRPr/>
            </a:lvl1pPr>
          </a:lstStyle>
          <a:p>
            <a:pPr>
              <a:defRPr/>
            </a:pPr>
            <a:fld id="{ED0DF4C6-4B06-4E12-B45B-A8E16D68E8AE}" type="slidenum">
              <a:rPr lang="en-US" altLang="en-US"/>
              <a:pPr>
                <a:defRPr/>
              </a:pPr>
              <a:t>‹#›</a:t>
            </a:fld>
            <a:endParaRPr lang="en-US" altLang="en-US"/>
          </a:p>
        </p:txBody>
      </p:sp>
    </p:spTree>
    <p:extLst>
      <p:ext uri="{BB962C8B-B14F-4D97-AF65-F5344CB8AC3E}">
        <p14:creationId xmlns:p14="http://schemas.microsoft.com/office/powerpoint/2010/main" val="105125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F02B3E3E-82DF-486D-9DF0-5D760BA23D56}" type="slidenum">
              <a:rPr lang="en-US" altLang="en-US"/>
              <a:pPr>
                <a:defRPr/>
              </a:pPr>
              <a:t>‹#›</a:t>
            </a:fld>
            <a:endParaRPr lang="en-US" altLang="en-US" dirty="0"/>
          </a:p>
        </p:txBody>
      </p:sp>
    </p:spTree>
    <p:extLst>
      <p:ext uri="{BB962C8B-B14F-4D97-AF65-F5344CB8AC3E}">
        <p14:creationId xmlns:p14="http://schemas.microsoft.com/office/powerpoint/2010/main" val="802041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62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62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0C69375C-04BD-4675-BCD8-F285E5EF57BD}" type="slidenum">
              <a:rPr lang="en-US" altLang="en-US"/>
              <a:pPr>
                <a:defRPr/>
              </a:pPr>
              <a:t>‹#›</a:t>
            </a:fld>
            <a:endParaRPr lang="en-US" altLang="en-US" dirty="0"/>
          </a:p>
        </p:txBody>
      </p:sp>
    </p:spTree>
    <p:extLst>
      <p:ext uri="{BB962C8B-B14F-4D97-AF65-F5344CB8AC3E}">
        <p14:creationId xmlns:p14="http://schemas.microsoft.com/office/powerpoint/2010/main" val="2048888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4B8C80D2-1E79-40C6-B367-42910EE112AD}" type="slidenum">
              <a:rPr lang="en-US" altLang="en-US"/>
              <a:pPr>
                <a:defRPr/>
              </a:pPr>
              <a:t>‹#›</a:t>
            </a:fld>
            <a:endParaRPr lang="en-US" altLang="en-US" dirty="0"/>
          </a:p>
        </p:txBody>
      </p:sp>
    </p:spTree>
    <p:extLst>
      <p:ext uri="{BB962C8B-B14F-4D97-AF65-F5344CB8AC3E}">
        <p14:creationId xmlns:p14="http://schemas.microsoft.com/office/powerpoint/2010/main" val="3014211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dt" sz="half" idx="10"/>
          </p:nvPr>
        </p:nvSpPr>
        <p:spPr>
          <a:ln/>
        </p:spPr>
        <p:txBody>
          <a:bodyPr/>
          <a:lstStyle>
            <a:lvl1pPr>
              <a:defRPr/>
            </a:lvl1pPr>
          </a:lstStyle>
          <a:p>
            <a:pPr>
              <a:defRPr/>
            </a:pPr>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ln/>
        </p:spPr>
        <p:txBody>
          <a:bodyPr/>
          <a:lstStyle>
            <a:lvl1pPr>
              <a:defRPr/>
            </a:lvl1pPr>
          </a:lstStyle>
          <a:p>
            <a:pPr>
              <a:defRPr/>
            </a:pPr>
            <a:fld id="{4E2D20BB-6840-4825-A58A-B934E31A4F4B}" type="slidenum">
              <a:rPr lang="en-US" altLang="en-US"/>
              <a:pPr>
                <a:defRPr/>
              </a:pPr>
              <a:t>‹#›</a:t>
            </a:fld>
            <a:endParaRPr lang="en-US" altLang="en-US" dirty="0"/>
          </a:p>
        </p:txBody>
      </p:sp>
    </p:spTree>
    <p:extLst>
      <p:ext uri="{BB962C8B-B14F-4D97-AF65-F5344CB8AC3E}">
        <p14:creationId xmlns:p14="http://schemas.microsoft.com/office/powerpoint/2010/main" val="2024955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9"/>
          <p:cNvSpPr>
            <a:spLocks noGrp="1" noChangeArrowheads="1"/>
          </p:cNvSpPr>
          <p:nvPr>
            <p:ph type="dt" sz="half" idx="10"/>
          </p:nvPr>
        </p:nvSpPr>
        <p:spPr>
          <a:ln/>
        </p:spPr>
        <p:txBody>
          <a:bodyPr/>
          <a:lstStyle>
            <a:lvl1pPr>
              <a:defRPr/>
            </a:lvl1pPr>
          </a:lstStyle>
          <a:p>
            <a:pPr>
              <a:defRPr/>
            </a:pPr>
            <a:endParaRPr lang="en-US"/>
          </a:p>
        </p:txBody>
      </p:sp>
      <p:sp>
        <p:nvSpPr>
          <p:cNvPr id="7" name="Rectangle 10"/>
          <p:cNvSpPr>
            <a:spLocks noGrp="1" noChangeArrowheads="1"/>
          </p:cNvSpPr>
          <p:nvPr>
            <p:ph type="ftr" sz="quarter" idx="11"/>
          </p:nvPr>
        </p:nvSpPr>
        <p:spPr>
          <a:ln/>
        </p:spPr>
        <p:txBody>
          <a:bodyPr/>
          <a:lstStyle>
            <a:lvl1pPr>
              <a:defRPr/>
            </a:lvl1pPr>
          </a:lstStyle>
          <a:p>
            <a:pPr>
              <a:defRPr/>
            </a:pPr>
            <a:endParaRPr lang="en-US"/>
          </a:p>
        </p:txBody>
      </p:sp>
      <p:sp>
        <p:nvSpPr>
          <p:cNvPr id="8" name="Rectangle 11"/>
          <p:cNvSpPr>
            <a:spLocks noGrp="1" noChangeArrowheads="1"/>
          </p:cNvSpPr>
          <p:nvPr>
            <p:ph type="sldNum" sz="quarter" idx="12"/>
          </p:nvPr>
        </p:nvSpPr>
        <p:spPr>
          <a:ln/>
        </p:spPr>
        <p:txBody>
          <a:bodyPr/>
          <a:lstStyle>
            <a:lvl1pPr>
              <a:defRPr/>
            </a:lvl1pPr>
          </a:lstStyle>
          <a:p>
            <a:pPr>
              <a:defRPr/>
            </a:pPr>
            <a:fld id="{5BC13FC0-8D2E-408A-B1B6-2E6BE6BDF2FF}" type="slidenum">
              <a:rPr lang="en-US" altLang="en-US"/>
              <a:pPr>
                <a:defRPr/>
              </a:pPr>
              <a:t>‹#›</a:t>
            </a:fld>
            <a:endParaRPr lang="en-US" altLang="en-US" dirty="0"/>
          </a:p>
        </p:txBody>
      </p:sp>
    </p:spTree>
    <p:extLst>
      <p:ext uri="{BB962C8B-B14F-4D97-AF65-F5344CB8AC3E}">
        <p14:creationId xmlns:p14="http://schemas.microsoft.com/office/powerpoint/2010/main" val="613911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C29B3ADA-7D94-4387-ADFB-C9ECA51860E3}" type="slidenum">
              <a:rPr lang="en-US" altLang="en-US"/>
              <a:pPr>
                <a:defRPr/>
              </a:pPr>
              <a:t>‹#›</a:t>
            </a:fld>
            <a:endParaRPr lang="en-US" altLang="en-US" dirty="0"/>
          </a:p>
        </p:txBody>
      </p:sp>
    </p:spTree>
    <p:extLst>
      <p:ext uri="{BB962C8B-B14F-4D97-AF65-F5344CB8AC3E}">
        <p14:creationId xmlns:p14="http://schemas.microsoft.com/office/powerpoint/2010/main" val="15808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4A1F2834-1B70-45D7-85B9-55EB445FC31B}" type="slidenum">
              <a:rPr lang="en-US" altLang="en-US"/>
              <a:pPr>
                <a:defRPr/>
              </a:pPr>
              <a:t>‹#›</a:t>
            </a:fld>
            <a:endParaRPr lang="en-US" altLang="en-US" dirty="0"/>
          </a:p>
        </p:txBody>
      </p:sp>
    </p:spTree>
    <p:extLst>
      <p:ext uri="{BB962C8B-B14F-4D97-AF65-F5344CB8AC3E}">
        <p14:creationId xmlns:p14="http://schemas.microsoft.com/office/powerpoint/2010/main" val="1206461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D6D0C23B-68D3-49C8-94D2-F931DE048D32}" type="slidenum">
              <a:rPr lang="en-US" altLang="en-US"/>
              <a:pPr>
                <a:defRPr/>
              </a:pPr>
              <a:t>‹#›</a:t>
            </a:fld>
            <a:endParaRPr lang="en-US" altLang="en-US" dirty="0"/>
          </a:p>
        </p:txBody>
      </p:sp>
    </p:spTree>
    <p:extLst>
      <p:ext uri="{BB962C8B-B14F-4D97-AF65-F5344CB8AC3E}">
        <p14:creationId xmlns:p14="http://schemas.microsoft.com/office/powerpoint/2010/main" val="260496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dt" sz="half" idx="10"/>
          </p:nvPr>
        </p:nvSpPr>
        <p:spPr>
          <a:ln/>
        </p:spPr>
        <p:txBody>
          <a:bodyPr/>
          <a:lstStyle>
            <a:lvl1pPr>
              <a:defRPr/>
            </a:lvl1pPr>
          </a:lstStyle>
          <a:p>
            <a:pPr>
              <a:defRPr/>
            </a:pPr>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ln/>
        </p:spPr>
        <p:txBody>
          <a:bodyPr/>
          <a:lstStyle>
            <a:lvl1pPr>
              <a:defRPr/>
            </a:lvl1pPr>
          </a:lstStyle>
          <a:p>
            <a:pPr>
              <a:defRPr/>
            </a:pPr>
            <a:fld id="{9520C1AC-1C8F-48D6-AA6C-391EB630EBA9}" type="slidenum">
              <a:rPr lang="en-US" altLang="en-US"/>
              <a:pPr>
                <a:defRPr/>
              </a:pPr>
              <a:t>‹#›</a:t>
            </a:fld>
            <a:endParaRPr lang="en-US" altLang="en-US" dirty="0"/>
          </a:p>
        </p:txBody>
      </p:sp>
    </p:spTree>
    <p:extLst>
      <p:ext uri="{BB962C8B-B14F-4D97-AF65-F5344CB8AC3E}">
        <p14:creationId xmlns:p14="http://schemas.microsoft.com/office/powerpoint/2010/main" val="130466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dt" sz="half" idx="10"/>
          </p:nvPr>
        </p:nvSpPr>
        <p:spPr>
          <a:ln/>
        </p:spPr>
        <p:txBody>
          <a:bodyPr/>
          <a:lstStyle>
            <a:lvl1pPr>
              <a:defRPr/>
            </a:lvl1pPr>
          </a:lstStyle>
          <a:p>
            <a:pPr>
              <a:defRPr/>
            </a:pPr>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
        <p:nvSpPr>
          <p:cNvPr id="5" name="Rectangle 11"/>
          <p:cNvSpPr>
            <a:spLocks noGrp="1" noChangeArrowheads="1"/>
          </p:cNvSpPr>
          <p:nvPr>
            <p:ph type="sldNum" sz="quarter" idx="12"/>
          </p:nvPr>
        </p:nvSpPr>
        <p:spPr>
          <a:ln/>
        </p:spPr>
        <p:txBody>
          <a:bodyPr/>
          <a:lstStyle>
            <a:lvl1pPr>
              <a:defRPr/>
            </a:lvl1pPr>
          </a:lstStyle>
          <a:p>
            <a:pPr>
              <a:defRPr/>
            </a:pPr>
            <a:fld id="{E3421EE8-4034-49C8-BA9D-8B4D42CDCC3A}" type="slidenum">
              <a:rPr lang="en-US" altLang="en-US"/>
              <a:pPr>
                <a:defRPr/>
              </a:pPr>
              <a:t>‹#›</a:t>
            </a:fld>
            <a:endParaRPr lang="en-US" altLang="en-US" dirty="0"/>
          </a:p>
        </p:txBody>
      </p:sp>
    </p:spTree>
    <p:extLst>
      <p:ext uri="{BB962C8B-B14F-4D97-AF65-F5344CB8AC3E}">
        <p14:creationId xmlns:p14="http://schemas.microsoft.com/office/powerpoint/2010/main" val="40895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en-US"/>
          </a:p>
        </p:txBody>
      </p:sp>
      <p:sp>
        <p:nvSpPr>
          <p:cNvPr id="4" name="Rectangle 11"/>
          <p:cNvSpPr>
            <a:spLocks noGrp="1" noChangeArrowheads="1"/>
          </p:cNvSpPr>
          <p:nvPr>
            <p:ph type="sldNum" sz="quarter" idx="12"/>
          </p:nvPr>
        </p:nvSpPr>
        <p:spPr>
          <a:ln/>
        </p:spPr>
        <p:txBody>
          <a:bodyPr/>
          <a:lstStyle>
            <a:lvl1pPr>
              <a:defRPr/>
            </a:lvl1pPr>
          </a:lstStyle>
          <a:p>
            <a:pPr>
              <a:defRPr/>
            </a:pPr>
            <a:fld id="{369DF046-D91F-4ECD-8278-2A8AB938817A}" type="slidenum">
              <a:rPr lang="en-US" altLang="en-US"/>
              <a:pPr>
                <a:defRPr/>
              </a:pPr>
              <a:t>‹#›</a:t>
            </a:fld>
            <a:endParaRPr lang="en-US" altLang="en-US" dirty="0"/>
          </a:p>
        </p:txBody>
      </p:sp>
    </p:spTree>
    <p:extLst>
      <p:ext uri="{BB962C8B-B14F-4D97-AF65-F5344CB8AC3E}">
        <p14:creationId xmlns:p14="http://schemas.microsoft.com/office/powerpoint/2010/main" val="9945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76C0B73D-2B78-43E1-A89D-B713026D738E}" type="slidenum">
              <a:rPr lang="en-US" altLang="en-US"/>
              <a:pPr>
                <a:defRPr/>
              </a:pPr>
              <a:t>‹#›</a:t>
            </a:fld>
            <a:endParaRPr lang="en-US" altLang="en-US" dirty="0"/>
          </a:p>
        </p:txBody>
      </p:sp>
    </p:spTree>
    <p:extLst>
      <p:ext uri="{BB962C8B-B14F-4D97-AF65-F5344CB8AC3E}">
        <p14:creationId xmlns:p14="http://schemas.microsoft.com/office/powerpoint/2010/main" val="2359606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EA4E686C-61A6-4C8E-BF3E-29B35B9CB0FC}" type="slidenum">
              <a:rPr lang="en-US" altLang="en-US"/>
              <a:pPr>
                <a:defRPr/>
              </a:pPr>
              <a:t>‹#›</a:t>
            </a:fld>
            <a:endParaRPr lang="en-US" altLang="en-US" dirty="0"/>
          </a:p>
        </p:txBody>
      </p:sp>
    </p:spTree>
    <p:extLst>
      <p:ext uri="{BB962C8B-B14F-4D97-AF65-F5344CB8AC3E}">
        <p14:creationId xmlns:p14="http://schemas.microsoft.com/office/powerpoint/2010/main" val="1197667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071563" y="304800"/>
            <a:ext cx="7615237" cy="1106488"/>
            <a:chOff x="675" y="192"/>
            <a:chExt cx="4797" cy="697"/>
          </a:xfrm>
        </p:grpSpPr>
        <p:sp>
          <p:nvSpPr>
            <p:cNvPr id="1032" name="Oval 3"/>
            <p:cNvSpPr>
              <a:spLocks noChangeArrowheads="1"/>
            </p:cNvSpPr>
            <p:nvPr/>
          </p:nvSpPr>
          <p:spPr bwMode="hidden">
            <a:xfrm flipH="1">
              <a:off x="3067" y="192"/>
              <a:ext cx="696"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sp>
          <p:nvSpPr>
            <p:cNvPr id="1033" name="Oval 4"/>
            <p:cNvSpPr>
              <a:spLocks noChangeArrowheads="1"/>
            </p:cNvSpPr>
            <p:nvPr/>
          </p:nvSpPr>
          <p:spPr bwMode="hidden">
            <a:xfrm flipH="1">
              <a:off x="4777" y="192"/>
              <a:ext cx="695"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sp>
          <p:nvSpPr>
            <p:cNvPr id="1034" name="Oval 5"/>
            <p:cNvSpPr>
              <a:spLocks noChangeArrowheads="1"/>
            </p:cNvSpPr>
            <p:nvPr/>
          </p:nvSpPr>
          <p:spPr bwMode="hidden">
            <a:xfrm flipH="1">
              <a:off x="675" y="193"/>
              <a:ext cx="695"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sp>
          <p:nvSpPr>
            <p:cNvPr id="1035" name="Oval 6"/>
            <p:cNvSpPr>
              <a:spLocks noChangeArrowheads="1"/>
            </p:cNvSpPr>
            <p:nvPr/>
          </p:nvSpPr>
          <p:spPr bwMode="hidden">
            <a:xfrm flipH="1">
              <a:off x="3984" y="192"/>
              <a:ext cx="695" cy="69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sp>
          <p:nvSpPr>
            <p:cNvPr id="1036" name="Oval 7"/>
            <p:cNvSpPr>
              <a:spLocks noChangeArrowheads="1"/>
            </p:cNvSpPr>
            <p:nvPr/>
          </p:nvSpPr>
          <p:spPr bwMode="hidden">
            <a:xfrm flipH="1">
              <a:off x="1486" y="192"/>
              <a:ext cx="695" cy="69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grpSp>
      <p:sp>
        <p:nvSpPr>
          <p:cNvPr id="1027" name="Rectangle 8"/>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201" name="Rectangle 9"/>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badi" panose="020B0604020202020204" pitchFamily="34" charset="0"/>
              </a:defRPr>
            </a:lvl1pPr>
          </a:lstStyle>
          <a:p>
            <a:pPr>
              <a:defRPr/>
            </a:pPr>
            <a:endParaRPr lang="en-US"/>
          </a:p>
        </p:txBody>
      </p:sp>
      <p:sp>
        <p:nvSpPr>
          <p:cNvPr id="8202" name="Rectangle 1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badi" panose="020B0604020202020204" pitchFamily="34" charset="0"/>
              </a:defRPr>
            </a:lvl1pPr>
          </a:lstStyle>
          <a:p>
            <a:pPr>
              <a:defRPr/>
            </a:pPr>
            <a:endParaRPr lang="en-US"/>
          </a:p>
        </p:txBody>
      </p:sp>
      <p:sp>
        <p:nvSpPr>
          <p:cNvPr id="8203" name="Rectangle 11"/>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badi" panose="020B0604020202020204" pitchFamily="34" charset="0"/>
              </a:defRPr>
            </a:lvl1pPr>
          </a:lstStyle>
          <a:p>
            <a:pPr>
              <a:defRPr/>
            </a:pPr>
            <a:fld id="{BAA80B90-BCCA-4A13-8CA9-0A8D79702173}" type="slidenum">
              <a:rPr lang="en-US" altLang="en-US"/>
              <a:pPr>
                <a:defRPr/>
              </a:pPr>
              <a:t>‹#›</a:t>
            </a:fld>
            <a:endParaRPr lang="en-US" altLang="en-US" dirty="0"/>
          </a:p>
        </p:txBody>
      </p:sp>
      <p:sp>
        <p:nvSpPr>
          <p:cNvPr id="1031" name="Rectangle 1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847"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Lst>
  <p:hf hdr="0" ftr="0" dt="0"/>
  <p:txStyles>
    <p:titleStyle>
      <a:lvl1pPr algn="l" rtl="0" eaLnBrk="0" fontAlgn="base" hangingPunct="0">
        <a:spcBef>
          <a:spcPct val="0"/>
        </a:spcBef>
        <a:spcAft>
          <a:spcPct val="0"/>
        </a:spcAft>
        <a:defRPr sz="3800">
          <a:solidFill>
            <a:schemeClr val="tx2"/>
          </a:solidFill>
          <a:latin typeface="Abadi" panose="020B0604020202020204" pitchFamily="34" charset="0"/>
          <a:ea typeface="+mj-ea"/>
          <a:cs typeface="+mj-cs"/>
        </a:defRPr>
      </a:lvl1pPr>
      <a:lvl2pPr algn="l" rtl="0" eaLnBrk="0" fontAlgn="base" hangingPunct="0">
        <a:spcBef>
          <a:spcPct val="0"/>
        </a:spcBef>
        <a:spcAft>
          <a:spcPct val="0"/>
        </a:spcAft>
        <a:defRPr sz="3800">
          <a:solidFill>
            <a:schemeClr val="tx2"/>
          </a:solidFill>
          <a:latin typeface="Abadi" pitchFamily="34" charset="0"/>
        </a:defRPr>
      </a:lvl2pPr>
      <a:lvl3pPr algn="l" rtl="0" eaLnBrk="0" fontAlgn="base" hangingPunct="0">
        <a:spcBef>
          <a:spcPct val="0"/>
        </a:spcBef>
        <a:spcAft>
          <a:spcPct val="0"/>
        </a:spcAft>
        <a:defRPr sz="3800">
          <a:solidFill>
            <a:schemeClr val="tx2"/>
          </a:solidFill>
          <a:latin typeface="Abadi" pitchFamily="34" charset="0"/>
        </a:defRPr>
      </a:lvl3pPr>
      <a:lvl4pPr algn="l" rtl="0" eaLnBrk="0" fontAlgn="base" hangingPunct="0">
        <a:spcBef>
          <a:spcPct val="0"/>
        </a:spcBef>
        <a:spcAft>
          <a:spcPct val="0"/>
        </a:spcAft>
        <a:defRPr sz="3800">
          <a:solidFill>
            <a:schemeClr val="tx2"/>
          </a:solidFill>
          <a:latin typeface="Abadi" pitchFamily="34" charset="0"/>
        </a:defRPr>
      </a:lvl4pPr>
      <a:lvl5pPr algn="l" rtl="0" eaLnBrk="0" fontAlgn="base" hangingPunct="0">
        <a:spcBef>
          <a:spcPct val="0"/>
        </a:spcBef>
        <a:spcAft>
          <a:spcPct val="0"/>
        </a:spcAft>
        <a:defRPr sz="3800">
          <a:solidFill>
            <a:schemeClr val="tx2"/>
          </a:solidFill>
          <a:latin typeface="Abadi" pitchFamily="34"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Abadi" panose="020B0604020202020204" pitchFamily="34" charset="0"/>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Abadi" panose="020B0604020202020204" pitchFamily="34" charset="0"/>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Abadi" panose="020B0604020202020204" pitchFamily="34" charset="0"/>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Abadi" panose="020B0604020202020204" pitchFamily="34" charset="0"/>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badi" panose="020B0604020202020204" pitchFamily="34" charset="0"/>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itle 1"/>
          <p:cNvSpPr>
            <a:spLocks noGrp="1"/>
          </p:cNvSpPr>
          <p:nvPr>
            <p:ph type="title"/>
          </p:nvPr>
        </p:nvSpPr>
        <p:spPr/>
        <p:txBody>
          <a:bodyPr/>
          <a:lstStyle/>
          <a:p>
            <a:r>
              <a:rPr lang="en-US" altLang="en-US" dirty="0"/>
              <a:t>Fallacies</a:t>
            </a:r>
          </a:p>
        </p:txBody>
      </p:sp>
      <p:sp>
        <p:nvSpPr>
          <p:cNvPr id="3" name="Content Placeholder 2"/>
          <p:cNvSpPr>
            <a:spLocks noGrp="1"/>
          </p:cNvSpPr>
          <p:nvPr>
            <p:ph idx="1"/>
          </p:nvPr>
        </p:nvSpPr>
        <p:spPr/>
        <p:txBody>
          <a:bodyPr>
            <a:normAutofit fontScale="62500" lnSpcReduction="20000"/>
          </a:bodyPr>
          <a:lstStyle/>
          <a:p>
            <a:pPr>
              <a:defRPr/>
            </a:pPr>
            <a:r>
              <a:rPr lang="en-US" dirty="0"/>
              <a:t>Arguments are based on tautologies. </a:t>
            </a:r>
          </a:p>
          <a:p>
            <a:pPr>
              <a:defRPr/>
            </a:pPr>
            <a:r>
              <a:rPr lang="en-US" dirty="0"/>
              <a:t>Fallacies are based on contingencies.</a:t>
            </a:r>
          </a:p>
          <a:p>
            <a:pPr>
              <a:defRPr/>
            </a:pPr>
            <a:r>
              <a:rPr lang="en-US" dirty="0"/>
              <a:t>The proposition ((p → q) ∧q) → p is not a tautology, because it is false when p is false and q is true.</a:t>
            </a:r>
          </a:p>
          <a:p>
            <a:pPr>
              <a:defRPr/>
            </a:pPr>
            <a:r>
              <a:rPr lang="en-US" dirty="0"/>
              <a:t>This type of incorrect reasoning is called the </a:t>
            </a:r>
            <a:r>
              <a:rPr lang="en-US" b="1" dirty="0"/>
              <a:t>fallacy of affirming the conclusion</a:t>
            </a:r>
            <a:r>
              <a:rPr lang="en-US" dirty="0"/>
              <a:t>.</a:t>
            </a:r>
          </a:p>
          <a:p>
            <a:pPr>
              <a:defRPr/>
            </a:pPr>
            <a:r>
              <a:rPr lang="en-US" dirty="0"/>
              <a:t>Example:</a:t>
            </a:r>
          </a:p>
          <a:p>
            <a:pPr>
              <a:defRPr/>
            </a:pPr>
            <a:r>
              <a:rPr lang="en-US" dirty="0"/>
              <a:t>If you do every problem in this book, then you will learn discrete mathematics. </a:t>
            </a:r>
            <a:endParaRPr lang="en-US" dirty="0" smtClean="0"/>
          </a:p>
          <a:p>
            <a:pPr>
              <a:defRPr/>
            </a:pPr>
            <a:r>
              <a:rPr lang="en-US" dirty="0" smtClean="0"/>
              <a:t>P = You do every problem in this book.</a:t>
            </a:r>
          </a:p>
          <a:p>
            <a:pPr>
              <a:defRPr/>
            </a:pPr>
            <a:r>
              <a:rPr lang="en-US" dirty="0" smtClean="0"/>
              <a:t>Q = You learn discrete mathematics.</a:t>
            </a:r>
          </a:p>
          <a:p>
            <a:pPr>
              <a:defRPr/>
            </a:pPr>
            <a:endParaRPr lang="en-US" dirty="0" smtClean="0"/>
          </a:p>
          <a:p>
            <a:pPr>
              <a:defRPr/>
            </a:pPr>
            <a:r>
              <a:rPr lang="en-US" dirty="0" smtClean="0"/>
              <a:t>You </a:t>
            </a:r>
            <a:r>
              <a:rPr lang="en-US" dirty="0"/>
              <a:t>learned discrete mathematics. </a:t>
            </a:r>
            <a:r>
              <a:rPr lang="en-US" dirty="0">
                <a:solidFill>
                  <a:srgbClr val="FF0000"/>
                </a:solidFill>
              </a:rPr>
              <a:t>Therefore, you did every problem in this book</a:t>
            </a:r>
            <a:r>
              <a:rPr lang="en-US" dirty="0" smtClean="0">
                <a:solidFill>
                  <a:srgbClr val="FF0000"/>
                </a:solidFill>
              </a:rPr>
              <a:t>. You can not conclude this because for q true p may be False or true. </a:t>
            </a:r>
            <a:endParaRPr lang="en-US"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696379855"/>
              </p:ext>
            </p:extLst>
          </p:nvPr>
        </p:nvGraphicFramePr>
        <p:xfrm>
          <a:off x="5943600" y="292100"/>
          <a:ext cx="2889250" cy="1828800"/>
        </p:xfrm>
        <a:graphic>
          <a:graphicData uri="http://schemas.openxmlformats.org/drawingml/2006/table">
            <a:tbl>
              <a:tblPr/>
              <a:tblGrid>
                <a:gridCol w="958592">
                  <a:extLst>
                    <a:ext uri="{9D8B030D-6E8A-4147-A177-3AD203B41FA5}">
                      <a16:colId xmlns="" xmlns:a16="http://schemas.microsoft.com/office/drawing/2014/main" val="20000"/>
                    </a:ext>
                  </a:extLst>
                </a:gridCol>
                <a:gridCol w="965329">
                  <a:extLst>
                    <a:ext uri="{9D8B030D-6E8A-4147-A177-3AD203B41FA5}">
                      <a16:colId xmlns="" xmlns:a16="http://schemas.microsoft.com/office/drawing/2014/main" val="20001"/>
                    </a:ext>
                  </a:extLst>
                </a:gridCol>
                <a:gridCol w="965329">
                  <a:extLst>
                    <a:ext uri="{9D8B030D-6E8A-4147-A177-3AD203B41FA5}">
                      <a16:colId xmlns="" xmlns:a16="http://schemas.microsoft.com/office/drawing/2014/main" val="20002"/>
                    </a:ext>
                  </a:extLst>
                </a:gridCol>
              </a:tblGrid>
              <a:tr h="0">
                <a:tc>
                  <a:txBody>
                    <a:bodyPr/>
                    <a:lstStyle/>
                    <a:p>
                      <a:pPr algn="ctr"/>
                      <a:r>
                        <a:rPr lang="en-US" dirty="0">
                          <a:effectLst/>
                        </a:rPr>
                        <a:t>p</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q</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p → q</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 xmlns:a16="http://schemas.microsoft.com/office/drawing/2014/main" val="10000"/>
                  </a:ext>
                </a:extLst>
              </a:tr>
              <a:tr h="0">
                <a:tc>
                  <a:txBody>
                    <a:bodyPr/>
                    <a:lstStyle/>
                    <a:p>
                      <a:r>
                        <a:rPr lang="en-US">
                          <a:effectLst/>
                        </a:rPr>
                        <a:t>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3300"/>
                    </a:solidFill>
                  </a:tcPr>
                </a:tc>
                <a:tc>
                  <a:txBody>
                    <a:bodyPr/>
                    <a:lstStyle/>
                    <a:p>
                      <a:r>
                        <a:rPr lang="en-US" dirty="0">
                          <a:effectLst/>
                        </a:rPr>
                        <a:t>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 xmlns:a16="http://schemas.microsoft.com/office/drawing/2014/main" val="10001"/>
                  </a:ext>
                </a:extLst>
              </a:tr>
              <a:tr h="0">
                <a:tc>
                  <a:txBody>
                    <a:bodyPr/>
                    <a:lstStyle/>
                    <a:p>
                      <a:r>
                        <a:rPr lang="en-US" dirty="0">
                          <a:effectLst/>
                        </a:rPr>
                        <a:t>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F</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F</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 xmlns:a16="http://schemas.microsoft.com/office/drawing/2014/main" val="10002"/>
                  </a:ext>
                </a:extLst>
              </a:tr>
              <a:tr h="0">
                <a:tc>
                  <a:txBody>
                    <a:bodyPr/>
                    <a:lstStyle/>
                    <a:p>
                      <a:r>
                        <a:rPr lang="en-US">
                          <a:effectLst/>
                        </a:rPr>
                        <a:t>F</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solidFill>
                            <a:schemeClr val="tx1"/>
                          </a:solidFill>
                          <a:effectLst/>
                        </a:rPr>
                        <a:t>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0000"/>
                    </a:solidFill>
                  </a:tcPr>
                </a:tc>
                <a:tc>
                  <a:txBody>
                    <a:bodyPr/>
                    <a:lstStyle/>
                    <a:p>
                      <a:r>
                        <a:rPr lang="en-US" dirty="0">
                          <a:effectLst/>
                        </a:rPr>
                        <a:t>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 xmlns:a16="http://schemas.microsoft.com/office/drawing/2014/main" val="10003"/>
                  </a:ext>
                </a:extLst>
              </a:tr>
              <a:tr h="0">
                <a:tc>
                  <a:txBody>
                    <a:bodyPr/>
                    <a:lstStyle/>
                    <a:p>
                      <a:r>
                        <a:rPr lang="en-US">
                          <a:effectLst/>
                        </a:rPr>
                        <a:t>F</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F</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 xmlns:a16="http://schemas.microsoft.com/office/drawing/2014/main" val="10004"/>
                  </a:ext>
                </a:extLst>
              </a:tr>
            </a:tbl>
          </a:graphicData>
        </a:graphic>
      </p:graphicFrame>
      <p:pic>
        <p:nvPicPr>
          <p:cNvPr id="2" name="Picture 1"/>
          <p:cNvPicPr>
            <a:picLocks noChangeAspect="1"/>
          </p:cNvPicPr>
          <p:nvPr/>
        </p:nvPicPr>
        <p:blipFill>
          <a:blip r:embed="rId2"/>
          <a:stretch>
            <a:fillRect/>
          </a:stretch>
        </p:blipFill>
        <p:spPr>
          <a:xfrm>
            <a:off x="5917842" y="4064000"/>
            <a:ext cx="3076575" cy="2066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92305C7-2856-48D4-B6F1-10DDE22C97F6}" type="slidenum">
              <a:rPr lang="en-US" altLang="en-US" smtClean="0">
                <a:latin typeface="Abadi" pitchFamily="34" charset="0"/>
              </a:rPr>
              <a:pPr/>
              <a:t>10</a:t>
            </a:fld>
            <a:endParaRPr lang="en-US" altLang="en-US">
              <a:latin typeface="Abadi" pitchFamily="34" charset="0"/>
            </a:endParaRPr>
          </a:p>
        </p:txBody>
      </p:sp>
      <p:pic>
        <p:nvPicPr>
          <p:cNvPr id="196611"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5613" y="692150"/>
            <a:ext cx="8002587"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69DF046-D91F-4ECD-8278-2A8AB938817A}" type="slidenum">
              <a:rPr lang="en-US" altLang="en-US" smtClean="0"/>
              <a:pPr>
                <a:defRPr/>
              </a:pPr>
              <a:t>11</a:t>
            </a:fld>
            <a:endParaRPr lang="en-US" altLang="en-US" dirty="0"/>
          </a:p>
        </p:txBody>
      </p:sp>
      <p:graphicFrame>
        <p:nvGraphicFramePr>
          <p:cNvPr id="3" name="Table 2"/>
          <p:cNvGraphicFramePr>
            <a:graphicFrameLocks noGrp="1"/>
          </p:cNvGraphicFramePr>
          <p:nvPr>
            <p:extLst>
              <p:ext uri="{D42A27DB-BD31-4B8C-83A1-F6EECF244321}">
                <p14:modId xmlns:p14="http://schemas.microsoft.com/office/powerpoint/2010/main" val="3934012120"/>
              </p:ext>
            </p:extLst>
          </p:nvPr>
        </p:nvGraphicFramePr>
        <p:xfrm>
          <a:off x="2581141" y="1981200"/>
          <a:ext cx="6096000" cy="3337560"/>
        </p:xfrm>
        <a:graphic>
          <a:graphicData uri="http://schemas.openxmlformats.org/drawingml/2006/table">
            <a:tbl>
              <a:tblPr firstRow="1" bandRow="1">
                <a:tableStyleId>{5940675A-B579-460E-94D1-54222C63F5DA}</a:tableStyleId>
              </a:tblPr>
              <a:tblGrid>
                <a:gridCol w="3048000"/>
                <a:gridCol w="3048000"/>
              </a:tblGrid>
              <a:tr h="370840">
                <a:tc>
                  <a:txBody>
                    <a:bodyPr/>
                    <a:lstStyle/>
                    <a:p>
                      <a:r>
                        <a:rPr lang="en-US" dirty="0" smtClean="0"/>
                        <a:t>Step </a:t>
                      </a:r>
                      <a:endParaRPr lang="en-US" dirty="0"/>
                    </a:p>
                  </a:txBody>
                  <a:tcPr/>
                </a:tc>
                <a:tc>
                  <a:txBody>
                    <a:bodyPr/>
                    <a:lstStyle/>
                    <a:p>
                      <a:r>
                        <a:rPr lang="en-US" dirty="0" smtClean="0"/>
                        <a:t>Reason</a:t>
                      </a:r>
                      <a:endParaRPr lang="en-US" dirty="0"/>
                    </a:p>
                  </a:txBody>
                  <a:tcPr/>
                </a:tc>
              </a:tr>
              <a:tr h="370840">
                <a:tc>
                  <a:txBody>
                    <a:bodyPr/>
                    <a:lstStyle/>
                    <a:p>
                      <a:r>
                        <a:rPr lang="en-US" dirty="0" smtClean="0"/>
                        <a:t>-</a:t>
                      </a:r>
                      <a:r>
                        <a:rPr lang="en-US" dirty="0" err="1" smtClean="0"/>
                        <a:t>p</a:t>
                      </a:r>
                      <a:r>
                        <a:rPr lang="en-US" altLang="en-US" sz="1800" dirty="0" err="1" smtClean="0">
                          <a:solidFill>
                            <a:srgbClr val="000000"/>
                          </a:solidFill>
                          <a:latin typeface="Cambria Math" panose="02040503050406030204" pitchFamily="18" charset="0"/>
                        </a:rPr>
                        <a:t>∧q</a:t>
                      </a:r>
                      <a:endParaRPr lang="en-US" dirty="0"/>
                    </a:p>
                  </a:txBody>
                  <a:tcPr/>
                </a:tc>
                <a:tc>
                  <a:txBody>
                    <a:bodyPr/>
                    <a:lstStyle/>
                    <a:p>
                      <a:r>
                        <a:rPr lang="en-US" dirty="0" smtClean="0"/>
                        <a:t>Premise</a:t>
                      </a:r>
                      <a:endParaRPr lang="en-US" dirty="0"/>
                    </a:p>
                  </a:txBody>
                  <a:tcPr/>
                </a:tc>
              </a:tr>
              <a:tr h="370840">
                <a:tc>
                  <a:txBody>
                    <a:bodyPr/>
                    <a:lstStyle/>
                    <a:p>
                      <a:r>
                        <a:rPr lang="en-US" dirty="0" smtClean="0"/>
                        <a:t>-p</a:t>
                      </a:r>
                      <a:endParaRPr lang="en-US" dirty="0"/>
                    </a:p>
                  </a:txBody>
                  <a:tcPr/>
                </a:tc>
                <a:tc>
                  <a:txBody>
                    <a:bodyPr/>
                    <a:lstStyle/>
                    <a:p>
                      <a:r>
                        <a:rPr lang="en-US" dirty="0" smtClean="0"/>
                        <a:t>Simplification using (1)</a:t>
                      </a:r>
                      <a:endParaRPr lang="en-US" dirty="0"/>
                    </a:p>
                  </a:txBody>
                  <a:tcPr/>
                </a:tc>
              </a:tr>
              <a:tr h="370840">
                <a:tc>
                  <a:txBody>
                    <a:bodyPr/>
                    <a:lstStyle/>
                    <a:p>
                      <a:r>
                        <a:rPr lang="en-US" dirty="0" smtClean="0"/>
                        <a:t>r </a:t>
                      </a:r>
                      <a:r>
                        <a:rPr lang="en-US" dirty="0" smtClean="0">
                          <a:sym typeface="Wingdings" panose="05000000000000000000" pitchFamily="2" charset="2"/>
                        </a:rPr>
                        <a:t> p  </a:t>
                      </a:r>
                      <a:r>
                        <a:rPr lang="en-US" sz="1800" b="1" i="0" kern="1200" dirty="0" smtClean="0">
                          <a:solidFill>
                            <a:schemeClr val="tx1"/>
                          </a:solidFill>
                          <a:effectLst/>
                          <a:latin typeface="+mn-lt"/>
                          <a:ea typeface="+mn-ea"/>
                          <a:cs typeface="+mn-cs"/>
                        </a:rPr>
                        <a:t>≡ -r V p</a:t>
                      </a:r>
                      <a:endParaRPr lang="en-US" dirty="0"/>
                    </a:p>
                  </a:txBody>
                  <a:tcPr/>
                </a:tc>
                <a:tc>
                  <a:txBody>
                    <a:bodyPr/>
                    <a:lstStyle/>
                    <a:p>
                      <a:r>
                        <a:rPr lang="en-US" dirty="0" smtClean="0"/>
                        <a:t>Premise</a:t>
                      </a:r>
                    </a:p>
                  </a:txBody>
                  <a:tcPr/>
                </a:tc>
              </a:tr>
              <a:tr h="370840">
                <a:tc>
                  <a:txBody>
                    <a:bodyPr/>
                    <a:lstStyle/>
                    <a:p>
                      <a:r>
                        <a:rPr lang="en-US" dirty="0" smtClean="0"/>
                        <a:t>-r</a:t>
                      </a:r>
                      <a:endParaRPr lang="en-US" dirty="0"/>
                    </a:p>
                  </a:txBody>
                  <a:tcPr/>
                </a:tc>
                <a:tc>
                  <a:txBody>
                    <a:bodyPr/>
                    <a:lstStyle/>
                    <a:p>
                      <a:endParaRPr lang="en-US" dirty="0" smtClean="0"/>
                    </a:p>
                  </a:txBody>
                  <a:tcPr/>
                </a:tc>
              </a:tr>
              <a:tr h="370840">
                <a:tc>
                  <a:txBody>
                    <a:bodyPr/>
                    <a:lstStyle/>
                    <a:p>
                      <a:r>
                        <a:rPr lang="en-US" dirty="0" smtClean="0"/>
                        <a:t>-r </a:t>
                      </a:r>
                      <a:r>
                        <a:rPr lang="en-US" dirty="0" smtClean="0">
                          <a:sym typeface="Wingdings" panose="05000000000000000000" pitchFamily="2" charset="2"/>
                        </a:rPr>
                        <a:t> s </a:t>
                      </a:r>
                      <a:r>
                        <a:rPr lang="en-US" sz="1800" b="1" i="0" kern="1200" dirty="0" smtClean="0">
                          <a:solidFill>
                            <a:schemeClr val="tx1"/>
                          </a:solidFill>
                          <a:effectLst/>
                          <a:latin typeface="+mn-lt"/>
                          <a:ea typeface="+mn-ea"/>
                          <a:cs typeface="+mn-cs"/>
                        </a:rPr>
                        <a:t>≡  r V s</a:t>
                      </a:r>
                      <a:endParaRPr lang="en-US" dirty="0"/>
                    </a:p>
                  </a:txBody>
                  <a:tcPr/>
                </a:tc>
                <a:tc>
                  <a:txBody>
                    <a:bodyPr/>
                    <a:lstStyle/>
                    <a:p>
                      <a:r>
                        <a:rPr lang="en-US" dirty="0" smtClean="0"/>
                        <a:t>Premise</a:t>
                      </a:r>
                    </a:p>
                  </a:txBody>
                  <a:tcPr/>
                </a:tc>
              </a:tr>
              <a:tr h="370840">
                <a:tc>
                  <a:txBody>
                    <a:bodyPr/>
                    <a:lstStyle/>
                    <a:p>
                      <a:r>
                        <a:rPr lang="en-US" dirty="0" smtClean="0"/>
                        <a:t>s</a:t>
                      </a:r>
                      <a:endParaRPr lang="en-US" dirty="0"/>
                    </a:p>
                  </a:txBody>
                  <a:tcPr/>
                </a:tc>
                <a:tc>
                  <a:txBody>
                    <a:bodyPr/>
                    <a:lstStyle/>
                    <a:p>
                      <a:endParaRPr lang="en-US" dirty="0" smtClean="0"/>
                    </a:p>
                  </a:txBody>
                  <a:tcPr/>
                </a:tc>
              </a:tr>
              <a:tr h="370840">
                <a:tc>
                  <a:txBody>
                    <a:bodyPr/>
                    <a:lstStyle/>
                    <a:p>
                      <a:r>
                        <a:rPr lang="en-US" dirty="0" smtClean="0"/>
                        <a:t>S </a:t>
                      </a:r>
                      <a:r>
                        <a:rPr lang="en-US" dirty="0" smtClean="0">
                          <a:sym typeface="Wingdings" panose="05000000000000000000" pitchFamily="2" charset="2"/>
                        </a:rPr>
                        <a:t> t</a:t>
                      </a:r>
                      <a:endParaRPr lang="en-US" dirty="0"/>
                    </a:p>
                  </a:txBody>
                  <a:tcPr/>
                </a:tc>
                <a:tc>
                  <a:txBody>
                    <a:bodyPr/>
                    <a:lstStyle/>
                    <a:p>
                      <a:r>
                        <a:rPr lang="en-US" dirty="0" smtClean="0"/>
                        <a:t>Premise</a:t>
                      </a:r>
                    </a:p>
                  </a:txBody>
                  <a:tcPr/>
                </a:tc>
              </a:tr>
              <a:tr h="370840">
                <a:tc>
                  <a:txBody>
                    <a:bodyPr/>
                    <a:lstStyle/>
                    <a:p>
                      <a:r>
                        <a:rPr lang="en-US" dirty="0" smtClean="0"/>
                        <a:t>T</a:t>
                      </a:r>
                      <a:endParaRPr lang="en-US" dirty="0"/>
                    </a:p>
                  </a:txBody>
                  <a:tcPr/>
                </a:tc>
                <a:tc>
                  <a:txBody>
                    <a:bodyPr/>
                    <a:lstStyle/>
                    <a:p>
                      <a:r>
                        <a:rPr lang="en-US" dirty="0" smtClean="0"/>
                        <a:t>Conclusion</a:t>
                      </a:r>
                    </a:p>
                  </a:txBody>
                  <a:tcPr/>
                </a:tc>
              </a:tr>
            </a:tbl>
          </a:graphicData>
        </a:graphic>
      </p:graphicFrame>
      <p:pic>
        <p:nvPicPr>
          <p:cNvPr id="4" name="Picture 3"/>
          <p:cNvPicPr>
            <a:picLocks noChangeAspect="1"/>
          </p:cNvPicPr>
          <p:nvPr/>
        </p:nvPicPr>
        <p:blipFill>
          <a:blip r:embed="rId2"/>
          <a:stretch>
            <a:fillRect/>
          </a:stretch>
        </p:blipFill>
        <p:spPr>
          <a:xfrm>
            <a:off x="228600" y="2209800"/>
            <a:ext cx="1504950" cy="2247900"/>
          </a:xfrm>
          <a:prstGeom prst="rect">
            <a:avLst/>
          </a:prstGeom>
        </p:spPr>
      </p:pic>
      <p:sp>
        <p:nvSpPr>
          <p:cNvPr id="5" name="TextBox 4"/>
          <p:cNvSpPr txBox="1"/>
          <p:nvPr/>
        </p:nvSpPr>
        <p:spPr>
          <a:xfrm>
            <a:off x="1371600" y="533400"/>
            <a:ext cx="6781800" cy="1015663"/>
          </a:xfrm>
          <a:prstGeom prst="rect">
            <a:avLst/>
          </a:prstGeom>
          <a:noFill/>
        </p:spPr>
        <p:txBody>
          <a:bodyPr wrap="square" rtlCol="0">
            <a:spAutoFit/>
          </a:bodyPr>
          <a:lstStyle/>
          <a:p>
            <a:r>
              <a:rPr lang="en-US" sz="3000" dirty="0" smtClean="0"/>
              <a:t>You can also apply laws of logic for </a:t>
            </a:r>
            <a:r>
              <a:rPr lang="en-US" sz="3000" dirty="0" err="1" smtClean="0"/>
              <a:t>inveference</a:t>
            </a:r>
            <a:endParaRPr lang="en-US" sz="3000" dirty="0"/>
          </a:p>
        </p:txBody>
      </p:sp>
    </p:spTree>
    <p:extLst>
      <p:ext uri="{BB962C8B-B14F-4D97-AF65-F5344CB8AC3E}">
        <p14:creationId xmlns:p14="http://schemas.microsoft.com/office/powerpoint/2010/main" val="13821955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50730D7-15C1-41F1-83FA-98C3229026DA}" type="slidenum">
              <a:rPr lang="en-US" altLang="en-US" smtClean="0">
                <a:latin typeface="Abadi" pitchFamily="34" charset="0"/>
              </a:rPr>
              <a:pPr/>
              <a:t>12</a:t>
            </a:fld>
            <a:endParaRPr lang="en-US" altLang="en-US">
              <a:latin typeface="Abadi" pitchFamily="34" charset="0"/>
            </a:endParaRPr>
          </a:p>
        </p:txBody>
      </p:sp>
      <p:pic>
        <p:nvPicPr>
          <p:cNvPr id="197635"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3238" y="990600"/>
            <a:ext cx="7954962" cy="476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itle 2"/>
          <p:cNvSpPr>
            <a:spLocks noGrp="1"/>
          </p:cNvSpPr>
          <p:nvPr>
            <p:ph type="title"/>
          </p:nvPr>
        </p:nvSpPr>
        <p:spPr/>
        <p:txBody>
          <a:bodyPr/>
          <a:lstStyle/>
          <a:p>
            <a:r>
              <a:rPr lang="en-US" altLang="en-US"/>
              <a:t>EXAMPLE #2</a:t>
            </a:r>
          </a:p>
        </p:txBody>
      </p:sp>
      <p:pic>
        <p:nvPicPr>
          <p:cNvPr id="198659"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3500" y="1417638"/>
            <a:ext cx="8166100" cy="4100512"/>
          </a:xfrm>
        </p:spPr>
      </p:pic>
      <p:sp>
        <p:nvSpPr>
          <p:cNvPr id="19866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4256ACD-00FC-4AEF-BF9B-DE907A1343DD}" type="slidenum">
              <a:rPr lang="en-US" altLang="en-US" smtClean="0">
                <a:latin typeface="Abadi" pitchFamily="34" charset="0"/>
              </a:rPr>
              <a:pPr/>
              <a:t>13</a:t>
            </a:fld>
            <a:endParaRPr lang="en-US" altLang="en-US">
              <a:latin typeface="Abad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89F2987-7D46-42A7-8C16-8716851EC2AE}" type="slidenum">
              <a:rPr lang="en-US" altLang="en-US" smtClean="0">
                <a:latin typeface="Abadi" pitchFamily="34" charset="0"/>
              </a:rPr>
              <a:pPr/>
              <a:t>14</a:t>
            </a:fld>
            <a:endParaRPr lang="en-US" altLang="en-US">
              <a:latin typeface="Abadi" pitchFamily="34" charset="0"/>
            </a:endParaRPr>
          </a:p>
        </p:txBody>
      </p:sp>
      <p:pic>
        <p:nvPicPr>
          <p:cNvPr id="199683"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5113" y="609600"/>
            <a:ext cx="7964487" cy="521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066800" y="5822950"/>
            <a:ext cx="6858000" cy="369332"/>
          </a:xfrm>
          <a:prstGeom prst="rect">
            <a:avLst/>
          </a:prstGeom>
          <a:noFill/>
        </p:spPr>
        <p:txBody>
          <a:bodyPr wrap="square" rtlCol="0">
            <a:spAutoFit/>
          </a:bodyPr>
          <a:lstStyle/>
          <a:p>
            <a:r>
              <a:rPr lang="pt-BR" dirty="0" smtClean="0"/>
              <a:t>((</a:t>
            </a:r>
            <a:r>
              <a:rPr lang="pt-BR" dirty="0"/>
              <a:t>p-&gt;q)∧(¬p-&gt;r)∧(r-&gt;s</a:t>
            </a:r>
            <a:r>
              <a:rPr lang="pt-BR" dirty="0" smtClean="0"/>
              <a:t>))-&gt;(¬</a:t>
            </a:r>
            <a:r>
              <a:rPr lang="pt-BR" dirty="0"/>
              <a:t>q-&gt;s</a:t>
            </a:r>
            <a:r>
              <a:rPr lang="pt-BR" dirty="0" smtClean="0"/>
              <a:t>) is a taughtalogy</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69DF046-D91F-4ECD-8278-2A8AB938817A}" type="slidenum">
              <a:rPr lang="en-US" altLang="en-US" smtClean="0"/>
              <a:pPr>
                <a:defRPr/>
              </a:pPr>
              <a:t>15</a:t>
            </a:fld>
            <a:endParaRPr lang="en-US" altLang="en-US" dirty="0"/>
          </a:p>
        </p:txBody>
      </p:sp>
      <p:pic>
        <p:nvPicPr>
          <p:cNvPr id="3" name="Picture 2"/>
          <p:cNvPicPr>
            <a:picLocks noChangeAspect="1"/>
          </p:cNvPicPr>
          <p:nvPr/>
        </p:nvPicPr>
        <p:blipFill>
          <a:blip r:embed="rId2"/>
          <a:stretch>
            <a:fillRect/>
          </a:stretch>
        </p:blipFill>
        <p:spPr>
          <a:xfrm>
            <a:off x="1752600" y="815287"/>
            <a:ext cx="6000750" cy="6042713"/>
          </a:xfrm>
          <a:prstGeom prst="rect">
            <a:avLst/>
          </a:prstGeom>
        </p:spPr>
      </p:pic>
    </p:spTree>
    <p:extLst>
      <p:ext uri="{BB962C8B-B14F-4D97-AF65-F5344CB8AC3E}">
        <p14:creationId xmlns:p14="http://schemas.microsoft.com/office/powerpoint/2010/main" val="824819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1AAFC6F-4836-47DE-A388-200856A50F8F}" type="slidenum">
              <a:rPr lang="en-US" altLang="en-US" smtClean="0">
                <a:latin typeface="Abadi" pitchFamily="34" charset="0"/>
              </a:rPr>
              <a:pPr/>
              <a:t>16</a:t>
            </a:fld>
            <a:endParaRPr lang="en-US" altLang="en-US">
              <a:latin typeface="Abadi" pitchFamily="34" charset="0"/>
            </a:endParaRPr>
          </a:p>
        </p:txBody>
      </p:sp>
      <p:pic>
        <p:nvPicPr>
          <p:cNvPr id="200707"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100" y="914400"/>
            <a:ext cx="7734300"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3BD664-10D6-4E0D-9871-D1C421834607}" type="slidenum">
              <a:rPr lang="en-US" altLang="en-US" smtClean="0">
                <a:latin typeface="Abadi" pitchFamily="34" charset="0"/>
              </a:rPr>
              <a:pPr/>
              <a:t>17</a:t>
            </a:fld>
            <a:endParaRPr lang="en-US" altLang="en-US">
              <a:latin typeface="Abadi" pitchFamily="34" charset="0"/>
            </a:endParaRPr>
          </a:p>
        </p:txBody>
      </p:sp>
      <p:pic>
        <p:nvPicPr>
          <p:cNvPr id="201731"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3238" y="1371600"/>
            <a:ext cx="813752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itle 1"/>
          <p:cNvSpPr>
            <a:spLocks noGrp="1"/>
          </p:cNvSpPr>
          <p:nvPr>
            <p:ph type="title"/>
          </p:nvPr>
        </p:nvSpPr>
        <p:spPr/>
        <p:txBody>
          <a:bodyPr/>
          <a:lstStyle/>
          <a:p>
            <a:r>
              <a:rPr lang="en-US" altLang="en-US"/>
              <a:t>Valid Arguments</a:t>
            </a:r>
          </a:p>
        </p:txBody>
      </p:sp>
      <p:pic>
        <p:nvPicPr>
          <p:cNvPr id="202755" name="Picture 6" descr="addin_tmp.png"/>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3962400"/>
            <a:ext cx="8126413"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756" name="Rectangle 3"/>
          <p:cNvSpPr>
            <a:spLocks noChangeArrowheads="1"/>
          </p:cNvSpPr>
          <p:nvPr/>
        </p:nvSpPr>
        <p:spPr bwMode="auto">
          <a:xfrm>
            <a:off x="457200" y="1905000"/>
            <a:ext cx="6553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t>Example </a:t>
            </a:r>
            <a:r>
              <a:rPr lang="en-US" altLang="en-US" sz="2400" b="1">
                <a:latin typeface="Cambria Math" panose="02040503050406030204" pitchFamily="18" charset="0"/>
                <a:ea typeface="Cambria Math" panose="02040503050406030204" pitchFamily="18" charset="0"/>
                <a:cs typeface="Cambria Math" panose="02040503050406030204" pitchFamily="18" charset="0"/>
              </a:rPr>
              <a:t>3</a:t>
            </a:r>
            <a:r>
              <a:rPr lang="en-US" altLang="en-US" sz="2400"/>
              <a:t>: From the single proposition </a:t>
            </a:r>
            <a:endParaRPr lang="en-US" altLang="en-US"/>
          </a:p>
          <a:p>
            <a:endParaRPr lang="en-US" altLang="en-US"/>
          </a:p>
          <a:p>
            <a:endParaRPr lang="en-US" altLang="en-US"/>
          </a:p>
          <a:p>
            <a:r>
              <a:rPr lang="en-US" altLang="en-US"/>
              <a:t> </a:t>
            </a:r>
            <a:r>
              <a:rPr lang="en-US" altLang="en-US" sz="2400"/>
              <a:t>Show that </a:t>
            </a:r>
            <a:r>
              <a:rPr lang="en-US" altLang="en-US" sz="2400" i="1"/>
              <a:t>q</a:t>
            </a:r>
            <a:r>
              <a:rPr lang="en-US" altLang="en-US" sz="2400"/>
              <a:t> is a conclusion.</a:t>
            </a:r>
          </a:p>
        </p:txBody>
      </p:sp>
      <p:pic>
        <p:nvPicPr>
          <p:cNvPr id="202757" name="Picture 4" descr="addin_tmp.png"/>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2819400" y="2362200"/>
            <a:ext cx="184943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758" name="TextBox 5"/>
          <p:cNvSpPr txBox="1">
            <a:spLocks noChangeArrowheads="1"/>
          </p:cNvSpPr>
          <p:nvPr/>
        </p:nvSpPr>
        <p:spPr bwMode="auto">
          <a:xfrm>
            <a:off x="381000" y="3276600"/>
            <a:ext cx="1905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t>Solution</a:t>
            </a:r>
            <a:r>
              <a:rPr lang="en-US" altLang="en-US"/>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be concluded from:</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29B3ADA-7D94-4387-ADFB-C9ECA51860E3}" type="slidenum">
              <a:rPr lang="en-US" altLang="en-US" smtClean="0"/>
              <a:pPr>
                <a:defRPr/>
              </a:pPr>
              <a:t>19</a:t>
            </a:fld>
            <a:endParaRPr lang="en-US" altLang="en-US" dirty="0"/>
          </a:p>
        </p:txBody>
      </p:sp>
      <p:pic>
        <p:nvPicPr>
          <p:cNvPr id="5" name="Picture 4"/>
          <p:cNvPicPr>
            <a:picLocks noChangeAspect="1"/>
          </p:cNvPicPr>
          <p:nvPr/>
        </p:nvPicPr>
        <p:blipFill>
          <a:blip r:embed="rId2"/>
          <a:stretch>
            <a:fillRect/>
          </a:stretch>
        </p:blipFill>
        <p:spPr>
          <a:xfrm>
            <a:off x="463639" y="1623811"/>
            <a:ext cx="7496175" cy="1762125"/>
          </a:xfrm>
          <a:prstGeom prst="rect">
            <a:avLst/>
          </a:prstGeom>
        </p:spPr>
      </p:pic>
      <p:pic>
        <p:nvPicPr>
          <p:cNvPr id="6" name="Picture 5"/>
          <p:cNvPicPr>
            <a:picLocks noChangeAspect="1"/>
          </p:cNvPicPr>
          <p:nvPr/>
        </p:nvPicPr>
        <p:blipFill>
          <a:blip r:embed="rId3"/>
          <a:stretch>
            <a:fillRect/>
          </a:stretch>
        </p:blipFill>
        <p:spPr>
          <a:xfrm>
            <a:off x="687476" y="3452230"/>
            <a:ext cx="7048500" cy="2457450"/>
          </a:xfrm>
          <a:prstGeom prst="rect">
            <a:avLst/>
          </a:prstGeom>
        </p:spPr>
      </p:pic>
    </p:spTree>
    <p:extLst>
      <p:ext uri="{BB962C8B-B14F-4D97-AF65-F5344CB8AC3E}">
        <p14:creationId xmlns:p14="http://schemas.microsoft.com/office/powerpoint/2010/main" val="2919511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itle 6"/>
          <p:cNvSpPr>
            <a:spLocks noGrp="1"/>
          </p:cNvSpPr>
          <p:nvPr>
            <p:ph type="title"/>
          </p:nvPr>
        </p:nvSpPr>
        <p:spPr/>
        <p:txBody>
          <a:bodyPr/>
          <a:lstStyle/>
          <a:p>
            <a:r>
              <a:rPr lang="en-US" altLang="en-US" sz="4000" b="1">
                <a:solidFill>
                  <a:srgbClr val="000000"/>
                </a:solidFill>
                <a:latin typeface="Calibri" panose="020F0502020204030204" pitchFamily="34" charset="0"/>
              </a:rPr>
              <a:t>Fallacy of denying the hypothesis</a:t>
            </a:r>
            <a:r>
              <a:rPr lang="en-US" altLang="en-US" sz="4000">
                <a:solidFill>
                  <a:srgbClr val="000000"/>
                </a:solidFill>
                <a:latin typeface="Calibri" panose="020F0502020204030204" pitchFamily="34" charset="0"/>
              </a:rPr>
              <a:t>.</a:t>
            </a:r>
            <a:br>
              <a:rPr lang="en-US" altLang="en-US" sz="4000">
                <a:solidFill>
                  <a:srgbClr val="000000"/>
                </a:solidFill>
                <a:latin typeface="Calibri" panose="020F0502020204030204" pitchFamily="34" charset="0"/>
              </a:rPr>
            </a:br>
            <a:endParaRPr lang="en-US" altLang="en-US"/>
          </a:p>
        </p:txBody>
      </p:sp>
      <p:sp>
        <p:nvSpPr>
          <p:cNvPr id="188419" name="Content Placeholder 7"/>
          <p:cNvSpPr>
            <a:spLocks noGrp="1"/>
          </p:cNvSpPr>
          <p:nvPr>
            <p:ph idx="1"/>
          </p:nvPr>
        </p:nvSpPr>
        <p:spPr/>
        <p:txBody>
          <a:bodyPr/>
          <a:lstStyle/>
          <a:p>
            <a:r>
              <a:rPr lang="en-US" altLang="en-US" sz="2400" dirty="0">
                <a:solidFill>
                  <a:srgbClr val="000000"/>
                </a:solidFill>
                <a:latin typeface="Calibri" panose="020F0502020204030204" pitchFamily="34" charset="0"/>
              </a:rPr>
              <a:t>The proposition </a:t>
            </a:r>
            <a:r>
              <a:rPr lang="en-US" altLang="en-US" sz="2400" i="1" dirty="0">
                <a:solidFill>
                  <a:srgbClr val="000000"/>
                </a:solidFill>
                <a:latin typeface="Calibri" panose="020F0502020204030204" pitchFamily="34" charset="0"/>
              </a:rPr>
              <a:t>((p </a:t>
            </a:r>
            <a:r>
              <a:rPr lang="en-US" altLang="en-US" sz="2400" dirty="0">
                <a:solidFill>
                  <a:srgbClr val="000000"/>
                </a:solidFill>
                <a:latin typeface="Calibri" panose="020F0502020204030204" pitchFamily="34" charset="0"/>
              </a:rPr>
              <a:t>→ </a:t>
            </a:r>
            <a:r>
              <a:rPr lang="en-US" altLang="en-US" sz="2400" i="1" dirty="0">
                <a:solidFill>
                  <a:srgbClr val="000000"/>
                </a:solidFill>
                <a:latin typeface="Calibri" panose="020F0502020204030204" pitchFamily="34" charset="0"/>
              </a:rPr>
              <a:t>q)</a:t>
            </a:r>
            <a:r>
              <a:rPr lang="en-US" altLang="en-US" sz="2400" dirty="0">
                <a:solidFill>
                  <a:srgbClr val="000000"/>
                </a:solidFill>
                <a:latin typeface="Cambria Math" panose="02040503050406030204" pitchFamily="18" charset="0"/>
              </a:rPr>
              <a:t>∧</a:t>
            </a:r>
            <a:r>
              <a:rPr lang="en-US" altLang="en-US" sz="2400" dirty="0">
                <a:solidFill>
                  <a:srgbClr val="000000"/>
                </a:solidFill>
                <a:latin typeface="MS Gothic" panose="020B0609070205080204" pitchFamily="49" charset="-128"/>
              </a:rPr>
              <a:t>￢</a:t>
            </a:r>
            <a:r>
              <a:rPr lang="en-US" altLang="en-US" sz="2400" i="1" dirty="0">
                <a:solidFill>
                  <a:srgbClr val="000000"/>
                </a:solidFill>
                <a:latin typeface="Calibri" panose="020F0502020204030204" pitchFamily="34" charset="0"/>
              </a:rPr>
              <a:t>p)</a:t>
            </a:r>
            <a:r>
              <a:rPr lang="en-US" altLang="en-US" sz="2400" dirty="0">
                <a:solidFill>
                  <a:srgbClr val="000000"/>
                </a:solidFill>
                <a:latin typeface="Calibri" panose="020F0502020204030204" pitchFamily="34" charset="0"/>
              </a:rPr>
              <a:t>→</a:t>
            </a:r>
            <a:r>
              <a:rPr lang="en-US" altLang="en-US" sz="2400" dirty="0">
                <a:solidFill>
                  <a:srgbClr val="000000"/>
                </a:solidFill>
                <a:latin typeface="MS Gothic" panose="020B0609070205080204" pitchFamily="49" charset="-128"/>
              </a:rPr>
              <a:t>￢</a:t>
            </a:r>
            <a:r>
              <a:rPr lang="en-US" altLang="en-US" sz="2400" i="1" dirty="0">
                <a:solidFill>
                  <a:srgbClr val="000000"/>
                </a:solidFill>
                <a:latin typeface="Calibri" panose="020F0502020204030204" pitchFamily="34" charset="0"/>
              </a:rPr>
              <a:t>q </a:t>
            </a:r>
            <a:r>
              <a:rPr lang="en-US" altLang="en-US" sz="2400" dirty="0">
                <a:solidFill>
                  <a:srgbClr val="000000"/>
                </a:solidFill>
                <a:latin typeface="Calibri" panose="020F0502020204030204" pitchFamily="34" charset="0"/>
              </a:rPr>
              <a:t>is not a tautology, because it is false when </a:t>
            </a:r>
            <a:r>
              <a:rPr lang="en-US" altLang="en-US" sz="2400" i="1" dirty="0">
                <a:solidFill>
                  <a:srgbClr val="000000"/>
                </a:solidFill>
                <a:latin typeface="Calibri" panose="020F0502020204030204" pitchFamily="34" charset="0"/>
              </a:rPr>
              <a:t>p </a:t>
            </a:r>
            <a:r>
              <a:rPr lang="en-US" altLang="en-US" sz="2400" dirty="0">
                <a:solidFill>
                  <a:srgbClr val="000000"/>
                </a:solidFill>
                <a:latin typeface="Calibri" panose="020F0502020204030204" pitchFamily="34" charset="0"/>
              </a:rPr>
              <a:t>is false and </a:t>
            </a:r>
            <a:r>
              <a:rPr lang="en-US" altLang="en-US" sz="2400" i="1" dirty="0">
                <a:solidFill>
                  <a:srgbClr val="000000"/>
                </a:solidFill>
                <a:latin typeface="Calibri" panose="020F0502020204030204" pitchFamily="34" charset="0"/>
              </a:rPr>
              <a:t>q </a:t>
            </a:r>
            <a:r>
              <a:rPr lang="en-US" altLang="en-US" sz="2400" dirty="0">
                <a:solidFill>
                  <a:srgbClr val="000000"/>
                </a:solidFill>
                <a:latin typeface="Calibri" panose="020F0502020204030204" pitchFamily="34" charset="0"/>
              </a:rPr>
              <a:t>is true.</a:t>
            </a:r>
          </a:p>
          <a:p>
            <a:r>
              <a:rPr lang="en-US" altLang="en-US" sz="2400" dirty="0">
                <a:solidFill>
                  <a:srgbClr val="000000"/>
                </a:solidFill>
                <a:latin typeface="Calibri" panose="020F0502020204030204" pitchFamily="34" charset="0"/>
              </a:rPr>
              <a:t>Is it correct to assume that you did not learn discrete mathematics if you did not do every problem in the book, assuming that if you do every problem in this book, then you will learn discrete mathematics?</a:t>
            </a:r>
          </a:p>
          <a:p>
            <a:r>
              <a:rPr lang="en-US" altLang="en-US" sz="2400" dirty="0">
                <a:solidFill>
                  <a:srgbClr val="000000"/>
                </a:solidFill>
                <a:latin typeface="Calibri" panose="020F0502020204030204" pitchFamily="34" charset="0"/>
              </a:rPr>
              <a:t>It is possible that you learned discrete mathematics even if you did not do every problem in this book. This incorrect argument is of the form </a:t>
            </a:r>
            <a:r>
              <a:rPr lang="en-US" altLang="en-US" sz="2400" i="1" dirty="0">
                <a:solidFill>
                  <a:srgbClr val="000000"/>
                </a:solidFill>
                <a:latin typeface="Calibri" panose="020F0502020204030204" pitchFamily="34" charset="0"/>
              </a:rPr>
              <a:t>p </a:t>
            </a:r>
            <a:r>
              <a:rPr lang="en-US" altLang="en-US" sz="2400" dirty="0">
                <a:solidFill>
                  <a:srgbClr val="000000"/>
                </a:solidFill>
                <a:latin typeface="Calibri" panose="020F0502020204030204" pitchFamily="34" charset="0"/>
              </a:rPr>
              <a:t>→ </a:t>
            </a:r>
            <a:r>
              <a:rPr lang="en-US" altLang="en-US" sz="2400" i="1" dirty="0">
                <a:solidFill>
                  <a:srgbClr val="000000"/>
                </a:solidFill>
                <a:latin typeface="Calibri" panose="020F0502020204030204" pitchFamily="34" charset="0"/>
              </a:rPr>
              <a:t>q </a:t>
            </a:r>
            <a:r>
              <a:rPr lang="en-US" altLang="en-US" sz="2400" dirty="0">
                <a:solidFill>
                  <a:srgbClr val="000000"/>
                </a:solidFill>
                <a:latin typeface="Calibri" panose="020F0502020204030204" pitchFamily="34" charset="0"/>
              </a:rPr>
              <a:t>and </a:t>
            </a:r>
            <a:r>
              <a:rPr lang="en-US" altLang="en-US" sz="2400" dirty="0">
                <a:solidFill>
                  <a:srgbClr val="000000"/>
                </a:solidFill>
                <a:latin typeface="MS Gothic" panose="020B0609070205080204" pitchFamily="49" charset="-128"/>
              </a:rPr>
              <a:t>￢</a:t>
            </a:r>
            <a:r>
              <a:rPr lang="en-US" altLang="en-US" sz="2400" i="1" dirty="0">
                <a:solidFill>
                  <a:srgbClr val="000000"/>
                </a:solidFill>
                <a:latin typeface="Calibri" panose="020F0502020204030204" pitchFamily="34" charset="0"/>
              </a:rPr>
              <a:t>p </a:t>
            </a:r>
            <a:r>
              <a:rPr lang="en-US" altLang="en-US" sz="2400" dirty="0">
                <a:solidFill>
                  <a:srgbClr val="000000"/>
                </a:solidFill>
                <a:latin typeface="Calibri" panose="020F0502020204030204" pitchFamily="34" charset="0"/>
              </a:rPr>
              <a:t>imply </a:t>
            </a:r>
            <a:r>
              <a:rPr lang="en-US" altLang="en-US" sz="2400" dirty="0">
                <a:solidFill>
                  <a:srgbClr val="000000"/>
                </a:solidFill>
                <a:latin typeface="MS Gothic" panose="020B0609070205080204" pitchFamily="49" charset="-128"/>
              </a:rPr>
              <a:t>￢</a:t>
            </a:r>
            <a:r>
              <a:rPr lang="en-US" altLang="en-US" sz="2400" i="1" dirty="0">
                <a:solidFill>
                  <a:srgbClr val="000000"/>
                </a:solidFill>
                <a:latin typeface="Calibri" panose="020F0502020204030204" pitchFamily="34" charset="0"/>
              </a:rPr>
              <a:t>q</a:t>
            </a:r>
            <a:r>
              <a:rPr lang="en-US" altLang="en-US" sz="2400" dirty="0">
                <a:solidFill>
                  <a:srgbClr val="000000"/>
                </a:solidFill>
                <a:latin typeface="Calibri" panose="020F0502020204030204" pitchFamily="34" charset="0"/>
              </a:rPr>
              <a:t>, which is an example of the fallacy of denying the hypothesis.</a:t>
            </a:r>
          </a:p>
          <a:p>
            <a:endParaRPr lang="en-US" altLang="en-US" dirty="0"/>
          </a:p>
        </p:txBody>
      </p:sp>
      <p:sp>
        <p:nvSpPr>
          <p:cNvPr id="1884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449B1C3-5F1F-4506-8A32-42E58FE09364}" type="slidenum">
              <a:rPr lang="en-US" altLang="en-US" smtClean="0">
                <a:latin typeface="Abadi" pitchFamily="34" charset="0"/>
              </a:rPr>
              <a:pPr/>
              <a:t>2</a:t>
            </a:fld>
            <a:endParaRPr lang="en-US" altLang="en-US">
              <a:latin typeface="Abad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759822056"/>
              </p:ext>
            </p:extLst>
          </p:nvPr>
        </p:nvGraphicFramePr>
        <p:xfrm>
          <a:off x="6237578" y="76200"/>
          <a:ext cx="2889250" cy="1828800"/>
        </p:xfrm>
        <a:graphic>
          <a:graphicData uri="http://schemas.openxmlformats.org/drawingml/2006/table">
            <a:tbl>
              <a:tblPr/>
              <a:tblGrid>
                <a:gridCol w="958592">
                  <a:extLst>
                    <a:ext uri="{9D8B030D-6E8A-4147-A177-3AD203B41FA5}">
                      <a16:colId xmlns="" xmlns:a16="http://schemas.microsoft.com/office/drawing/2014/main" val="20000"/>
                    </a:ext>
                  </a:extLst>
                </a:gridCol>
                <a:gridCol w="965329">
                  <a:extLst>
                    <a:ext uri="{9D8B030D-6E8A-4147-A177-3AD203B41FA5}">
                      <a16:colId xmlns="" xmlns:a16="http://schemas.microsoft.com/office/drawing/2014/main" val="20001"/>
                    </a:ext>
                  </a:extLst>
                </a:gridCol>
                <a:gridCol w="965329">
                  <a:extLst>
                    <a:ext uri="{9D8B030D-6E8A-4147-A177-3AD203B41FA5}">
                      <a16:colId xmlns="" xmlns:a16="http://schemas.microsoft.com/office/drawing/2014/main" val="20002"/>
                    </a:ext>
                  </a:extLst>
                </a:gridCol>
              </a:tblGrid>
              <a:tr h="0">
                <a:tc>
                  <a:txBody>
                    <a:bodyPr/>
                    <a:lstStyle/>
                    <a:p>
                      <a:pPr algn="ctr"/>
                      <a:r>
                        <a:rPr lang="en-US" dirty="0">
                          <a:effectLst/>
                        </a:rPr>
                        <a:t>p</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q</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p → q</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 xmlns:a16="http://schemas.microsoft.com/office/drawing/2014/main" val="10000"/>
                  </a:ext>
                </a:extLst>
              </a:tr>
              <a:tr h="0">
                <a:tc>
                  <a:txBody>
                    <a:bodyPr/>
                    <a:lstStyle/>
                    <a:p>
                      <a:r>
                        <a:rPr lang="en-US" dirty="0">
                          <a:effectLst/>
                        </a:rPr>
                        <a:t>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3300"/>
                    </a:solidFill>
                  </a:tcPr>
                </a:tc>
                <a:tc>
                  <a:txBody>
                    <a:bodyPr/>
                    <a:lstStyle/>
                    <a:p>
                      <a:r>
                        <a:rPr lang="en-US" dirty="0">
                          <a:effectLst/>
                        </a:rPr>
                        <a:t>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 xmlns:a16="http://schemas.microsoft.com/office/drawing/2014/main" val="10001"/>
                  </a:ext>
                </a:extLst>
              </a:tr>
              <a:tr h="0">
                <a:tc>
                  <a:txBody>
                    <a:bodyPr/>
                    <a:lstStyle/>
                    <a:p>
                      <a:r>
                        <a:rPr lang="en-US" dirty="0">
                          <a:effectLst/>
                        </a:rPr>
                        <a:t>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F</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F</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 xmlns:a16="http://schemas.microsoft.com/office/drawing/2014/main" val="10002"/>
                  </a:ext>
                </a:extLst>
              </a:tr>
              <a:tr h="0">
                <a:tc>
                  <a:txBody>
                    <a:bodyPr/>
                    <a:lstStyle/>
                    <a:p>
                      <a:r>
                        <a:rPr lang="en-US">
                          <a:effectLst/>
                        </a:rPr>
                        <a:t>F</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solidFill>
                            <a:schemeClr val="tx1"/>
                          </a:solidFill>
                          <a:effectLst/>
                        </a:rPr>
                        <a:t>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0000"/>
                    </a:solidFill>
                  </a:tcPr>
                </a:tc>
                <a:tc>
                  <a:txBody>
                    <a:bodyPr/>
                    <a:lstStyle/>
                    <a:p>
                      <a:r>
                        <a:rPr lang="en-US" dirty="0">
                          <a:effectLst/>
                        </a:rPr>
                        <a:t>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 xmlns:a16="http://schemas.microsoft.com/office/drawing/2014/main" val="10003"/>
                  </a:ext>
                </a:extLst>
              </a:tr>
              <a:tr h="0">
                <a:tc>
                  <a:txBody>
                    <a:bodyPr/>
                    <a:lstStyle/>
                    <a:p>
                      <a:r>
                        <a:rPr lang="en-US">
                          <a:effectLst/>
                        </a:rPr>
                        <a:t>F</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F</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itle 1"/>
          <p:cNvSpPr>
            <a:spLocks noGrp="1"/>
          </p:cNvSpPr>
          <p:nvPr>
            <p:ph type="ctrTitle"/>
          </p:nvPr>
        </p:nvSpPr>
        <p:spPr/>
        <p:txBody>
          <a:bodyPr/>
          <a:lstStyle/>
          <a:p>
            <a:r>
              <a:rPr lang="en-US" altLang="en-US"/>
              <a:t>Basic Structures: Sets and Functions </a:t>
            </a:r>
          </a:p>
        </p:txBody>
      </p:sp>
      <p:sp>
        <p:nvSpPr>
          <p:cNvPr id="208899" name="Subtitle 2"/>
          <p:cNvSpPr>
            <a:spLocks noGrp="1"/>
          </p:cNvSpPr>
          <p:nvPr>
            <p:ph type="subTitle" idx="1"/>
          </p:nvPr>
        </p:nvSpPr>
        <p:spPr/>
        <p:txBody>
          <a:bodyPr/>
          <a:lstStyle/>
          <a:p>
            <a:r>
              <a:rPr lang="en-US" altLang="en-US"/>
              <a:t>Chapter 2</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itle 1"/>
          <p:cNvSpPr>
            <a:spLocks noGrp="1"/>
          </p:cNvSpPr>
          <p:nvPr>
            <p:ph type="ctrTitle"/>
          </p:nvPr>
        </p:nvSpPr>
        <p:spPr/>
        <p:txBody>
          <a:bodyPr/>
          <a:lstStyle/>
          <a:p>
            <a:r>
              <a:rPr lang="en-US" altLang="en-US"/>
              <a:t>Sets</a:t>
            </a:r>
          </a:p>
        </p:txBody>
      </p:sp>
      <p:sp>
        <p:nvSpPr>
          <p:cNvPr id="209923" name="Subtitle 2"/>
          <p:cNvSpPr>
            <a:spLocks noGrp="1"/>
          </p:cNvSpPr>
          <p:nvPr>
            <p:ph type="subTitle" idx="1"/>
          </p:nvPr>
        </p:nvSpPr>
        <p:spPr/>
        <p:txBody>
          <a:bodyPr/>
          <a:lstStyle/>
          <a:p>
            <a:r>
              <a:rPr lang="en-US" altLang="en-US"/>
              <a:t>Section 2.1</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itle 1"/>
          <p:cNvSpPr>
            <a:spLocks noGrp="1"/>
          </p:cNvSpPr>
          <p:nvPr>
            <p:ph type="title"/>
          </p:nvPr>
        </p:nvSpPr>
        <p:spPr/>
        <p:txBody>
          <a:bodyPr/>
          <a:lstStyle/>
          <a:p>
            <a:r>
              <a:rPr lang="en-US" altLang="en-US"/>
              <a:t>Section Summary</a:t>
            </a:r>
          </a:p>
        </p:txBody>
      </p:sp>
      <p:sp>
        <p:nvSpPr>
          <p:cNvPr id="3" name="Content Placeholder 2"/>
          <p:cNvSpPr>
            <a:spLocks noGrp="1"/>
          </p:cNvSpPr>
          <p:nvPr>
            <p:ph idx="1"/>
          </p:nvPr>
        </p:nvSpPr>
        <p:spPr/>
        <p:txBody>
          <a:bodyPr>
            <a:normAutofit fontScale="92500" lnSpcReduction="20000"/>
          </a:bodyPr>
          <a:lstStyle/>
          <a:p>
            <a:pPr>
              <a:defRPr/>
            </a:pPr>
            <a:r>
              <a:rPr lang="en-US" dirty="0"/>
              <a:t>Definition of sets</a:t>
            </a:r>
          </a:p>
          <a:p>
            <a:pPr>
              <a:defRPr/>
            </a:pPr>
            <a:r>
              <a:rPr lang="en-US" dirty="0"/>
              <a:t>Describing Sets</a:t>
            </a:r>
          </a:p>
          <a:p>
            <a:pPr lvl="1">
              <a:defRPr/>
            </a:pPr>
            <a:r>
              <a:rPr lang="en-US" dirty="0"/>
              <a:t>Roster Method</a:t>
            </a:r>
          </a:p>
          <a:p>
            <a:pPr lvl="1">
              <a:defRPr/>
            </a:pPr>
            <a:r>
              <a:rPr lang="en-US" dirty="0"/>
              <a:t>Set-Builder Notation</a:t>
            </a:r>
          </a:p>
          <a:p>
            <a:pPr>
              <a:defRPr/>
            </a:pPr>
            <a:r>
              <a:rPr lang="en-US" dirty="0"/>
              <a:t>Some Important Sets in Mathematics</a:t>
            </a:r>
          </a:p>
          <a:p>
            <a:pPr>
              <a:defRPr/>
            </a:pPr>
            <a:r>
              <a:rPr lang="en-US" dirty="0"/>
              <a:t>Empty Set and Universal Set</a:t>
            </a:r>
          </a:p>
          <a:p>
            <a:pPr>
              <a:defRPr/>
            </a:pPr>
            <a:r>
              <a:rPr lang="en-US" dirty="0"/>
              <a:t>Subsets and Set Equality</a:t>
            </a:r>
          </a:p>
          <a:p>
            <a:pPr>
              <a:defRPr/>
            </a:pPr>
            <a:r>
              <a:rPr lang="en-US" dirty="0"/>
              <a:t>Cardinality of Sets</a:t>
            </a:r>
          </a:p>
          <a:p>
            <a:pPr>
              <a:defRPr/>
            </a:pPr>
            <a:r>
              <a:rPr lang="en-US" dirty="0" err="1"/>
              <a:t>Tuples</a:t>
            </a:r>
            <a:endParaRPr lang="en-US" dirty="0"/>
          </a:p>
          <a:p>
            <a:pPr>
              <a:defRPr/>
            </a:pPr>
            <a:r>
              <a:rPr lang="en-US" dirty="0"/>
              <a:t>Cartesian Product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itle 1"/>
          <p:cNvSpPr>
            <a:spLocks noGrp="1"/>
          </p:cNvSpPr>
          <p:nvPr>
            <p:ph type="title"/>
          </p:nvPr>
        </p:nvSpPr>
        <p:spPr/>
        <p:txBody>
          <a:bodyPr/>
          <a:lstStyle/>
          <a:p>
            <a:r>
              <a:rPr lang="en-US" altLang="en-US"/>
              <a:t>Introduction</a:t>
            </a:r>
          </a:p>
        </p:txBody>
      </p:sp>
      <p:sp>
        <p:nvSpPr>
          <p:cNvPr id="211971" name="Content Placeholder 2"/>
          <p:cNvSpPr>
            <a:spLocks noGrp="1"/>
          </p:cNvSpPr>
          <p:nvPr>
            <p:ph idx="1"/>
          </p:nvPr>
        </p:nvSpPr>
        <p:spPr/>
        <p:txBody>
          <a:bodyPr/>
          <a:lstStyle/>
          <a:p>
            <a:r>
              <a:rPr lang="en-US" altLang="en-US" sz="2400"/>
              <a:t>Sets are one of the basic building blocks for the types of objects considered in discrete mathematics.</a:t>
            </a:r>
          </a:p>
          <a:p>
            <a:pPr lvl="1"/>
            <a:r>
              <a:rPr lang="en-US" altLang="en-US" sz="2000"/>
              <a:t>Important for counting.</a:t>
            </a:r>
          </a:p>
          <a:p>
            <a:pPr lvl="1"/>
            <a:r>
              <a:rPr lang="en-US" altLang="en-US" sz="2000"/>
              <a:t>Programming languages have set operations.</a:t>
            </a:r>
          </a:p>
          <a:p>
            <a:r>
              <a:rPr lang="en-US" altLang="en-US" sz="2400"/>
              <a:t>Set theory is an important branch of mathematics.</a:t>
            </a:r>
          </a:p>
          <a:p>
            <a:pPr lvl="1"/>
            <a:r>
              <a:rPr lang="en-US" altLang="en-US" sz="2000"/>
              <a:t>Many different systems of axioms have been used to develop set theory.</a:t>
            </a:r>
          </a:p>
          <a:p>
            <a:pPr lvl="1"/>
            <a:r>
              <a:rPr lang="en-US" altLang="en-US" sz="2000"/>
              <a:t>Here we are not concerned with a formal set of axioms for set theory. Instead, we will use what is called naïve set theory.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itle 1"/>
          <p:cNvSpPr>
            <a:spLocks noGrp="1"/>
          </p:cNvSpPr>
          <p:nvPr>
            <p:ph type="title"/>
          </p:nvPr>
        </p:nvSpPr>
        <p:spPr/>
        <p:txBody>
          <a:bodyPr/>
          <a:lstStyle/>
          <a:p>
            <a:r>
              <a:rPr lang="en-US" altLang="en-US"/>
              <a:t>Sets</a:t>
            </a:r>
          </a:p>
        </p:txBody>
      </p:sp>
      <p:sp>
        <p:nvSpPr>
          <p:cNvPr id="212995" name="Content Placeholder 2"/>
          <p:cNvSpPr>
            <a:spLocks noGrp="1"/>
          </p:cNvSpPr>
          <p:nvPr>
            <p:ph idx="1"/>
          </p:nvPr>
        </p:nvSpPr>
        <p:spPr/>
        <p:txBody>
          <a:bodyPr/>
          <a:lstStyle/>
          <a:p>
            <a:r>
              <a:rPr lang="en-US" altLang="en-US"/>
              <a:t>A </a:t>
            </a:r>
            <a:r>
              <a:rPr lang="en-US" altLang="en-US" i="1"/>
              <a:t>set</a:t>
            </a:r>
            <a:r>
              <a:rPr lang="en-US" altLang="en-US"/>
              <a:t> is an unordered collection of objects.</a:t>
            </a:r>
          </a:p>
          <a:p>
            <a:pPr lvl="1"/>
            <a:r>
              <a:rPr lang="en-US" altLang="en-US"/>
              <a:t> the students in this class</a:t>
            </a:r>
          </a:p>
          <a:p>
            <a:pPr lvl="1"/>
            <a:r>
              <a:rPr lang="en-US" altLang="en-US"/>
              <a:t> the chairs in this room</a:t>
            </a:r>
          </a:p>
          <a:p>
            <a:r>
              <a:rPr lang="en-US" altLang="en-US"/>
              <a:t>The objects in a set are called the </a:t>
            </a:r>
            <a:r>
              <a:rPr lang="en-US" altLang="en-US" i="1"/>
              <a:t>elements</a:t>
            </a:r>
            <a:r>
              <a:rPr lang="en-US" altLang="en-US"/>
              <a:t>, or </a:t>
            </a:r>
            <a:r>
              <a:rPr lang="en-US" altLang="en-US" i="1"/>
              <a:t>members</a:t>
            </a:r>
            <a:r>
              <a:rPr lang="en-US" altLang="en-US"/>
              <a:t> of the set. A set is said to </a:t>
            </a:r>
            <a:r>
              <a:rPr lang="en-US" altLang="en-US" i="1"/>
              <a:t>contain</a:t>
            </a:r>
            <a:r>
              <a:rPr lang="en-US" altLang="en-US"/>
              <a:t> its elements.</a:t>
            </a:r>
          </a:p>
          <a:p>
            <a:r>
              <a:rPr lang="en-US" altLang="en-US"/>
              <a:t>The notation  </a:t>
            </a:r>
            <a:r>
              <a:rPr lang="en-US" altLang="en-US" i="1">
                <a:latin typeface="Cambria Math" panose="02040503050406030204" pitchFamily="18" charset="0"/>
                <a:ea typeface="Cambria Math" panose="02040503050406030204" pitchFamily="18" charset="0"/>
                <a:cs typeface="Cambria Math" panose="02040503050406030204" pitchFamily="18" charset="0"/>
              </a:rPr>
              <a:t>a</a:t>
            </a:r>
            <a:r>
              <a:rPr lang="en-US" altLang="en-US">
                <a:latin typeface="Cambria Math" panose="02040503050406030204" pitchFamily="18" charset="0"/>
                <a:ea typeface="Cambria Math" panose="02040503050406030204" pitchFamily="18" charset="0"/>
                <a:cs typeface="Cambria Math" panose="02040503050406030204" pitchFamily="18" charset="0"/>
              </a:rPr>
              <a:t> ∈ </a:t>
            </a:r>
            <a:r>
              <a:rPr lang="en-US" altLang="en-US" i="1">
                <a:latin typeface="Cambria Math" panose="02040503050406030204" pitchFamily="18" charset="0"/>
                <a:ea typeface="Cambria Math" panose="02040503050406030204" pitchFamily="18" charset="0"/>
                <a:cs typeface="Cambria Math" panose="02040503050406030204" pitchFamily="18" charset="0"/>
              </a:rPr>
              <a:t>A</a:t>
            </a:r>
            <a:r>
              <a:rPr lang="en-US" altLang="en-US">
                <a:latin typeface="Cambria Math" panose="02040503050406030204" pitchFamily="18" charset="0"/>
                <a:ea typeface="Cambria Math" panose="02040503050406030204" pitchFamily="18" charset="0"/>
                <a:cs typeface="Cambria Math" panose="02040503050406030204" pitchFamily="18" charset="0"/>
              </a:rPr>
              <a:t>  </a:t>
            </a:r>
            <a:r>
              <a:rPr lang="en-US" altLang="en-US"/>
              <a:t>denotes that </a:t>
            </a:r>
            <a:r>
              <a:rPr lang="en-US" altLang="en-US" i="1">
                <a:latin typeface="Cambria Math" panose="02040503050406030204" pitchFamily="18" charset="0"/>
                <a:ea typeface="Cambria Math" panose="02040503050406030204" pitchFamily="18" charset="0"/>
                <a:cs typeface="Cambria Math" panose="02040503050406030204" pitchFamily="18" charset="0"/>
              </a:rPr>
              <a:t>a</a:t>
            </a:r>
            <a:r>
              <a:rPr lang="en-US" altLang="en-US"/>
              <a:t> is an element of the set </a:t>
            </a:r>
            <a:r>
              <a:rPr lang="en-US" altLang="en-US" i="1">
                <a:latin typeface="Cambria Math" panose="02040503050406030204" pitchFamily="18" charset="0"/>
                <a:ea typeface="Cambria Math" panose="02040503050406030204" pitchFamily="18" charset="0"/>
                <a:cs typeface="Cambria Math" panose="02040503050406030204" pitchFamily="18" charset="0"/>
              </a:rPr>
              <a:t>A</a:t>
            </a:r>
            <a:r>
              <a:rPr lang="en-US" altLang="en-US"/>
              <a:t>.</a:t>
            </a:r>
          </a:p>
          <a:p>
            <a:r>
              <a:rPr lang="en-US" altLang="en-US"/>
              <a:t>If </a:t>
            </a:r>
            <a:r>
              <a:rPr lang="en-US" altLang="en-US" i="1">
                <a:latin typeface="Cambria Math" panose="02040503050406030204" pitchFamily="18" charset="0"/>
                <a:ea typeface="Cambria Math" panose="02040503050406030204" pitchFamily="18" charset="0"/>
                <a:cs typeface="Cambria Math" panose="02040503050406030204" pitchFamily="18" charset="0"/>
              </a:rPr>
              <a:t>a</a:t>
            </a:r>
            <a:r>
              <a:rPr lang="en-US" altLang="en-US"/>
              <a:t> is not a member of </a:t>
            </a:r>
            <a:r>
              <a:rPr lang="en-US" altLang="en-US" i="1">
                <a:latin typeface="Cambria Math" panose="02040503050406030204" pitchFamily="18" charset="0"/>
                <a:ea typeface="Cambria Math" panose="02040503050406030204" pitchFamily="18" charset="0"/>
                <a:cs typeface="Cambria Math" panose="02040503050406030204" pitchFamily="18" charset="0"/>
              </a:rPr>
              <a:t>A</a:t>
            </a:r>
            <a:r>
              <a:rPr lang="en-US" altLang="en-US"/>
              <a:t>, write </a:t>
            </a:r>
            <a:r>
              <a:rPr lang="en-US" altLang="en-US" i="1">
                <a:latin typeface="Cambria Math" panose="02040503050406030204" pitchFamily="18" charset="0"/>
                <a:ea typeface="Cambria Math" panose="02040503050406030204" pitchFamily="18" charset="0"/>
                <a:cs typeface="Cambria Math" panose="02040503050406030204" pitchFamily="18" charset="0"/>
              </a:rPr>
              <a:t>a</a:t>
            </a:r>
            <a:r>
              <a:rPr lang="en-US" altLang="en-US">
                <a:latin typeface="Cambria Math" panose="02040503050406030204" pitchFamily="18" charset="0"/>
                <a:ea typeface="Cambria Math" panose="02040503050406030204" pitchFamily="18" charset="0"/>
                <a:cs typeface="Cambria Math" panose="02040503050406030204" pitchFamily="18" charset="0"/>
              </a:rPr>
              <a:t> ∉ </a:t>
            </a:r>
            <a:r>
              <a:rPr lang="en-US" altLang="en-US" i="1">
                <a:latin typeface="Cambria Math" panose="02040503050406030204" pitchFamily="18" charset="0"/>
                <a:ea typeface="Cambria Math" panose="02040503050406030204" pitchFamily="18" charset="0"/>
                <a:cs typeface="Cambria Math" panose="02040503050406030204" pitchFamily="18" charset="0"/>
              </a:rPr>
              <a:t>A</a:t>
            </a:r>
            <a:r>
              <a:rPr lang="en-US" altLang="en-US">
                <a:latin typeface="Cambria Math" panose="02040503050406030204" pitchFamily="18" charset="0"/>
                <a:ea typeface="Cambria Math" panose="02040503050406030204" pitchFamily="18" charset="0"/>
                <a:cs typeface="Cambria Math" panose="02040503050406030204" pitchFamily="18" charset="0"/>
              </a:rPr>
              <a:t> </a:t>
            </a:r>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itle 1"/>
          <p:cNvSpPr>
            <a:spLocks noGrp="1"/>
          </p:cNvSpPr>
          <p:nvPr>
            <p:ph type="title"/>
          </p:nvPr>
        </p:nvSpPr>
        <p:spPr/>
        <p:txBody>
          <a:bodyPr/>
          <a:lstStyle/>
          <a:p>
            <a:r>
              <a:rPr lang="en-US" altLang="en-US"/>
              <a:t>Describing a Set: Roster Method</a:t>
            </a:r>
          </a:p>
        </p:txBody>
      </p:sp>
      <p:sp>
        <p:nvSpPr>
          <p:cNvPr id="214019" name="Content Placeholder 2"/>
          <p:cNvSpPr>
            <a:spLocks noGrp="1"/>
          </p:cNvSpPr>
          <p:nvPr>
            <p:ph idx="1"/>
          </p:nvPr>
        </p:nvSpPr>
        <p:spPr/>
        <p:txBody>
          <a:bodyPr/>
          <a:lstStyle/>
          <a:p>
            <a:r>
              <a:rPr lang="en-US" altLang="en-US" sz="2400" i="1">
                <a:latin typeface="Cambria Math" panose="02040503050406030204" pitchFamily="18" charset="0"/>
                <a:ea typeface="Cambria Math" panose="02040503050406030204" pitchFamily="18" charset="0"/>
                <a:cs typeface="Cambria Math" panose="02040503050406030204" pitchFamily="18" charset="0"/>
              </a:rPr>
              <a:t>S</a:t>
            </a:r>
            <a:r>
              <a:rPr lang="en-US" altLang="en-US" sz="2400">
                <a:latin typeface="Cambria Math" panose="02040503050406030204" pitchFamily="18" charset="0"/>
                <a:ea typeface="Cambria Math" panose="02040503050406030204" pitchFamily="18" charset="0"/>
                <a:cs typeface="Cambria Math" panose="02040503050406030204" pitchFamily="18" charset="0"/>
              </a:rPr>
              <a:t> = {</a:t>
            </a:r>
            <a:r>
              <a:rPr lang="en-US" altLang="en-US" sz="2400" i="1">
                <a:latin typeface="Cambria Math" panose="02040503050406030204" pitchFamily="18" charset="0"/>
                <a:ea typeface="Cambria Math" panose="02040503050406030204" pitchFamily="18" charset="0"/>
                <a:cs typeface="Cambria Math" panose="02040503050406030204" pitchFamily="18" charset="0"/>
              </a:rPr>
              <a:t>a,b,c,d</a:t>
            </a:r>
            <a:r>
              <a:rPr lang="en-US" altLang="en-US" sz="2400">
                <a:latin typeface="Cambria Math" panose="02040503050406030204" pitchFamily="18" charset="0"/>
                <a:ea typeface="Cambria Math" panose="02040503050406030204" pitchFamily="18" charset="0"/>
                <a:cs typeface="Cambria Math" panose="02040503050406030204" pitchFamily="18" charset="0"/>
              </a:rPr>
              <a:t>}</a:t>
            </a:r>
          </a:p>
          <a:p>
            <a:r>
              <a:rPr lang="en-US" altLang="en-US" sz="2400"/>
              <a:t>Order not important </a:t>
            </a:r>
          </a:p>
          <a:p>
            <a:pPr>
              <a:buFont typeface="Wingdings" panose="05000000000000000000" pitchFamily="2" charset="2"/>
              <a:buNone/>
            </a:pPr>
            <a:r>
              <a:rPr lang="en-US" altLang="en-US" sz="2400"/>
              <a:t>         </a:t>
            </a:r>
            <a:r>
              <a:rPr lang="en-US" altLang="en-US" sz="2400" i="1">
                <a:latin typeface="Cambria Math" panose="02040503050406030204" pitchFamily="18" charset="0"/>
                <a:ea typeface="Cambria Math" panose="02040503050406030204" pitchFamily="18" charset="0"/>
                <a:cs typeface="Cambria Math" panose="02040503050406030204" pitchFamily="18" charset="0"/>
              </a:rPr>
              <a:t>S</a:t>
            </a:r>
            <a:r>
              <a:rPr lang="en-US" altLang="en-US" sz="2400">
                <a:latin typeface="Cambria Math" panose="02040503050406030204" pitchFamily="18" charset="0"/>
                <a:ea typeface="Cambria Math" panose="02040503050406030204" pitchFamily="18" charset="0"/>
                <a:cs typeface="Cambria Math" panose="02040503050406030204" pitchFamily="18" charset="0"/>
              </a:rPr>
              <a:t> = {</a:t>
            </a:r>
            <a:r>
              <a:rPr lang="en-US" altLang="en-US" sz="2400" i="1">
                <a:latin typeface="Cambria Math" panose="02040503050406030204" pitchFamily="18" charset="0"/>
                <a:ea typeface="Cambria Math" panose="02040503050406030204" pitchFamily="18" charset="0"/>
                <a:cs typeface="Cambria Math" panose="02040503050406030204" pitchFamily="18" charset="0"/>
              </a:rPr>
              <a:t>a,b,c,d</a:t>
            </a:r>
            <a:r>
              <a:rPr lang="en-US" altLang="en-US" sz="2400">
                <a:latin typeface="Cambria Math" panose="02040503050406030204" pitchFamily="18" charset="0"/>
                <a:ea typeface="Cambria Math" panose="02040503050406030204" pitchFamily="18" charset="0"/>
                <a:cs typeface="Cambria Math" panose="02040503050406030204" pitchFamily="18" charset="0"/>
              </a:rPr>
              <a:t>} = {</a:t>
            </a:r>
            <a:r>
              <a:rPr lang="en-US" altLang="en-US" sz="2400" i="1">
                <a:latin typeface="Cambria Math" panose="02040503050406030204" pitchFamily="18" charset="0"/>
                <a:ea typeface="Cambria Math" panose="02040503050406030204" pitchFamily="18" charset="0"/>
                <a:cs typeface="Cambria Math" panose="02040503050406030204" pitchFamily="18" charset="0"/>
              </a:rPr>
              <a:t>b,c,a,d</a:t>
            </a:r>
            <a:r>
              <a:rPr lang="en-US" altLang="en-US" sz="2400">
                <a:latin typeface="Cambria Math" panose="02040503050406030204" pitchFamily="18" charset="0"/>
                <a:ea typeface="Cambria Math" panose="02040503050406030204" pitchFamily="18" charset="0"/>
                <a:cs typeface="Cambria Math" panose="02040503050406030204" pitchFamily="18" charset="0"/>
              </a:rPr>
              <a:t>}</a:t>
            </a:r>
          </a:p>
          <a:p>
            <a:r>
              <a:rPr lang="en-US" altLang="en-US" sz="2400"/>
              <a:t>Each distinct object is either a member or not; listing more than once does not change the set.</a:t>
            </a:r>
          </a:p>
          <a:p>
            <a:pPr>
              <a:buFont typeface="Wingdings" panose="05000000000000000000" pitchFamily="2" charset="2"/>
              <a:buNone/>
            </a:pPr>
            <a:r>
              <a:rPr lang="en-US" altLang="en-US" sz="2400">
                <a:latin typeface="Cambria Math" panose="02040503050406030204" pitchFamily="18" charset="0"/>
                <a:ea typeface="Cambria Math" panose="02040503050406030204" pitchFamily="18" charset="0"/>
                <a:cs typeface="Cambria Math" panose="02040503050406030204" pitchFamily="18" charset="0"/>
              </a:rPr>
              <a:t>      </a:t>
            </a:r>
            <a:r>
              <a:rPr lang="en-US" altLang="en-US" sz="2400" i="1">
                <a:latin typeface="Cambria Math" panose="02040503050406030204" pitchFamily="18" charset="0"/>
                <a:ea typeface="Cambria Math" panose="02040503050406030204" pitchFamily="18" charset="0"/>
                <a:cs typeface="Cambria Math" panose="02040503050406030204" pitchFamily="18" charset="0"/>
              </a:rPr>
              <a:t>S</a:t>
            </a:r>
            <a:r>
              <a:rPr lang="en-US" altLang="en-US" sz="2400" b="1">
                <a:latin typeface="Cambria Math" panose="02040503050406030204" pitchFamily="18" charset="0"/>
                <a:ea typeface="Cambria Math" panose="02040503050406030204" pitchFamily="18" charset="0"/>
                <a:cs typeface="Cambria Math" panose="02040503050406030204" pitchFamily="18" charset="0"/>
              </a:rPr>
              <a:t> </a:t>
            </a:r>
            <a:r>
              <a:rPr lang="en-US" altLang="en-US" sz="2400">
                <a:latin typeface="Cambria Math" panose="02040503050406030204" pitchFamily="18" charset="0"/>
                <a:ea typeface="Cambria Math" panose="02040503050406030204" pitchFamily="18" charset="0"/>
                <a:cs typeface="Cambria Math" panose="02040503050406030204" pitchFamily="18" charset="0"/>
              </a:rPr>
              <a:t>= {</a:t>
            </a:r>
            <a:r>
              <a:rPr lang="en-US" altLang="en-US" sz="2400" i="1">
                <a:latin typeface="Cambria Math" panose="02040503050406030204" pitchFamily="18" charset="0"/>
                <a:ea typeface="Cambria Math" panose="02040503050406030204" pitchFamily="18" charset="0"/>
                <a:cs typeface="Cambria Math" panose="02040503050406030204" pitchFamily="18" charset="0"/>
              </a:rPr>
              <a:t>a,b,c,d</a:t>
            </a:r>
            <a:r>
              <a:rPr lang="en-US" altLang="en-US" sz="2400">
                <a:latin typeface="Cambria Math" panose="02040503050406030204" pitchFamily="18" charset="0"/>
                <a:ea typeface="Cambria Math" panose="02040503050406030204" pitchFamily="18" charset="0"/>
                <a:cs typeface="Cambria Math" panose="02040503050406030204" pitchFamily="18" charset="0"/>
              </a:rPr>
              <a:t>} = {</a:t>
            </a:r>
            <a:r>
              <a:rPr lang="en-US" altLang="en-US" sz="2400" i="1">
                <a:latin typeface="Cambria Math" panose="02040503050406030204" pitchFamily="18" charset="0"/>
                <a:ea typeface="Cambria Math" panose="02040503050406030204" pitchFamily="18" charset="0"/>
                <a:cs typeface="Cambria Math" panose="02040503050406030204" pitchFamily="18" charset="0"/>
              </a:rPr>
              <a:t>a,b,c,b,c,d</a:t>
            </a:r>
            <a:r>
              <a:rPr lang="en-US" altLang="en-US" sz="2400">
                <a:latin typeface="Cambria Math" panose="02040503050406030204" pitchFamily="18" charset="0"/>
                <a:ea typeface="Cambria Math" panose="02040503050406030204" pitchFamily="18" charset="0"/>
                <a:cs typeface="Cambria Math" panose="02040503050406030204" pitchFamily="18" charset="0"/>
              </a:rPr>
              <a:t>}</a:t>
            </a:r>
          </a:p>
          <a:p>
            <a:r>
              <a:rPr lang="en-US" altLang="en-US" sz="2400">
                <a:latin typeface="Cambria Math" panose="02040503050406030204" pitchFamily="18" charset="0"/>
                <a:ea typeface="Cambria Math" panose="02040503050406030204" pitchFamily="18" charset="0"/>
                <a:cs typeface="Cambria Math" panose="02040503050406030204" pitchFamily="18" charset="0"/>
              </a:rPr>
              <a:t>Elipses (…) may be used to describe a set without listing all of the members when the pattern is clear.</a:t>
            </a:r>
          </a:p>
          <a:p>
            <a:pPr>
              <a:buFont typeface="Wingdings" panose="05000000000000000000" pitchFamily="2" charset="2"/>
              <a:buNone/>
            </a:pPr>
            <a:r>
              <a:rPr lang="en-US" altLang="en-US" sz="2400">
                <a:latin typeface="Cambria Math" panose="02040503050406030204" pitchFamily="18" charset="0"/>
                <a:ea typeface="Cambria Math" panose="02040503050406030204" pitchFamily="18" charset="0"/>
                <a:cs typeface="Cambria Math" panose="02040503050406030204" pitchFamily="18" charset="0"/>
              </a:rPr>
              <a:t>          </a:t>
            </a:r>
            <a:r>
              <a:rPr lang="en-US" altLang="en-US" sz="2400" i="1">
                <a:latin typeface="Cambria Math" panose="02040503050406030204" pitchFamily="18" charset="0"/>
                <a:ea typeface="Cambria Math" panose="02040503050406030204" pitchFamily="18" charset="0"/>
                <a:cs typeface="Cambria Math" panose="02040503050406030204" pitchFamily="18" charset="0"/>
              </a:rPr>
              <a:t>S</a:t>
            </a:r>
            <a:r>
              <a:rPr lang="en-US" altLang="en-US" sz="2400" b="1">
                <a:latin typeface="Cambria Math" panose="02040503050406030204" pitchFamily="18" charset="0"/>
                <a:ea typeface="Cambria Math" panose="02040503050406030204" pitchFamily="18" charset="0"/>
                <a:cs typeface="Cambria Math" panose="02040503050406030204" pitchFamily="18" charset="0"/>
              </a:rPr>
              <a:t> </a:t>
            </a:r>
            <a:r>
              <a:rPr lang="en-US" altLang="en-US" sz="2400">
                <a:latin typeface="Cambria Math" panose="02040503050406030204" pitchFamily="18" charset="0"/>
                <a:ea typeface="Cambria Math" panose="02040503050406030204" pitchFamily="18" charset="0"/>
                <a:cs typeface="Cambria Math" panose="02040503050406030204" pitchFamily="18" charset="0"/>
              </a:rPr>
              <a:t>= {</a:t>
            </a:r>
            <a:r>
              <a:rPr lang="en-US" altLang="en-US" sz="2400" i="1">
                <a:latin typeface="Cambria Math" panose="02040503050406030204" pitchFamily="18" charset="0"/>
                <a:ea typeface="Cambria Math" panose="02040503050406030204" pitchFamily="18" charset="0"/>
                <a:cs typeface="Cambria Math" panose="02040503050406030204" pitchFamily="18" charset="0"/>
              </a:rPr>
              <a:t>a,b,c,d, ……,z </a:t>
            </a:r>
            <a:r>
              <a:rPr lang="en-US" altLang="en-US" sz="2400">
                <a:latin typeface="Cambria Math" panose="02040503050406030204" pitchFamily="18" charset="0"/>
                <a:ea typeface="Cambria Math" panose="02040503050406030204" pitchFamily="18" charset="0"/>
                <a:cs typeface="Cambria Math" panose="02040503050406030204" pitchFamily="18" charset="0"/>
              </a:rPr>
              <a:t>}</a:t>
            </a:r>
          </a:p>
          <a:p>
            <a:pPr>
              <a:buFont typeface="Wingdings" panose="05000000000000000000" pitchFamily="2" charset="2"/>
              <a:buNone/>
            </a:pPr>
            <a:endParaRPr lang="en-US" altLang="en-US">
              <a:latin typeface="Cambria Math" panose="02040503050406030204" pitchFamily="18" charset="0"/>
              <a:ea typeface="Cambria Math" panose="02040503050406030204" pitchFamily="18" charset="0"/>
              <a:cs typeface="Cambria Math" panose="020405030504060302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itle 1"/>
          <p:cNvSpPr>
            <a:spLocks noGrp="1"/>
          </p:cNvSpPr>
          <p:nvPr>
            <p:ph type="title"/>
          </p:nvPr>
        </p:nvSpPr>
        <p:spPr/>
        <p:txBody>
          <a:bodyPr/>
          <a:lstStyle/>
          <a:p>
            <a:r>
              <a:rPr lang="en-US" altLang="en-US"/>
              <a:t>Roster Method</a:t>
            </a:r>
          </a:p>
        </p:txBody>
      </p:sp>
      <p:sp>
        <p:nvSpPr>
          <p:cNvPr id="3" name="Content Placeholder 2"/>
          <p:cNvSpPr>
            <a:spLocks noGrp="1"/>
          </p:cNvSpPr>
          <p:nvPr>
            <p:ph idx="1"/>
          </p:nvPr>
        </p:nvSpPr>
        <p:spPr/>
        <p:txBody>
          <a:bodyPr>
            <a:normAutofit fontScale="92500"/>
          </a:bodyPr>
          <a:lstStyle/>
          <a:p>
            <a:pPr>
              <a:defRPr/>
            </a:pPr>
            <a:r>
              <a:rPr lang="en-US" dirty="0"/>
              <a:t>Set of all vowels in the English alphabet:</a:t>
            </a:r>
          </a:p>
          <a:p>
            <a:pPr>
              <a:buFont typeface="Wingdings" panose="05000000000000000000" pitchFamily="2" charset="2"/>
              <a:buNone/>
              <a:defRPr/>
            </a:pPr>
            <a:r>
              <a:rPr lang="en-US" dirty="0"/>
              <a:t>              </a:t>
            </a:r>
            <a:r>
              <a:rPr lang="en-US" i="1" dirty="0">
                <a:latin typeface="Cambria Math" pitchFamily="18" charset="0"/>
                <a:ea typeface="Cambria Math" pitchFamily="18" charset="0"/>
              </a:rPr>
              <a:t>V</a:t>
            </a:r>
            <a:r>
              <a:rPr lang="en-US" dirty="0">
                <a:latin typeface="Cambria Math" pitchFamily="18" charset="0"/>
                <a:ea typeface="Cambria Math" pitchFamily="18" charset="0"/>
              </a:rPr>
              <a:t> = {</a:t>
            </a:r>
            <a:r>
              <a:rPr lang="en-US" dirty="0" err="1">
                <a:latin typeface="Cambria Math" pitchFamily="18" charset="0"/>
                <a:ea typeface="Cambria Math" pitchFamily="18" charset="0"/>
              </a:rPr>
              <a:t>a,e,i,o,u</a:t>
            </a:r>
            <a:r>
              <a:rPr lang="en-US" dirty="0">
                <a:latin typeface="Cambria Math" pitchFamily="18" charset="0"/>
                <a:ea typeface="Cambria Math" pitchFamily="18" charset="0"/>
              </a:rPr>
              <a:t>}</a:t>
            </a:r>
          </a:p>
          <a:p>
            <a:pPr>
              <a:defRPr/>
            </a:pPr>
            <a:r>
              <a:rPr lang="en-US" dirty="0"/>
              <a:t>Set of all  odd positive integers less than </a:t>
            </a:r>
            <a:r>
              <a:rPr lang="en-US" dirty="0">
                <a:latin typeface="Cambria Math" pitchFamily="18" charset="0"/>
                <a:ea typeface="Cambria Math" pitchFamily="18" charset="0"/>
              </a:rPr>
              <a:t>10</a:t>
            </a:r>
            <a:r>
              <a:rPr lang="en-US" dirty="0"/>
              <a:t>:</a:t>
            </a:r>
          </a:p>
          <a:p>
            <a:pPr>
              <a:buFont typeface="Wingdings" panose="05000000000000000000" pitchFamily="2" charset="2"/>
              <a:buNone/>
              <a:defRPr/>
            </a:pPr>
            <a:r>
              <a:rPr lang="en-US" dirty="0"/>
              <a:t>             </a:t>
            </a:r>
            <a:r>
              <a:rPr lang="en-US" i="1" dirty="0">
                <a:latin typeface="Cambria Math" pitchFamily="18" charset="0"/>
                <a:ea typeface="Cambria Math" pitchFamily="18" charset="0"/>
              </a:rPr>
              <a:t>O</a:t>
            </a:r>
            <a:r>
              <a:rPr lang="en-US" dirty="0">
                <a:latin typeface="Cambria Math" pitchFamily="18" charset="0"/>
                <a:ea typeface="Cambria Math" pitchFamily="18" charset="0"/>
              </a:rPr>
              <a:t> = {1,3,5,7,9}</a:t>
            </a:r>
          </a:p>
          <a:p>
            <a:pPr>
              <a:defRPr/>
            </a:pPr>
            <a:r>
              <a:rPr lang="en-US" dirty="0"/>
              <a:t>Set of all positive integers less than </a:t>
            </a:r>
            <a:r>
              <a:rPr lang="en-US" dirty="0">
                <a:latin typeface="Cambria Math" pitchFamily="18" charset="0"/>
                <a:ea typeface="Cambria Math" pitchFamily="18" charset="0"/>
              </a:rPr>
              <a:t>100</a:t>
            </a:r>
            <a:r>
              <a:rPr lang="en-US" dirty="0"/>
              <a:t>:</a:t>
            </a:r>
          </a:p>
          <a:p>
            <a:pPr>
              <a:buFont typeface="Wingdings" panose="05000000000000000000" pitchFamily="2" charset="2"/>
              <a:buNone/>
              <a:defRPr/>
            </a:pPr>
            <a:r>
              <a:rPr lang="en-US" dirty="0"/>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{1,2,3,……..,99}</a:t>
            </a:r>
          </a:p>
          <a:p>
            <a:pPr marL="514350" indent="-514350">
              <a:defRPr/>
            </a:pPr>
            <a:r>
              <a:rPr lang="en-US" dirty="0">
                <a:latin typeface="Cambria Math" pitchFamily="18" charset="0"/>
                <a:ea typeface="Cambria Math" pitchFamily="18" charset="0"/>
              </a:rPr>
              <a:t>Set of all integers less than 0:</a:t>
            </a:r>
          </a:p>
          <a:p>
            <a:pPr>
              <a:buFont typeface="Wingdings" panose="05000000000000000000" pitchFamily="2" charset="2"/>
              <a:buNone/>
              <a:defRPr/>
            </a:pP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 -3,-2,-1}</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itle 1"/>
          <p:cNvSpPr>
            <a:spLocks noGrp="1"/>
          </p:cNvSpPr>
          <p:nvPr>
            <p:ph type="title"/>
          </p:nvPr>
        </p:nvSpPr>
        <p:spPr/>
        <p:txBody>
          <a:bodyPr/>
          <a:lstStyle/>
          <a:p>
            <a:r>
              <a:rPr lang="en-US" altLang="en-US"/>
              <a:t>Some Important Sets</a:t>
            </a:r>
          </a:p>
        </p:txBody>
      </p:sp>
      <p:sp>
        <p:nvSpPr>
          <p:cNvPr id="216067" name="Content Placeholder 2"/>
          <p:cNvSpPr>
            <a:spLocks noGrp="1"/>
          </p:cNvSpPr>
          <p:nvPr>
            <p:ph idx="1"/>
          </p:nvPr>
        </p:nvSpPr>
        <p:spPr/>
        <p:txBody>
          <a:bodyPr/>
          <a:lstStyle/>
          <a:p>
            <a:pPr>
              <a:buFont typeface="Wingdings" panose="05000000000000000000" pitchFamily="2" charset="2"/>
              <a:buNone/>
            </a:pPr>
            <a:r>
              <a:rPr lang="en-US" altLang="en-US" b="1">
                <a:latin typeface="Cambria Math" panose="02040503050406030204" pitchFamily="18" charset="0"/>
                <a:ea typeface="Cambria Math" panose="02040503050406030204" pitchFamily="18" charset="0"/>
                <a:cs typeface="Cambria Math" panose="02040503050406030204" pitchFamily="18" charset="0"/>
              </a:rPr>
              <a:t>N</a:t>
            </a:r>
            <a:r>
              <a:rPr lang="en-US" altLang="en-US"/>
              <a:t> = </a:t>
            </a:r>
            <a:r>
              <a:rPr lang="en-US" altLang="en-US" i="1"/>
              <a:t>natural numbers </a:t>
            </a:r>
            <a:r>
              <a:rPr lang="en-US" altLang="en-US"/>
              <a:t>= </a:t>
            </a:r>
            <a:r>
              <a:rPr lang="en-US" altLang="en-US">
                <a:latin typeface="Cambria Math" panose="02040503050406030204" pitchFamily="18" charset="0"/>
                <a:ea typeface="Cambria Math" panose="02040503050406030204" pitchFamily="18" charset="0"/>
                <a:cs typeface="Cambria Math" panose="02040503050406030204" pitchFamily="18" charset="0"/>
              </a:rPr>
              <a:t>{0,1,2,3….}</a:t>
            </a:r>
          </a:p>
          <a:p>
            <a:pPr>
              <a:buFont typeface="Wingdings" panose="05000000000000000000" pitchFamily="2" charset="2"/>
              <a:buNone/>
            </a:pPr>
            <a:r>
              <a:rPr lang="en-US" altLang="en-US" b="1">
                <a:latin typeface="Cambria Math" panose="02040503050406030204" pitchFamily="18" charset="0"/>
                <a:ea typeface="Cambria Math" panose="02040503050406030204" pitchFamily="18" charset="0"/>
                <a:cs typeface="Cambria Math" panose="02040503050406030204" pitchFamily="18" charset="0"/>
              </a:rPr>
              <a:t>Z</a:t>
            </a:r>
            <a:r>
              <a:rPr lang="en-US" altLang="en-US"/>
              <a:t> = </a:t>
            </a:r>
            <a:r>
              <a:rPr lang="en-US" altLang="en-US" i="1"/>
              <a:t>integers</a:t>
            </a:r>
            <a:r>
              <a:rPr lang="en-US" altLang="en-US"/>
              <a:t> = </a:t>
            </a:r>
            <a:r>
              <a:rPr lang="en-US" altLang="en-US">
                <a:latin typeface="Cambria Math" panose="02040503050406030204" pitchFamily="18" charset="0"/>
                <a:ea typeface="Cambria Math" panose="02040503050406030204" pitchFamily="18" charset="0"/>
                <a:cs typeface="Cambria Math" panose="02040503050406030204" pitchFamily="18" charset="0"/>
              </a:rPr>
              <a:t>{…,-3,-2,-1,0,1,2,3,…}</a:t>
            </a:r>
          </a:p>
          <a:p>
            <a:pPr>
              <a:buFont typeface="Wingdings" panose="05000000000000000000" pitchFamily="2" charset="2"/>
              <a:buNone/>
            </a:pPr>
            <a:r>
              <a:rPr lang="en-US" altLang="en-US" b="1">
                <a:latin typeface="Cambria Math" panose="02040503050406030204" pitchFamily="18" charset="0"/>
                <a:ea typeface="Cambria Math" panose="02040503050406030204" pitchFamily="18" charset="0"/>
                <a:cs typeface="Cambria Math" panose="02040503050406030204" pitchFamily="18" charset="0"/>
              </a:rPr>
              <a:t>Z⁺</a:t>
            </a:r>
            <a:r>
              <a:rPr lang="en-US" altLang="en-US"/>
              <a:t> = </a:t>
            </a:r>
            <a:r>
              <a:rPr lang="en-US" altLang="en-US" i="1"/>
              <a:t>positive integers </a:t>
            </a:r>
            <a:r>
              <a:rPr lang="en-US" altLang="en-US"/>
              <a:t>= </a:t>
            </a:r>
            <a:r>
              <a:rPr lang="en-US" altLang="en-US">
                <a:latin typeface="Cambria Math" panose="02040503050406030204" pitchFamily="18" charset="0"/>
                <a:ea typeface="Cambria Math" panose="02040503050406030204" pitchFamily="18" charset="0"/>
                <a:cs typeface="Cambria Math" panose="02040503050406030204" pitchFamily="18" charset="0"/>
              </a:rPr>
              <a:t>{1,2,3,…..}</a:t>
            </a:r>
          </a:p>
          <a:p>
            <a:pPr>
              <a:buFont typeface="Wingdings" panose="05000000000000000000" pitchFamily="2" charset="2"/>
              <a:buNone/>
            </a:pPr>
            <a:r>
              <a:rPr lang="en-US" altLang="en-US" b="1">
                <a:latin typeface="Cambria Math" panose="02040503050406030204" pitchFamily="18" charset="0"/>
                <a:ea typeface="Cambria Math" panose="02040503050406030204" pitchFamily="18" charset="0"/>
                <a:cs typeface="Cambria Math" panose="02040503050406030204" pitchFamily="18" charset="0"/>
              </a:rPr>
              <a:t>R</a:t>
            </a:r>
            <a:r>
              <a:rPr lang="en-US" altLang="en-US"/>
              <a:t> = set of </a:t>
            </a:r>
            <a:r>
              <a:rPr lang="en-US" altLang="en-US" i="1"/>
              <a:t>real numbers</a:t>
            </a:r>
          </a:p>
          <a:p>
            <a:pPr>
              <a:buFont typeface="Wingdings" panose="05000000000000000000" pitchFamily="2" charset="2"/>
              <a:buNone/>
            </a:pPr>
            <a:r>
              <a:rPr lang="en-US" altLang="en-US" b="1">
                <a:latin typeface="Cambria Math" panose="02040503050406030204" pitchFamily="18" charset="0"/>
                <a:ea typeface="Cambria Math" panose="02040503050406030204" pitchFamily="18" charset="0"/>
                <a:cs typeface="Cambria Math" panose="02040503050406030204" pitchFamily="18" charset="0"/>
              </a:rPr>
              <a:t>R</a:t>
            </a:r>
            <a:r>
              <a:rPr lang="en-US" altLang="en-US" b="1" baseline="30000">
                <a:latin typeface="Cambria Math" panose="02040503050406030204" pitchFamily="18" charset="0"/>
                <a:ea typeface="Cambria Math" panose="02040503050406030204" pitchFamily="18" charset="0"/>
                <a:cs typeface="Cambria Math" panose="02040503050406030204" pitchFamily="18" charset="0"/>
              </a:rPr>
              <a:t>+</a:t>
            </a:r>
            <a:r>
              <a:rPr lang="en-US" altLang="en-US"/>
              <a:t> = set of </a:t>
            </a:r>
            <a:r>
              <a:rPr lang="en-US" altLang="en-US" i="1"/>
              <a:t>positive real numbers</a:t>
            </a:r>
          </a:p>
          <a:p>
            <a:pPr>
              <a:buFont typeface="Wingdings" panose="05000000000000000000" pitchFamily="2" charset="2"/>
              <a:buNone/>
            </a:pPr>
            <a:r>
              <a:rPr lang="en-US" altLang="en-US" b="1">
                <a:latin typeface="Cambria Math" panose="02040503050406030204" pitchFamily="18" charset="0"/>
                <a:ea typeface="Cambria Math" panose="02040503050406030204" pitchFamily="18" charset="0"/>
                <a:cs typeface="Cambria Math" panose="02040503050406030204" pitchFamily="18" charset="0"/>
              </a:rPr>
              <a:t>C</a:t>
            </a:r>
            <a:r>
              <a:rPr lang="en-US" altLang="en-US"/>
              <a:t> =  set of </a:t>
            </a:r>
            <a:r>
              <a:rPr lang="en-US" altLang="en-US" i="1"/>
              <a:t>complex numbers</a:t>
            </a:r>
            <a:r>
              <a:rPr lang="en-US" altLang="en-US"/>
              <a:t>.</a:t>
            </a:r>
          </a:p>
          <a:p>
            <a:pPr>
              <a:buFont typeface="Wingdings" panose="05000000000000000000" pitchFamily="2" charset="2"/>
              <a:buNone/>
            </a:pPr>
            <a:r>
              <a:rPr lang="en-US" altLang="en-US" b="1"/>
              <a:t>Q</a:t>
            </a:r>
            <a:r>
              <a:rPr lang="en-US" altLang="en-US"/>
              <a:t> = set of rational numbers</a:t>
            </a:r>
          </a:p>
          <a:p>
            <a:endParaRPr lang="en-US" altLang="en-US">
              <a:latin typeface="Cambria Math" panose="02040503050406030204" pitchFamily="18" charset="0"/>
              <a:ea typeface="Cambria Math" panose="02040503050406030204" pitchFamily="18" charset="0"/>
              <a:cs typeface="Cambria Math" panose="020405030504060302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itle 1"/>
          <p:cNvSpPr>
            <a:spLocks noGrp="1"/>
          </p:cNvSpPr>
          <p:nvPr>
            <p:ph type="title"/>
          </p:nvPr>
        </p:nvSpPr>
        <p:spPr/>
        <p:txBody>
          <a:bodyPr/>
          <a:lstStyle/>
          <a:p>
            <a:r>
              <a:rPr lang="en-US" altLang="en-US"/>
              <a:t>Set-Builder Notation</a:t>
            </a:r>
          </a:p>
        </p:txBody>
      </p:sp>
      <p:sp>
        <p:nvSpPr>
          <p:cNvPr id="3" name="Content Placeholder 2"/>
          <p:cNvSpPr>
            <a:spLocks noGrp="1"/>
          </p:cNvSpPr>
          <p:nvPr>
            <p:ph idx="1"/>
          </p:nvPr>
        </p:nvSpPr>
        <p:spPr/>
        <p:txBody>
          <a:bodyPr>
            <a:normAutofit/>
          </a:bodyPr>
          <a:lstStyle/>
          <a:p>
            <a:pPr>
              <a:lnSpc>
                <a:spcPct val="80000"/>
              </a:lnSpc>
            </a:pPr>
            <a:r>
              <a:rPr lang="en-US" altLang="en-US" sz="2700"/>
              <a:t>Specify the property or properties that all members must satisfy:</a:t>
            </a:r>
          </a:p>
          <a:p>
            <a:pPr>
              <a:lnSpc>
                <a:spcPct val="80000"/>
              </a:lnSpc>
              <a:buFont typeface="Wingdings" panose="05000000000000000000" pitchFamily="2" charset="2"/>
              <a:buNone/>
            </a:pPr>
            <a:r>
              <a:rPr lang="en-US" altLang="en-US" sz="2700"/>
              <a:t>     </a:t>
            </a:r>
            <a:r>
              <a:rPr lang="en-US" altLang="en-US" sz="2700" i="1">
                <a:latin typeface="Cambria Math" panose="02040503050406030204" pitchFamily="18" charset="0"/>
                <a:ea typeface="Cambria Math" panose="02040503050406030204" pitchFamily="18" charset="0"/>
                <a:cs typeface="Cambria Math" panose="02040503050406030204" pitchFamily="18" charset="0"/>
              </a:rPr>
              <a:t>S</a:t>
            </a:r>
            <a:r>
              <a:rPr lang="en-US" altLang="en-US" sz="2700">
                <a:latin typeface="Cambria Math" panose="02040503050406030204" pitchFamily="18" charset="0"/>
                <a:ea typeface="Cambria Math" panose="02040503050406030204" pitchFamily="18" charset="0"/>
                <a:cs typeface="Cambria Math" panose="02040503050406030204" pitchFamily="18" charset="0"/>
              </a:rPr>
              <a:t> = {</a:t>
            </a:r>
            <a:r>
              <a:rPr lang="en-US" altLang="en-US" sz="2700" i="1">
                <a:ea typeface="Cambria Math" panose="02040503050406030204" pitchFamily="18" charset="0"/>
                <a:cs typeface="Cambria Math" panose="02040503050406030204" pitchFamily="18" charset="0"/>
              </a:rPr>
              <a:t>x</a:t>
            </a:r>
            <a:r>
              <a:rPr lang="en-US" altLang="en-US" sz="2700" i="1">
                <a:latin typeface="Cambria Math" panose="02040503050406030204" pitchFamily="18" charset="0"/>
                <a:ea typeface="Cambria Math" panose="02040503050406030204" pitchFamily="18" charset="0"/>
                <a:cs typeface="Cambria Math" panose="02040503050406030204" pitchFamily="18" charset="0"/>
              </a:rPr>
              <a:t> </a:t>
            </a:r>
            <a:r>
              <a:rPr lang="en-US" altLang="en-US" sz="2700">
                <a:latin typeface="Cambria Math" panose="02040503050406030204" pitchFamily="18" charset="0"/>
                <a:ea typeface="Cambria Math" panose="02040503050406030204" pitchFamily="18" charset="0"/>
                <a:cs typeface="Cambria Math" panose="02040503050406030204" pitchFamily="18" charset="0"/>
              </a:rPr>
              <a:t>| </a:t>
            </a:r>
            <a:r>
              <a:rPr lang="en-US" altLang="en-US" sz="2700" i="1">
                <a:ea typeface="Cambria Math" panose="02040503050406030204" pitchFamily="18" charset="0"/>
                <a:cs typeface="Cambria Math" panose="02040503050406030204" pitchFamily="18" charset="0"/>
              </a:rPr>
              <a:t>x</a:t>
            </a:r>
            <a:r>
              <a:rPr lang="en-US" altLang="en-US" sz="2700">
                <a:latin typeface="Cambria Math" panose="02040503050406030204" pitchFamily="18" charset="0"/>
                <a:ea typeface="Cambria Math" panose="02040503050406030204" pitchFamily="18" charset="0"/>
                <a:cs typeface="Cambria Math" panose="02040503050406030204" pitchFamily="18" charset="0"/>
              </a:rPr>
              <a:t> is a positive integer less than 100}</a:t>
            </a:r>
          </a:p>
          <a:p>
            <a:pPr>
              <a:lnSpc>
                <a:spcPct val="80000"/>
              </a:lnSpc>
              <a:buFont typeface="Wingdings" panose="05000000000000000000" pitchFamily="2" charset="2"/>
              <a:buNone/>
            </a:pPr>
            <a:r>
              <a:rPr lang="en-US" altLang="en-US" sz="2700">
                <a:latin typeface="Cambria Math" panose="02040503050406030204" pitchFamily="18" charset="0"/>
                <a:ea typeface="Cambria Math" panose="02040503050406030204" pitchFamily="18" charset="0"/>
                <a:cs typeface="Cambria Math" panose="02040503050406030204" pitchFamily="18" charset="0"/>
              </a:rPr>
              <a:t>     </a:t>
            </a:r>
            <a:r>
              <a:rPr lang="en-US" altLang="en-US" sz="2700" i="1">
                <a:latin typeface="Cambria Math" panose="02040503050406030204" pitchFamily="18" charset="0"/>
                <a:ea typeface="Cambria Math" panose="02040503050406030204" pitchFamily="18" charset="0"/>
                <a:cs typeface="Cambria Math" panose="02040503050406030204" pitchFamily="18" charset="0"/>
              </a:rPr>
              <a:t>O</a:t>
            </a:r>
            <a:r>
              <a:rPr lang="en-US" altLang="en-US" sz="2700">
                <a:latin typeface="Cambria Math" panose="02040503050406030204" pitchFamily="18" charset="0"/>
                <a:ea typeface="Cambria Math" panose="02040503050406030204" pitchFamily="18" charset="0"/>
                <a:cs typeface="Cambria Math" panose="02040503050406030204" pitchFamily="18" charset="0"/>
              </a:rPr>
              <a:t> = {</a:t>
            </a:r>
            <a:r>
              <a:rPr lang="en-US" altLang="en-US" sz="2700" i="1">
                <a:ea typeface="Cambria Math" panose="02040503050406030204" pitchFamily="18" charset="0"/>
                <a:cs typeface="Cambria Math" panose="02040503050406030204" pitchFamily="18" charset="0"/>
              </a:rPr>
              <a:t>x</a:t>
            </a:r>
            <a:r>
              <a:rPr lang="en-US" altLang="en-US" sz="2700">
                <a:latin typeface="Cambria Math" panose="02040503050406030204" pitchFamily="18" charset="0"/>
                <a:ea typeface="Cambria Math" panose="02040503050406030204" pitchFamily="18" charset="0"/>
                <a:cs typeface="Cambria Math" panose="02040503050406030204" pitchFamily="18" charset="0"/>
              </a:rPr>
              <a:t> | </a:t>
            </a:r>
            <a:r>
              <a:rPr lang="en-US" altLang="en-US" sz="2700" i="1">
                <a:ea typeface="Cambria Math" panose="02040503050406030204" pitchFamily="18" charset="0"/>
                <a:cs typeface="Cambria Math" panose="02040503050406030204" pitchFamily="18" charset="0"/>
              </a:rPr>
              <a:t>x</a:t>
            </a:r>
            <a:r>
              <a:rPr lang="en-US" altLang="en-US" sz="2700">
                <a:latin typeface="Cambria Math" panose="02040503050406030204" pitchFamily="18" charset="0"/>
                <a:ea typeface="Cambria Math" panose="02040503050406030204" pitchFamily="18" charset="0"/>
                <a:cs typeface="Cambria Math" panose="02040503050406030204" pitchFamily="18" charset="0"/>
              </a:rPr>
              <a:t> is an odd positive integer less than 10}</a:t>
            </a:r>
          </a:p>
          <a:p>
            <a:pPr>
              <a:lnSpc>
                <a:spcPct val="80000"/>
              </a:lnSpc>
              <a:buFont typeface="Wingdings" panose="05000000000000000000" pitchFamily="2" charset="2"/>
              <a:buNone/>
            </a:pPr>
            <a:r>
              <a:rPr lang="en-US" altLang="en-US" sz="2700" b="1">
                <a:latin typeface="Cambria Math" panose="02040503050406030204" pitchFamily="18" charset="0"/>
                <a:ea typeface="Cambria Math" panose="02040503050406030204" pitchFamily="18" charset="0"/>
                <a:cs typeface="Cambria Math" panose="02040503050406030204" pitchFamily="18" charset="0"/>
              </a:rPr>
              <a:t>     </a:t>
            </a:r>
            <a:r>
              <a:rPr lang="en-US" altLang="en-US" sz="2700" i="1">
                <a:latin typeface="Cambria Math" panose="02040503050406030204" pitchFamily="18" charset="0"/>
                <a:ea typeface="Cambria Math" panose="02040503050406030204" pitchFamily="18" charset="0"/>
                <a:cs typeface="Cambria Math" panose="02040503050406030204" pitchFamily="18" charset="0"/>
              </a:rPr>
              <a:t>O</a:t>
            </a:r>
            <a:r>
              <a:rPr lang="en-US" altLang="en-US" sz="2700">
                <a:latin typeface="Cambria Math" panose="02040503050406030204" pitchFamily="18" charset="0"/>
                <a:ea typeface="Cambria Math" panose="02040503050406030204" pitchFamily="18" charset="0"/>
                <a:cs typeface="Cambria Math" panose="02040503050406030204" pitchFamily="18" charset="0"/>
              </a:rPr>
              <a:t> = {</a:t>
            </a:r>
            <a:r>
              <a:rPr lang="en-US" altLang="en-US" sz="2700" i="1">
                <a:ea typeface="Cambria Math" panose="02040503050406030204" pitchFamily="18" charset="0"/>
                <a:cs typeface="Cambria Math" panose="02040503050406030204" pitchFamily="18" charset="0"/>
              </a:rPr>
              <a:t>x</a:t>
            </a:r>
            <a:r>
              <a:rPr lang="en-US" altLang="en-US" sz="2700">
                <a:latin typeface="Cambria Math" panose="02040503050406030204" pitchFamily="18" charset="0"/>
                <a:ea typeface="Cambria Math" panose="02040503050406030204" pitchFamily="18" charset="0"/>
                <a:cs typeface="Cambria Math" panose="02040503050406030204" pitchFamily="18" charset="0"/>
              </a:rPr>
              <a:t> ∈</a:t>
            </a:r>
            <a:r>
              <a:rPr lang="en-US" altLang="en-US" sz="2700" b="1">
                <a:latin typeface="Cambria Math" panose="02040503050406030204" pitchFamily="18" charset="0"/>
                <a:ea typeface="Cambria Math" panose="02040503050406030204" pitchFamily="18" charset="0"/>
                <a:cs typeface="Cambria Math" panose="02040503050406030204" pitchFamily="18" charset="0"/>
              </a:rPr>
              <a:t> Z⁺</a:t>
            </a:r>
            <a:r>
              <a:rPr lang="en-US" altLang="en-US" sz="2700">
                <a:latin typeface="Cambria Math" panose="02040503050406030204" pitchFamily="18" charset="0"/>
                <a:ea typeface="Cambria Math" panose="02040503050406030204" pitchFamily="18" charset="0"/>
                <a:cs typeface="Cambria Math" panose="02040503050406030204" pitchFamily="18" charset="0"/>
              </a:rPr>
              <a:t> | </a:t>
            </a:r>
            <a:r>
              <a:rPr lang="en-US" altLang="en-US" sz="2700" i="1">
                <a:ea typeface="Cambria Math" panose="02040503050406030204" pitchFamily="18" charset="0"/>
                <a:cs typeface="Cambria Math" panose="02040503050406030204" pitchFamily="18" charset="0"/>
              </a:rPr>
              <a:t>x</a:t>
            </a:r>
            <a:r>
              <a:rPr lang="en-US" altLang="en-US" sz="2700" i="1">
                <a:latin typeface="Cambria Math" panose="02040503050406030204" pitchFamily="18" charset="0"/>
                <a:ea typeface="Cambria Math" panose="02040503050406030204" pitchFamily="18" charset="0"/>
                <a:cs typeface="Cambria Math" panose="02040503050406030204" pitchFamily="18" charset="0"/>
              </a:rPr>
              <a:t> </a:t>
            </a:r>
            <a:r>
              <a:rPr lang="en-US" altLang="en-US" sz="2700">
                <a:latin typeface="Cambria Math" panose="02040503050406030204" pitchFamily="18" charset="0"/>
                <a:ea typeface="Cambria Math" panose="02040503050406030204" pitchFamily="18" charset="0"/>
                <a:cs typeface="Cambria Math" panose="02040503050406030204" pitchFamily="18" charset="0"/>
              </a:rPr>
              <a:t>is odd and </a:t>
            </a:r>
            <a:r>
              <a:rPr lang="en-US" altLang="en-US" sz="2700" i="1">
                <a:ea typeface="Cambria Math" panose="02040503050406030204" pitchFamily="18" charset="0"/>
                <a:cs typeface="Cambria Math" panose="02040503050406030204" pitchFamily="18" charset="0"/>
              </a:rPr>
              <a:t>x</a:t>
            </a:r>
            <a:r>
              <a:rPr lang="en-US" altLang="en-US" sz="2700">
                <a:latin typeface="Cambria Math" panose="02040503050406030204" pitchFamily="18" charset="0"/>
                <a:ea typeface="Cambria Math" panose="02040503050406030204" pitchFamily="18" charset="0"/>
                <a:cs typeface="Cambria Math" panose="02040503050406030204" pitchFamily="18" charset="0"/>
              </a:rPr>
              <a:t> &lt; 10}</a:t>
            </a:r>
          </a:p>
          <a:p>
            <a:pPr>
              <a:lnSpc>
                <a:spcPct val="80000"/>
              </a:lnSpc>
            </a:pPr>
            <a:r>
              <a:rPr lang="en-US" altLang="en-US" sz="2700"/>
              <a:t>A predicate may be used: </a:t>
            </a:r>
          </a:p>
          <a:p>
            <a:pPr>
              <a:lnSpc>
                <a:spcPct val="80000"/>
              </a:lnSpc>
              <a:buFont typeface="Wingdings" panose="05000000000000000000" pitchFamily="2" charset="2"/>
              <a:buNone/>
            </a:pPr>
            <a:r>
              <a:rPr lang="en-US" altLang="en-US" sz="2700"/>
              <a:t>                 </a:t>
            </a:r>
            <a:r>
              <a:rPr lang="en-US" altLang="en-US" sz="2700" i="1">
                <a:latin typeface="Cambria Math" panose="02040503050406030204" pitchFamily="18" charset="0"/>
                <a:ea typeface="Cambria Math" panose="02040503050406030204" pitchFamily="18" charset="0"/>
                <a:cs typeface="Cambria Math" panose="02040503050406030204" pitchFamily="18" charset="0"/>
              </a:rPr>
              <a:t>S</a:t>
            </a:r>
            <a:r>
              <a:rPr lang="en-US" altLang="en-US" sz="2700" b="1" i="1">
                <a:latin typeface="Cambria Math" panose="02040503050406030204" pitchFamily="18" charset="0"/>
                <a:ea typeface="Cambria Math" panose="02040503050406030204" pitchFamily="18" charset="0"/>
                <a:cs typeface="Cambria Math" panose="02040503050406030204" pitchFamily="18" charset="0"/>
              </a:rPr>
              <a:t> </a:t>
            </a:r>
            <a:r>
              <a:rPr lang="en-US" altLang="en-US" sz="2700" i="1">
                <a:latin typeface="Cambria Math" panose="02040503050406030204" pitchFamily="18" charset="0"/>
                <a:ea typeface="Cambria Math" panose="02040503050406030204" pitchFamily="18" charset="0"/>
                <a:cs typeface="Cambria Math" panose="02040503050406030204" pitchFamily="18" charset="0"/>
              </a:rPr>
              <a:t>= </a:t>
            </a:r>
            <a:r>
              <a:rPr lang="en-US" altLang="en-US" sz="2700">
                <a:latin typeface="Cambria Math" panose="02040503050406030204" pitchFamily="18" charset="0"/>
                <a:ea typeface="Cambria Math" panose="02040503050406030204" pitchFamily="18" charset="0"/>
                <a:cs typeface="Cambria Math" panose="02040503050406030204" pitchFamily="18" charset="0"/>
              </a:rPr>
              <a:t>{</a:t>
            </a:r>
            <a:r>
              <a:rPr lang="en-US" altLang="en-US" sz="2700" i="1">
                <a:ea typeface="Cambria Math" panose="02040503050406030204" pitchFamily="18" charset="0"/>
                <a:cs typeface="Cambria Math" panose="02040503050406030204" pitchFamily="18" charset="0"/>
              </a:rPr>
              <a:t>x</a:t>
            </a:r>
            <a:r>
              <a:rPr lang="en-US" altLang="en-US" sz="2700" i="1">
                <a:latin typeface="Cambria Math" panose="02040503050406030204" pitchFamily="18" charset="0"/>
                <a:ea typeface="Cambria Math" panose="02040503050406030204" pitchFamily="18" charset="0"/>
                <a:cs typeface="Cambria Math" panose="02040503050406030204" pitchFamily="18" charset="0"/>
              </a:rPr>
              <a:t> </a:t>
            </a:r>
            <a:r>
              <a:rPr lang="en-US" altLang="en-US" sz="2700">
                <a:latin typeface="Cambria Math" panose="02040503050406030204" pitchFamily="18" charset="0"/>
                <a:ea typeface="Cambria Math" panose="02040503050406030204" pitchFamily="18" charset="0"/>
                <a:cs typeface="Cambria Math" panose="02040503050406030204" pitchFamily="18" charset="0"/>
              </a:rPr>
              <a:t>| P(</a:t>
            </a:r>
            <a:r>
              <a:rPr lang="en-US" altLang="en-US" sz="2700" i="1">
                <a:ea typeface="Cambria Math" panose="02040503050406030204" pitchFamily="18" charset="0"/>
                <a:cs typeface="Cambria Math" panose="02040503050406030204" pitchFamily="18" charset="0"/>
              </a:rPr>
              <a:t>x</a:t>
            </a:r>
            <a:r>
              <a:rPr lang="en-US" altLang="en-US" sz="2700">
                <a:latin typeface="Cambria Math" panose="02040503050406030204" pitchFamily="18" charset="0"/>
                <a:ea typeface="Cambria Math" panose="02040503050406030204" pitchFamily="18" charset="0"/>
                <a:cs typeface="Cambria Math" panose="02040503050406030204" pitchFamily="18" charset="0"/>
              </a:rPr>
              <a:t>)}</a:t>
            </a:r>
          </a:p>
          <a:p>
            <a:pPr>
              <a:lnSpc>
                <a:spcPct val="80000"/>
              </a:lnSpc>
            </a:pPr>
            <a:r>
              <a:rPr lang="en-US" altLang="en-US" sz="2700"/>
              <a:t>Example: </a:t>
            </a:r>
            <a:r>
              <a:rPr lang="en-US" altLang="en-US" sz="2700" i="1">
                <a:latin typeface="Cambria Math" panose="02040503050406030204" pitchFamily="18" charset="0"/>
                <a:ea typeface="Cambria Math" panose="02040503050406030204" pitchFamily="18" charset="0"/>
                <a:cs typeface="Cambria Math" panose="02040503050406030204" pitchFamily="18" charset="0"/>
              </a:rPr>
              <a:t>S</a:t>
            </a:r>
            <a:r>
              <a:rPr lang="en-US" altLang="en-US" sz="2700" b="1" i="1">
                <a:latin typeface="Cambria Math" panose="02040503050406030204" pitchFamily="18" charset="0"/>
                <a:ea typeface="Cambria Math" panose="02040503050406030204" pitchFamily="18" charset="0"/>
                <a:cs typeface="Cambria Math" panose="02040503050406030204" pitchFamily="18" charset="0"/>
              </a:rPr>
              <a:t> </a:t>
            </a:r>
            <a:r>
              <a:rPr lang="en-US" altLang="en-US" sz="2700" i="1">
                <a:latin typeface="Cambria Math" panose="02040503050406030204" pitchFamily="18" charset="0"/>
                <a:ea typeface="Cambria Math" panose="02040503050406030204" pitchFamily="18" charset="0"/>
                <a:cs typeface="Cambria Math" panose="02040503050406030204" pitchFamily="18" charset="0"/>
              </a:rPr>
              <a:t>= </a:t>
            </a:r>
            <a:r>
              <a:rPr lang="en-US" altLang="en-US" sz="2700">
                <a:latin typeface="Cambria Math" panose="02040503050406030204" pitchFamily="18" charset="0"/>
                <a:ea typeface="Cambria Math" panose="02040503050406030204" pitchFamily="18" charset="0"/>
                <a:cs typeface="Cambria Math" panose="02040503050406030204" pitchFamily="18" charset="0"/>
              </a:rPr>
              <a:t>{</a:t>
            </a:r>
            <a:r>
              <a:rPr lang="en-US" altLang="en-US" sz="2700" i="1">
                <a:ea typeface="Cambria Math" panose="02040503050406030204" pitchFamily="18" charset="0"/>
                <a:cs typeface="Cambria Math" panose="02040503050406030204" pitchFamily="18" charset="0"/>
              </a:rPr>
              <a:t>x</a:t>
            </a:r>
            <a:r>
              <a:rPr lang="en-US" altLang="en-US" sz="2700" i="1">
                <a:latin typeface="Cambria Math" panose="02040503050406030204" pitchFamily="18" charset="0"/>
                <a:ea typeface="Cambria Math" panose="02040503050406030204" pitchFamily="18" charset="0"/>
                <a:cs typeface="Cambria Math" panose="02040503050406030204" pitchFamily="18" charset="0"/>
              </a:rPr>
              <a:t> </a:t>
            </a:r>
            <a:r>
              <a:rPr lang="en-US" altLang="en-US" sz="2700">
                <a:latin typeface="Cambria Math" panose="02040503050406030204" pitchFamily="18" charset="0"/>
                <a:ea typeface="Cambria Math" panose="02040503050406030204" pitchFamily="18" charset="0"/>
                <a:cs typeface="Cambria Math" panose="02040503050406030204" pitchFamily="18" charset="0"/>
              </a:rPr>
              <a:t>|</a:t>
            </a:r>
            <a:r>
              <a:rPr lang="en-US" altLang="en-US" sz="2700" i="1">
                <a:latin typeface="Cambria Math" panose="02040503050406030204" pitchFamily="18" charset="0"/>
                <a:ea typeface="Cambria Math" panose="02040503050406030204" pitchFamily="18" charset="0"/>
                <a:cs typeface="Cambria Math" panose="02040503050406030204" pitchFamily="18" charset="0"/>
              </a:rPr>
              <a:t> </a:t>
            </a:r>
            <a:r>
              <a:rPr lang="en-US" altLang="en-US" sz="2700">
                <a:latin typeface="Cambria Math" panose="02040503050406030204" pitchFamily="18" charset="0"/>
                <a:ea typeface="Cambria Math" panose="02040503050406030204" pitchFamily="18" charset="0"/>
                <a:cs typeface="Cambria Math" panose="02040503050406030204" pitchFamily="18" charset="0"/>
              </a:rPr>
              <a:t>Prime(</a:t>
            </a:r>
            <a:r>
              <a:rPr lang="en-US" altLang="en-US" sz="2700" i="1">
                <a:ea typeface="Cambria Math" panose="02040503050406030204" pitchFamily="18" charset="0"/>
                <a:cs typeface="Cambria Math" panose="02040503050406030204" pitchFamily="18" charset="0"/>
              </a:rPr>
              <a:t>x</a:t>
            </a:r>
            <a:r>
              <a:rPr lang="en-US" altLang="en-US" sz="2700">
                <a:latin typeface="Cambria Math" panose="02040503050406030204" pitchFamily="18" charset="0"/>
                <a:ea typeface="Cambria Math" panose="02040503050406030204" pitchFamily="18" charset="0"/>
                <a:cs typeface="Cambria Math" panose="02040503050406030204" pitchFamily="18" charset="0"/>
              </a:rPr>
              <a:t>)}</a:t>
            </a:r>
          </a:p>
          <a:p>
            <a:pPr>
              <a:lnSpc>
                <a:spcPct val="80000"/>
              </a:lnSpc>
            </a:pPr>
            <a:r>
              <a:rPr lang="en-US" altLang="en-US" sz="2700">
                <a:ea typeface="Cambria Math" panose="02040503050406030204" pitchFamily="18" charset="0"/>
                <a:cs typeface="Cambria Math" panose="02040503050406030204" pitchFamily="18" charset="0"/>
              </a:rPr>
              <a:t>Positive rational numbers</a:t>
            </a:r>
            <a:r>
              <a:rPr lang="en-US" altLang="en-US" sz="2700" i="1">
                <a:ea typeface="Cambria Math" panose="02040503050406030204" pitchFamily="18" charset="0"/>
                <a:cs typeface="Cambria Math" panose="02040503050406030204" pitchFamily="18" charset="0"/>
              </a:rPr>
              <a:t>:</a:t>
            </a:r>
          </a:p>
          <a:p>
            <a:pPr>
              <a:lnSpc>
                <a:spcPct val="80000"/>
              </a:lnSpc>
              <a:buFont typeface="Wingdings" panose="05000000000000000000" pitchFamily="2" charset="2"/>
              <a:buNone/>
            </a:pPr>
            <a:r>
              <a:rPr lang="en-US" altLang="en-US" sz="2700" i="1">
                <a:ea typeface="Cambria Math" panose="02040503050406030204" pitchFamily="18" charset="0"/>
                <a:cs typeface="Cambria Math" panose="02040503050406030204" pitchFamily="18" charset="0"/>
              </a:rPr>
              <a:t>        </a:t>
            </a:r>
            <a:r>
              <a:rPr lang="en-US" altLang="en-US" sz="2700" b="1">
                <a:latin typeface="Cambria Math" panose="02040503050406030204" pitchFamily="18" charset="0"/>
                <a:ea typeface="Cambria Math" panose="02040503050406030204" pitchFamily="18" charset="0"/>
                <a:cs typeface="Cambria Math" panose="02040503050406030204" pitchFamily="18" charset="0"/>
              </a:rPr>
              <a:t>Q</a:t>
            </a:r>
            <a:r>
              <a:rPr lang="en-US" altLang="en-US" sz="2700" b="1" baseline="30000">
                <a:latin typeface="Cambria Math" panose="02040503050406030204" pitchFamily="18" charset="0"/>
                <a:ea typeface="Cambria Math" panose="02040503050406030204" pitchFamily="18" charset="0"/>
                <a:cs typeface="Cambria Math" panose="02040503050406030204" pitchFamily="18" charset="0"/>
              </a:rPr>
              <a:t>+</a:t>
            </a:r>
            <a:r>
              <a:rPr lang="en-US" altLang="en-US" sz="2700" baseline="30000">
                <a:latin typeface="Cambria Math" panose="02040503050406030204" pitchFamily="18" charset="0"/>
                <a:ea typeface="Cambria Math" panose="02040503050406030204" pitchFamily="18" charset="0"/>
                <a:cs typeface="Cambria Math" panose="02040503050406030204" pitchFamily="18" charset="0"/>
              </a:rPr>
              <a:t> </a:t>
            </a:r>
            <a:r>
              <a:rPr lang="en-US" altLang="en-US" sz="2700">
                <a:latin typeface="Cambria Math" panose="02040503050406030204" pitchFamily="18" charset="0"/>
                <a:ea typeface="Cambria Math" panose="02040503050406030204" pitchFamily="18" charset="0"/>
                <a:cs typeface="Cambria Math" panose="02040503050406030204" pitchFamily="18" charset="0"/>
              </a:rPr>
              <a:t>= {</a:t>
            </a:r>
            <a:r>
              <a:rPr lang="en-US" altLang="en-US" sz="2700" i="1">
                <a:ea typeface="Cambria Math" panose="02040503050406030204" pitchFamily="18" charset="0"/>
                <a:cs typeface="Cambria Math" panose="02040503050406030204" pitchFamily="18" charset="0"/>
              </a:rPr>
              <a:t>x</a:t>
            </a:r>
            <a:r>
              <a:rPr lang="en-US" altLang="en-US" sz="2700">
                <a:latin typeface="Cambria Math" panose="02040503050406030204" pitchFamily="18" charset="0"/>
                <a:ea typeface="Cambria Math" panose="02040503050406030204" pitchFamily="18" charset="0"/>
                <a:cs typeface="Cambria Math" panose="02040503050406030204" pitchFamily="18" charset="0"/>
              </a:rPr>
              <a:t> ∈ </a:t>
            </a:r>
            <a:r>
              <a:rPr lang="en-US" altLang="en-US" sz="2700" b="1">
                <a:ea typeface="Cambria Math" panose="02040503050406030204" pitchFamily="18" charset="0"/>
                <a:cs typeface="Cambria Math" panose="02040503050406030204" pitchFamily="18" charset="0"/>
              </a:rPr>
              <a:t>R</a:t>
            </a:r>
            <a:r>
              <a:rPr lang="en-US" altLang="en-US" sz="2700">
                <a:latin typeface="Cambria Math" panose="02040503050406030204" pitchFamily="18" charset="0"/>
                <a:ea typeface="Cambria Math" panose="02040503050406030204" pitchFamily="18" charset="0"/>
                <a:cs typeface="Cambria Math" panose="02040503050406030204" pitchFamily="18" charset="0"/>
              </a:rPr>
              <a:t> | </a:t>
            </a:r>
            <a:r>
              <a:rPr lang="en-US" altLang="en-US" sz="2700" i="1">
                <a:ea typeface="Cambria Math" panose="02040503050406030204" pitchFamily="18" charset="0"/>
                <a:cs typeface="Cambria Math" panose="02040503050406030204" pitchFamily="18" charset="0"/>
              </a:rPr>
              <a:t>x</a:t>
            </a:r>
            <a:r>
              <a:rPr lang="en-US" altLang="en-US" sz="2700">
                <a:latin typeface="Cambria Math" panose="02040503050406030204" pitchFamily="18" charset="0"/>
                <a:ea typeface="Cambria Math" panose="02040503050406030204" pitchFamily="18" charset="0"/>
                <a:cs typeface="Cambria Math" panose="02040503050406030204" pitchFamily="18" charset="0"/>
              </a:rPr>
              <a:t> = </a:t>
            </a:r>
            <a:r>
              <a:rPr lang="en-US" altLang="en-US" sz="2700" i="1">
                <a:latin typeface="Cambria Math" panose="02040503050406030204" pitchFamily="18" charset="0"/>
                <a:ea typeface="Cambria Math" panose="02040503050406030204" pitchFamily="18" charset="0"/>
                <a:cs typeface="Cambria Math" panose="02040503050406030204" pitchFamily="18" charset="0"/>
              </a:rPr>
              <a:t>p</a:t>
            </a:r>
            <a:r>
              <a:rPr lang="en-US" altLang="en-US" sz="2700">
                <a:latin typeface="Cambria Math" panose="02040503050406030204" pitchFamily="18" charset="0"/>
                <a:ea typeface="Cambria Math" panose="02040503050406030204" pitchFamily="18" charset="0"/>
                <a:cs typeface="Cambria Math" panose="02040503050406030204" pitchFamily="18" charset="0"/>
              </a:rPr>
              <a:t>/</a:t>
            </a:r>
            <a:r>
              <a:rPr lang="en-US" altLang="en-US" sz="2700" i="1">
                <a:latin typeface="Cambria Math" panose="02040503050406030204" pitchFamily="18" charset="0"/>
                <a:ea typeface="Cambria Math" panose="02040503050406030204" pitchFamily="18" charset="0"/>
                <a:cs typeface="Cambria Math" panose="02040503050406030204" pitchFamily="18" charset="0"/>
              </a:rPr>
              <a:t>q</a:t>
            </a:r>
            <a:r>
              <a:rPr lang="en-US" altLang="en-US" sz="2700">
                <a:latin typeface="Cambria Math" panose="02040503050406030204" pitchFamily="18" charset="0"/>
                <a:ea typeface="Cambria Math" panose="02040503050406030204" pitchFamily="18" charset="0"/>
                <a:cs typeface="Cambria Math" panose="02040503050406030204" pitchFamily="18" charset="0"/>
              </a:rPr>
              <a:t>, for some positive integers </a:t>
            </a:r>
            <a:r>
              <a:rPr lang="en-US" altLang="en-US" sz="2700" i="1">
                <a:latin typeface="Cambria Math" panose="02040503050406030204" pitchFamily="18" charset="0"/>
                <a:ea typeface="Cambria Math" panose="02040503050406030204" pitchFamily="18" charset="0"/>
                <a:cs typeface="Cambria Math" panose="02040503050406030204" pitchFamily="18" charset="0"/>
              </a:rPr>
              <a:t>p</a:t>
            </a:r>
            <a:r>
              <a:rPr lang="en-US" altLang="en-US" sz="2700">
                <a:latin typeface="Cambria Math" panose="02040503050406030204" pitchFamily="18" charset="0"/>
                <a:ea typeface="Cambria Math" panose="02040503050406030204" pitchFamily="18" charset="0"/>
                <a:cs typeface="Cambria Math" panose="02040503050406030204" pitchFamily="18" charset="0"/>
              </a:rPr>
              <a:t>,</a:t>
            </a:r>
            <a:r>
              <a:rPr lang="en-US" altLang="en-US" sz="2700" i="1">
                <a:latin typeface="Cambria Math" panose="02040503050406030204" pitchFamily="18" charset="0"/>
                <a:ea typeface="Cambria Math" panose="02040503050406030204" pitchFamily="18" charset="0"/>
                <a:cs typeface="Cambria Math" panose="02040503050406030204" pitchFamily="18" charset="0"/>
              </a:rPr>
              <a:t>q</a:t>
            </a:r>
            <a:r>
              <a:rPr lang="en-US" altLang="en-US" sz="2700">
                <a:latin typeface="Cambria Math" panose="02040503050406030204" pitchFamily="18" charset="0"/>
                <a:ea typeface="Cambria Math" panose="02040503050406030204" pitchFamily="18" charset="0"/>
                <a:cs typeface="Cambria Math" panose="02040503050406030204" pitchFamily="18" charset="0"/>
              </a:rPr>
              <a:t>}</a:t>
            </a:r>
          </a:p>
          <a:p>
            <a:pPr>
              <a:lnSpc>
                <a:spcPct val="80000"/>
              </a:lnSpc>
            </a:pPr>
            <a:endParaRPr lang="en-US" altLang="en-US" sz="2700" i="1">
              <a:latin typeface="Cambria Math" panose="02040503050406030204" pitchFamily="18" charset="0"/>
              <a:ea typeface="Cambria Math" panose="02040503050406030204" pitchFamily="18" charset="0"/>
              <a:cs typeface="Cambria Math" panose="02040503050406030204" pitchFamily="18" charset="0"/>
            </a:endParaRPr>
          </a:p>
          <a:p>
            <a:pPr>
              <a:lnSpc>
                <a:spcPct val="80000"/>
              </a:lnSpc>
              <a:buFont typeface="Wingdings" panose="05000000000000000000" pitchFamily="2" charset="2"/>
              <a:buNone/>
            </a:pPr>
            <a:endParaRPr lang="en-US" altLang="en-US" sz="27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itle 1"/>
          <p:cNvSpPr>
            <a:spLocks noGrp="1"/>
          </p:cNvSpPr>
          <p:nvPr>
            <p:ph type="title"/>
          </p:nvPr>
        </p:nvSpPr>
        <p:spPr/>
        <p:txBody>
          <a:bodyPr/>
          <a:lstStyle/>
          <a:p>
            <a:r>
              <a:rPr lang="en-US" altLang="en-US"/>
              <a:t>Universal Set and Empty Set</a:t>
            </a:r>
          </a:p>
        </p:txBody>
      </p:sp>
      <p:sp>
        <p:nvSpPr>
          <p:cNvPr id="218115" name="Content Placeholder 2"/>
          <p:cNvSpPr>
            <a:spLocks noGrp="1"/>
          </p:cNvSpPr>
          <p:nvPr>
            <p:ph idx="1"/>
          </p:nvPr>
        </p:nvSpPr>
        <p:spPr/>
        <p:txBody>
          <a:bodyPr/>
          <a:lstStyle/>
          <a:p>
            <a:r>
              <a:rPr lang="en-US" altLang="en-US"/>
              <a:t>The </a:t>
            </a:r>
            <a:r>
              <a:rPr lang="en-US" altLang="en-US" i="1"/>
              <a:t>universal set</a:t>
            </a:r>
            <a:r>
              <a:rPr lang="en-US" altLang="en-US"/>
              <a:t> </a:t>
            </a:r>
            <a:r>
              <a:rPr lang="en-US" altLang="en-US" i="1"/>
              <a:t>U </a:t>
            </a:r>
            <a:r>
              <a:rPr lang="en-US" altLang="en-US"/>
              <a:t>is the set containing everything currently under consideration. </a:t>
            </a:r>
            <a:endParaRPr lang="en-US" altLang="en-US" i="1"/>
          </a:p>
          <a:p>
            <a:pPr lvl="1"/>
            <a:r>
              <a:rPr lang="en-US" altLang="en-US"/>
              <a:t>Sometimes implicit</a:t>
            </a:r>
          </a:p>
          <a:p>
            <a:pPr lvl="1"/>
            <a:r>
              <a:rPr lang="en-US" altLang="en-US"/>
              <a:t>Sometimes explicitly stated.</a:t>
            </a:r>
          </a:p>
          <a:p>
            <a:pPr lvl="1"/>
            <a:r>
              <a:rPr lang="en-US" altLang="en-US"/>
              <a:t>Contents depend on the context.</a:t>
            </a:r>
          </a:p>
          <a:p>
            <a:r>
              <a:rPr lang="en-US" altLang="en-US"/>
              <a:t>The empty set is the set with no</a:t>
            </a:r>
          </a:p>
          <a:p>
            <a:pPr>
              <a:buFont typeface="Wingdings" panose="05000000000000000000" pitchFamily="2" charset="2"/>
              <a:buNone/>
            </a:pPr>
            <a:r>
              <a:rPr lang="en-US" altLang="en-US"/>
              <a:t>      elements. Symbolized </a:t>
            </a:r>
            <a:r>
              <a:rPr lang="en-US" altLang="en-US">
                <a:latin typeface="Cambria Math" panose="02040503050406030204" pitchFamily="18" charset="0"/>
                <a:ea typeface="Cambria Math" panose="02040503050406030204" pitchFamily="18" charset="0"/>
                <a:cs typeface="Cambria Math" panose="02040503050406030204" pitchFamily="18" charset="0"/>
              </a:rPr>
              <a:t>∅, but</a:t>
            </a:r>
          </a:p>
          <a:p>
            <a:pPr>
              <a:buFont typeface="Wingdings" panose="05000000000000000000" pitchFamily="2" charset="2"/>
              <a:buNone/>
            </a:pPr>
            <a:r>
              <a:rPr lang="en-US" altLang="en-US">
                <a:latin typeface="Cambria Math" panose="02040503050406030204" pitchFamily="18" charset="0"/>
                <a:ea typeface="Cambria Math" panose="02040503050406030204" pitchFamily="18" charset="0"/>
                <a:cs typeface="Cambria Math" panose="02040503050406030204" pitchFamily="18" charset="0"/>
              </a:rPr>
              <a:t>       </a:t>
            </a:r>
            <a:r>
              <a:rPr lang="en-US" altLang="en-US"/>
              <a:t>{} also used.</a:t>
            </a:r>
            <a:endParaRPr lang="en-US" altLang="en-US">
              <a:ea typeface="Cambria Math" panose="02040503050406030204" pitchFamily="18" charset="0"/>
              <a:cs typeface="Cambria Math" panose="02040503050406030204" pitchFamily="18" charset="0"/>
            </a:endParaRPr>
          </a:p>
        </p:txBody>
      </p:sp>
      <p:sp>
        <p:nvSpPr>
          <p:cNvPr id="4" name="Rectangle 3"/>
          <p:cNvSpPr/>
          <p:nvPr/>
        </p:nvSpPr>
        <p:spPr>
          <a:xfrm>
            <a:off x="7010400" y="3559175"/>
            <a:ext cx="19812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7467600" y="4078288"/>
            <a:ext cx="7620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8118" name="TextBox 5"/>
          <p:cNvSpPr txBox="1">
            <a:spLocks noChangeArrowheads="1"/>
          </p:cNvSpPr>
          <p:nvPr/>
        </p:nvSpPr>
        <p:spPr bwMode="auto">
          <a:xfrm>
            <a:off x="7696200" y="36576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i="1"/>
              <a:t>U</a:t>
            </a:r>
          </a:p>
        </p:txBody>
      </p:sp>
      <p:sp>
        <p:nvSpPr>
          <p:cNvPr id="218119" name="TextBox 6"/>
          <p:cNvSpPr txBox="1">
            <a:spLocks noChangeArrowheads="1"/>
          </p:cNvSpPr>
          <p:nvPr/>
        </p:nvSpPr>
        <p:spPr bwMode="auto">
          <a:xfrm>
            <a:off x="6248400" y="2895600"/>
            <a:ext cx="182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Venn Diagram</a:t>
            </a:r>
          </a:p>
        </p:txBody>
      </p:sp>
      <p:sp>
        <p:nvSpPr>
          <p:cNvPr id="218120" name="TextBox 9"/>
          <p:cNvSpPr txBox="1">
            <a:spLocks noChangeArrowheads="1"/>
          </p:cNvSpPr>
          <p:nvPr/>
        </p:nvSpPr>
        <p:spPr bwMode="auto">
          <a:xfrm>
            <a:off x="7315200" y="4103688"/>
            <a:ext cx="1828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   a e i</a:t>
            </a:r>
          </a:p>
          <a:p>
            <a:r>
              <a:rPr lang="en-US" altLang="en-US"/>
              <a:t>    o u</a:t>
            </a:r>
          </a:p>
        </p:txBody>
      </p:sp>
      <p:sp>
        <p:nvSpPr>
          <p:cNvPr id="218121" name="TextBox 10"/>
          <p:cNvSpPr txBox="1">
            <a:spLocks noChangeArrowheads="1"/>
          </p:cNvSpPr>
          <p:nvPr/>
        </p:nvSpPr>
        <p:spPr bwMode="auto">
          <a:xfrm>
            <a:off x="7086600" y="4271963"/>
            <a:ext cx="45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i="1"/>
              <a:t>V</a:t>
            </a:r>
          </a:p>
        </p:txBody>
      </p:sp>
      <p:pic>
        <p:nvPicPr>
          <p:cNvPr id="218122" name="Picture 12" descr="020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5486400"/>
            <a:ext cx="893763"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123" name="TextBox 13"/>
          <p:cNvSpPr txBox="1">
            <a:spLocks noChangeArrowheads="1"/>
          </p:cNvSpPr>
          <p:nvPr/>
        </p:nvSpPr>
        <p:spPr bwMode="auto">
          <a:xfrm>
            <a:off x="5943600" y="5638800"/>
            <a:ext cx="2819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John Venn (1834-1923)</a:t>
            </a:r>
          </a:p>
          <a:p>
            <a:r>
              <a:rPr lang="en-US" altLang="en-US"/>
              <a:t>Cambridge, UK</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E928FA2-157D-4754-AA9E-ACB1C8D6737F}" type="slidenum">
              <a:rPr lang="en-US" altLang="en-US" smtClean="0">
                <a:latin typeface="Abadi" pitchFamily="34" charset="0"/>
              </a:rPr>
              <a:pPr/>
              <a:t>3</a:t>
            </a:fld>
            <a:endParaRPr lang="en-US" altLang="en-US">
              <a:latin typeface="Abadi" pitchFamily="34" charset="0"/>
            </a:endParaRPr>
          </a:p>
        </p:txBody>
      </p:sp>
      <p:pic>
        <p:nvPicPr>
          <p:cNvPr id="190467"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7813" y="685800"/>
            <a:ext cx="8256587"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Table 3"/>
          <p:cNvGraphicFramePr>
            <a:graphicFrameLocks noGrp="1"/>
          </p:cNvGraphicFramePr>
          <p:nvPr>
            <p:extLst>
              <p:ext uri="{D42A27DB-BD31-4B8C-83A1-F6EECF244321}">
                <p14:modId xmlns:p14="http://schemas.microsoft.com/office/powerpoint/2010/main" val="2142393624"/>
              </p:ext>
            </p:extLst>
          </p:nvPr>
        </p:nvGraphicFramePr>
        <p:xfrm>
          <a:off x="6175375" y="0"/>
          <a:ext cx="2889250" cy="1828800"/>
        </p:xfrm>
        <a:graphic>
          <a:graphicData uri="http://schemas.openxmlformats.org/drawingml/2006/table">
            <a:tbl>
              <a:tblPr/>
              <a:tblGrid>
                <a:gridCol w="958592">
                  <a:extLst>
                    <a:ext uri="{9D8B030D-6E8A-4147-A177-3AD203B41FA5}">
                      <a16:colId xmlns="" xmlns:a16="http://schemas.microsoft.com/office/drawing/2014/main" val="20000"/>
                    </a:ext>
                  </a:extLst>
                </a:gridCol>
                <a:gridCol w="965329">
                  <a:extLst>
                    <a:ext uri="{9D8B030D-6E8A-4147-A177-3AD203B41FA5}">
                      <a16:colId xmlns="" xmlns:a16="http://schemas.microsoft.com/office/drawing/2014/main" val="20001"/>
                    </a:ext>
                  </a:extLst>
                </a:gridCol>
                <a:gridCol w="965329">
                  <a:extLst>
                    <a:ext uri="{9D8B030D-6E8A-4147-A177-3AD203B41FA5}">
                      <a16:colId xmlns="" xmlns:a16="http://schemas.microsoft.com/office/drawing/2014/main" val="20002"/>
                    </a:ext>
                  </a:extLst>
                </a:gridCol>
              </a:tblGrid>
              <a:tr h="0">
                <a:tc>
                  <a:txBody>
                    <a:bodyPr/>
                    <a:lstStyle/>
                    <a:p>
                      <a:pPr algn="ctr"/>
                      <a:r>
                        <a:rPr lang="en-US" dirty="0">
                          <a:effectLst/>
                        </a:rPr>
                        <a:t>p</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q</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p → q</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 xmlns:a16="http://schemas.microsoft.com/office/drawing/2014/main" val="10000"/>
                  </a:ext>
                </a:extLst>
              </a:tr>
              <a:tr h="0">
                <a:tc>
                  <a:txBody>
                    <a:bodyPr/>
                    <a:lstStyle/>
                    <a:p>
                      <a:r>
                        <a:rPr lang="en-US">
                          <a:effectLst/>
                        </a:rPr>
                        <a:t>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3300"/>
                    </a:solidFill>
                  </a:tcPr>
                </a:tc>
                <a:tc>
                  <a:txBody>
                    <a:bodyPr/>
                    <a:lstStyle/>
                    <a:p>
                      <a:r>
                        <a:rPr lang="en-US" dirty="0">
                          <a:effectLst/>
                        </a:rPr>
                        <a:t>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 xmlns:a16="http://schemas.microsoft.com/office/drawing/2014/main" val="10001"/>
                  </a:ext>
                </a:extLst>
              </a:tr>
              <a:tr h="0">
                <a:tc>
                  <a:txBody>
                    <a:bodyPr/>
                    <a:lstStyle/>
                    <a:p>
                      <a:r>
                        <a:rPr lang="en-US">
                          <a:effectLst/>
                        </a:rPr>
                        <a:t>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F</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F</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 xmlns:a16="http://schemas.microsoft.com/office/drawing/2014/main" val="10002"/>
                  </a:ext>
                </a:extLst>
              </a:tr>
              <a:tr h="0">
                <a:tc>
                  <a:txBody>
                    <a:bodyPr/>
                    <a:lstStyle/>
                    <a:p>
                      <a:r>
                        <a:rPr lang="en-US" dirty="0">
                          <a:effectLst/>
                        </a:rPr>
                        <a:t>F</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solidFill>
                            <a:schemeClr val="tx1"/>
                          </a:solidFill>
                          <a:effectLst/>
                        </a:rPr>
                        <a:t>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0000"/>
                    </a:solidFill>
                  </a:tcPr>
                </a:tc>
                <a:tc>
                  <a:txBody>
                    <a:bodyPr/>
                    <a:lstStyle/>
                    <a:p>
                      <a:r>
                        <a:rPr lang="en-US" dirty="0">
                          <a:effectLst/>
                        </a:rPr>
                        <a:t>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 xmlns:a16="http://schemas.microsoft.com/office/drawing/2014/main" val="10003"/>
                  </a:ext>
                </a:extLst>
              </a:tr>
              <a:tr h="0">
                <a:tc>
                  <a:txBody>
                    <a:bodyPr/>
                    <a:lstStyle/>
                    <a:p>
                      <a:r>
                        <a:rPr lang="en-US">
                          <a:effectLst/>
                        </a:rPr>
                        <a:t>F</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F</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42076523"/>
              </p:ext>
            </p:extLst>
          </p:nvPr>
        </p:nvGraphicFramePr>
        <p:xfrm>
          <a:off x="5961845" y="2387600"/>
          <a:ext cx="2889250" cy="1828800"/>
        </p:xfrm>
        <a:graphic>
          <a:graphicData uri="http://schemas.openxmlformats.org/drawingml/2006/table">
            <a:tbl>
              <a:tblPr/>
              <a:tblGrid>
                <a:gridCol w="958592">
                  <a:extLst>
                    <a:ext uri="{9D8B030D-6E8A-4147-A177-3AD203B41FA5}">
                      <a16:colId xmlns="" xmlns:a16="http://schemas.microsoft.com/office/drawing/2014/main" val="20000"/>
                    </a:ext>
                  </a:extLst>
                </a:gridCol>
                <a:gridCol w="965329">
                  <a:extLst>
                    <a:ext uri="{9D8B030D-6E8A-4147-A177-3AD203B41FA5}">
                      <a16:colId xmlns="" xmlns:a16="http://schemas.microsoft.com/office/drawing/2014/main" val="20001"/>
                    </a:ext>
                  </a:extLst>
                </a:gridCol>
                <a:gridCol w="965329">
                  <a:extLst>
                    <a:ext uri="{9D8B030D-6E8A-4147-A177-3AD203B41FA5}">
                      <a16:colId xmlns="" xmlns:a16="http://schemas.microsoft.com/office/drawing/2014/main" val="20002"/>
                    </a:ext>
                  </a:extLst>
                </a:gridCol>
              </a:tblGrid>
              <a:tr h="137160">
                <a:tc>
                  <a:txBody>
                    <a:bodyPr/>
                    <a:lstStyle/>
                    <a:p>
                      <a:pPr algn="ctr"/>
                      <a:r>
                        <a:rPr lang="en-US" dirty="0">
                          <a:effectLst/>
                        </a:rPr>
                        <a:t>p</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q</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p → q</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 xmlns:a16="http://schemas.microsoft.com/office/drawing/2014/main" val="10000"/>
                  </a:ext>
                </a:extLst>
              </a:tr>
              <a:tr h="0">
                <a:tc>
                  <a:txBody>
                    <a:bodyPr/>
                    <a:lstStyle/>
                    <a:p>
                      <a:r>
                        <a:rPr lang="en-US" dirty="0">
                          <a:effectLst/>
                        </a:rPr>
                        <a:t>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 xmlns:a16="http://schemas.microsoft.com/office/drawing/2014/main" val="10001"/>
                  </a:ext>
                </a:extLst>
              </a:tr>
              <a:tr h="0">
                <a:tc>
                  <a:txBody>
                    <a:bodyPr/>
                    <a:lstStyle/>
                    <a:p>
                      <a:r>
                        <a:rPr lang="en-US">
                          <a:effectLst/>
                        </a:rPr>
                        <a:t>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F</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F</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 xmlns:a16="http://schemas.microsoft.com/office/drawing/2014/main" val="10002"/>
                  </a:ext>
                </a:extLst>
              </a:tr>
              <a:tr h="0">
                <a:tc>
                  <a:txBody>
                    <a:bodyPr/>
                    <a:lstStyle/>
                    <a:p>
                      <a:r>
                        <a:rPr lang="en-US" dirty="0">
                          <a:effectLst/>
                        </a:rPr>
                        <a:t>F</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0000"/>
                    </a:solidFill>
                  </a:tcPr>
                </a:tc>
                <a:tc>
                  <a:txBody>
                    <a:bodyPr/>
                    <a:lstStyle/>
                    <a:p>
                      <a:r>
                        <a:rPr lang="en-US" dirty="0">
                          <a:effectLst/>
                        </a:rPr>
                        <a:t>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 xmlns:a16="http://schemas.microsoft.com/office/drawing/2014/main" val="10003"/>
                  </a:ext>
                </a:extLst>
              </a:tr>
              <a:tr h="0">
                <a:tc>
                  <a:txBody>
                    <a:bodyPr/>
                    <a:lstStyle/>
                    <a:p>
                      <a:r>
                        <a:rPr lang="en-US" dirty="0">
                          <a:effectLst/>
                        </a:rPr>
                        <a:t>F</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0000"/>
                    </a:solidFill>
                  </a:tcPr>
                </a:tc>
                <a:tc>
                  <a:txBody>
                    <a:bodyPr/>
                    <a:lstStyle/>
                    <a:p>
                      <a:r>
                        <a:rPr lang="en-US" dirty="0">
                          <a:effectLst/>
                        </a:rPr>
                        <a:t>F</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itle 1"/>
          <p:cNvSpPr>
            <a:spLocks noGrp="1"/>
          </p:cNvSpPr>
          <p:nvPr>
            <p:ph type="title"/>
          </p:nvPr>
        </p:nvSpPr>
        <p:spPr/>
        <p:txBody>
          <a:bodyPr/>
          <a:lstStyle/>
          <a:p>
            <a:r>
              <a:rPr lang="en-US" altLang="en-US"/>
              <a:t>Some things to remember</a:t>
            </a:r>
          </a:p>
        </p:txBody>
      </p:sp>
      <p:sp>
        <p:nvSpPr>
          <p:cNvPr id="219139" name="Content Placeholder 2"/>
          <p:cNvSpPr>
            <a:spLocks noGrp="1"/>
          </p:cNvSpPr>
          <p:nvPr>
            <p:ph idx="1"/>
          </p:nvPr>
        </p:nvSpPr>
        <p:spPr/>
        <p:txBody>
          <a:bodyPr/>
          <a:lstStyle/>
          <a:p>
            <a:r>
              <a:rPr lang="en-US" altLang="en-US"/>
              <a:t>Sets can be elements of sets.</a:t>
            </a:r>
          </a:p>
          <a:p>
            <a:pPr>
              <a:buFont typeface="Wingdings" panose="05000000000000000000" pitchFamily="2" charset="2"/>
              <a:buNone/>
            </a:pPr>
            <a:r>
              <a:rPr lang="en-US" altLang="en-US">
                <a:latin typeface="Cambria Math" panose="02040503050406030204" pitchFamily="18" charset="0"/>
                <a:ea typeface="Cambria Math" panose="02040503050406030204" pitchFamily="18" charset="0"/>
                <a:cs typeface="Cambria Math" panose="02040503050406030204" pitchFamily="18" charset="0"/>
              </a:rPr>
              <a:t>         {{1,2,3},</a:t>
            </a:r>
            <a:r>
              <a:rPr lang="en-US" altLang="en-US" i="1">
                <a:latin typeface="Cambria Math" panose="02040503050406030204" pitchFamily="18" charset="0"/>
                <a:ea typeface="Cambria Math" panose="02040503050406030204" pitchFamily="18" charset="0"/>
                <a:cs typeface="Cambria Math" panose="02040503050406030204" pitchFamily="18" charset="0"/>
              </a:rPr>
              <a:t>a</a:t>
            </a:r>
            <a:r>
              <a:rPr lang="en-US" altLang="en-US">
                <a:latin typeface="Cambria Math" panose="02040503050406030204" pitchFamily="18" charset="0"/>
                <a:ea typeface="Cambria Math" panose="02040503050406030204" pitchFamily="18" charset="0"/>
                <a:cs typeface="Cambria Math" panose="02040503050406030204" pitchFamily="18" charset="0"/>
              </a:rPr>
              <a:t>, {</a:t>
            </a:r>
            <a:r>
              <a:rPr lang="en-US" altLang="en-US" i="1">
                <a:latin typeface="Cambria Math" panose="02040503050406030204" pitchFamily="18" charset="0"/>
                <a:ea typeface="Cambria Math" panose="02040503050406030204" pitchFamily="18" charset="0"/>
                <a:cs typeface="Cambria Math" panose="02040503050406030204" pitchFamily="18" charset="0"/>
              </a:rPr>
              <a:t>b,c</a:t>
            </a:r>
            <a:r>
              <a:rPr lang="en-US" altLang="en-US">
                <a:latin typeface="Cambria Math" panose="02040503050406030204" pitchFamily="18" charset="0"/>
                <a:ea typeface="Cambria Math" panose="02040503050406030204" pitchFamily="18" charset="0"/>
                <a:cs typeface="Cambria Math" panose="02040503050406030204" pitchFamily="18" charset="0"/>
              </a:rPr>
              <a:t>}}</a:t>
            </a:r>
          </a:p>
          <a:p>
            <a:pPr>
              <a:buFont typeface="Wingdings" panose="05000000000000000000" pitchFamily="2" charset="2"/>
              <a:buNone/>
            </a:pPr>
            <a:r>
              <a:rPr lang="en-US" altLang="en-US">
                <a:latin typeface="Cambria Math" panose="02040503050406030204" pitchFamily="18" charset="0"/>
                <a:ea typeface="Cambria Math" panose="02040503050406030204" pitchFamily="18" charset="0"/>
                <a:cs typeface="Cambria Math" panose="02040503050406030204" pitchFamily="18" charset="0"/>
              </a:rPr>
              <a:t>          {</a:t>
            </a:r>
            <a:r>
              <a:rPr lang="en-US" altLang="en-US" b="1">
                <a:latin typeface="Cambria Math" panose="02040503050406030204" pitchFamily="18" charset="0"/>
                <a:ea typeface="Cambria Math" panose="02040503050406030204" pitchFamily="18" charset="0"/>
                <a:cs typeface="Cambria Math" panose="02040503050406030204" pitchFamily="18" charset="0"/>
              </a:rPr>
              <a:t>N</a:t>
            </a:r>
            <a:r>
              <a:rPr lang="en-US" altLang="en-US">
                <a:latin typeface="Cambria Math" panose="02040503050406030204" pitchFamily="18" charset="0"/>
                <a:ea typeface="Cambria Math" panose="02040503050406030204" pitchFamily="18" charset="0"/>
                <a:cs typeface="Cambria Math" panose="02040503050406030204" pitchFamily="18" charset="0"/>
              </a:rPr>
              <a:t>,</a:t>
            </a:r>
            <a:r>
              <a:rPr lang="en-US" altLang="en-US" b="1">
                <a:latin typeface="Cambria Math" panose="02040503050406030204" pitchFamily="18" charset="0"/>
                <a:ea typeface="Cambria Math" panose="02040503050406030204" pitchFamily="18" charset="0"/>
                <a:cs typeface="Cambria Math" panose="02040503050406030204" pitchFamily="18" charset="0"/>
              </a:rPr>
              <a:t>Z</a:t>
            </a:r>
            <a:r>
              <a:rPr lang="en-US" altLang="en-US">
                <a:latin typeface="Cambria Math" panose="02040503050406030204" pitchFamily="18" charset="0"/>
                <a:ea typeface="Cambria Math" panose="02040503050406030204" pitchFamily="18" charset="0"/>
                <a:cs typeface="Cambria Math" panose="02040503050406030204" pitchFamily="18" charset="0"/>
              </a:rPr>
              <a:t>,</a:t>
            </a:r>
            <a:r>
              <a:rPr lang="en-US" altLang="en-US" b="1">
                <a:latin typeface="Cambria Math" panose="02040503050406030204" pitchFamily="18" charset="0"/>
                <a:ea typeface="Cambria Math" panose="02040503050406030204" pitchFamily="18" charset="0"/>
                <a:cs typeface="Cambria Math" panose="02040503050406030204" pitchFamily="18" charset="0"/>
              </a:rPr>
              <a:t>Q</a:t>
            </a:r>
            <a:r>
              <a:rPr lang="en-US" altLang="en-US">
                <a:latin typeface="Cambria Math" panose="02040503050406030204" pitchFamily="18" charset="0"/>
                <a:ea typeface="Cambria Math" panose="02040503050406030204" pitchFamily="18" charset="0"/>
                <a:cs typeface="Cambria Math" panose="02040503050406030204" pitchFamily="18" charset="0"/>
              </a:rPr>
              <a:t>,</a:t>
            </a:r>
            <a:r>
              <a:rPr lang="en-US" altLang="en-US" b="1">
                <a:latin typeface="Cambria Math" panose="02040503050406030204" pitchFamily="18" charset="0"/>
                <a:ea typeface="Cambria Math" panose="02040503050406030204" pitchFamily="18" charset="0"/>
                <a:cs typeface="Cambria Math" panose="02040503050406030204" pitchFamily="18" charset="0"/>
              </a:rPr>
              <a:t>R</a:t>
            </a:r>
            <a:r>
              <a:rPr lang="en-US" altLang="en-US">
                <a:latin typeface="Cambria Math" panose="02040503050406030204" pitchFamily="18" charset="0"/>
                <a:ea typeface="Cambria Math" panose="02040503050406030204" pitchFamily="18" charset="0"/>
                <a:cs typeface="Cambria Math" panose="02040503050406030204" pitchFamily="18" charset="0"/>
              </a:rPr>
              <a:t>}</a:t>
            </a:r>
          </a:p>
          <a:p>
            <a:r>
              <a:rPr lang="en-US" altLang="en-US"/>
              <a:t>The empty set is different from a set containing the empty set.</a:t>
            </a:r>
          </a:p>
          <a:p>
            <a:pPr>
              <a:buFont typeface="Wingdings" panose="05000000000000000000" pitchFamily="2" charset="2"/>
              <a:buNone/>
            </a:pPr>
            <a:r>
              <a:rPr lang="en-US" altLang="en-US"/>
              <a:t>       </a:t>
            </a:r>
            <a:r>
              <a:rPr lang="en-US" altLang="en-US">
                <a:latin typeface="Cambria Math" panose="02040503050406030204" pitchFamily="18" charset="0"/>
                <a:ea typeface="Cambria Math" panose="02040503050406030204" pitchFamily="18" charset="0"/>
                <a:cs typeface="Cambria Math" panose="02040503050406030204" pitchFamily="18" charset="0"/>
              </a:rPr>
              <a:t>∅</a:t>
            </a:r>
            <a:r>
              <a:rPr lang="en-US" altLang="en-US"/>
              <a:t>  </a:t>
            </a:r>
            <a:r>
              <a:rPr lang="en-US" altLang="en-US">
                <a:latin typeface="Cambria Math" panose="02040503050406030204" pitchFamily="18" charset="0"/>
                <a:ea typeface="Cambria Math" panose="02040503050406030204" pitchFamily="18" charset="0"/>
                <a:cs typeface="Cambria Math" panose="02040503050406030204" pitchFamily="18" charset="0"/>
              </a:rPr>
              <a:t>≠ { ∅ } </a:t>
            </a:r>
            <a:endParaRPr lang="en-US"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itle 1"/>
          <p:cNvSpPr>
            <a:spLocks noGrp="1"/>
          </p:cNvSpPr>
          <p:nvPr>
            <p:ph type="title"/>
          </p:nvPr>
        </p:nvSpPr>
        <p:spPr/>
        <p:txBody>
          <a:bodyPr/>
          <a:lstStyle/>
          <a:p>
            <a:r>
              <a:rPr lang="en-US" altLang="en-US"/>
              <a:t>Set Equality</a:t>
            </a:r>
          </a:p>
        </p:txBody>
      </p:sp>
      <p:sp>
        <p:nvSpPr>
          <p:cNvPr id="220163" name="Content Placeholder 2"/>
          <p:cNvSpPr>
            <a:spLocks noGrp="1"/>
          </p:cNvSpPr>
          <p:nvPr>
            <p:ph idx="1"/>
          </p:nvPr>
        </p:nvSpPr>
        <p:spPr/>
        <p:txBody>
          <a:bodyPr/>
          <a:lstStyle/>
          <a:p>
            <a:pPr>
              <a:buFont typeface="Wingdings" panose="05000000000000000000" pitchFamily="2" charset="2"/>
              <a:buNone/>
            </a:pPr>
            <a:r>
              <a:rPr lang="en-US" altLang="en-US" b="1"/>
              <a:t>   Definition</a:t>
            </a:r>
            <a:r>
              <a:rPr lang="en-US" altLang="en-US"/>
              <a:t>: Two sets are </a:t>
            </a:r>
            <a:r>
              <a:rPr lang="en-US" altLang="en-US" i="1"/>
              <a:t>equal</a:t>
            </a:r>
            <a:r>
              <a:rPr lang="en-US" altLang="en-US"/>
              <a:t> if and only if they have the same elements. </a:t>
            </a:r>
          </a:p>
          <a:p>
            <a:pPr lvl="1"/>
            <a:r>
              <a:rPr lang="en-US" altLang="en-US"/>
              <a:t>Therefore if A and B are sets, then A and B are equal if and only if                                         . </a:t>
            </a:r>
          </a:p>
          <a:p>
            <a:pPr lvl="1"/>
            <a:r>
              <a:rPr lang="en-US" altLang="en-US"/>
              <a:t>We write </a:t>
            </a:r>
            <a:r>
              <a:rPr lang="en-US" altLang="en-US" i="1"/>
              <a:t>A</a:t>
            </a:r>
            <a:r>
              <a:rPr lang="en-US" altLang="en-US"/>
              <a:t> = </a:t>
            </a:r>
            <a:r>
              <a:rPr lang="en-US" altLang="en-US" i="1"/>
              <a:t>B</a:t>
            </a:r>
            <a:r>
              <a:rPr lang="en-US" altLang="en-US"/>
              <a:t> if </a:t>
            </a:r>
            <a:r>
              <a:rPr lang="en-US" altLang="en-US" i="1"/>
              <a:t>A</a:t>
            </a:r>
            <a:r>
              <a:rPr lang="en-US" altLang="en-US"/>
              <a:t> and </a:t>
            </a:r>
            <a:r>
              <a:rPr lang="en-US" altLang="en-US" i="1"/>
              <a:t>B</a:t>
            </a:r>
            <a:r>
              <a:rPr lang="en-US" altLang="en-US"/>
              <a:t> are equal sets.</a:t>
            </a:r>
          </a:p>
          <a:p>
            <a:pPr>
              <a:buFont typeface="Wingdings" panose="05000000000000000000" pitchFamily="2" charset="2"/>
              <a:buNone/>
            </a:pPr>
            <a:r>
              <a:rPr lang="en-US" altLang="en-US"/>
              <a:t>                </a:t>
            </a:r>
            <a:r>
              <a:rPr lang="en-US" altLang="en-US">
                <a:latin typeface="Cambria Math" panose="02040503050406030204" pitchFamily="18" charset="0"/>
                <a:ea typeface="Cambria Math" panose="02040503050406030204" pitchFamily="18" charset="0"/>
                <a:cs typeface="Cambria Math" panose="02040503050406030204" pitchFamily="18" charset="0"/>
              </a:rPr>
              <a:t>{1,3,5}   = {3, 5, 1}</a:t>
            </a:r>
          </a:p>
          <a:p>
            <a:pPr>
              <a:buFont typeface="Wingdings" panose="05000000000000000000" pitchFamily="2" charset="2"/>
              <a:buNone/>
            </a:pPr>
            <a:r>
              <a:rPr lang="en-US" altLang="en-US">
                <a:latin typeface="Cambria Math" panose="02040503050406030204" pitchFamily="18" charset="0"/>
                <a:ea typeface="Cambria Math" panose="02040503050406030204" pitchFamily="18" charset="0"/>
                <a:cs typeface="Cambria Math" panose="02040503050406030204" pitchFamily="18" charset="0"/>
              </a:rPr>
              <a:t>                  {1,5,5,5,3,3,1} = {1,3,5}</a:t>
            </a:r>
          </a:p>
        </p:txBody>
      </p:sp>
      <p:pic>
        <p:nvPicPr>
          <p:cNvPr id="220164" name="Picture 3" descr="addin_tmp.png"/>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3200400"/>
            <a:ext cx="323215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itle 1"/>
          <p:cNvSpPr>
            <a:spLocks noGrp="1"/>
          </p:cNvSpPr>
          <p:nvPr>
            <p:ph type="title"/>
          </p:nvPr>
        </p:nvSpPr>
        <p:spPr/>
        <p:txBody>
          <a:bodyPr/>
          <a:lstStyle/>
          <a:p>
            <a:r>
              <a:rPr lang="en-US" altLang="en-US"/>
              <a:t>Subsets</a:t>
            </a:r>
          </a:p>
        </p:txBody>
      </p:sp>
      <p:sp>
        <p:nvSpPr>
          <p:cNvPr id="3" name="Content Placeholder 2"/>
          <p:cNvSpPr>
            <a:spLocks noGrp="1"/>
          </p:cNvSpPr>
          <p:nvPr>
            <p:ph idx="1"/>
          </p:nvPr>
        </p:nvSpPr>
        <p:spPr/>
        <p:txBody>
          <a:bodyPr>
            <a:normAutofit/>
          </a:bodyPr>
          <a:lstStyle/>
          <a:p>
            <a:pPr>
              <a:lnSpc>
                <a:spcPct val="90000"/>
              </a:lnSpc>
              <a:buFont typeface="Wingdings" panose="05000000000000000000" pitchFamily="2" charset="2"/>
              <a:buNone/>
            </a:pPr>
            <a:r>
              <a:rPr lang="en-US" altLang="en-US" b="1"/>
              <a:t>   Definition</a:t>
            </a:r>
            <a:r>
              <a:rPr lang="en-US" altLang="en-US"/>
              <a:t>:  The set </a:t>
            </a:r>
            <a:r>
              <a:rPr lang="en-US" altLang="en-US" i="1"/>
              <a:t>A</a:t>
            </a:r>
            <a:r>
              <a:rPr lang="en-US" altLang="en-US"/>
              <a:t> is a </a:t>
            </a:r>
            <a:r>
              <a:rPr lang="en-US" altLang="en-US" i="1"/>
              <a:t>subset</a:t>
            </a:r>
            <a:r>
              <a:rPr lang="en-US" altLang="en-US"/>
              <a:t> of </a:t>
            </a:r>
            <a:r>
              <a:rPr lang="en-US" altLang="en-US" i="1"/>
              <a:t>B</a:t>
            </a:r>
            <a:r>
              <a:rPr lang="en-US" altLang="en-US"/>
              <a:t>, if and only if every element of </a:t>
            </a:r>
            <a:r>
              <a:rPr lang="en-US" altLang="en-US" i="1"/>
              <a:t>A</a:t>
            </a:r>
            <a:r>
              <a:rPr lang="en-US" altLang="en-US"/>
              <a:t> is also an element of </a:t>
            </a:r>
            <a:r>
              <a:rPr lang="en-US" altLang="en-US" i="1"/>
              <a:t>B</a:t>
            </a:r>
            <a:r>
              <a:rPr lang="en-US" altLang="en-US"/>
              <a:t>.  </a:t>
            </a:r>
          </a:p>
          <a:p>
            <a:pPr lvl="1">
              <a:lnSpc>
                <a:spcPct val="90000"/>
              </a:lnSpc>
            </a:pPr>
            <a:r>
              <a:rPr lang="en-US" altLang="en-US"/>
              <a:t>The notation </a:t>
            </a:r>
            <a:r>
              <a:rPr lang="en-US" altLang="en-US" i="1">
                <a:latin typeface="Cambria Math" panose="02040503050406030204" pitchFamily="18" charset="0"/>
                <a:ea typeface="Cambria Math" panose="02040503050406030204" pitchFamily="18" charset="0"/>
                <a:cs typeface="Cambria Math" panose="02040503050406030204" pitchFamily="18" charset="0"/>
              </a:rPr>
              <a:t>A</a:t>
            </a:r>
            <a:r>
              <a:rPr lang="en-US" altLang="en-US">
                <a:latin typeface="Cambria Math" panose="02040503050406030204" pitchFamily="18" charset="0"/>
                <a:ea typeface="Cambria Math" panose="02040503050406030204" pitchFamily="18" charset="0"/>
                <a:cs typeface="Cambria Math" panose="02040503050406030204" pitchFamily="18" charset="0"/>
              </a:rPr>
              <a:t> ⊆ </a:t>
            </a:r>
            <a:r>
              <a:rPr lang="en-US" altLang="en-US" i="1">
                <a:latin typeface="Cambria Math" panose="02040503050406030204" pitchFamily="18" charset="0"/>
                <a:ea typeface="Cambria Math" panose="02040503050406030204" pitchFamily="18" charset="0"/>
                <a:cs typeface="Cambria Math" panose="02040503050406030204" pitchFamily="18" charset="0"/>
              </a:rPr>
              <a:t>B</a:t>
            </a:r>
            <a:r>
              <a:rPr lang="en-US" altLang="en-US">
                <a:latin typeface="Cambria Math" panose="02040503050406030204" pitchFamily="18" charset="0"/>
                <a:ea typeface="Cambria Math" panose="02040503050406030204" pitchFamily="18" charset="0"/>
                <a:cs typeface="Cambria Math" panose="02040503050406030204" pitchFamily="18" charset="0"/>
              </a:rPr>
              <a:t>  is used to indicate that </a:t>
            </a:r>
            <a:r>
              <a:rPr lang="en-US" altLang="en-US" i="1">
                <a:latin typeface="Cambria Math" panose="02040503050406030204" pitchFamily="18" charset="0"/>
                <a:ea typeface="Cambria Math" panose="02040503050406030204" pitchFamily="18" charset="0"/>
                <a:cs typeface="Cambria Math" panose="02040503050406030204" pitchFamily="18" charset="0"/>
              </a:rPr>
              <a:t>A</a:t>
            </a:r>
            <a:r>
              <a:rPr lang="en-US" altLang="en-US">
                <a:latin typeface="Cambria Math" panose="02040503050406030204" pitchFamily="18" charset="0"/>
                <a:ea typeface="Cambria Math" panose="02040503050406030204" pitchFamily="18" charset="0"/>
                <a:cs typeface="Cambria Math" panose="02040503050406030204" pitchFamily="18" charset="0"/>
              </a:rPr>
              <a:t> is a subset of the set </a:t>
            </a:r>
            <a:r>
              <a:rPr lang="en-US" altLang="en-US" i="1">
                <a:latin typeface="Cambria Math" panose="02040503050406030204" pitchFamily="18" charset="0"/>
                <a:ea typeface="Cambria Math" panose="02040503050406030204" pitchFamily="18" charset="0"/>
                <a:cs typeface="Cambria Math" panose="02040503050406030204" pitchFamily="18" charset="0"/>
              </a:rPr>
              <a:t>B</a:t>
            </a:r>
            <a:r>
              <a:rPr lang="en-US" altLang="en-US">
                <a:latin typeface="Cambria Math" panose="02040503050406030204" pitchFamily="18" charset="0"/>
                <a:ea typeface="Cambria Math" panose="02040503050406030204" pitchFamily="18" charset="0"/>
                <a:cs typeface="Cambria Math" panose="02040503050406030204" pitchFamily="18" charset="0"/>
              </a:rPr>
              <a:t>. </a:t>
            </a:r>
          </a:p>
          <a:p>
            <a:pPr lvl="1">
              <a:lnSpc>
                <a:spcPct val="90000"/>
              </a:lnSpc>
            </a:pPr>
            <a:r>
              <a:rPr lang="en-US" altLang="en-US" i="1">
                <a:latin typeface="Cambria Math" panose="02040503050406030204" pitchFamily="18" charset="0"/>
                <a:ea typeface="Cambria Math" panose="02040503050406030204" pitchFamily="18" charset="0"/>
                <a:cs typeface="Cambria Math" panose="02040503050406030204" pitchFamily="18" charset="0"/>
              </a:rPr>
              <a:t>A</a:t>
            </a:r>
            <a:r>
              <a:rPr lang="en-US" altLang="en-US">
                <a:latin typeface="Cambria Math" panose="02040503050406030204" pitchFamily="18" charset="0"/>
                <a:ea typeface="Cambria Math" panose="02040503050406030204" pitchFamily="18" charset="0"/>
                <a:cs typeface="Cambria Math" panose="02040503050406030204" pitchFamily="18" charset="0"/>
              </a:rPr>
              <a:t> ⊆ </a:t>
            </a:r>
            <a:r>
              <a:rPr lang="en-US" altLang="en-US" i="1">
                <a:latin typeface="Cambria Math" panose="02040503050406030204" pitchFamily="18" charset="0"/>
                <a:ea typeface="Cambria Math" panose="02040503050406030204" pitchFamily="18" charset="0"/>
                <a:cs typeface="Cambria Math" panose="02040503050406030204" pitchFamily="18" charset="0"/>
              </a:rPr>
              <a:t>B</a:t>
            </a:r>
            <a:r>
              <a:rPr lang="en-US" altLang="en-US">
                <a:latin typeface="Cambria Math" panose="02040503050406030204" pitchFamily="18" charset="0"/>
                <a:ea typeface="Cambria Math" panose="02040503050406030204" pitchFamily="18" charset="0"/>
                <a:cs typeface="Cambria Math" panose="02040503050406030204" pitchFamily="18" charset="0"/>
              </a:rPr>
              <a:t>   holds if and only if                                            </a:t>
            </a:r>
            <a:r>
              <a:rPr lang="en-US" altLang="en-US"/>
              <a:t>is true. </a:t>
            </a:r>
          </a:p>
          <a:p>
            <a:pPr marL="1123950" lvl="2" indent="-457200">
              <a:lnSpc>
                <a:spcPct val="90000"/>
              </a:lnSpc>
              <a:buFont typeface="Arial" panose="020B0604020202020204" pitchFamily="34" charset="0"/>
              <a:buAutoNum type="arabicPeriod"/>
            </a:pPr>
            <a:r>
              <a:rPr lang="en-US" altLang="en-US"/>
              <a:t>Because </a:t>
            </a:r>
            <a:r>
              <a:rPr lang="en-US" altLang="en-US" i="1">
                <a:latin typeface="Cambria Math" panose="02040503050406030204" pitchFamily="18" charset="0"/>
                <a:ea typeface="Cambria Math" panose="02040503050406030204" pitchFamily="18" charset="0"/>
                <a:cs typeface="Cambria Math" panose="02040503050406030204" pitchFamily="18" charset="0"/>
              </a:rPr>
              <a:t>a</a:t>
            </a:r>
            <a:r>
              <a:rPr lang="en-US" altLang="en-US">
                <a:latin typeface="Cambria Math" panose="02040503050406030204" pitchFamily="18" charset="0"/>
                <a:ea typeface="Cambria Math" panose="02040503050406030204" pitchFamily="18" charset="0"/>
                <a:cs typeface="Cambria Math" panose="02040503050406030204" pitchFamily="18" charset="0"/>
              </a:rPr>
              <a:t> ∈ ∅</a:t>
            </a:r>
            <a:r>
              <a:rPr lang="en-US" altLang="en-US">
                <a:latin typeface="MS Reference Sans Serif" panose="020B0604030504040204" pitchFamily="34" charset="0"/>
                <a:ea typeface="Cambria Math" panose="02040503050406030204" pitchFamily="18" charset="0"/>
                <a:cs typeface="Cambria Math" panose="02040503050406030204" pitchFamily="18" charset="0"/>
              </a:rPr>
              <a:t>  </a:t>
            </a:r>
            <a:r>
              <a:rPr lang="en-US" altLang="en-US"/>
              <a:t>is  always false, </a:t>
            </a:r>
            <a:r>
              <a:rPr lang="en-US" altLang="en-US">
                <a:latin typeface="Cambria Math" panose="02040503050406030204" pitchFamily="18" charset="0"/>
                <a:ea typeface="Cambria Math" panose="02040503050406030204" pitchFamily="18" charset="0"/>
                <a:cs typeface="Cambria Math" panose="02040503050406030204" pitchFamily="18" charset="0"/>
              </a:rPr>
              <a:t>∅ ⊆ </a:t>
            </a:r>
            <a:r>
              <a:rPr lang="en-US" altLang="en-US" i="1">
                <a:latin typeface="Cambria Math" panose="02040503050406030204" pitchFamily="18" charset="0"/>
                <a:ea typeface="Cambria Math" panose="02040503050406030204" pitchFamily="18" charset="0"/>
                <a:cs typeface="Cambria Math" panose="02040503050406030204" pitchFamily="18" charset="0"/>
              </a:rPr>
              <a:t>S</a:t>
            </a:r>
            <a:r>
              <a:rPr lang="en-US" altLang="en-US"/>
              <a:t> ,for every  set </a:t>
            </a:r>
            <a:r>
              <a:rPr lang="en-US" altLang="en-US" i="1"/>
              <a:t>S</a:t>
            </a:r>
            <a:r>
              <a:rPr lang="en-US" altLang="en-US"/>
              <a:t>.     </a:t>
            </a:r>
            <a:endParaRPr lang="en-US" altLang="en-US" b="1"/>
          </a:p>
          <a:p>
            <a:pPr marL="1123950" lvl="2" indent="-457200">
              <a:lnSpc>
                <a:spcPct val="90000"/>
              </a:lnSpc>
              <a:buFont typeface="Arial" panose="020B0604020202020204" pitchFamily="34" charset="0"/>
              <a:buAutoNum type="arabicPeriod"/>
            </a:pPr>
            <a:r>
              <a:rPr lang="en-US" altLang="en-US"/>
              <a:t> Because </a:t>
            </a:r>
            <a:r>
              <a:rPr lang="en-US" altLang="en-US" i="1">
                <a:latin typeface="Cambria Math" panose="02040503050406030204" pitchFamily="18" charset="0"/>
                <a:ea typeface="Cambria Math" panose="02040503050406030204" pitchFamily="18" charset="0"/>
                <a:cs typeface="Cambria Math" panose="02040503050406030204" pitchFamily="18" charset="0"/>
              </a:rPr>
              <a:t>a</a:t>
            </a:r>
            <a:r>
              <a:rPr lang="en-US" altLang="en-US">
                <a:latin typeface="Cambria Math" panose="02040503050406030204" pitchFamily="18" charset="0"/>
                <a:ea typeface="Cambria Math" panose="02040503050406030204" pitchFamily="18" charset="0"/>
                <a:cs typeface="Cambria Math" panose="02040503050406030204" pitchFamily="18" charset="0"/>
              </a:rPr>
              <a:t> ∈ </a:t>
            </a:r>
            <a:r>
              <a:rPr lang="en-US" altLang="en-US" i="1">
                <a:latin typeface="Cambria Math" panose="02040503050406030204" pitchFamily="18" charset="0"/>
                <a:ea typeface="Cambria Math" panose="02040503050406030204" pitchFamily="18" charset="0"/>
                <a:cs typeface="Cambria Math" panose="02040503050406030204" pitchFamily="18" charset="0"/>
              </a:rPr>
              <a:t>S</a:t>
            </a:r>
            <a:r>
              <a:rPr lang="en-US" altLang="en-US">
                <a:latin typeface="MS Reference Sans Serif" panose="020B0604030504040204" pitchFamily="34" charset="0"/>
                <a:ea typeface="Cambria Math" panose="02040503050406030204" pitchFamily="18" charset="0"/>
                <a:cs typeface="Cambria Math" panose="02040503050406030204" pitchFamily="18" charset="0"/>
              </a:rPr>
              <a:t> </a:t>
            </a:r>
            <a:r>
              <a:rPr lang="en-US" altLang="en-US">
                <a:latin typeface="Cambria Math" panose="02040503050406030204" pitchFamily="18" charset="0"/>
                <a:ea typeface="Cambria Math" panose="02040503050406030204" pitchFamily="18" charset="0"/>
                <a:cs typeface="Cambria Math" panose="02040503050406030204" pitchFamily="18" charset="0"/>
              </a:rPr>
              <a:t>→</a:t>
            </a:r>
            <a:r>
              <a:rPr lang="en-US" altLang="en-US" i="1">
                <a:latin typeface="Cambria Math" panose="02040503050406030204" pitchFamily="18" charset="0"/>
                <a:ea typeface="Cambria Math" panose="02040503050406030204" pitchFamily="18" charset="0"/>
                <a:cs typeface="Cambria Math" panose="02040503050406030204" pitchFamily="18" charset="0"/>
              </a:rPr>
              <a:t> a</a:t>
            </a:r>
            <a:r>
              <a:rPr lang="en-US" altLang="en-US">
                <a:latin typeface="Cambria Math" panose="02040503050406030204" pitchFamily="18" charset="0"/>
                <a:ea typeface="Cambria Math" panose="02040503050406030204" pitchFamily="18" charset="0"/>
                <a:cs typeface="Cambria Math" panose="02040503050406030204" pitchFamily="18" charset="0"/>
              </a:rPr>
              <a:t> ∈ </a:t>
            </a:r>
            <a:r>
              <a:rPr lang="en-US" altLang="en-US" i="1">
                <a:latin typeface="Cambria Math" panose="02040503050406030204" pitchFamily="18" charset="0"/>
                <a:ea typeface="Cambria Math" panose="02040503050406030204" pitchFamily="18" charset="0"/>
                <a:cs typeface="Cambria Math" panose="02040503050406030204" pitchFamily="18" charset="0"/>
              </a:rPr>
              <a:t>S</a:t>
            </a:r>
            <a:r>
              <a:rPr lang="en-US" altLang="en-US">
                <a:latin typeface="MS Reference Sans Serif" panose="020B0604030504040204" pitchFamily="34" charset="0"/>
                <a:ea typeface="Cambria Math" panose="02040503050406030204" pitchFamily="18" charset="0"/>
                <a:cs typeface="Cambria Math" panose="02040503050406030204" pitchFamily="18" charset="0"/>
              </a:rPr>
              <a:t>, </a:t>
            </a:r>
            <a:r>
              <a:rPr lang="en-US" altLang="en-US" i="1">
                <a:latin typeface="Cambria Math" panose="02040503050406030204" pitchFamily="18" charset="0"/>
                <a:ea typeface="Cambria Math" panose="02040503050406030204" pitchFamily="18" charset="0"/>
                <a:cs typeface="Cambria Math" panose="02040503050406030204" pitchFamily="18" charset="0"/>
              </a:rPr>
              <a:t>S</a:t>
            </a:r>
            <a:r>
              <a:rPr lang="en-US" altLang="en-US">
                <a:latin typeface="Cambria Math" panose="02040503050406030204" pitchFamily="18" charset="0"/>
                <a:ea typeface="Cambria Math" panose="02040503050406030204" pitchFamily="18" charset="0"/>
                <a:cs typeface="Cambria Math" panose="02040503050406030204" pitchFamily="18" charset="0"/>
              </a:rPr>
              <a:t> ⊆ </a:t>
            </a:r>
            <a:r>
              <a:rPr lang="en-US" altLang="en-US" i="1">
                <a:latin typeface="Cambria Math" panose="02040503050406030204" pitchFamily="18" charset="0"/>
                <a:ea typeface="Cambria Math" panose="02040503050406030204" pitchFamily="18" charset="0"/>
                <a:cs typeface="Cambria Math" panose="02040503050406030204" pitchFamily="18" charset="0"/>
              </a:rPr>
              <a:t>S</a:t>
            </a:r>
            <a:r>
              <a:rPr lang="en-US" altLang="en-US"/>
              <a:t>, for every  set </a:t>
            </a:r>
            <a:r>
              <a:rPr lang="en-US" altLang="en-US" i="1"/>
              <a:t>S</a:t>
            </a:r>
            <a:r>
              <a:rPr lang="en-US" altLang="en-US"/>
              <a:t>. </a:t>
            </a:r>
          </a:p>
        </p:txBody>
      </p:sp>
      <p:pic>
        <p:nvPicPr>
          <p:cNvPr id="222212" name="Picture 6" descr="addin_tmp.png"/>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3657600"/>
            <a:ext cx="2693988"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Content Placeholder 2"/>
          <p:cNvSpPr>
            <a:spLocks noGrp="1"/>
          </p:cNvSpPr>
          <p:nvPr>
            <p:ph idx="1"/>
          </p:nvPr>
        </p:nvSpPr>
        <p:spPr/>
        <p:txBody>
          <a:bodyPr/>
          <a:lstStyle/>
          <a:p>
            <a:endParaRPr lang="en-US" altLang="en-US"/>
          </a:p>
        </p:txBody>
      </p:sp>
      <p:sp>
        <p:nvSpPr>
          <p:cNvPr id="1914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C8DC17-9ADF-4D16-96C0-39A8C5B2B2ED}" type="slidenum">
              <a:rPr lang="en-US" altLang="en-US" smtClean="0">
                <a:latin typeface="Abadi" pitchFamily="34" charset="0"/>
              </a:rPr>
              <a:pPr/>
              <a:t>4</a:t>
            </a:fld>
            <a:endParaRPr lang="en-US" altLang="en-US">
              <a:latin typeface="Abadi" pitchFamily="34" charset="0"/>
            </a:endParaRPr>
          </a:p>
        </p:txBody>
      </p:sp>
      <p:pic>
        <p:nvPicPr>
          <p:cNvPr id="19149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1813" y="990600"/>
            <a:ext cx="80803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Content Placeholder 2"/>
          <p:cNvSpPr>
            <a:spLocks noGrp="1"/>
          </p:cNvSpPr>
          <p:nvPr>
            <p:ph idx="1"/>
          </p:nvPr>
        </p:nvSpPr>
        <p:spPr/>
        <p:txBody>
          <a:bodyPr/>
          <a:lstStyle/>
          <a:p>
            <a:endParaRPr lang="en-US" altLang="en-US"/>
          </a:p>
        </p:txBody>
      </p:sp>
      <p:sp>
        <p:nvSpPr>
          <p:cNvPr id="19251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E30BF87-76BD-4B06-859C-B18609BCCD98}" type="slidenum">
              <a:rPr lang="en-US" altLang="en-US" smtClean="0">
                <a:latin typeface="Abadi" pitchFamily="34" charset="0"/>
              </a:rPr>
              <a:pPr/>
              <a:t>5</a:t>
            </a:fld>
            <a:endParaRPr lang="en-US" altLang="en-US">
              <a:latin typeface="Abadi" pitchFamily="34" charset="0"/>
            </a:endParaRPr>
          </a:p>
        </p:txBody>
      </p:sp>
      <p:pic>
        <p:nvPicPr>
          <p:cNvPr id="19251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1813" y="990600"/>
            <a:ext cx="808037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251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6413" y="971550"/>
            <a:ext cx="8131175"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B46E9CF-62FC-4CC6-B0E3-AD2626881D4A}" type="slidenum">
              <a:rPr lang="en-US" altLang="en-US" smtClean="0">
                <a:latin typeface="Abadi" pitchFamily="34" charset="0"/>
              </a:rPr>
              <a:pPr/>
              <a:t>6</a:t>
            </a:fld>
            <a:endParaRPr lang="en-US" altLang="en-US">
              <a:latin typeface="Abadi" pitchFamily="34" charset="0"/>
            </a:endParaRPr>
          </a:p>
        </p:txBody>
      </p:sp>
      <p:pic>
        <p:nvPicPr>
          <p:cNvPr id="193539"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85800"/>
            <a:ext cx="7194550" cy="494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F75A23B-9861-4984-BB5B-4D46E6C45A8D}" type="slidenum">
              <a:rPr lang="en-US" altLang="en-US" smtClean="0">
                <a:latin typeface="Abadi" pitchFamily="34" charset="0"/>
              </a:rPr>
              <a:pPr/>
              <a:t>7</a:t>
            </a:fld>
            <a:endParaRPr lang="en-US" altLang="en-US">
              <a:latin typeface="Abadi" pitchFamily="34" charset="0"/>
            </a:endParaRPr>
          </a:p>
        </p:txBody>
      </p:sp>
      <p:pic>
        <p:nvPicPr>
          <p:cNvPr id="19456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4800"/>
            <a:ext cx="7696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4B9E199-C8F3-49A5-97D7-D420C43D2C6D}" type="slidenum">
              <a:rPr lang="en-US" altLang="en-US" smtClean="0">
                <a:latin typeface="Abadi" pitchFamily="34" charset="0"/>
              </a:rPr>
              <a:pPr/>
              <a:t>8</a:t>
            </a:fld>
            <a:endParaRPr lang="en-US" altLang="en-US">
              <a:latin typeface="Abadi" pitchFamily="34" charset="0"/>
            </a:endParaRPr>
          </a:p>
        </p:txBody>
      </p:sp>
      <p:pic>
        <p:nvPicPr>
          <p:cNvPr id="195587"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738" y="457200"/>
            <a:ext cx="8145462" cy="528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14400" y="5943600"/>
            <a:ext cx="6553200" cy="369332"/>
          </a:xfrm>
          <a:prstGeom prst="rect">
            <a:avLst/>
          </a:prstGeom>
          <a:noFill/>
        </p:spPr>
        <p:txBody>
          <a:bodyPr wrap="square" rtlCol="0">
            <a:spAutoFit/>
          </a:bodyPr>
          <a:lstStyle/>
          <a:p>
            <a:r>
              <a:rPr lang="en-US" dirty="0" smtClean="0"/>
              <a:t>(¬(</a:t>
            </a:r>
            <a:r>
              <a:rPr lang="en-US" dirty="0" err="1"/>
              <a:t>p∧q</a:t>
            </a:r>
            <a:r>
              <a:rPr lang="en-US" dirty="0"/>
              <a:t>)∧(</a:t>
            </a:r>
            <a:r>
              <a:rPr lang="en-US" dirty="0" err="1"/>
              <a:t>r→p</a:t>
            </a:r>
            <a:r>
              <a:rPr lang="en-US" dirty="0"/>
              <a:t>)∧(¬</a:t>
            </a:r>
            <a:r>
              <a:rPr lang="en-US" dirty="0" err="1"/>
              <a:t>r→s</a:t>
            </a:r>
            <a:r>
              <a:rPr lang="en-US" dirty="0"/>
              <a:t>)∧(</a:t>
            </a:r>
            <a:r>
              <a:rPr lang="en-US" dirty="0" err="1"/>
              <a:t>s→t</a:t>
            </a:r>
            <a:r>
              <a:rPr lang="en-US" dirty="0" smtClean="0"/>
              <a:t>))→t would be a tautology</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69DF046-D91F-4ECD-8278-2A8AB938817A}" type="slidenum">
              <a:rPr lang="en-US" altLang="en-US" smtClean="0"/>
              <a:pPr>
                <a:defRPr/>
              </a:pPr>
              <a:t>9</a:t>
            </a:fld>
            <a:endParaRPr lang="en-US" altLang="en-US" dirty="0"/>
          </a:p>
        </p:txBody>
      </p:sp>
      <p:pic>
        <p:nvPicPr>
          <p:cNvPr id="4" name="Picture 3"/>
          <p:cNvPicPr>
            <a:picLocks noChangeAspect="1"/>
          </p:cNvPicPr>
          <p:nvPr/>
        </p:nvPicPr>
        <p:blipFill>
          <a:blip r:embed="rId2"/>
          <a:stretch>
            <a:fillRect/>
          </a:stretch>
        </p:blipFill>
        <p:spPr>
          <a:xfrm>
            <a:off x="1295400" y="476250"/>
            <a:ext cx="6038850" cy="5772150"/>
          </a:xfrm>
          <a:prstGeom prst="rect">
            <a:avLst/>
          </a:prstGeom>
        </p:spPr>
      </p:pic>
    </p:spTree>
    <p:extLst>
      <p:ext uri="{BB962C8B-B14F-4D97-AF65-F5344CB8AC3E}">
        <p14:creationId xmlns:p14="http://schemas.microsoft.com/office/powerpoint/2010/main" val="149161309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10;{\bf Step} &amp; {\bf Reason}\\&#10;1.  $p \wedge (p \rightarrow q)$ &amp; Premise\\&#10;2. $p$ &amp; Conjunction  using (1)\\&#10;3. $p \rightarrow q$ &amp;  Conjunction using (1)\\&#10;4. $q$ &amp; Modus Ponens using (2) and (3)\\&#10;\end{tabular}&#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p \wedge (p \rightarrow q)$ &#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forall x ( x \in A \leftrightarrow x \in B)$&#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forall x (x \in A \rightarrow x \in B)$&#10;&#10;\end{document}"/>
  <p:tag name="IGUANATEXSIZE" val="25"/>
</p:tagLst>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40753</TotalTime>
  <Words>1258</Words>
  <Application>Microsoft Office PowerPoint</Application>
  <PresentationFormat>On-screen Show (4:3)</PresentationFormat>
  <Paragraphs>218</Paragraphs>
  <Slides>32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MS Gothic</vt:lpstr>
      <vt:lpstr>Abadi</vt:lpstr>
      <vt:lpstr>Arial</vt:lpstr>
      <vt:lpstr>Calibri</vt:lpstr>
      <vt:lpstr>Cambria Math</vt:lpstr>
      <vt:lpstr>MS Reference Sans Serif</vt:lpstr>
      <vt:lpstr>Wingdings</vt:lpstr>
      <vt:lpstr>Watermark</vt:lpstr>
      <vt:lpstr>Fallacies</vt:lpstr>
      <vt:lpstr>Fallacy of denying the hypothesis.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#2</vt:lpstr>
      <vt:lpstr>PowerPoint Presentation</vt:lpstr>
      <vt:lpstr>PowerPoint Presentation</vt:lpstr>
      <vt:lpstr>PowerPoint Presentation</vt:lpstr>
      <vt:lpstr>PowerPoint Presentation</vt:lpstr>
      <vt:lpstr>Valid Arguments</vt:lpstr>
      <vt:lpstr>What can be concluded from:</vt:lpstr>
      <vt:lpstr>Basic Structures: Sets and Functions </vt:lpstr>
      <vt:lpstr>Sets</vt:lpstr>
      <vt:lpstr>Section Summary</vt:lpstr>
      <vt:lpstr>Introduction</vt:lpstr>
      <vt:lpstr>Sets</vt:lpstr>
      <vt:lpstr>Describing a Set: Roster Method</vt:lpstr>
      <vt:lpstr>Roster Method</vt:lpstr>
      <vt:lpstr>Some Important Sets</vt:lpstr>
      <vt:lpstr>Set-Builder Notation</vt:lpstr>
      <vt:lpstr>Universal Set and Empty Set</vt:lpstr>
      <vt:lpstr>Some things to remember</vt:lpstr>
      <vt:lpstr>Set Equality</vt:lpstr>
      <vt:lpstr>Subsets</vt:lpstr>
    </vt:vector>
  </TitlesOfParts>
  <Company>Indiana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The Foundations: Logic and Proofs</dc:title>
  <dc:creator>profile</dc:creator>
  <cp:lastModifiedBy>Mussavir .</cp:lastModifiedBy>
  <cp:revision>318</cp:revision>
  <cp:lastPrinted>2021-09-21T06:11:53Z</cp:lastPrinted>
  <dcterms:created xsi:type="dcterms:W3CDTF">2008-01-06T01:37:51Z</dcterms:created>
  <dcterms:modified xsi:type="dcterms:W3CDTF">2021-09-27T07:09:59Z</dcterms:modified>
</cp:coreProperties>
</file>