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609" r:id="rId2"/>
    <p:sldId id="478" r:id="rId3"/>
    <p:sldId id="479" r:id="rId4"/>
    <p:sldId id="480" r:id="rId5"/>
    <p:sldId id="481" r:id="rId6"/>
    <p:sldId id="482" r:id="rId7"/>
    <p:sldId id="483" r:id="rId8"/>
    <p:sldId id="484" r:id="rId9"/>
    <p:sldId id="485" r:id="rId10"/>
    <p:sldId id="486" r:id="rId11"/>
    <p:sldId id="487" r:id="rId12"/>
    <p:sldId id="611" r:id="rId13"/>
    <p:sldId id="488" r:id="rId14"/>
    <p:sldId id="489" r:id="rId15"/>
    <p:sldId id="490" r:id="rId16"/>
    <p:sldId id="491" r:id="rId17"/>
    <p:sldId id="492" r:id="rId18"/>
    <p:sldId id="493" r:id="rId1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9933"/>
    <a:srgbClr val="B4C3B1"/>
    <a:srgbClr val="E7EDE7"/>
    <a:srgbClr val="EBE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434" autoAdjust="0"/>
  </p:normalViewPr>
  <p:slideViewPr>
    <p:cSldViewPr>
      <p:cViewPr varScale="1">
        <p:scale>
          <a:sx n="74" d="100"/>
          <a:sy n="74" d="100"/>
        </p:scale>
        <p:origin x="5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fld id="{04A13C90-7AB4-4CB7-BE6C-78DC8C348C06}" type="datetimeFigureOut">
              <a:rPr lang="en-US"/>
              <a:pPr>
                <a:defRPr/>
              </a:pPr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675"/>
            <a:ext cx="303784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fld id="{99DC993B-1BF7-4906-BF49-AD2BA45F830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8293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fld id="{C04DE952-5AB4-416E-B1EF-F9677026CD30}" type="datetimeFigureOut">
              <a:rPr lang="en-US"/>
              <a:pPr>
                <a:defRPr/>
              </a:pPr>
              <a:t>9/30/2021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6426"/>
            <a:ext cx="560832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675"/>
            <a:ext cx="303784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fld id="{9E0B6C28-6DB7-4457-BBC3-BD8A1E8F732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454209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dirty="0">
                <a:latin typeface="Abadi" panose="020B0604020104020204" pitchFamily="34" charset="0"/>
              </a:endParaRPr>
            </a:p>
          </p:txBody>
        </p:sp>
      </p:grpSp>
      <p:sp>
        <p:nvSpPr>
          <p:cNvPr id="92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DF4C6-4B06-4E12-B45B-A8E16D68E8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125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B3E3E-82DF-486D-9DF0-5D760BA23D5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204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9375C-04BD-4675-BCD8-F285E5EF57B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8888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C80D2-1E79-40C6-B367-42910EE112A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4211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D20BB-6840-4825-A58A-B934E31A4F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955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13FC0-8D2E-408A-B1B6-2E6BE6BDF2F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391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B3ADA-7D94-4387-ADFB-C9ECA51860E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08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F2834-1B70-45D7-85B9-55EB445FC31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646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0C23B-68D3-49C8-94D2-F931DE048D3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496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0C1AC-1C8F-48D6-AA6C-391EB630EBA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466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21EE8-4034-49C8-BA9D-8B4D42CDCC3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95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DF046-D91F-4ECD-8278-2A8AB938817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45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0B73D-2B78-43E1-A89D-B713026D73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960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E686C-61A6-4C8E-BF3E-29B35B9CB0F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766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dirty="0">
                <a:latin typeface="Abadi" panose="020B0604020104020204" pitchFamily="34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badi" panose="020B0604020202020204" pitchFamily="34" charset="0"/>
              </a:defRPr>
            </a:lvl1pPr>
          </a:lstStyle>
          <a:p>
            <a:pPr>
              <a:defRPr/>
            </a:pPr>
            <a:fld id="{BAA80B90-BCCA-4A13-8CA9-0A8D7970217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badi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bad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bad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bad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bad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Abadi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Abadi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Abadi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Abadi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Abadi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Venn Diagram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28" y="1275489"/>
            <a:ext cx="8798943" cy="2590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B3ADA-7D94-4387-ADFB-C9ECA51860E3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866289"/>
            <a:ext cx="5263866" cy="295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7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Cartesian Product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700"/>
              <a:t>   </a:t>
            </a:r>
            <a:r>
              <a:rPr lang="en-US" altLang="en-US" sz="2700" b="1"/>
              <a:t>Definition</a:t>
            </a:r>
            <a:r>
              <a:rPr lang="en-US" altLang="en-US" sz="2700"/>
              <a:t>: The cartesian products of the sets </a:t>
            </a:r>
            <a:r>
              <a:rPr lang="en-US" altLang="en-US" sz="2700" i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A</a:t>
            </a:r>
            <a:r>
              <a:rPr lang="en-US" altLang="en-US" sz="2700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r>
              <a:rPr lang="en-US" altLang="en-US" sz="27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,</a:t>
            </a:r>
            <a:r>
              <a:rPr lang="en-US" altLang="en-US" sz="2700" i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A</a:t>
            </a:r>
            <a:r>
              <a:rPr lang="en-US" altLang="en-US" sz="2700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</a:t>
            </a:r>
            <a:r>
              <a:rPr lang="en-US" altLang="en-US" sz="27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,……,</a:t>
            </a:r>
            <a:r>
              <a:rPr lang="en-US" altLang="en-US" sz="2700" i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A</a:t>
            </a:r>
            <a:r>
              <a:rPr lang="en-US" altLang="en-US" sz="2700" i="1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n</a:t>
            </a:r>
            <a:r>
              <a:rPr lang="en-US" altLang="en-US" sz="2700"/>
              <a:t>, denoted by </a:t>
            </a:r>
            <a:r>
              <a:rPr lang="en-US" altLang="en-US" sz="2700" i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A</a:t>
            </a:r>
            <a:r>
              <a:rPr lang="en-US" altLang="en-US" sz="2700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r>
              <a:rPr lang="en-US" altLang="en-US" sz="27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× </a:t>
            </a:r>
            <a:r>
              <a:rPr lang="en-US" altLang="en-US" sz="2700" i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A</a:t>
            </a:r>
            <a:r>
              <a:rPr lang="en-US" altLang="en-US" sz="2700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 </a:t>
            </a:r>
            <a:r>
              <a:rPr lang="en-US" altLang="en-US" sz="27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×</a:t>
            </a:r>
            <a:r>
              <a:rPr lang="en-US" altLang="en-US" sz="2700" b="1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en-US" altLang="en-US" sz="27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…… × </a:t>
            </a:r>
            <a:r>
              <a:rPr lang="en-US" altLang="en-US" sz="2700" i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A</a:t>
            </a:r>
            <a:r>
              <a:rPr lang="en-US" altLang="en-US" sz="2700" i="1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n</a:t>
            </a:r>
            <a:r>
              <a:rPr lang="en-US" altLang="en-US" sz="27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, </a:t>
            </a:r>
            <a:r>
              <a:rPr lang="en-US" altLang="en-US" sz="2700"/>
              <a:t>is the set of ordered           </a:t>
            </a:r>
            <a:r>
              <a:rPr lang="en-US" altLang="en-US" sz="2700" i="1"/>
              <a:t>n</a:t>
            </a:r>
            <a:r>
              <a:rPr lang="en-US" altLang="en-US" sz="2700"/>
              <a:t>-tuples (</a:t>
            </a:r>
            <a:r>
              <a:rPr lang="en-US" altLang="en-US" sz="2700" i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a</a:t>
            </a:r>
            <a:r>
              <a:rPr lang="en-US" altLang="en-US" sz="2700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r>
              <a:rPr lang="en-US" altLang="en-US" sz="27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,</a:t>
            </a:r>
            <a:r>
              <a:rPr lang="en-US" altLang="en-US" sz="2700" i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a</a:t>
            </a:r>
            <a:r>
              <a:rPr lang="en-US" altLang="en-US" sz="2700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</a:t>
            </a:r>
            <a:r>
              <a:rPr lang="en-US" altLang="en-US" sz="27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,……,</a:t>
            </a:r>
            <a:r>
              <a:rPr lang="en-US" altLang="en-US" sz="2700" i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a</a:t>
            </a:r>
            <a:r>
              <a:rPr lang="en-US" altLang="en-US" sz="2700" i="1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n</a:t>
            </a:r>
            <a:r>
              <a:rPr lang="en-US" altLang="en-US" sz="2700"/>
              <a:t>)  where   </a:t>
            </a:r>
            <a:r>
              <a:rPr lang="en-US" altLang="en-US" sz="2700" i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a</a:t>
            </a:r>
            <a:r>
              <a:rPr lang="en-US" altLang="en-US" sz="2700" i="1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i</a:t>
            </a:r>
            <a:r>
              <a:rPr lang="en-US" altLang="en-US" sz="2700"/>
              <a:t>   belongs to </a:t>
            </a:r>
            <a:r>
              <a:rPr lang="en-US" altLang="en-US" sz="2700" i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A</a:t>
            </a:r>
            <a:r>
              <a:rPr lang="en-US" altLang="en-US" sz="2700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i</a:t>
            </a:r>
            <a:r>
              <a:rPr lang="en-US" altLang="en-US" sz="2700"/>
              <a:t>                   for </a:t>
            </a:r>
            <a:r>
              <a:rPr lang="en-US" altLang="en-US" sz="2700" i="1"/>
              <a:t>i</a:t>
            </a:r>
            <a:r>
              <a:rPr lang="en-US" altLang="en-US" sz="2700"/>
              <a:t> = </a:t>
            </a:r>
            <a:r>
              <a:rPr lang="en-US" altLang="en-US" sz="27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r>
              <a:rPr lang="en-US" altLang="en-US" sz="2700"/>
              <a:t>, … </a:t>
            </a:r>
            <a:r>
              <a:rPr lang="en-US" altLang="en-US" sz="2700" i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n</a:t>
            </a:r>
            <a:r>
              <a:rPr lang="en-US" altLang="en-US" sz="2700"/>
              <a:t>. </a:t>
            </a:r>
          </a:p>
          <a:p>
            <a:pPr>
              <a:lnSpc>
                <a:spcPct val="80000"/>
              </a:lnSpc>
            </a:pPr>
            <a:endParaRPr lang="en-US" altLang="en-US" sz="2700"/>
          </a:p>
          <a:p>
            <a:pPr>
              <a:lnSpc>
                <a:spcPct val="80000"/>
              </a:lnSpc>
            </a:pPr>
            <a:endParaRPr lang="en-US" altLang="en-US" sz="2700"/>
          </a:p>
          <a:p>
            <a:pPr>
              <a:lnSpc>
                <a:spcPct val="80000"/>
              </a:lnSpc>
            </a:pPr>
            <a:endParaRPr lang="en-US" altLang="en-US" sz="27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700" b="1"/>
              <a:t>  Example</a:t>
            </a:r>
            <a:r>
              <a:rPr lang="en-US" altLang="en-US" sz="2700"/>
              <a:t>: What is </a:t>
            </a:r>
            <a:r>
              <a:rPr lang="en-US" altLang="en-US" sz="2700" i="1"/>
              <a:t>A</a:t>
            </a:r>
            <a:r>
              <a:rPr lang="en-US" altLang="en-US" sz="27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×</a:t>
            </a:r>
            <a:r>
              <a:rPr lang="en-US" altLang="en-US" sz="2700" b="1"/>
              <a:t> </a:t>
            </a:r>
            <a:r>
              <a:rPr lang="en-US" altLang="en-US" sz="2700" i="1"/>
              <a:t>B</a:t>
            </a:r>
            <a:r>
              <a:rPr lang="en-US" altLang="en-US" sz="2700" b="1"/>
              <a:t> </a:t>
            </a:r>
            <a:r>
              <a:rPr lang="en-US" altLang="en-US" sz="27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×</a:t>
            </a:r>
            <a:r>
              <a:rPr lang="en-US" altLang="en-US" sz="2700" b="1"/>
              <a:t> </a:t>
            </a:r>
            <a:r>
              <a:rPr lang="en-US" altLang="en-US" sz="2700"/>
              <a:t>C</a:t>
            </a:r>
            <a:r>
              <a:rPr lang="en-US" altLang="en-US" sz="2700" b="1"/>
              <a:t> </a:t>
            </a:r>
            <a:r>
              <a:rPr lang="en-US" altLang="en-US" sz="2700"/>
              <a:t>where </a:t>
            </a:r>
            <a:r>
              <a:rPr lang="en-US" altLang="en-US" sz="2700" i="1"/>
              <a:t>A</a:t>
            </a:r>
            <a:r>
              <a:rPr lang="en-US" altLang="en-US" sz="2700"/>
              <a:t> = {0,1}, </a:t>
            </a:r>
            <a:r>
              <a:rPr lang="en-US" altLang="en-US" sz="2700" i="1"/>
              <a:t>B</a:t>
            </a:r>
            <a:r>
              <a:rPr lang="en-US" altLang="en-US" sz="2700"/>
              <a:t> = {1,2} and    </a:t>
            </a:r>
            <a:r>
              <a:rPr lang="en-US" altLang="en-US" sz="2700" i="1"/>
              <a:t>C</a:t>
            </a:r>
            <a:r>
              <a:rPr lang="en-US" altLang="en-US" sz="2700"/>
              <a:t> = {0,1,2}</a:t>
            </a:r>
            <a:endParaRPr lang="en-US" altLang="en-US" sz="27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700" b="1"/>
              <a:t>  Solution: </a:t>
            </a:r>
            <a:r>
              <a:rPr lang="en-US" altLang="en-US" sz="2700" i="1"/>
              <a:t>A</a:t>
            </a:r>
            <a:r>
              <a:rPr lang="en-US" altLang="en-US" sz="27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×</a:t>
            </a:r>
            <a:r>
              <a:rPr lang="en-US" altLang="en-US" sz="2700" b="1"/>
              <a:t> </a:t>
            </a:r>
            <a:r>
              <a:rPr lang="en-US" altLang="en-US" sz="2700" i="1"/>
              <a:t>B</a:t>
            </a:r>
            <a:r>
              <a:rPr lang="en-US" altLang="en-US" sz="2700" b="1"/>
              <a:t> </a:t>
            </a:r>
            <a:r>
              <a:rPr lang="en-US" altLang="en-US" sz="27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×</a:t>
            </a:r>
            <a:r>
              <a:rPr lang="en-US" altLang="en-US" sz="2700" b="1"/>
              <a:t> </a:t>
            </a:r>
            <a:r>
              <a:rPr lang="en-US" altLang="en-US" sz="2700"/>
              <a:t>C</a:t>
            </a:r>
            <a:r>
              <a:rPr lang="en-US" altLang="en-US" sz="2700" b="1"/>
              <a:t> = </a:t>
            </a:r>
            <a:r>
              <a:rPr lang="en-US" altLang="en-US" sz="2700"/>
              <a:t>{(0,1,0), (0,1,1), (0,1,2),(0,2,0), (0,2,1), (0,2,2),(1,1,0), (1,1,1), (1,1,2), (1,2,0), (1,2,1), (1,1,2)}</a:t>
            </a:r>
            <a:endParaRPr lang="en-US" altLang="en-US" sz="2700" b="1"/>
          </a:p>
          <a:p>
            <a:pPr>
              <a:lnSpc>
                <a:spcPct val="80000"/>
              </a:lnSpc>
            </a:pPr>
            <a:endParaRPr lang="en-US" altLang="en-US" sz="2700"/>
          </a:p>
          <a:p>
            <a:pPr>
              <a:lnSpc>
                <a:spcPct val="80000"/>
              </a:lnSpc>
            </a:pPr>
            <a:endParaRPr lang="en-US" altLang="en-US" sz="2700"/>
          </a:p>
          <a:p>
            <a:pPr>
              <a:lnSpc>
                <a:spcPct val="80000"/>
              </a:lnSpc>
            </a:pPr>
            <a:endParaRPr lang="en-US" altLang="en-US" sz="2700"/>
          </a:p>
          <a:p>
            <a:pPr>
              <a:lnSpc>
                <a:spcPct val="80000"/>
              </a:lnSpc>
            </a:pPr>
            <a:endParaRPr lang="en-US" altLang="en-US" sz="2700"/>
          </a:p>
          <a:p>
            <a:pPr>
              <a:lnSpc>
                <a:spcPct val="80000"/>
              </a:lnSpc>
            </a:pPr>
            <a:endParaRPr lang="en-US" altLang="en-US" sz="2700"/>
          </a:p>
          <a:p>
            <a:pPr>
              <a:lnSpc>
                <a:spcPct val="80000"/>
              </a:lnSpc>
            </a:pPr>
            <a:endParaRPr lang="en-US" altLang="en-US" sz="2700"/>
          </a:p>
        </p:txBody>
      </p:sp>
      <p:pic>
        <p:nvPicPr>
          <p:cNvPr id="230404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429000"/>
            <a:ext cx="6386513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Truth Sets of 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Given a predicate </a:t>
            </a:r>
            <a:r>
              <a:rPr lang="en-US" i="1" dirty="0"/>
              <a:t>P</a:t>
            </a:r>
            <a:r>
              <a:rPr lang="en-US" dirty="0"/>
              <a:t> and a domain </a:t>
            </a:r>
            <a:r>
              <a:rPr lang="en-US" i="1" dirty="0"/>
              <a:t>D</a:t>
            </a:r>
            <a:r>
              <a:rPr lang="en-US" dirty="0"/>
              <a:t>, we define the </a:t>
            </a:r>
            <a:r>
              <a:rPr lang="en-US" i="1" dirty="0"/>
              <a:t>truth set </a:t>
            </a:r>
            <a:r>
              <a:rPr lang="en-US" dirty="0"/>
              <a:t>of </a:t>
            </a:r>
            <a:r>
              <a:rPr lang="en-US" i="1" dirty="0"/>
              <a:t>P</a:t>
            </a:r>
            <a:r>
              <a:rPr lang="en-US" dirty="0"/>
              <a:t> to be the set of elements in </a:t>
            </a:r>
            <a:r>
              <a:rPr lang="en-US" i="1" dirty="0"/>
              <a:t>D</a:t>
            </a:r>
            <a:r>
              <a:rPr lang="en-US" dirty="0"/>
              <a:t> for which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is true. The truth set of </a:t>
            </a:r>
            <a:r>
              <a:rPr lang="en-US" i="1" dirty="0"/>
              <a:t>P</a:t>
            </a:r>
            <a:r>
              <a:rPr lang="en-US" dirty="0"/>
              <a:t>(x) is denoted by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b="1" dirty="0"/>
              <a:t>Example</a:t>
            </a:r>
            <a:r>
              <a:rPr lang="en-US" dirty="0"/>
              <a:t>: The truth set of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where the domain is the integers and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is “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” is the set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{-1,1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}. 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dirty="0" smtClean="0">
                <a:solidFill>
                  <a:srgbClr val="FF0000"/>
                </a:solidFill>
              </a:rPr>
              <a:t>| is absolute value of x.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231428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673475"/>
            <a:ext cx="22494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DF046-D91F-4ECD-8278-2A8AB938817A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85800"/>
            <a:ext cx="8686800" cy="144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1885950"/>
            <a:ext cx="8305801" cy="1162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99" y="3478436"/>
            <a:ext cx="7978552" cy="8649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398" y="4736340"/>
            <a:ext cx="8576773" cy="7500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618" y="5487540"/>
            <a:ext cx="8302582" cy="78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6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Set Operations</a:t>
            </a:r>
          </a:p>
        </p:txBody>
      </p:sp>
      <p:sp>
        <p:nvSpPr>
          <p:cNvPr id="2324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Section 2.2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Set Operations</a:t>
            </a:r>
          </a:p>
          <a:p>
            <a:pPr lvl="1">
              <a:defRPr/>
            </a:pPr>
            <a:r>
              <a:rPr lang="en-US" dirty="0"/>
              <a:t>Union</a:t>
            </a:r>
          </a:p>
          <a:p>
            <a:pPr lvl="1">
              <a:defRPr/>
            </a:pPr>
            <a:r>
              <a:rPr lang="en-US" dirty="0"/>
              <a:t>Intersection</a:t>
            </a:r>
          </a:p>
          <a:p>
            <a:pPr lvl="1">
              <a:defRPr/>
            </a:pPr>
            <a:r>
              <a:rPr lang="en-US" dirty="0"/>
              <a:t>Complementation</a:t>
            </a:r>
          </a:p>
          <a:p>
            <a:pPr lvl="1">
              <a:defRPr/>
            </a:pPr>
            <a:r>
              <a:rPr lang="en-US" dirty="0"/>
              <a:t>Difference</a:t>
            </a:r>
          </a:p>
          <a:p>
            <a:pPr>
              <a:defRPr/>
            </a:pPr>
            <a:r>
              <a:rPr lang="en-US" dirty="0"/>
              <a:t>More on Set Cardinality</a:t>
            </a:r>
          </a:p>
          <a:p>
            <a:pPr>
              <a:defRPr/>
            </a:pPr>
            <a:r>
              <a:rPr lang="en-US" dirty="0"/>
              <a:t>Set Identities</a:t>
            </a:r>
          </a:p>
          <a:p>
            <a:pPr>
              <a:defRPr/>
            </a:pPr>
            <a:r>
              <a:rPr lang="en-US" dirty="0"/>
              <a:t>Proving Identities</a:t>
            </a:r>
          </a:p>
          <a:p>
            <a:pPr>
              <a:defRPr/>
            </a:pPr>
            <a:r>
              <a:rPr lang="en-US" dirty="0"/>
              <a:t>Membership 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/>
              <a:t>Propositional calculus and set theory are both instances of an algebraic system called a </a:t>
            </a:r>
            <a:r>
              <a:rPr lang="en-US" i="1" dirty="0"/>
              <a:t>Boolean Algebra</a:t>
            </a:r>
            <a:r>
              <a:rPr lang="en-US" dirty="0"/>
              <a:t>. This is discussed in Chapter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/>
              <a:t>The operators in set theory are analogous to the corresponding operator in propositional calculus.</a:t>
            </a:r>
          </a:p>
          <a:p>
            <a:pPr>
              <a:defRPr/>
            </a:pPr>
            <a:r>
              <a:rPr lang="en-US" dirty="0"/>
              <a:t>As always there must be a universal set  </a:t>
            </a:r>
            <a:r>
              <a:rPr lang="en-US" i="1" dirty="0"/>
              <a:t>U</a:t>
            </a:r>
            <a:r>
              <a:rPr lang="en-US" dirty="0"/>
              <a:t>. All sets are assumed to be subsets of </a:t>
            </a:r>
            <a:r>
              <a:rPr lang="en-US" i="1" dirty="0"/>
              <a:t>U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000" b="1"/>
              <a:t>Definition</a:t>
            </a:r>
            <a:r>
              <a:rPr lang="en-US" altLang="en-US" sz="3000"/>
              <a:t>: Let </a:t>
            </a:r>
            <a:r>
              <a:rPr lang="en-US" altLang="en-US" sz="3000" i="1"/>
              <a:t>A</a:t>
            </a:r>
            <a:r>
              <a:rPr lang="en-US" altLang="en-US" sz="3000"/>
              <a:t> and </a:t>
            </a:r>
            <a:r>
              <a:rPr lang="en-US" altLang="en-US" sz="3000" i="1"/>
              <a:t>B</a:t>
            </a:r>
            <a:r>
              <a:rPr lang="en-US" altLang="en-US" sz="3000"/>
              <a:t> be sets. The </a:t>
            </a:r>
            <a:r>
              <a:rPr lang="en-US" altLang="en-US" sz="3000" i="1"/>
              <a:t>union</a:t>
            </a:r>
            <a:r>
              <a:rPr lang="en-US" altLang="en-US" sz="3000"/>
              <a:t> of the sets </a:t>
            </a:r>
            <a:r>
              <a:rPr lang="en-US" altLang="en-US" sz="3000" i="1"/>
              <a:t>A</a:t>
            </a:r>
            <a:r>
              <a:rPr lang="en-US" altLang="en-US" sz="3000"/>
              <a:t> and </a:t>
            </a:r>
            <a:r>
              <a:rPr lang="en-US" altLang="en-US" sz="3000" i="1"/>
              <a:t>B</a:t>
            </a:r>
            <a:r>
              <a:rPr lang="en-US" altLang="en-US" sz="3000"/>
              <a:t>, denoted by </a:t>
            </a:r>
            <a:r>
              <a:rPr lang="en-US" altLang="en-US" sz="3000" i="1">
                <a:ea typeface="Cambria Math" panose="02040503050406030204" pitchFamily="18" charset="0"/>
                <a:cs typeface="Cambria Math" panose="02040503050406030204" pitchFamily="18" charset="0"/>
              </a:rPr>
              <a:t>A</a:t>
            </a:r>
            <a:r>
              <a:rPr lang="en-US" altLang="en-US" sz="3000" b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en-US" altLang="en-US" sz="3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∪ </a:t>
            </a:r>
            <a:r>
              <a:rPr lang="en-US" altLang="en-US" sz="3000" i="1">
                <a:ea typeface="Cambria Math" panose="02040503050406030204" pitchFamily="18" charset="0"/>
                <a:cs typeface="Cambria Math" panose="02040503050406030204" pitchFamily="18" charset="0"/>
              </a:rPr>
              <a:t>B,</a:t>
            </a:r>
            <a:r>
              <a:rPr lang="en-US" altLang="en-US" sz="3000" i="1"/>
              <a:t> </a:t>
            </a:r>
            <a:r>
              <a:rPr lang="en-US" altLang="en-US" sz="3000"/>
              <a:t> is the set: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30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3000"/>
          </a:p>
          <a:p>
            <a:pPr>
              <a:lnSpc>
                <a:spcPct val="80000"/>
              </a:lnSpc>
            </a:pPr>
            <a:r>
              <a:rPr lang="en-US" altLang="en-US" sz="3000" b="1"/>
              <a:t>Example</a:t>
            </a:r>
            <a:r>
              <a:rPr lang="en-US" altLang="en-US" sz="3000"/>
              <a:t>: What is   {</a:t>
            </a:r>
            <a:r>
              <a:rPr lang="en-US" altLang="en-US" sz="3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1,2,3} </a:t>
            </a:r>
            <a:r>
              <a:rPr lang="en-US" altLang="en-US" sz="3000"/>
              <a:t> </a:t>
            </a:r>
            <a:r>
              <a:rPr lang="en-US" altLang="en-US" sz="3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∪ {3, 4, 5}</a:t>
            </a:r>
            <a:r>
              <a:rPr lang="en-US" altLang="en-US" sz="3000"/>
              <a:t>?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30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3000"/>
              <a:t>               </a:t>
            </a:r>
            <a:r>
              <a:rPr lang="en-US" altLang="en-US" sz="3000" b="1"/>
              <a:t>Solution</a:t>
            </a:r>
            <a:r>
              <a:rPr lang="en-US" altLang="en-US" sz="3000"/>
              <a:t>: {</a:t>
            </a:r>
            <a:r>
              <a:rPr lang="en-US" altLang="en-US" sz="3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1,2,3,4,5}</a:t>
            </a:r>
            <a:endParaRPr lang="en-US" altLang="en-US" sz="30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3000"/>
              <a:t>             </a:t>
            </a:r>
            <a:r>
              <a:rPr lang="en-US" altLang="en-US" sz="2200"/>
              <a:t>                                   </a:t>
            </a:r>
            <a:endParaRPr lang="en-US" altLang="en-US" sz="30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3000"/>
              <a:t>   </a:t>
            </a:r>
          </a:p>
        </p:txBody>
      </p:sp>
      <p:pic>
        <p:nvPicPr>
          <p:cNvPr id="235524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971800"/>
            <a:ext cx="30257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26" name="TextBox 14"/>
          <p:cNvSpPr txBox="1">
            <a:spLocks noChangeArrowheads="1"/>
          </p:cNvSpPr>
          <p:nvPr/>
        </p:nvSpPr>
        <p:spPr bwMode="auto">
          <a:xfrm>
            <a:off x="5715000" y="426720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Venn Diagram for </a:t>
            </a:r>
            <a:r>
              <a:rPr lang="en-US" altLang="en-US" i="1"/>
              <a:t>A</a:t>
            </a:r>
            <a:r>
              <a:rPr lang="en-US" altLang="en-US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∪ </a:t>
            </a:r>
            <a:r>
              <a:rPr lang="en-US" altLang="en-US" i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B</a:t>
            </a:r>
            <a:r>
              <a:rPr lang="en-US" altLang="en-US"/>
              <a:t>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837" y="4724400"/>
            <a:ext cx="2926183" cy="179228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000" b="1" dirty="0"/>
              <a:t>Definition</a:t>
            </a:r>
            <a:r>
              <a:rPr lang="en-US" altLang="en-US" sz="3000" dirty="0"/>
              <a:t>:  The </a:t>
            </a:r>
            <a:r>
              <a:rPr lang="en-US" altLang="en-US" sz="3000" i="1" dirty="0"/>
              <a:t>intersection</a:t>
            </a:r>
            <a:r>
              <a:rPr lang="en-US" altLang="en-US" sz="3000" dirty="0"/>
              <a:t> of sets </a:t>
            </a:r>
            <a:r>
              <a:rPr lang="en-US" altLang="en-US" sz="3000" i="1" dirty="0"/>
              <a:t>A</a:t>
            </a:r>
            <a:r>
              <a:rPr lang="en-US" altLang="en-US" sz="3000" dirty="0"/>
              <a:t> and </a:t>
            </a:r>
            <a:r>
              <a:rPr lang="en-US" altLang="en-US" sz="3000" i="1" dirty="0"/>
              <a:t>B</a:t>
            </a:r>
            <a:r>
              <a:rPr lang="en-US" altLang="en-US" sz="3000" dirty="0"/>
              <a:t>, denoted by   </a:t>
            </a:r>
            <a:r>
              <a:rPr lang="en-US" altLang="en-US" sz="3000" i="1" dirty="0">
                <a:ea typeface="Cambria Math" panose="02040503050406030204" pitchFamily="18" charset="0"/>
                <a:cs typeface="Cambria Math" panose="02040503050406030204" pitchFamily="18" charset="0"/>
              </a:rPr>
              <a:t>A </a:t>
            </a:r>
            <a:r>
              <a:rPr lang="en-US" altLang="en-US" sz="30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∩ </a:t>
            </a:r>
            <a:r>
              <a:rPr lang="en-US" altLang="en-US" sz="3000" i="1" dirty="0">
                <a:ea typeface="Cambria Math" panose="02040503050406030204" pitchFamily="18" charset="0"/>
                <a:cs typeface="Cambria Math" panose="02040503050406030204" pitchFamily="18" charset="0"/>
              </a:rPr>
              <a:t>B,</a:t>
            </a:r>
            <a:r>
              <a:rPr lang="en-US" altLang="en-US" sz="3000" dirty="0"/>
              <a:t>  is</a:t>
            </a:r>
          </a:p>
          <a:p>
            <a:pPr>
              <a:lnSpc>
                <a:spcPct val="80000"/>
              </a:lnSpc>
            </a:pPr>
            <a:endParaRPr lang="en-US" altLang="en-US" sz="3000" dirty="0"/>
          </a:p>
          <a:p>
            <a:pPr>
              <a:lnSpc>
                <a:spcPct val="80000"/>
              </a:lnSpc>
            </a:pPr>
            <a:r>
              <a:rPr lang="en-US" altLang="en-US" sz="3000" dirty="0"/>
              <a:t>Note if the intersection is empty, then </a:t>
            </a:r>
            <a:r>
              <a:rPr lang="en-US" altLang="en-US" sz="3000" i="1" dirty="0"/>
              <a:t>A</a:t>
            </a:r>
            <a:r>
              <a:rPr lang="en-US" altLang="en-US" sz="3000" b="1" dirty="0"/>
              <a:t> </a:t>
            </a:r>
            <a:r>
              <a:rPr lang="en-US" altLang="en-US" sz="3000" dirty="0"/>
              <a:t>and </a:t>
            </a:r>
            <a:r>
              <a:rPr lang="en-US" altLang="en-US" sz="3000" i="1" dirty="0"/>
              <a:t>B</a:t>
            </a:r>
            <a:r>
              <a:rPr lang="en-US" altLang="en-US" sz="3000" dirty="0"/>
              <a:t> are said to be </a:t>
            </a:r>
            <a:r>
              <a:rPr lang="en-US" altLang="en-US" sz="3000" i="1" dirty="0"/>
              <a:t>disjoint</a:t>
            </a:r>
            <a:r>
              <a:rPr lang="en-US" altLang="en-US" sz="3000" dirty="0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sz="3000" b="1" dirty="0"/>
              <a:t>Example</a:t>
            </a:r>
            <a:r>
              <a:rPr lang="en-US" altLang="en-US" sz="3000" dirty="0"/>
              <a:t>: What is?  </a:t>
            </a:r>
            <a:r>
              <a:rPr lang="en-US" altLang="en-US" sz="30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{1,2,3} ∩ {3,4,5} ?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30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            </a:t>
            </a:r>
            <a:r>
              <a:rPr lang="en-US" altLang="en-US" sz="3000" b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Solution</a:t>
            </a:r>
            <a:r>
              <a:rPr lang="en-US" altLang="en-US" sz="30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:   {3}</a:t>
            </a:r>
          </a:p>
          <a:p>
            <a:pPr>
              <a:lnSpc>
                <a:spcPct val="80000"/>
              </a:lnSpc>
            </a:pPr>
            <a:r>
              <a:rPr lang="en-US" altLang="en-US" sz="3000" b="1" dirty="0" err="1"/>
              <a:t>Example:</a:t>
            </a:r>
            <a:r>
              <a:rPr lang="en-US" altLang="en-US" sz="3000" dirty="0" err="1"/>
              <a:t>What</a:t>
            </a:r>
            <a:r>
              <a:rPr lang="en-US" altLang="en-US" sz="3000" dirty="0"/>
              <a:t> is?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30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               {1,2,3} ∩ {4,5,6} ?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30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     </a:t>
            </a:r>
            <a:r>
              <a:rPr lang="en-US" altLang="en-US" sz="3000" b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Solution</a:t>
            </a:r>
            <a:r>
              <a:rPr lang="en-US" altLang="en-US" sz="30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: ∅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3000" dirty="0">
              <a:latin typeface="Cambria Math" panose="02040503050406030204" pitchFamily="18" charset="0"/>
              <a:ea typeface="Cambria Math" panose="02040503050406030204" pitchFamily="18" charset="0"/>
              <a:cs typeface="Cambria Math" panose="020405030504060302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3000" dirty="0">
              <a:latin typeface="Cambria Math" panose="02040503050406030204" pitchFamily="18" charset="0"/>
              <a:ea typeface="Cambria Math" panose="02040503050406030204" pitchFamily="18" charset="0"/>
              <a:cs typeface="Cambria Math" panose="02040503050406030204" pitchFamily="18" charset="0"/>
            </a:endParaRPr>
          </a:p>
        </p:txBody>
      </p:sp>
      <p:pic>
        <p:nvPicPr>
          <p:cNvPr id="236548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225" y="2514600"/>
            <a:ext cx="30257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6550" name="TextBox 15"/>
          <p:cNvSpPr txBox="1">
            <a:spLocks noChangeArrowheads="1"/>
          </p:cNvSpPr>
          <p:nvPr/>
        </p:nvSpPr>
        <p:spPr bwMode="auto">
          <a:xfrm>
            <a:off x="6172200" y="4267200"/>
            <a:ext cx="2971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Venn Diagram</a:t>
            </a:r>
            <a:r>
              <a:rPr lang="en-US" altLang="en-US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 for </a:t>
            </a:r>
            <a:r>
              <a:rPr lang="en-US" altLang="en-US" i="1">
                <a:ea typeface="Cambria Math" panose="02040503050406030204" pitchFamily="18" charset="0"/>
                <a:cs typeface="Cambria Math" panose="02040503050406030204" pitchFamily="18" charset="0"/>
              </a:rPr>
              <a:t>A</a:t>
            </a:r>
            <a:r>
              <a:rPr lang="en-US" altLang="en-US" i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en-US" altLang="en-US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∩</a:t>
            </a:r>
            <a:r>
              <a:rPr lang="en-US" altLang="en-US" i="1">
                <a:ea typeface="Cambria Math" panose="02040503050406030204" pitchFamily="18" charset="0"/>
                <a:cs typeface="Cambria Math" panose="02040503050406030204" pitchFamily="18" charset="0"/>
              </a:rPr>
              <a:t>B</a:t>
            </a:r>
            <a:r>
              <a:rPr lang="en-US" altLang="en-US"/>
              <a:t>  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4637088"/>
            <a:ext cx="2743200" cy="2174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/>
              <a:t>  </a:t>
            </a:r>
            <a:r>
              <a:rPr lang="en-US" altLang="en-US" sz="2400" b="1"/>
              <a:t>Definition</a:t>
            </a:r>
            <a:r>
              <a:rPr lang="en-US" altLang="en-US" sz="2400"/>
              <a:t>: If </a:t>
            </a:r>
            <a:r>
              <a:rPr lang="en-US" altLang="en-US" sz="2400" i="1"/>
              <a:t>A</a:t>
            </a:r>
            <a:r>
              <a:rPr lang="en-US" altLang="en-US" sz="2400"/>
              <a:t> is a set, then the complement of the </a:t>
            </a:r>
            <a:r>
              <a:rPr lang="en-US" altLang="en-US" sz="2400" i="1"/>
              <a:t>A</a:t>
            </a:r>
            <a:r>
              <a:rPr lang="en-US" altLang="en-US" sz="2400" b="1"/>
              <a:t> </a:t>
            </a:r>
            <a:r>
              <a:rPr lang="en-US" altLang="en-US" sz="2400"/>
              <a:t>(with respect to </a:t>
            </a:r>
            <a:r>
              <a:rPr lang="en-US" altLang="en-US" sz="2400" i="1">
                <a:ea typeface="Cambria Math" panose="02040503050406030204" pitchFamily="18" charset="0"/>
                <a:cs typeface="Cambria Math" panose="02040503050406030204" pitchFamily="18" charset="0"/>
              </a:rPr>
              <a:t>U</a:t>
            </a:r>
            <a:r>
              <a:rPr lang="en-US" altLang="en-US" sz="2400"/>
              <a:t>), denoted by </a:t>
            </a:r>
            <a:r>
              <a:rPr lang="en-US" altLang="en-US" sz="2400" i="1"/>
              <a:t>Ā</a:t>
            </a:r>
            <a:r>
              <a:rPr lang="en-US" altLang="en-US" sz="2400"/>
              <a:t> is the set  </a:t>
            </a:r>
            <a:r>
              <a:rPr lang="en-US" altLang="en-US" sz="2400" i="1">
                <a:ea typeface="Cambria Math" panose="02040503050406030204" pitchFamily="18" charset="0"/>
                <a:cs typeface="Cambria Math" panose="02040503050406030204" pitchFamily="18" charset="0"/>
              </a:rPr>
              <a:t>U</a:t>
            </a:r>
            <a:r>
              <a:rPr lang="en-US" altLang="en-US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- </a:t>
            </a:r>
            <a:r>
              <a:rPr lang="en-US" altLang="en-US" sz="2400" i="1">
                <a:ea typeface="Cambria Math" panose="02040503050406030204" pitchFamily="18" charset="0"/>
                <a:cs typeface="Cambria Math" panose="02040503050406030204" pitchFamily="18" charset="0"/>
              </a:rPr>
              <a:t>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                       </a:t>
            </a:r>
            <a:r>
              <a:rPr lang="en-US" altLang="en-US" sz="2400" i="1">
                <a:ea typeface="Cambria Math" panose="02040503050406030204" pitchFamily="18" charset="0"/>
                <a:cs typeface="Cambria Math" panose="02040503050406030204" pitchFamily="18" charset="0"/>
              </a:rPr>
              <a:t>Ā </a:t>
            </a:r>
            <a:r>
              <a:rPr lang="en-US" altLang="en-US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= {</a:t>
            </a:r>
            <a:r>
              <a:rPr lang="en-US" altLang="en-US" sz="2400" i="1">
                <a:ea typeface="Cambria Math" panose="02040503050406030204" pitchFamily="18" charset="0"/>
                <a:cs typeface="Cambria Math" panose="02040503050406030204" pitchFamily="18" charset="0"/>
              </a:rPr>
              <a:t>x</a:t>
            </a:r>
            <a:r>
              <a:rPr lang="en-US" altLang="en-US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∈ </a:t>
            </a:r>
            <a:r>
              <a:rPr lang="en-US" altLang="en-US" sz="2400" i="1">
                <a:ea typeface="Cambria Math" panose="02040503050406030204" pitchFamily="18" charset="0"/>
                <a:cs typeface="Cambria Math" panose="02040503050406030204" pitchFamily="18" charset="0"/>
              </a:rPr>
              <a:t>U</a:t>
            </a:r>
            <a:r>
              <a:rPr lang="en-US" altLang="en-US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| </a:t>
            </a:r>
            <a:r>
              <a:rPr lang="en-US" altLang="en-US" sz="2400" i="1">
                <a:ea typeface="Cambria Math" panose="02040503050406030204" pitchFamily="18" charset="0"/>
                <a:cs typeface="Cambria Math" panose="02040503050406030204" pitchFamily="18" charset="0"/>
              </a:rPr>
              <a:t>x</a:t>
            </a:r>
            <a:r>
              <a:rPr lang="en-US" altLang="en-US" sz="2400" i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en-US" altLang="en-US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∉ </a:t>
            </a:r>
            <a:r>
              <a:rPr lang="en-US" altLang="en-US" sz="2400" i="1">
                <a:ea typeface="Cambria Math" panose="02040503050406030204" pitchFamily="18" charset="0"/>
                <a:cs typeface="Cambria Math" panose="02040503050406030204" pitchFamily="18" charset="0"/>
              </a:rPr>
              <a:t>A</a:t>
            </a:r>
            <a:r>
              <a:rPr lang="en-US" altLang="en-US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  (The complement of A is sometimes denoted by </a:t>
            </a:r>
            <a:r>
              <a:rPr lang="en-US" altLang="en-US" sz="2400" i="1"/>
              <a:t>A</a:t>
            </a:r>
            <a:r>
              <a:rPr lang="en-US" altLang="en-US" sz="2400" i="1" baseline="30000"/>
              <a:t>c </a:t>
            </a:r>
            <a:r>
              <a:rPr lang="en-US" altLang="en-US" sz="2400" i="1"/>
              <a:t>.</a:t>
            </a:r>
            <a:r>
              <a:rPr lang="en-US" altLang="en-US" sz="240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/>
              <a:t>  Example</a:t>
            </a:r>
            <a:r>
              <a:rPr lang="en-US" altLang="en-US" sz="2400"/>
              <a:t>: If </a:t>
            </a:r>
            <a:r>
              <a:rPr lang="en-US" altLang="en-US" sz="2400" i="1"/>
              <a:t>U</a:t>
            </a:r>
            <a:r>
              <a:rPr lang="en-US" altLang="en-US" sz="2400"/>
              <a:t> is the positive integers less than 100, what is the complement of </a:t>
            </a:r>
            <a:r>
              <a:rPr lang="en-US" altLang="en-US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{</a:t>
            </a:r>
            <a:r>
              <a:rPr lang="en-US" altLang="en-US" sz="2400" i="1">
                <a:ea typeface="Cambria Math" panose="02040503050406030204" pitchFamily="18" charset="0"/>
                <a:cs typeface="Cambria Math" panose="02040503050406030204" pitchFamily="18" charset="0"/>
              </a:rPr>
              <a:t>x</a:t>
            </a:r>
            <a:r>
              <a:rPr lang="en-US" altLang="en-US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| </a:t>
            </a:r>
            <a:r>
              <a:rPr lang="en-US" altLang="en-US" sz="2400" i="1">
                <a:ea typeface="Cambria Math" panose="02040503050406030204" pitchFamily="18" charset="0"/>
                <a:cs typeface="Cambria Math" panose="02040503050406030204" pitchFamily="18" charset="0"/>
              </a:rPr>
              <a:t>x</a:t>
            </a:r>
            <a:r>
              <a:rPr lang="en-US" altLang="en-US" sz="2400" i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en-US" altLang="en-US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&gt; 70}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           Solution: {</a:t>
            </a:r>
            <a:r>
              <a:rPr lang="en-US" altLang="en-US" sz="2400" i="1">
                <a:ea typeface="Cambria Math" panose="02040503050406030204" pitchFamily="18" charset="0"/>
                <a:cs typeface="Cambria Math" panose="02040503050406030204" pitchFamily="18" charset="0"/>
              </a:rPr>
              <a:t>x</a:t>
            </a:r>
            <a:r>
              <a:rPr lang="en-US" altLang="en-US" sz="2400">
                <a:ea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en-US" altLang="en-US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| </a:t>
            </a:r>
            <a:r>
              <a:rPr lang="en-US" altLang="en-US" sz="2400" i="1">
                <a:ea typeface="Cambria Math" panose="02040503050406030204" pitchFamily="18" charset="0"/>
                <a:cs typeface="Cambria Math" panose="02040503050406030204" pitchFamily="18" charset="0"/>
              </a:rPr>
              <a:t>x</a:t>
            </a:r>
            <a:r>
              <a:rPr lang="en-US" altLang="en-US" sz="2400" i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en-US" altLang="en-US" sz="24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≤ 70} </a:t>
            </a:r>
          </a:p>
        </p:txBody>
      </p:sp>
      <p:sp>
        <p:nvSpPr>
          <p:cNvPr id="237573" name="TextBox 9"/>
          <p:cNvSpPr txBox="1">
            <a:spLocks noChangeArrowheads="1"/>
          </p:cNvSpPr>
          <p:nvPr/>
        </p:nvSpPr>
        <p:spPr bwMode="auto">
          <a:xfrm>
            <a:off x="5410200" y="4143375"/>
            <a:ext cx="3581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Venn Diagram for Complement</a:t>
            </a:r>
          </a:p>
        </p:txBody>
      </p:sp>
      <p:sp>
        <p:nvSpPr>
          <p:cNvPr id="237574" name="Rectangle 10"/>
          <p:cNvSpPr>
            <a:spLocks noChangeArrowheads="1"/>
          </p:cNvSpPr>
          <p:nvPr/>
        </p:nvSpPr>
        <p:spPr bwMode="auto">
          <a:xfrm>
            <a:off x="5638800" y="5410200"/>
            <a:ext cx="336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>
                <a:ea typeface="Cambria Math" panose="02040503050406030204" pitchFamily="18" charset="0"/>
                <a:cs typeface="Cambria Math" panose="02040503050406030204" pitchFamily="18" charset="0"/>
              </a:rPr>
              <a:t>Ā</a:t>
            </a:r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540" y="4443140"/>
            <a:ext cx="2379372" cy="2304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dirty="0"/>
              <a:t>   Definition</a:t>
            </a:r>
            <a:r>
              <a:rPr lang="en-US" altLang="en-US" dirty="0"/>
              <a:t>:  The set </a:t>
            </a:r>
            <a:r>
              <a:rPr lang="en-US" altLang="en-US" i="1" dirty="0"/>
              <a:t>A</a:t>
            </a:r>
            <a:r>
              <a:rPr lang="en-US" altLang="en-US" dirty="0"/>
              <a:t> is a </a:t>
            </a:r>
            <a:r>
              <a:rPr lang="en-US" altLang="en-US" i="1" dirty="0"/>
              <a:t>subset</a:t>
            </a:r>
            <a:r>
              <a:rPr lang="en-US" altLang="en-US" dirty="0"/>
              <a:t> of </a:t>
            </a:r>
            <a:r>
              <a:rPr lang="en-US" altLang="en-US" i="1" dirty="0"/>
              <a:t>B</a:t>
            </a:r>
            <a:r>
              <a:rPr lang="en-US" altLang="en-US" dirty="0"/>
              <a:t>, if and only if every element of </a:t>
            </a:r>
            <a:r>
              <a:rPr lang="en-US" altLang="en-US" i="1" dirty="0"/>
              <a:t>A</a:t>
            </a:r>
            <a:r>
              <a:rPr lang="en-US" altLang="en-US" dirty="0"/>
              <a:t> is also an element of </a:t>
            </a:r>
            <a:r>
              <a:rPr lang="en-US" altLang="en-US" i="1" dirty="0"/>
              <a:t>B</a:t>
            </a:r>
            <a:r>
              <a:rPr lang="en-US" altLang="en-US" dirty="0"/>
              <a:t>.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 notation </a:t>
            </a:r>
            <a:r>
              <a:rPr lang="en-US" alt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A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⊆ </a:t>
            </a:r>
            <a:r>
              <a:rPr lang="en-US" alt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B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 is used to indicate that </a:t>
            </a:r>
            <a:r>
              <a:rPr lang="en-US" alt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A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is a subset of the set </a:t>
            </a:r>
            <a:r>
              <a:rPr lang="en-US" alt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B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A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⊆ </a:t>
            </a:r>
            <a:r>
              <a:rPr lang="en-US" alt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B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  holds if and only if                                            </a:t>
            </a:r>
            <a:r>
              <a:rPr lang="en-US" altLang="en-US" dirty="0"/>
              <a:t>is true. </a:t>
            </a:r>
          </a:p>
          <a:p>
            <a:pPr marL="1123950" lvl="2" indent="-4572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 dirty="0"/>
              <a:t>Because </a:t>
            </a:r>
            <a:r>
              <a:rPr lang="en-US" alt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a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∈ ∅</a:t>
            </a:r>
            <a:r>
              <a:rPr lang="en-US" altLang="en-US" dirty="0">
                <a:latin typeface="MS Reference Sans Serif" panose="020B0604030504040204" pitchFamily="34" charset="0"/>
                <a:ea typeface="Cambria Math" panose="02040503050406030204" pitchFamily="18" charset="0"/>
                <a:cs typeface="Cambria Math" panose="02040503050406030204" pitchFamily="18" charset="0"/>
              </a:rPr>
              <a:t>  </a:t>
            </a:r>
            <a:r>
              <a:rPr lang="en-US" altLang="en-US" dirty="0"/>
              <a:t>is  always false,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∅ ⊆ </a:t>
            </a:r>
            <a:r>
              <a:rPr lang="en-US" alt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S</a:t>
            </a:r>
            <a:r>
              <a:rPr lang="en-US" altLang="en-US" dirty="0"/>
              <a:t> ,for every  set </a:t>
            </a:r>
            <a:r>
              <a:rPr lang="en-US" altLang="en-US" i="1" dirty="0"/>
              <a:t>S</a:t>
            </a:r>
            <a:r>
              <a:rPr lang="en-US" altLang="en-US" dirty="0"/>
              <a:t>.     </a:t>
            </a:r>
            <a:endParaRPr lang="en-US" altLang="en-US" b="1" dirty="0"/>
          </a:p>
          <a:p>
            <a:pPr marL="1123950" lvl="2" indent="-4572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 dirty="0"/>
              <a:t> Because </a:t>
            </a:r>
            <a:r>
              <a:rPr lang="en-US" alt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a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∈ </a:t>
            </a:r>
            <a:r>
              <a:rPr lang="en-US" alt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S</a:t>
            </a:r>
            <a:r>
              <a:rPr lang="en-US" altLang="en-US" dirty="0">
                <a:latin typeface="MS Reference Sans Serif" panose="020B0604030504040204" pitchFamily="34" charset="0"/>
                <a:ea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→</a:t>
            </a:r>
            <a:r>
              <a:rPr lang="en-US" alt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a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∈ </a:t>
            </a:r>
            <a:r>
              <a:rPr lang="en-US" alt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S</a:t>
            </a:r>
            <a:r>
              <a:rPr lang="en-US" altLang="en-US" dirty="0">
                <a:latin typeface="MS Reference Sans Serif" panose="020B0604030504040204" pitchFamily="34" charset="0"/>
                <a:ea typeface="Cambria Math" panose="02040503050406030204" pitchFamily="18" charset="0"/>
                <a:cs typeface="Cambria Math" panose="02040503050406030204" pitchFamily="18" charset="0"/>
              </a:rPr>
              <a:t>, </a:t>
            </a:r>
            <a:r>
              <a:rPr lang="en-US" alt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S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⊆ </a:t>
            </a:r>
            <a:r>
              <a:rPr lang="en-US" alt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S</a:t>
            </a:r>
            <a:r>
              <a:rPr lang="en-US" altLang="en-US" dirty="0"/>
              <a:t>, for every  set </a:t>
            </a:r>
            <a:r>
              <a:rPr lang="en-US" altLang="en-US" i="1" dirty="0"/>
              <a:t>S</a:t>
            </a:r>
            <a:r>
              <a:rPr lang="en-US" altLang="en-US" dirty="0"/>
              <a:t>. </a:t>
            </a:r>
          </a:p>
        </p:txBody>
      </p:sp>
      <p:pic>
        <p:nvPicPr>
          <p:cNvPr id="222212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657600"/>
            <a:ext cx="2693988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Showing a Set is or is not a Subset of Another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700" b="1" dirty="0">
                <a:ea typeface="Cambria Math" panose="02040503050406030204" pitchFamily="18" charset="0"/>
                <a:cs typeface="Cambria Math" panose="02040503050406030204" pitchFamily="18" charset="0"/>
              </a:rPr>
              <a:t>Showing  that A is a Subset of B</a:t>
            </a:r>
            <a:r>
              <a:rPr lang="en-US" altLang="en-US" sz="2700" dirty="0">
                <a:ea typeface="Cambria Math" panose="02040503050406030204" pitchFamily="18" charset="0"/>
                <a:cs typeface="Cambria Math" panose="02040503050406030204" pitchFamily="18" charset="0"/>
              </a:rPr>
              <a:t>: To </a:t>
            </a:r>
            <a:r>
              <a:rPr lang="en-US" alt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show that </a:t>
            </a:r>
            <a:r>
              <a:rPr lang="en-US" altLang="en-US" sz="2700" i="1" dirty="0">
                <a:ea typeface="Cambria Math" panose="02040503050406030204" pitchFamily="18" charset="0"/>
                <a:cs typeface="Cambria Math" panose="02040503050406030204" pitchFamily="18" charset="0"/>
              </a:rPr>
              <a:t>A</a:t>
            </a:r>
            <a:r>
              <a:rPr lang="en-US" alt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⊆ </a:t>
            </a:r>
            <a:r>
              <a:rPr lang="en-US" altLang="en-US" sz="2700" i="1" dirty="0">
                <a:ea typeface="Cambria Math" panose="02040503050406030204" pitchFamily="18" charset="0"/>
                <a:cs typeface="Cambria Math" panose="02040503050406030204" pitchFamily="18" charset="0"/>
              </a:rPr>
              <a:t>B</a:t>
            </a:r>
            <a:r>
              <a:rPr lang="en-US" alt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, show that if </a:t>
            </a:r>
            <a:r>
              <a:rPr lang="en-US" altLang="en-US" sz="2700" i="1" dirty="0">
                <a:ea typeface="Cambria Math" panose="02040503050406030204" pitchFamily="18" charset="0"/>
                <a:cs typeface="Cambria Math" panose="02040503050406030204" pitchFamily="18" charset="0"/>
              </a:rPr>
              <a:t>x</a:t>
            </a:r>
            <a:r>
              <a:rPr lang="en-US" alt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belongs to </a:t>
            </a:r>
            <a:r>
              <a:rPr lang="en-US" altLang="en-US" sz="2700" i="1" dirty="0">
                <a:ea typeface="Cambria Math" panose="02040503050406030204" pitchFamily="18" charset="0"/>
                <a:cs typeface="Cambria Math" panose="02040503050406030204" pitchFamily="18" charset="0"/>
              </a:rPr>
              <a:t>A,</a:t>
            </a:r>
            <a:r>
              <a:rPr lang="en-US" alt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then </a:t>
            </a:r>
            <a:r>
              <a:rPr lang="en-US" altLang="en-US" sz="2700" dirty="0">
                <a:ea typeface="Cambria Math" panose="02040503050406030204" pitchFamily="18" charset="0"/>
                <a:cs typeface="Cambria Math" panose="02040503050406030204" pitchFamily="18" charset="0"/>
              </a:rPr>
              <a:t>x </a:t>
            </a:r>
            <a:r>
              <a:rPr lang="en-US" alt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also belongs to </a:t>
            </a:r>
            <a:r>
              <a:rPr lang="en-US" altLang="en-US" sz="2700" i="1" dirty="0">
                <a:ea typeface="Cambria Math" panose="02040503050406030204" pitchFamily="18" charset="0"/>
                <a:cs typeface="Cambria Math" panose="02040503050406030204" pitchFamily="18" charset="0"/>
              </a:rPr>
              <a:t>B</a:t>
            </a:r>
            <a:r>
              <a:rPr lang="en-US" alt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.</a:t>
            </a:r>
            <a:endParaRPr lang="en-US" altLang="en-US" sz="2700" b="1" dirty="0">
              <a:latin typeface="Cambria Math" panose="02040503050406030204" pitchFamily="18" charset="0"/>
              <a:ea typeface="Cambria Math" panose="02040503050406030204" pitchFamily="18" charset="0"/>
              <a:cs typeface="Cambria Math" panose="020405030504060302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700" b="1" dirty="0">
                <a:ea typeface="Cambria Math" panose="02040503050406030204" pitchFamily="18" charset="0"/>
                <a:cs typeface="Cambria Math" panose="02040503050406030204" pitchFamily="18" charset="0"/>
              </a:rPr>
              <a:t>Showing that A is not a Subset of B</a:t>
            </a:r>
            <a:r>
              <a:rPr lang="en-US" alt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: </a:t>
            </a:r>
            <a:r>
              <a:rPr lang="en-US" altLang="en-US" sz="2700" dirty="0"/>
              <a:t>To show that </a:t>
            </a:r>
            <a:r>
              <a:rPr lang="en-US" altLang="en-US" sz="2700" i="1" dirty="0"/>
              <a:t>A</a:t>
            </a:r>
            <a:r>
              <a:rPr lang="en-US" altLang="en-US" sz="2700" dirty="0"/>
              <a:t> is not a subset of </a:t>
            </a:r>
            <a:r>
              <a:rPr lang="en-US" altLang="en-US" sz="2700" i="1" dirty="0"/>
              <a:t>B</a:t>
            </a:r>
            <a:r>
              <a:rPr lang="en-US" altLang="en-US" sz="2700" dirty="0"/>
              <a:t>, </a:t>
            </a:r>
            <a:r>
              <a:rPr lang="en-US" altLang="en-US" sz="2700" i="1" dirty="0">
                <a:ea typeface="Cambria Math" panose="02040503050406030204" pitchFamily="18" charset="0"/>
                <a:cs typeface="Cambria Math" panose="02040503050406030204" pitchFamily="18" charset="0"/>
              </a:rPr>
              <a:t>A</a:t>
            </a:r>
            <a:r>
              <a:rPr lang="en-US" alt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⊈ </a:t>
            </a:r>
            <a:r>
              <a:rPr lang="en-US" altLang="en-US" sz="2700" i="1" dirty="0">
                <a:ea typeface="Cambria Math" panose="02040503050406030204" pitchFamily="18" charset="0"/>
                <a:cs typeface="Cambria Math" panose="02040503050406030204" pitchFamily="18" charset="0"/>
              </a:rPr>
              <a:t>B</a:t>
            </a:r>
            <a:r>
              <a:rPr lang="en-US" altLang="en-US" sz="2700" b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,</a:t>
            </a:r>
            <a:r>
              <a:rPr lang="en-US" altLang="en-US" sz="2700" dirty="0"/>
              <a:t>  find an element </a:t>
            </a:r>
            <a:r>
              <a:rPr lang="en-US" altLang="en-US" sz="2700" i="1" dirty="0">
                <a:ea typeface="Cambria Math" panose="02040503050406030204" pitchFamily="18" charset="0"/>
                <a:cs typeface="Cambria Math" panose="02040503050406030204" pitchFamily="18" charset="0"/>
              </a:rPr>
              <a:t>x</a:t>
            </a:r>
            <a:r>
              <a:rPr lang="en-US" alt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∈ </a:t>
            </a:r>
            <a:r>
              <a:rPr lang="en-US" altLang="en-US" sz="2700" i="1" dirty="0">
                <a:ea typeface="Cambria Math" panose="02040503050406030204" pitchFamily="18" charset="0"/>
                <a:cs typeface="Cambria Math" panose="02040503050406030204" pitchFamily="18" charset="0"/>
              </a:rPr>
              <a:t>A</a:t>
            </a:r>
            <a:r>
              <a:rPr lang="en-US" alt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with </a:t>
            </a:r>
            <a:r>
              <a:rPr lang="en-US" altLang="en-US" sz="2700" i="1" dirty="0">
                <a:ea typeface="Cambria Math" panose="02040503050406030204" pitchFamily="18" charset="0"/>
                <a:cs typeface="Cambria Math" panose="02040503050406030204" pitchFamily="18" charset="0"/>
              </a:rPr>
              <a:t>x</a:t>
            </a:r>
            <a:r>
              <a:rPr lang="en-US" alt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∉ </a:t>
            </a:r>
            <a:r>
              <a:rPr lang="en-US" altLang="en-US" sz="2700" i="1" dirty="0">
                <a:ea typeface="Cambria Math" panose="02040503050406030204" pitchFamily="18" charset="0"/>
                <a:cs typeface="Cambria Math" panose="02040503050406030204" pitchFamily="18" charset="0"/>
              </a:rPr>
              <a:t>B</a:t>
            </a:r>
            <a:r>
              <a:rPr lang="en-US" altLang="en-US" sz="2700" b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.</a:t>
            </a:r>
            <a:r>
              <a:rPr lang="en-US" alt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 </a:t>
            </a:r>
            <a:r>
              <a:rPr lang="en-US" altLang="en-US" sz="2700" dirty="0">
                <a:ea typeface="Cambria Math" panose="02040503050406030204" pitchFamily="18" charset="0"/>
                <a:cs typeface="Cambria Math" panose="02040503050406030204" pitchFamily="18" charset="0"/>
              </a:rPr>
              <a:t>(</a:t>
            </a:r>
            <a:r>
              <a:rPr lang="en-US" alt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Such an </a:t>
            </a:r>
            <a:r>
              <a:rPr lang="en-US" altLang="en-US" sz="2700" i="1" dirty="0">
                <a:ea typeface="Cambria Math" panose="02040503050406030204" pitchFamily="18" charset="0"/>
                <a:cs typeface="Cambria Math" panose="02040503050406030204" pitchFamily="18" charset="0"/>
              </a:rPr>
              <a:t>x</a:t>
            </a:r>
            <a:r>
              <a:rPr lang="en-US" alt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is a counterexample to the claim that </a:t>
            </a:r>
            <a:r>
              <a:rPr lang="en-US" altLang="en-US" sz="2700" i="1" dirty="0">
                <a:ea typeface="Cambria Math" panose="02040503050406030204" pitchFamily="18" charset="0"/>
                <a:cs typeface="Cambria Math" panose="02040503050406030204" pitchFamily="18" charset="0"/>
              </a:rPr>
              <a:t>x</a:t>
            </a:r>
            <a:r>
              <a:rPr lang="en-US" alt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∈ </a:t>
            </a:r>
            <a:r>
              <a:rPr lang="en-US" altLang="en-US" sz="2700" i="1" dirty="0">
                <a:ea typeface="Cambria Math" panose="02040503050406030204" pitchFamily="18" charset="0"/>
                <a:cs typeface="Cambria Math" panose="02040503050406030204" pitchFamily="18" charset="0"/>
              </a:rPr>
              <a:t>A</a:t>
            </a:r>
            <a:r>
              <a:rPr lang="en-US" alt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implies </a:t>
            </a:r>
            <a:r>
              <a:rPr lang="en-US" altLang="en-US" sz="2700" i="1" dirty="0">
                <a:ea typeface="Cambria Math" panose="02040503050406030204" pitchFamily="18" charset="0"/>
                <a:cs typeface="Cambria Math" panose="02040503050406030204" pitchFamily="18" charset="0"/>
              </a:rPr>
              <a:t>x</a:t>
            </a:r>
            <a:r>
              <a:rPr lang="en-US" alt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∈ </a:t>
            </a:r>
            <a:r>
              <a:rPr lang="en-US" altLang="en-US" sz="2700" i="1" dirty="0">
                <a:ea typeface="Cambria Math" panose="02040503050406030204" pitchFamily="18" charset="0"/>
                <a:cs typeface="Cambria Math" panose="02040503050406030204" pitchFamily="18" charset="0"/>
              </a:rPr>
              <a:t>B</a:t>
            </a:r>
            <a:r>
              <a:rPr lang="en-US" altLang="en-US" sz="2700" dirty="0">
                <a:ea typeface="Cambria Math" panose="02040503050406030204" pitchFamily="18" charset="0"/>
                <a:cs typeface="Cambria Math" panose="02040503050406030204" pitchFamily="18" charset="0"/>
              </a:rPr>
              <a:t>.)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700" b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   </a:t>
            </a:r>
            <a:r>
              <a:rPr lang="en-US" altLang="en-US" sz="2700" b="1" dirty="0">
                <a:ea typeface="Cambria Math" panose="02040503050406030204" pitchFamily="18" charset="0"/>
                <a:cs typeface="Cambria Math" panose="02040503050406030204" pitchFamily="18" charset="0"/>
              </a:rPr>
              <a:t>Examples</a:t>
            </a:r>
            <a:r>
              <a:rPr lang="en-US" altLang="en-US" sz="2700" dirty="0">
                <a:ea typeface="Cambria Math" panose="02040503050406030204" pitchFamily="18" charset="0"/>
                <a:cs typeface="Cambria Math" panose="02040503050406030204" pitchFamily="18" charset="0"/>
              </a:rPr>
              <a:t>:</a:t>
            </a:r>
            <a:r>
              <a:rPr lang="en-US" altLang="en-US" sz="2700" b="1" dirty="0">
                <a:ea typeface="Cambria Math" panose="02040503050406030204" pitchFamily="18" charset="0"/>
                <a:cs typeface="Cambria Math" panose="02040503050406030204" pitchFamily="18" charset="0"/>
              </a:rPr>
              <a:t> </a:t>
            </a:r>
          </a:p>
          <a:p>
            <a:pPr marL="849313" lvl="1" indent="-457200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en-US" altLang="en-US" sz="23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The set of all computer science majors at your school is a subset of all students at your school.</a:t>
            </a:r>
          </a:p>
          <a:p>
            <a:pPr marL="849313" lvl="1" indent="-457200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lang="en-US" altLang="en-US" sz="23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The set of integers with squares less than 100 is not a subset of the set of nonnegative </a:t>
            </a:r>
            <a:r>
              <a:rPr lang="en-US" altLang="en-US" sz="2300" dirty="0" smtClean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integers, </a:t>
            </a:r>
            <a:r>
              <a:rPr lang="en-US" altLang="en-US" sz="23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because negative numbers have square also less than hundred</a:t>
            </a:r>
            <a:r>
              <a:rPr lang="en-US" altLang="en-US" sz="2300" dirty="0" smtClean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.</a:t>
            </a:r>
            <a:endParaRPr lang="en-US" altLang="en-US" sz="2300" dirty="0">
              <a:latin typeface="Cambria Math" panose="02040503050406030204" pitchFamily="18" charset="0"/>
              <a:ea typeface="Cambria Math" panose="02040503050406030204" pitchFamily="18" charset="0"/>
              <a:cs typeface="Cambria Math" panose="02040503050406030204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2700" b="1" dirty="0">
              <a:latin typeface="Cambria Math" panose="02040503050406030204" pitchFamily="18" charset="0"/>
              <a:ea typeface="Cambria Math" panose="02040503050406030204" pitchFamily="18" charset="0"/>
              <a:cs typeface="Cambria Math" panose="02040503050406030204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look at Equality of Sets</a:t>
            </a:r>
          </a:p>
        </p:txBody>
      </p:sp>
      <p:sp>
        <p:nvSpPr>
          <p:cNvPr id="2242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Recall that two sets </a:t>
            </a:r>
            <a:r>
              <a:rPr lang="en-US" altLang="en-US" i="1" dirty="0"/>
              <a:t>A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  <a:r>
              <a:rPr lang="en-US" altLang="en-US" dirty="0"/>
              <a:t> are </a:t>
            </a:r>
            <a:r>
              <a:rPr lang="en-US" altLang="en-US" i="1" dirty="0"/>
              <a:t>equal</a:t>
            </a:r>
            <a:r>
              <a:rPr lang="en-US" altLang="en-US" dirty="0"/>
              <a:t>, denoted by         </a:t>
            </a:r>
            <a:r>
              <a:rPr lang="en-US" altLang="en-US" i="1" dirty="0"/>
              <a:t>A</a:t>
            </a:r>
            <a:r>
              <a:rPr lang="en-US" altLang="en-US" dirty="0"/>
              <a:t> = </a:t>
            </a:r>
            <a:r>
              <a:rPr lang="en-US" altLang="en-US" i="1" dirty="0"/>
              <a:t>B</a:t>
            </a:r>
            <a:r>
              <a:rPr lang="en-US" altLang="en-US" dirty="0"/>
              <a:t>, </a:t>
            </a:r>
            <a:r>
              <a:rPr lang="en-US" altLang="en-US" dirty="0" err="1"/>
              <a:t>iff</a:t>
            </a: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r>
              <a:rPr lang="en-US" altLang="en-US" dirty="0"/>
              <a:t>Using logical equivalences we have that </a:t>
            </a:r>
            <a:r>
              <a:rPr lang="en-US" altLang="en-US" i="1" dirty="0"/>
              <a:t>A</a:t>
            </a:r>
            <a:r>
              <a:rPr lang="en-US" altLang="en-US" dirty="0"/>
              <a:t> =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altLang="en-US" dirty="0" err="1"/>
              <a:t>iff</a:t>
            </a: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 This is equivalent to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                     </a:t>
            </a:r>
            <a:r>
              <a:rPr lang="en-US" altLang="en-US" i="1" dirty="0">
                <a:ea typeface="Cambria Math" panose="02040503050406030204" pitchFamily="18" charset="0"/>
                <a:cs typeface="Cambria Math" panose="02040503050406030204" pitchFamily="18" charset="0"/>
              </a:rPr>
              <a:t>A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⊆ </a:t>
            </a:r>
            <a:r>
              <a:rPr lang="en-US" altLang="en-US" i="1" dirty="0">
                <a:ea typeface="Cambria Math" panose="02040503050406030204" pitchFamily="18" charset="0"/>
                <a:cs typeface="Cambria Math" panose="02040503050406030204" pitchFamily="18" charset="0"/>
              </a:rPr>
              <a:t>B</a:t>
            </a:r>
            <a:r>
              <a:rPr lang="en-US" altLang="en-US" dirty="0"/>
              <a:t>        and      </a:t>
            </a:r>
            <a:r>
              <a:rPr lang="en-US" altLang="en-US" i="1" dirty="0">
                <a:ea typeface="Cambria Math" panose="02040503050406030204" pitchFamily="18" charset="0"/>
                <a:cs typeface="Cambria Math" panose="02040503050406030204" pitchFamily="18" charset="0"/>
              </a:rPr>
              <a:t>B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⊆ </a:t>
            </a:r>
            <a:r>
              <a:rPr lang="en-US" altLang="en-US" i="1" dirty="0">
                <a:ea typeface="Cambria Math" panose="02040503050406030204" pitchFamily="18" charset="0"/>
                <a:cs typeface="Cambria Math" panose="02040503050406030204" pitchFamily="18" charset="0"/>
              </a:rPr>
              <a:t>A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</a:t>
            </a:r>
            <a:endParaRPr lang="en-US" altLang="en-US" dirty="0"/>
          </a:p>
        </p:txBody>
      </p:sp>
      <p:pic>
        <p:nvPicPr>
          <p:cNvPr id="224260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191000"/>
            <a:ext cx="6700838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4261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667000"/>
            <a:ext cx="3232150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 Subsets</a:t>
            </a:r>
          </a:p>
        </p:txBody>
      </p:sp>
      <p:sp>
        <p:nvSpPr>
          <p:cNvPr id="2252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  Definition</a:t>
            </a:r>
            <a:r>
              <a:rPr lang="en-US" altLang="en-US" dirty="0"/>
              <a:t>: If </a:t>
            </a:r>
            <a:r>
              <a:rPr lang="en-US" altLang="en-US" i="1" dirty="0">
                <a:ea typeface="Cambria Math" panose="02040503050406030204" pitchFamily="18" charset="0"/>
                <a:cs typeface="Cambria Math" panose="02040503050406030204" pitchFamily="18" charset="0"/>
              </a:rPr>
              <a:t>A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⊆ </a:t>
            </a:r>
            <a:r>
              <a:rPr lang="en-US" altLang="en-US" i="1" dirty="0">
                <a:ea typeface="Cambria Math" panose="02040503050406030204" pitchFamily="18" charset="0"/>
                <a:cs typeface="Cambria Math" panose="02040503050406030204" pitchFamily="18" charset="0"/>
              </a:rPr>
              <a:t>B</a:t>
            </a:r>
            <a:r>
              <a:rPr lang="en-US" altLang="en-US" dirty="0"/>
              <a:t>, but </a:t>
            </a:r>
            <a:r>
              <a:rPr lang="en-US" altLang="en-US" i="1" dirty="0">
                <a:ea typeface="Cambria Math" panose="02040503050406030204" pitchFamily="18" charset="0"/>
                <a:cs typeface="Cambria Math" panose="02040503050406030204" pitchFamily="18" charset="0"/>
              </a:rPr>
              <a:t>A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 ≠</a:t>
            </a:r>
            <a:r>
              <a:rPr lang="en-US" altLang="en-US" i="1" dirty="0">
                <a:ea typeface="Cambria Math" panose="02040503050406030204" pitchFamily="18" charset="0"/>
                <a:cs typeface="Cambria Math" panose="02040503050406030204" pitchFamily="18" charset="0"/>
              </a:rPr>
              <a:t>B</a:t>
            </a:r>
            <a:r>
              <a:rPr lang="en-US" altLang="en-US" dirty="0"/>
              <a:t>, then we say </a:t>
            </a:r>
            <a:r>
              <a:rPr lang="en-US" altLang="en-US" i="1" dirty="0"/>
              <a:t>A</a:t>
            </a:r>
            <a:r>
              <a:rPr lang="en-US" altLang="en-US" dirty="0"/>
              <a:t> is a </a:t>
            </a:r>
            <a:r>
              <a:rPr lang="en-US" altLang="en-US" i="1" dirty="0"/>
              <a:t>proper subset </a:t>
            </a:r>
            <a:r>
              <a:rPr lang="en-US" altLang="en-US" dirty="0"/>
              <a:t>of </a:t>
            </a:r>
            <a:r>
              <a:rPr lang="en-US" altLang="en-US" i="1" dirty="0"/>
              <a:t>B</a:t>
            </a:r>
            <a:r>
              <a:rPr lang="en-US" altLang="en-US" dirty="0"/>
              <a:t>, denoted by </a:t>
            </a:r>
            <a:r>
              <a:rPr lang="en-US" altLang="en-US" i="1" dirty="0">
                <a:ea typeface="Cambria Math" panose="02040503050406030204" pitchFamily="18" charset="0"/>
                <a:cs typeface="Cambria Math" panose="02040503050406030204" pitchFamily="18" charset="0"/>
              </a:rPr>
              <a:t>A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⊂ </a:t>
            </a:r>
            <a:r>
              <a:rPr lang="en-US" altLang="en-US" i="1" dirty="0">
                <a:ea typeface="Cambria Math" panose="02040503050406030204" pitchFamily="18" charset="0"/>
                <a:cs typeface="Cambria Math" panose="02040503050406030204" pitchFamily="18" charset="0"/>
              </a:rPr>
              <a:t>B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. If </a:t>
            </a:r>
            <a:r>
              <a:rPr lang="en-US" altLang="en-US" i="1" dirty="0">
                <a:ea typeface="Cambria Math" panose="02040503050406030204" pitchFamily="18" charset="0"/>
                <a:cs typeface="Cambria Math" panose="02040503050406030204" pitchFamily="18" charset="0"/>
              </a:rPr>
              <a:t>A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⊂ </a:t>
            </a:r>
            <a:r>
              <a:rPr lang="en-US" altLang="en-US" i="1" dirty="0">
                <a:ea typeface="Cambria Math" panose="02040503050406030204" pitchFamily="18" charset="0"/>
                <a:cs typeface="Cambria Math" panose="02040503050406030204" pitchFamily="18" charset="0"/>
              </a:rPr>
              <a:t>B</a:t>
            </a:r>
            <a:r>
              <a:rPr lang="en-US" altLang="en-US" dirty="0">
                <a:ea typeface="Cambria Math" panose="02040503050406030204" pitchFamily="18" charset="0"/>
                <a:cs typeface="Cambria Math" panose="02040503050406030204" pitchFamily="18" charset="0"/>
              </a:rPr>
              <a:t>, then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ambria Math" panose="02040503050406030204" pitchFamily="18" charset="0"/>
              <a:ea typeface="Cambria Math" panose="02040503050406030204" pitchFamily="18" charset="0"/>
              <a:cs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ambria Math" panose="02040503050406030204" pitchFamily="18" charset="0"/>
              <a:ea typeface="Cambria Math" panose="02040503050406030204" pitchFamily="18" charset="0"/>
              <a:cs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is true. </a:t>
            </a:r>
            <a:endParaRPr lang="en-US" altLang="en-US" dirty="0"/>
          </a:p>
          <a:p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Venn Diagram</a:t>
            </a:r>
          </a:p>
        </p:txBody>
      </p:sp>
      <p:pic>
        <p:nvPicPr>
          <p:cNvPr id="225284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00400"/>
            <a:ext cx="6754813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4305871"/>
            <a:ext cx="3962400" cy="20076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 Cardinality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b="1" dirty="0"/>
              <a:t>   Definition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If there are exactly n distinct elements in </a:t>
            </a:r>
            <a:r>
              <a:rPr lang="en-US" i="1" dirty="0"/>
              <a:t>S </a:t>
            </a:r>
            <a:r>
              <a:rPr lang="en-US" dirty="0"/>
              <a:t>where </a:t>
            </a:r>
            <a:r>
              <a:rPr lang="en-US" i="1" dirty="0"/>
              <a:t>n</a:t>
            </a:r>
            <a:r>
              <a:rPr lang="en-US" dirty="0"/>
              <a:t> is a nonnegative integer, we say that </a:t>
            </a:r>
            <a:r>
              <a:rPr lang="en-US" i="1" dirty="0"/>
              <a:t>S</a:t>
            </a:r>
            <a:r>
              <a:rPr lang="en-US" dirty="0"/>
              <a:t> is </a:t>
            </a:r>
            <a:r>
              <a:rPr lang="en-US" i="1" dirty="0"/>
              <a:t>finite</a:t>
            </a:r>
            <a:r>
              <a:rPr lang="en-US" dirty="0"/>
              <a:t>. Otherwise it is </a:t>
            </a:r>
            <a:r>
              <a:rPr lang="en-US" i="1" dirty="0"/>
              <a:t>infinite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b="1" dirty="0"/>
              <a:t>   Definition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The  </a:t>
            </a:r>
            <a:r>
              <a:rPr lang="en-US" i="1" dirty="0"/>
              <a:t>cardinality</a:t>
            </a:r>
            <a:r>
              <a:rPr lang="en-US" dirty="0"/>
              <a:t> of  a finite set </a:t>
            </a:r>
            <a:r>
              <a:rPr lang="en-US" i="1" dirty="0"/>
              <a:t>A, </a:t>
            </a:r>
            <a:r>
              <a:rPr lang="en-US" dirty="0"/>
              <a:t>denoted by |</a:t>
            </a:r>
            <a:r>
              <a:rPr lang="en-US" i="1" dirty="0"/>
              <a:t>A</a:t>
            </a:r>
            <a:r>
              <a:rPr lang="en-US" dirty="0"/>
              <a:t>|,  is the number of (distinct) elements of </a:t>
            </a:r>
            <a:r>
              <a:rPr lang="en-US" i="1" dirty="0"/>
              <a:t>A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/>
              <a:t>   </a:t>
            </a:r>
            <a:r>
              <a:rPr lang="en-US" b="1" dirty="0"/>
              <a:t>Examples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|ø|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Let S be the letters of the English alphabet. Then |</a:t>
            </a:r>
            <a:r>
              <a:rPr lang="en-US" i="1" dirty="0"/>
              <a:t>S</a:t>
            </a:r>
            <a:r>
              <a:rPr lang="en-US" dirty="0"/>
              <a:t>|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26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|{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1,2,3</a:t>
            </a:r>
            <a:r>
              <a:rPr lang="en-US" dirty="0"/>
              <a:t>}|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|{ø}|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The set of integers is infinite.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Power Sets</a:t>
            </a:r>
          </a:p>
        </p:txBody>
      </p:sp>
      <p:sp>
        <p:nvSpPr>
          <p:cNvPr id="2273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/>
              <a:t>   Definition</a:t>
            </a:r>
            <a:r>
              <a:rPr lang="en-US" altLang="en-US"/>
              <a:t>: The set of all subsets of a set </a:t>
            </a:r>
            <a:r>
              <a:rPr lang="en-US" altLang="en-US" i="1"/>
              <a:t>A</a:t>
            </a:r>
            <a:r>
              <a:rPr lang="en-US" altLang="en-US"/>
              <a:t>, denoted P</a:t>
            </a:r>
            <a:r>
              <a:rPr lang="en-US" altLang="en-US" b="1"/>
              <a:t>(</a:t>
            </a:r>
            <a:r>
              <a:rPr lang="en-US" altLang="en-US" i="1"/>
              <a:t>A</a:t>
            </a:r>
            <a:r>
              <a:rPr lang="en-US" altLang="en-US" b="1"/>
              <a:t>)</a:t>
            </a:r>
            <a:r>
              <a:rPr lang="en-US" altLang="en-US"/>
              <a:t>, is called the </a:t>
            </a:r>
            <a:r>
              <a:rPr lang="en-US" altLang="en-US" i="1"/>
              <a:t>power set </a:t>
            </a:r>
            <a:r>
              <a:rPr lang="en-US" altLang="en-US"/>
              <a:t>of </a:t>
            </a:r>
            <a:r>
              <a:rPr lang="en-US" altLang="en-US" i="1"/>
              <a:t>A</a:t>
            </a:r>
            <a:r>
              <a:rPr lang="en-US" altLang="en-US"/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</a:t>
            </a:r>
            <a:r>
              <a:rPr lang="en-US" altLang="en-US" b="1"/>
              <a:t>Example</a:t>
            </a:r>
            <a:r>
              <a:rPr lang="en-US" altLang="en-US"/>
              <a:t>: If </a:t>
            </a:r>
            <a:r>
              <a:rPr lang="en-US" altLang="en-US" i="1"/>
              <a:t>A</a:t>
            </a:r>
            <a:r>
              <a:rPr lang="en-US" altLang="en-US"/>
              <a:t> = {a,b} then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           </a:t>
            </a:r>
            <a:r>
              <a:rPr lang="en-US" altLang="en-US">
                <a:latin typeface="Brush Script MT" panose="03060802040406070304" pitchFamily="66" charset="0"/>
              </a:rPr>
              <a:t>P</a:t>
            </a:r>
            <a:r>
              <a:rPr lang="en-US" altLang="en-US"/>
              <a:t>(A) = {ø, {a},{b},{a,b}}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r>
              <a:rPr lang="en-US" altLang="en-US"/>
              <a:t>If a set has </a:t>
            </a:r>
            <a:r>
              <a:rPr lang="en-US" altLang="en-US" i="1"/>
              <a:t>n</a:t>
            </a:r>
            <a:r>
              <a:rPr lang="en-US" altLang="en-US"/>
              <a:t> elements, then the cardinality of the power set is </a:t>
            </a:r>
            <a:r>
              <a:rPr lang="en-US" altLang="en-US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</a:t>
            </a:r>
            <a:r>
              <a:rPr lang="en-US" altLang="en-US" i="1"/>
              <a:t>ⁿ</a:t>
            </a:r>
            <a:r>
              <a:rPr lang="en-US" altLang="en-US"/>
              <a:t>. (In Chapters 5 and 6, we will discuss different ways to show this.)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Tuples</a:t>
            </a:r>
          </a:p>
        </p:txBody>
      </p:sp>
      <p:sp>
        <p:nvSpPr>
          <p:cNvPr id="2283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i="1"/>
              <a:t>ordered n-tuple </a:t>
            </a:r>
            <a:r>
              <a:rPr lang="en-US" altLang="en-US"/>
              <a:t>  </a:t>
            </a:r>
            <a:r>
              <a:rPr lang="en-US" altLang="en-US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(a</a:t>
            </a:r>
            <a:r>
              <a:rPr lang="en-US" altLang="en-US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r>
              <a:rPr lang="en-US" altLang="en-US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,a</a:t>
            </a:r>
            <a:r>
              <a:rPr lang="en-US" altLang="en-US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</a:t>
            </a:r>
            <a:r>
              <a:rPr lang="en-US" altLang="en-US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,…..,a</a:t>
            </a:r>
            <a:r>
              <a:rPr lang="en-US" altLang="en-US" i="1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n</a:t>
            </a:r>
            <a:r>
              <a:rPr lang="en-US" altLang="en-US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)</a:t>
            </a:r>
            <a:r>
              <a:rPr lang="en-US" altLang="en-US"/>
              <a:t>  is the ordered collection that has  </a:t>
            </a:r>
            <a:r>
              <a:rPr lang="en-US" altLang="en-US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a</a:t>
            </a:r>
            <a:r>
              <a:rPr lang="en-US" altLang="en-US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r>
              <a:rPr lang="en-US" altLang="en-US"/>
              <a:t> as its first element and  </a:t>
            </a:r>
            <a:r>
              <a:rPr lang="en-US" altLang="en-US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a</a:t>
            </a:r>
            <a:r>
              <a:rPr lang="en-US" altLang="en-US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</a:t>
            </a:r>
            <a:r>
              <a:rPr lang="en-US" altLang="en-US"/>
              <a:t>  as its second element and so on until </a:t>
            </a:r>
            <a:r>
              <a:rPr lang="en-US" altLang="en-US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a</a:t>
            </a:r>
            <a:r>
              <a:rPr lang="en-US" altLang="en-US" i="1" baseline="-25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n</a:t>
            </a:r>
            <a:r>
              <a:rPr lang="en-US" altLang="en-US"/>
              <a:t>  as its last element.</a:t>
            </a:r>
          </a:p>
          <a:p>
            <a:r>
              <a:rPr lang="en-US" altLang="en-US"/>
              <a:t>Two n-tuples are equal if and only if their corresponding elements are equal.</a:t>
            </a:r>
          </a:p>
          <a:p>
            <a:r>
              <a:rPr lang="en-US" altLang="en-US"/>
              <a:t>2-tuples are called </a:t>
            </a:r>
            <a:r>
              <a:rPr lang="en-US" altLang="en-US" i="1"/>
              <a:t>ordered pairs</a:t>
            </a:r>
            <a:r>
              <a:rPr lang="en-US" altLang="en-US"/>
              <a:t>.</a:t>
            </a:r>
          </a:p>
          <a:p>
            <a:r>
              <a:rPr lang="en-US" altLang="en-US"/>
              <a:t>The ordered pairs (</a:t>
            </a:r>
            <a:r>
              <a:rPr lang="en-US" altLang="en-US" i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a</a:t>
            </a:r>
            <a:r>
              <a:rPr lang="en-US" altLang="en-US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,</a:t>
            </a:r>
            <a:r>
              <a:rPr lang="en-US" altLang="en-US" i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b</a:t>
            </a:r>
            <a:r>
              <a:rPr lang="en-US" altLang="en-US"/>
              <a:t>) and (</a:t>
            </a:r>
            <a:r>
              <a:rPr lang="en-US" altLang="en-US" i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c,d</a:t>
            </a:r>
            <a:r>
              <a:rPr lang="en-US" altLang="en-US"/>
              <a:t>) are equal if and only if </a:t>
            </a:r>
            <a:r>
              <a:rPr lang="en-US" altLang="en-US" i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a = c </a:t>
            </a:r>
            <a:r>
              <a:rPr lang="en-US" altLang="en-US"/>
              <a:t>and </a:t>
            </a:r>
            <a:r>
              <a:rPr lang="en-US" altLang="en-US" i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b = d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Cartesian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48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 b="1" dirty="0">
                <a:ea typeface="Cambria Math" panose="02040503050406030204" pitchFamily="18" charset="0"/>
                <a:cs typeface="Cambria Math" panose="02040503050406030204" pitchFamily="18" charset="0"/>
              </a:rPr>
              <a:t>   Definition</a:t>
            </a:r>
            <a:r>
              <a:rPr lang="en-US" altLang="en-US" sz="2500" dirty="0">
                <a:ea typeface="Cambria Math" panose="02040503050406030204" pitchFamily="18" charset="0"/>
                <a:cs typeface="Cambria Math" panose="02040503050406030204" pitchFamily="18" charset="0"/>
              </a:rPr>
              <a:t>:  The </a:t>
            </a:r>
            <a:r>
              <a:rPr lang="en-US" altLang="en-US" sz="2500" i="1" dirty="0">
                <a:ea typeface="Cambria Math" panose="02040503050406030204" pitchFamily="18" charset="0"/>
                <a:cs typeface="Cambria Math" panose="02040503050406030204" pitchFamily="18" charset="0"/>
              </a:rPr>
              <a:t>Cartesian Product </a:t>
            </a:r>
            <a:r>
              <a:rPr lang="en-US" altLang="en-US" sz="2500" dirty="0">
                <a:ea typeface="Cambria Math" panose="02040503050406030204" pitchFamily="18" charset="0"/>
                <a:cs typeface="Cambria Math" panose="02040503050406030204" pitchFamily="18" charset="0"/>
              </a:rPr>
              <a:t>of two sets </a:t>
            </a:r>
            <a:r>
              <a:rPr lang="en-US" altLang="en-US" sz="2500" i="1" dirty="0">
                <a:ea typeface="Cambria Math" panose="02040503050406030204" pitchFamily="18" charset="0"/>
                <a:cs typeface="Cambria Math" panose="02040503050406030204" pitchFamily="18" charset="0"/>
              </a:rPr>
              <a:t>A</a:t>
            </a:r>
            <a:r>
              <a:rPr lang="en-US" altLang="en-US" sz="2500" b="1" dirty="0">
                <a:ea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en-US" altLang="en-US" sz="2500" dirty="0">
                <a:ea typeface="Cambria Math" panose="02040503050406030204" pitchFamily="18" charset="0"/>
                <a:cs typeface="Cambria Math" panose="02040503050406030204" pitchFamily="18" charset="0"/>
              </a:rPr>
              <a:t>and </a:t>
            </a:r>
            <a:r>
              <a:rPr lang="en-US" altLang="en-US" sz="2500" i="1" dirty="0">
                <a:ea typeface="Cambria Math" panose="02040503050406030204" pitchFamily="18" charset="0"/>
                <a:cs typeface="Cambria Math" panose="02040503050406030204" pitchFamily="18" charset="0"/>
              </a:rPr>
              <a:t>B</a:t>
            </a:r>
            <a:r>
              <a:rPr lang="en-US" altLang="en-US" sz="2500" dirty="0">
                <a:ea typeface="Cambria Math" panose="02040503050406030204" pitchFamily="18" charset="0"/>
                <a:cs typeface="Cambria Math" panose="02040503050406030204" pitchFamily="18" charset="0"/>
              </a:rPr>
              <a:t>, denoted by   </a:t>
            </a:r>
            <a:r>
              <a:rPr lang="en-US" altLang="en-US" sz="2500" i="1" dirty="0">
                <a:ea typeface="Cambria Math" panose="02040503050406030204" pitchFamily="18" charset="0"/>
                <a:cs typeface="Cambria Math" panose="02040503050406030204" pitchFamily="18" charset="0"/>
              </a:rPr>
              <a:t>A</a:t>
            </a:r>
            <a:r>
              <a:rPr lang="en-US" altLang="en-US" sz="2500" dirty="0">
                <a:ea typeface="Cambria Math" panose="02040503050406030204" pitchFamily="18" charset="0"/>
                <a:cs typeface="Cambria Math" panose="02040503050406030204" pitchFamily="18" charset="0"/>
              </a:rPr>
              <a:t> × </a:t>
            </a:r>
            <a:r>
              <a:rPr lang="en-US" altLang="en-US" sz="2500" i="1" dirty="0">
                <a:ea typeface="Cambria Math" panose="02040503050406030204" pitchFamily="18" charset="0"/>
                <a:cs typeface="Cambria Math" panose="02040503050406030204" pitchFamily="18" charset="0"/>
              </a:rPr>
              <a:t>B</a:t>
            </a:r>
            <a:r>
              <a:rPr lang="en-US" altLang="en-US" sz="2500" dirty="0">
                <a:ea typeface="Cambria Math" panose="02040503050406030204" pitchFamily="18" charset="0"/>
                <a:cs typeface="Cambria Math" panose="02040503050406030204" pitchFamily="18" charset="0"/>
              </a:rPr>
              <a:t> is the set of ordered pairs (</a:t>
            </a:r>
            <a:r>
              <a:rPr lang="en-US" altLang="en-US" sz="2500" dirty="0" err="1">
                <a:ea typeface="Cambria Math" panose="02040503050406030204" pitchFamily="18" charset="0"/>
                <a:cs typeface="Cambria Math" panose="02040503050406030204" pitchFamily="18" charset="0"/>
              </a:rPr>
              <a:t>a,b</a:t>
            </a:r>
            <a:r>
              <a:rPr lang="en-US" altLang="en-US" sz="2500" dirty="0">
                <a:ea typeface="Cambria Math" panose="02040503050406030204" pitchFamily="18" charset="0"/>
                <a:cs typeface="Cambria Math" panose="02040503050406030204" pitchFamily="18" charset="0"/>
              </a:rPr>
              <a:t>) where    </a:t>
            </a:r>
            <a:r>
              <a:rPr lang="en-US" altLang="en-US" sz="2500" i="1" dirty="0">
                <a:ea typeface="Cambria Math" panose="02040503050406030204" pitchFamily="18" charset="0"/>
                <a:cs typeface="Cambria Math" panose="02040503050406030204" pitchFamily="18" charset="0"/>
              </a:rPr>
              <a:t>a </a:t>
            </a:r>
            <a:r>
              <a:rPr lang="en-US" altLang="en-US" sz="2500" dirty="0">
                <a:ea typeface="Cambria Math" panose="02040503050406030204" pitchFamily="18" charset="0"/>
                <a:cs typeface="Cambria Math" panose="02040503050406030204" pitchFamily="18" charset="0"/>
              </a:rPr>
              <a:t>∈ </a:t>
            </a:r>
            <a:r>
              <a:rPr lang="en-US" altLang="en-US" sz="2500" i="1" dirty="0">
                <a:ea typeface="Cambria Math" panose="02040503050406030204" pitchFamily="18" charset="0"/>
                <a:cs typeface="Cambria Math" panose="02040503050406030204" pitchFamily="18" charset="0"/>
              </a:rPr>
              <a:t>A</a:t>
            </a:r>
            <a:r>
              <a:rPr lang="en-US" altLang="en-US" sz="2500" dirty="0">
                <a:ea typeface="Cambria Math" panose="02040503050406030204" pitchFamily="18" charset="0"/>
                <a:cs typeface="Cambria Math" panose="02040503050406030204" pitchFamily="18" charset="0"/>
              </a:rPr>
              <a:t>   and </a:t>
            </a:r>
            <a:r>
              <a:rPr lang="en-US" altLang="en-US" sz="2500" i="1" dirty="0">
                <a:ea typeface="Cambria Math" panose="02040503050406030204" pitchFamily="18" charset="0"/>
                <a:cs typeface="Cambria Math" panose="02040503050406030204" pitchFamily="18" charset="0"/>
              </a:rPr>
              <a:t>b </a:t>
            </a:r>
            <a:r>
              <a:rPr lang="en-US" altLang="en-US" sz="2500" dirty="0">
                <a:ea typeface="Cambria Math" panose="02040503050406030204" pitchFamily="18" charset="0"/>
                <a:cs typeface="Cambria Math" panose="02040503050406030204" pitchFamily="18" charset="0"/>
              </a:rPr>
              <a:t>∈ </a:t>
            </a:r>
            <a:r>
              <a:rPr lang="en-US" altLang="en-US" sz="2500" i="1" dirty="0">
                <a:ea typeface="Cambria Math" panose="02040503050406030204" pitchFamily="18" charset="0"/>
                <a:cs typeface="Cambria Math" panose="02040503050406030204" pitchFamily="18" charset="0"/>
              </a:rPr>
              <a:t>B</a:t>
            </a:r>
            <a:r>
              <a:rPr lang="en-US" altLang="en-US" sz="2500" dirty="0">
                <a:ea typeface="Cambria Math" panose="02040503050406030204" pitchFamily="18" charset="0"/>
                <a:cs typeface="Cambria Math" panose="02040503050406030204" pitchFamily="18" charset="0"/>
              </a:rPr>
              <a:t> 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500" dirty="0">
              <a:ea typeface="Cambria Math" panose="02040503050406030204" pitchFamily="18" charset="0"/>
              <a:cs typeface="Cambria Math" panose="020405030504060302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 b="1" dirty="0">
                <a:ea typeface="Cambria Math" panose="02040503050406030204" pitchFamily="18" charset="0"/>
                <a:cs typeface="Cambria Math" panose="02040503050406030204" pitchFamily="18" charset="0"/>
              </a:rPr>
              <a:t>   Example</a:t>
            </a:r>
            <a:r>
              <a:rPr lang="en-US" altLang="en-US" sz="2500" dirty="0">
                <a:ea typeface="Cambria Math" panose="02040503050406030204" pitchFamily="18" charset="0"/>
                <a:cs typeface="Cambria Math" panose="02040503050406030204" pitchFamily="18" charset="0"/>
              </a:rPr>
              <a:t>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 dirty="0">
                <a:ea typeface="Cambria Math" panose="02040503050406030204" pitchFamily="18" charset="0"/>
                <a:cs typeface="Cambria Math" panose="02040503050406030204" pitchFamily="18" charset="0"/>
              </a:rPr>
              <a:t>   </a:t>
            </a:r>
            <a:r>
              <a:rPr lang="en-US" altLang="en-US" sz="2500" i="1" dirty="0">
                <a:ea typeface="Cambria Math" panose="02040503050406030204" pitchFamily="18" charset="0"/>
                <a:cs typeface="Cambria Math" panose="02040503050406030204" pitchFamily="18" charset="0"/>
              </a:rPr>
              <a:t>A</a:t>
            </a:r>
            <a:r>
              <a:rPr lang="en-US" altLang="en-US" sz="2500" dirty="0">
                <a:ea typeface="Cambria Math" panose="02040503050406030204" pitchFamily="18" charset="0"/>
                <a:cs typeface="Cambria Math" panose="02040503050406030204" pitchFamily="18" charset="0"/>
              </a:rPr>
              <a:t> = {</a:t>
            </a:r>
            <a:r>
              <a:rPr lang="en-US" altLang="en-US" sz="2500" i="1" dirty="0" err="1">
                <a:ea typeface="Cambria Math" panose="02040503050406030204" pitchFamily="18" charset="0"/>
                <a:cs typeface="Cambria Math" panose="02040503050406030204" pitchFamily="18" charset="0"/>
              </a:rPr>
              <a:t>a,b</a:t>
            </a:r>
            <a:r>
              <a:rPr lang="en-US" altLang="en-US" sz="2500" dirty="0">
                <a:ea typeface="Cambria Math" panose="02040503050406030204" pitchFamily="18" charset="0"/>
                <a:cs typeface="Cambria Math" panose="02040503050406030204" pitchFamily="18" charset="0"/>
              </a:rPr>
              <a:t>}   </a:t>
            </a:r>
            <a:r>
              <a:rPr lang="en-US" altLang="en-US" sz="2500" i="1" dirty="0">
                <a:ea typeface="Cambria Math" panose="02040503050406030204" pitchFamily="18" charset="0"/>
                <a:cs typeface="Cambria Math" panose="02040503050406030204" pitchFamily="18" charset="0"/>
              </a:rPr>
              <a:t>B</a:t>
            </a:r>
            <a:r>
              <a:rPr lang="en-US" altLang="en-US" sz="2500" dirty="0">
                <a:ea typeface="Cambria Math" panose="02040503050406030204" pitchFamily="18" charset="0"/>
                <a:cs typeface="Cambria Math" panose="02040503050406030204" pitchFamily="18" charset="0"/>
              </a:rPr>
              <a:t> = {1,2,3}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 dirty="0">
                <a:ea typeface="Cambria Math" panose="02040503050406030204" pitchFamily="18" charset="0"/>
                <a:cs typeface="Cambria Math" panose="02040503050406030204" pitchFamily="18" charset="0"/>
              </a:rPr>
              <a:t>   </a:t>
            </a:r>
            <a:r>
              <a:rPr lang="en-US" altLang="en-US" sz="2500" i="1" dirty="0">
                <a:ea typeface="Cambria Math" panose="02040503050406030204" pitchFamily="18" charset="0"/>
                <a:cs typeface="Cambria Math" panose="02040503050406030204" pitchFamily="18" charset="0"/>
              </a:rPr>
              <a:t>A</a:t>
            </a:r>
            <a:r>
              <a:rPr lang="en-US" altLang="en-US" sz="2500" dirty="0">
                <a:ea typeface="Cambria Math" panose="02040503050406030204" pitchFamily="18" charset="0"/>
                <a:cs typeface="Cambria Math" panose="02040503050406030204" pitchFamily="18" charset="0"/>
              </a:rPr>
              <a:t> × </a:t>
            </a:r>
            <a:r>
              <a:rPr lang="en-US" altLang="en-US" sz="2500" i="1" dirty="0">
                <a:ea typeface="Cambria Math" panose="02040503050406030204" pitchFamily="18" charset="0"/>
                <a:cs typeface="Cambria Math" panose="02040503050406030204" pitchFamily="18" charset="0"/>
              </a:rPr>
              <a:t>B</a:t>
            </a:r>
            <a:r>
              <a:rPr lang="en-US" altLang="en-US" sz="2500" dirty="0">
                <a:ea typeface="Cambria Math" panose="02040503050406030204" pitchFamily="18" charset="0"/>
                <a:cs typeface="Cambria Math" panose="02040503050406030204" pitchFamily="18" charset="0"/>
              </a:rPr>
              <a:t> = {(</a:t>
            </a:r>
            <a:r>
              <a:rPr lang="en-US" altLang="en-US" sz="2500" i="1" dirty="0">
                <a:ea typeface="Cambria Math" panose="02040503050406030204" pitchFamily="18" charset="0"/>
                <a:cs typeface="Cambria Math" panose="02040503050406030204" pitchFamily="18" charset="0"/>
              </a:rPr>
              <a:t>a</a:t>
            </a:r>
            <a:r>
              <a:rPr lang="en-US" altLang="en-US" sz="2500" dirty="0">
                <a:ea typeface="Cambria Math" panose="02040503050406030204" pitchFamily="18" charset="0"/>
                <a:cs typeface="Cambria Math" panose="02040503050406030204" pitchFamily="18" charset="0"/>
              </a:rPr>
              <a:t>,1),(</a:t>
            </a:r>
            <a:r>
              <a:rPr lang="en-US" altLang="en-US" sz="2500" i="1" dirty="0">
                <a:ea typeface="Cambria Math" panose="02040503050406030204" pitchFamily="18" charset="0"/>
                <a:cs typeface="Cambria Math" panose="02040503050406030204" pitchFamily="18" charset="0"/>
              </a:rPr>
              <a:t>a</a:t>
            </a:r>
            <a:r>
              <a:rPr lang="en-US" altLang="en-US" sz="2500" dirty="0">
                <a:ea typeface="Cambria Math" panose="02040503050406030204" pitchFamily="18" charset="0"/>
                <a:cs typeface="Cambria Math" panose="02040503050406030204" pitchFamily="18" charset="0"/>
              </a:rPr>
              <a:t>,2),(</a:t>
            </a:r>
            <a:r>
              <a:rPr lang="en-US" altLang="en-US" sz="2500" i="1" dirty="0">
                <a:ea typeface="Cambria Math" panose="02040503050406030204" pitchFamily="18" charset="0"/>
                <a:cs typeface="Cambria Math" panose="02040503050406030204" pitchFamily="18" charset="0"/>
              </a:rPr>
              <a:t>a</a:t>
            </a:r>
            <a:r>
              <a:rPr lang="en-US" altLang="en-US" sz="2500" dirty="0">
                <a:ea typeface="Cambria Math" panose="02040503050406030204" pitchFamily="18" charset="0"/>
                <a:cs typeface="Cambria Math" panose="02040503050406030204" pitchFamily="18" charset="0"/>
              </a:rPr>
              <a:t>,3), (</a:t>
            </a:r>
            <a:r>
              <a:rPr lang="en-US" altLang="en-US" sz="2500" i="1" dirty="0">
                <a:ea typeface="Cambria Math" panose="02040503050406030204" pitchFamily="18" charset="0"/>
                <a:cs typeface="Cambria Math" panose="02040503050406030204" pitchFamily="18" charset="0"/>
              </a:rPr>
              <a:t>b</a:t>
            </a:r>
            <a:r>
              <a:rPr lang="en-US" altLang="en-US" sz="2500" dirty="0">
                <a:ea typeface="Cambria Math" panose="02040503050406030204" pitchFamily="18" charset="0"/>
                <a:cs typeface="Cambria Math" panose="02040503050406030204" pitchFamily="18" charset="0"/>
              </a:rPr>
              <a:t>,1),(</a:t>
            </a:r>
            <a:r>
              <a:rPr lang="en-US" altLang="en-US" sz="2500" i="1" dirty="0">
                <a:ea typeface="Cambria Math" panose="02040503050406030204" pitchFamily="18" charset="0"/>
                <a:cs typeface="Cambria Math" panose="02040503050406030204" pitchFamily="18" charset="0"/>
              </a:rPr>
              <a:t>b,</a:t>
            </a:r>
            <a:r>
              <a:rPr lang="en-US" altLang="en-US" sz="2500" dirty="0">
                <a:ea typeface="Cambria Math" panose="02040503050406030204" pitchFamily="18" charset="0"/>
                <a:cs typeface="Cambria Math" panose="02040503050406030204" pitchFamily="18" charset="0"/>
              </a:rPr>
              <a:t>2),(</a:t>
            </a:r>
            <a:r>
              <a:rPr lang="en-US" altLang="en-US" sz="2500" i="1" dirty="0">
                <a:ea typeface="Cambria Math" panose="02040503050406030204" pitchFamily="18" charset="0"/>
                <a:cs typeface="Cambria Math" panose="02040503050406030204" pitchFamily="18" charset="0"/>
              </a:rPr>
              <a:t>b,</a:t>
            </a:r>
            <a:r>
              <a:rPr lang="en-US" altLang="en-US" sz="2500" dirty="0">
                <a:ea typeface="Cambria Math" panose="02040503050406030204" pitchFamily="18" charset="0"/>
                <a:cs typeface="Cambria Math" panose="02040503050406030204" pitchFamily="18" charset="0"/>
              </a:rPr>
              <a:t>3)}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500" dirty="0">
              <a:ea typeface="Cambria Math" panose="02040503050406030204" pitchFamily="18" charset="0"/>
              <a:cs typeface="Cambria Math" panose="020405030504060302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500" b="1" dirty="0">
                <a:ea typeface="Cambria Math" panose="02040503050406030204" pitchFamily="18" charset="0"/>
                <a:cs typeface="Cambria Math" panose="02040503050406030204" pitchFamily="18" charset="0"/>
              </a:rPr>
              <a:t>Definition</a:t>
            </a:r>
            <a:r>
              <a:rPr lang="en-US" altLang="en-US" sz="2500" dirty="0">
                <a:ea typeface="Cambria Math" panose="02040503050406030204" pitchFamily="18" charset="0"/>
                <a:cs typeface="Cambria Math" panose="02040503050406030204" pitchFamily="18" charset="0"/>
              </a:rPr>
              <a:t>: A subset </a:t>
            </a:r>
            <a:r>
              <a:rPr lang="en-US" altLang="en-US" sz="2500" i="1" dirty="0">
                <a:ea typeface="Cambria Math" panose="02040503050406030204" pitchFamily="18" charset="0"/>
                <a:cs typeface="Cambria Math" panose="02040503050406030204" pitchFamily="18" charset="0"/>
              </a:rPr>
              <a:t>R</a:t>
            </a:r>
            <a:r>
              <a:rPr lang="en-US" altLang="en-US" sz="2500" dirty="0">
                <a:ea typeface="Cambria Math" panose="02040503050406030204" pitchFamily="18" charset="0"/>
                <a:cs typeface="Cambria Math" panose="02040503050406030204" pitchFamily="18" charset="0"/>
              </a:rPr>
              <a:t> of the Cartesian product</a:t>
            </a:r>
            <a:r>
              <a:rPr lang="en-US" altLang="en-US" sz="2500" b="1" dirty="0">
                <a:ea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en-US" altLang="en-US" sz="2500" i="1" dirty="0">
                <a:ea typeface="Cambria Math" panose="02040503050406030204" pitchFamily="18" charset="0"/>
                <a:cs typeface="Cambria Math" panose="02040503050406030204" pitchFamily="18" charset="0"/>
              </a:rPr>
              <a:t>A</a:t>
            </a:r>
            <a:r>
              <a:rPr lang="en-US" altLang="en-US" sz="2500" dirty="0">
                <a:ea typeface="Cambria Math" panose="02040503050406030204" pitchFamily="18" charset="0"/>
                <a:cs typeface="Cambria Math" panose="02040503050406030204" pitchFamily="18" charset="0"/>
              </a:rPr>
              <a:t> × </a:t>
            </a:r>
            <a:r>
              <a:rPr lang="en-US" altLang="en-US" sz="2500" i="1" dirty="0">
                <a:ea typeface="Cambria Math" panose="02040503050406030204" pitchFamily="18" charset="0"/>
                <a:cs typeface="Cambria Math" panose="02040503050406030204" pitchFamily="18" charset="0"/>
              </a:rPr>
              <a:t>B</a:t>
            </a:r>
            <a:r>
              <a:rPr lang="en-US" altLang="en-US" sz="2500" dirty="0">
                <a:ea typeface="Cambria Math" panose="02040503050406030204" pitchFamily="18" charset="0"/>
                <a:cs typeface="Cambria Math" panose="02040503050406030204" pitchFamily="18" charset="0"/>
              </a:rPr>
              <a:t> is called a </a:t>
            </a:r>
            <a:r>
              <a:rPr lang="en-US" altLang="en-US" sz="2500" i="1" dirty="0">
                <a:ea typeface="Cambria Math" panose="02040503050406030204" pitchFamily="18" charset="0"/>
                <a:cs typeface="Cambria Math" panose="02040503050406030204" pitchFamily="18" charset="0"/>
              </a:rPr>
              <a:t>relation </a:t>
            </a:r>
            <a:r>
              <a:rPr lang="en-US" altLang="en-US" sz="2500" dirty="0">
                <a:ea typeface="Cambria Math" panose="02040503050406030204" pitchFamily="18" charset="0"/>
                <a:cs typeface="Cambria Math" panose="02040503050406030204" pitchFamily="18" charset="0"/>
              </a:rPr>
              <a:t>from the set A to the set B. (Relations will be covered in depth in Chapter </a:t>
            </a:r>
            <a:r>
              <a:rPr lang="en-US" altLang="en-US" sz="25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9</a:t>
            </a:r>
            <a:r>
              <a:rPr lang="en-US" altLang="en-US" sz="2500" dirty="0">
                <a:ea typeface="Cambria Math" panose="02040503050406030204" pitchFamily="18" charset="0"/>
                <a:cs typeface="Cambria Math" panose="02040503050406030204" pitchFamily="18" charset="0"/>
              </a:rPr>
              <a:t>. </a:t>
            </a:r>
            <a:r>
              <a:rPr lang="en-US" altLang="en-US" sz="2500" dirty="0" smtClean="0">
                <a:ea typeface="Cambria Math" panose="02040503050406030204" pitchFamily="18" charset="0"/>
                <a:cs typeface="Cambria Math" panose="02040503050406030204" pitchFamily="18" charset="0"/>
              </a:rPr>
              <a:t>)</a:t>
            </a:r>
            <a:endParaRPr lang="en-US" altLang="en-US" sz="2500" dirty="0">
              <a:ea typeface="Cambria Math" panose="02040503050406030204" pitchFamily="18" charset="0"/>
              <a:cs typeface="Cambria Math" panose="02040503050406030204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   </a:t>
            </a:r>
            <a:endParaRPr lang="en-US" altLang="en-US" sz="1800" i="1" dirty="0"/>
          </a:p>
        </p:txBody>
      </p:sp>
      <p:pic>
        <p:nvPicPr>
          <p:cNvPr id="229380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895600"/>
            <a:ext cx="5143500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81" name="Picture 4" descr="020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81000"/>
            <a:ext cx="8985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9382" name="TextBox 5"/>
          <p:cNvSpPr txBox="1">
            <a:spLocks noChangeArrowheads="1"/>
          </p:cNvSpPr>
          <p:nvPr/>
        </p:nvSpPr>
        <p:spPr bwMode="auto">
          <a:xfrm>
            <a:off x="6400800" y="533400"/>
            <a:ext cx="1752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Ren</a:t>
            </a:r>
            <a:r>
              <a:rPr lang="en-US" altLang="en-US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é Descartes (1596-1650)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forall x (x \in A \rightarrow x \in B)$&#10;&#10;\end{document}"/>
  <p:tag name="IGUANATEXSIZE" val="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forall x [ (x\in A \rightarrow  x \in B) \wedge (x \in B \rightarrow x \in A)]$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&#10;&#10;$\forall x ( x \in A \leftrightarrow x \in B)$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forall x (x \in A \rightarrow x \in  B) \wedge \exists x (x \in B \wedge x \not\in A)$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times B = \{(a,b) | a \in A \wedge b \in B\}$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_1\times  A_2 \times \dots \times A_n =\\&#10;\hspace*{.5in} \{(a_1,a_2,\ldots, a_n) | a_i \in A_i\; \mbox{for}\; i = 1,2, \ldots n \}$&#10;&#10;&#10;\end{document}"/>
  <p:tag name="IGUANATEXSIZE" val="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{x \in D| P(x)\}$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 x |  x\in A \vee x \in B\}$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 x |  x\in A \wedge x \in B\}$&#10;&#10;\end{document}"/>
  <p:tag name="IGUANATEXSIZE" val="30"/>
</p:tagLst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43859</TotalTime>
  <Words>1231</Words>
  <Application>Microsoft Office PowerPoint</Application>
  <PresentationFormat>On-screen Show (4:3)</PresentationFormat>
  <Paragraphs>120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Abadi</vt:lpstr>
      <vt:lpstr>Arial</vt:lpstr>
      <vt:lpstr>Brush Script MT</vt:lpstr>
      <vt:lpstr>Calibri</vt:lpstr>
      <vt:lpstr>Cambria Math</vt:lpstr>
      <vt:lpstr>MS Reference Sans Serif</vt:lpstr>
      <vt:lpstr>Wingdings</vt:lpstr>
      <vt:lpstr>Watermark</vt:lpstr>
      <vt:lpstr>Venn Diagram</vt:lpstr>
      <vt:lpstr>Subsets</vt:lpstr>
      <vt:lpstr>Showing a Set is or is not a Subset of Another Set</vt:lpstr>
      <vt:lpstr>Another look at Equality of Sets</vt:lpstr>
      <vt:lpstr>Proper Subsets</vt:lpstr>
      <vt:lpstr>Set Cardinality</vt:lpstr>
      <vt:lpstr>Power Sets</vt:lpstr>
      <vt:lpstr>Tuples</vt:lpstr>
      <vt:lpstr>Cartesian Product</vt:lpstr>
      <vt:lpstr>Cartesian Product </vt:lpstr>
      <vt:lpstr>Truth Sets of Quantifiers</vt:lpstr>
      <vt:lpstr>PowerPoint Presentation</vt:lpstr>
      <vt:lpstr>Set Operations</vt:lpstr>
      <vt:lpstr>Section Summary</vt:lpstr>
      <vt:lpstr>Boolean Algebra</vt:lpstr>
      <vt:lpstr>Union</vt:lpstr>
      <vt:lpstr>Intersection</vt:lpstr>
      <vt:lpstr>Complement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The Foundations: Logic and Proofs</dc:title>
  <dc:creator>profile</dc:creator>
  <cp:lastModifiedBy>Mussavir .</cp:lastModifiedBy>
  <cp:revision>349</cp:revision>
  <cp:lastPrinted>2021-09-21T06:11:53Z</cp:lastPrinted>
  <dcterms:created xsi:type="dcterms:W3CDTF">2008-01-06T01:37:51Z</dcterms:created>
  <dcterms:modified xsi:type="dcterms:W3CDTF">2021-09-30T09:09:19Z</dcterms:modified>
</cp:coreProperties>
</file>