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848" r:id="rId2"/>
  </p:sldMasterIdLst>
  <p:notesMasterIdLst>
    <p:notesMasterId r:id="rId26"/>
  </p:notesMasterIdLst>
  <p:handoutMasterIdLst>
    <p:handoutMasterId r:id="rId27"/>
  </p:handoutMasterIdLst>
  <p:sldIdLst>
    <p:sldId id="620" r:id="rId3"/>
    <p:sldId id="621" r:id="rId4"/>
    <p:sldId id="622" r:id="rId5"/>
    <p:sldId id="623" r:id="rId6"/>
    <p:sldId id="624" r:id="rId7"/>
    <p:sldId id="554" r:id="rId8"/>
    <p:sldId id="555" r:id="rId9"/>
    <p:sldId id="556" r:id="rId10"/>
    <p:sldId id="615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616" r:id="rId20"/>
    <p:sldId id="565" r:id="rId21"/>
    <p:sldId id="566" r:id="rId22"/>
    <p:sldId id="567" r:id="rId23"/>
    <p:sldId id="568" r:id="rId24"/>
    <p:sldId id="617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9933"/>
    <a:srgbClr val="B4C3B1"/>
    <a:srgbClr val="E7EDE7"/>
    <a:srgbClr val="EB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434" autoAdjust="0"/>
  </p:normalViewPr>
  <p:slideViewPr>
    <p:cSldViewPr>
      <p:cViewPr varScale="1">
        <p:scale>
          <a:sx n="74" d="100"/>
          <a:sy n="74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04A13C90-7AB4-4CB7-BE6C-78DC8C348C06}" type="datetimeFigureOut">
              <a:rPr lang="en-US"/>
              <a:pPr>
                <a:defRPr/>
              </a:pPr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99DC993B-1BF7-4906-BF49-AD2BA45F83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293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C04DE952-5AB4-416E-B1EF-F9677026CD30}" type="datetimeFigureOut">
              <a:rPr lang="en-US"/>
              <a:pPr>
                <a:defRPr/>
              </a:pPr>
              <a:t>10/4/2021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9E0B6C28-6DB7-4457-BBC3-BD8A1E8F73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542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DF4C6-4B06-4E12-B45B-A8E16D68E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25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3E3E-82DF-486D-9DF0-5D760BA23D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204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9375C-04BD-4675-BCD8-F285E5EF57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888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80D2-1E79-40C6-B367-42910EE112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421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D20BB-6840-4825-A58A-B934E31A4F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955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13FC0-8D2E-408A-B1B6-2E6BE6BDF2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911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4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2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B3ADA-7D94-4387-ADFB-C9ECA51860E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085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6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33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4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002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3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2834-1B70-45D7-85B9-55EB445FC3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646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0C23B-68D3-49C8-94D2-F931DE048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496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C1AC-1C8F-48D6-AA6C-391EB630EB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466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21EE8-4034-49C8-BA9D-8B4D42CDCC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9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DF046-D91F-4ECD-8278-2A8AB93881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5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0B73D-2B78-43E1-A89D-B713026D73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960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E686C-61A6-4C8E-BF3E-29B35B9CB0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766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BAA80B90-BCCA-4A13-8CA9-0A8D797021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Abadi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Abadi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Abadi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Abadi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Abadi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40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on Law of Inclusion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r>
              <a:rPr lang="en-US" b="1" dirty="0"/>
              <a:t>Among 50 patients admitted to a hospital, 25 are diagnosed with pneumonia, 30 with bronchitis, and 10 with both pneumonia and bronchitis. Determine:</a:t>
            </a:r>
            <a:endParaRPr lang="en-US" dirty="0"/>
          </a:p>
          <a:p>
            <a:r>
              <a:rPr lang="en-US" b="1" dirty="0"/>
              <a:t>(a) The number of patients diagnosed with pneumonia or bronchitis (or both).</a:t>
            </a:r>
            <a:endParaRPr lang="en-US" dirty="0"/>
          </a:p>
          <a:p>
            <a:r>
              <a:rPr lang="en-US" b="1" dirty="0"/>
              <a:t>(b) The number of patients not diagnosed with pneumonia or bronchitis.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3ADA-7D94-4387-ADFB-C9ECA51860E3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03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</a:t>
            </a:r>
            <a:r>
              <a:rPr lang="en-US" dirty="0">
                <a:latin typeface="Lucida Calligraphy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/>
              <a:t>can also be defined as a subset of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/>
              <a:t> (a relation). This subset is restricted to be a relation where no two elements of the relation have the same first element. </a:t>
            </a:r>
          </a:p>
          <a:p>
            <a:r>
              <a:rPr lang="en-US" dirty="0"/>
              <a:t>Specifically, a function </a:t>
            </a:r>
            <a:r>
              <a:rPr lang="en-US" dirty="0">
                <a:latin typeface="Lucida Calligraphy"/>
              </a:rPr>
              <a:t>f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 </a:t>
            </a:r>
            <a:r>
              <a:rPr lang="en-US" dirty="0"/>
              <a:t>contains one, and only one ordered pair (</a:t>
            </a:r>
            <a:r>
              <a:rPr lang="en-US" i="1" dirty="0">
                <a:ea typeface="Cambria Math" pitchFamily="18" charset="0"/>
              </a:rPr>
              <a:t>a, b</a:t>
            </a:r>
            <a:r>
              <a:rPr lang="en-US" dirty="0"/>
              <a:t>) for every element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.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and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74482" y="4648200"/>
            <a:ext cx="5740718" cy="38290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447800" y="5638800"/>
            <a:ext cx="6855143" cy="38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/>
              <a:t>Given a function </a:t>
            </a:r>
            <a:r>
              <a:rPr lang="en-US" sz="2800" i="1" dirty="0"/>
              <a:t>f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→ </a:t>
            </a:r>
            <a:r>
              <a:rPr lang="en-US" sz="2800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800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:</a:t>
            </a:r>
            <a:r>
              <a:rPr lang="en-US" sz="2800" dirty="0"/>
              <a:t> </a:t>
            </a:r>
          </a:p>
          <a:p>
            <a:r>
              <a:rPr lang="en-US" sz="2800" dirty="0"/>
              <a:t>We say </a:t>
            </a:r>
            <a:r>
              <a:rPr lang="en-US" sz="2800" i="1" dirty="0"/>
              <a:t>f</a:t>
            </a:r>
            <a:r>
              <a:rPr lang="en-US" sz="2800" dirty="0">
                <a:latin typeface="Lucida Calligraphy"/>
              </a:rPr>
              <a:t> </a:t>
            </a:r>
            <a:r>
              <a:rPr lang="en-US" sz="2800" i="1" dirty="0"/>
              <a:t>maps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to </a:t>
            </a:r>
            <a:r>
              <a:rPr lang="en-US" sz="2800" i="1" dirty="0"/>
              <a:t>B or </a:t>
            </a:r>
          </a:p>
          <a:p>
            <a:pPr>
              <a:buNone/>
            </a:pPr>
            <a:r>
              <a:rPr lang="en-US" sz="2800" i="1" dirty="0"/>
              <a:t>        f </a:t>
            </a:r>
            <a:r>
              <a:rPr lang="en-US" sz="2800" dirty="0"/>
              <a:t>is a </a:t>
            </a:r>
            <a:r>
              <a:rPr lang="en-US" sz="2800" i="1" dirty="0"/>
              <a:t>mapping</a:t>
            </a:r>
            <a:r>
              <a:rPr lang="en-US" sz="2800" dirty="0"/>
              <a:t> from  </a:t>
            </a:r>
            <a:r>
              <a:rPr lang="en-US" sz="2800" i="1" dirty="0"/>
              <a:t>A</a:t>
            </a:r>
            <a:r>
              <a:rPr lang="en-US" sz="2800" dirty="0"/>
              <a:t> to </a:t>
            </a:r>
            <a:r>
              <a:rPr lang="en-US" sz="2800" i="1" dirty="0"/>
              <a:t>B</a:t>
            </a:r>
            <a:r>
              <a:rPr lang="en-US" sz="2800" dirty="0"/>
              <a:t>.</a:t>
            </a:r>
          </a:p>
          <a:p>
            <a:r>
              <a:rPr lang="en-US" sz="2800" i="1" dirty="0"/>
              <a:t>A</a:t>
            </a:r>
            <a:r>
              <a:rPr lang="en-US" sz="2800" dirty="0"/>
              <a:t> is called the </a:t>
            </a:r>
            <a:r>
              <a:rPr lang="en-US" sz="2800" i="1" dirty="0"/>
              <a:t>domain</a:t>
            </a:r>
            <a:r>
              <a:rPr lang="en-US" sz="2800" dirty="0"/>
              <a:t> of </a:t>
            </a:r>
            <a:r>
              <a:rPr lang="en-US" sz="2800" i="1" dirty="0"/>
              <a:t>f</a:t>
            </a:r>
            <a:r>
              <a:rPr lang="en-US" sz="2800" dirty="0"/>
              <a:t>.</a:t>
            </a:r>
          </a:p>
          <a:p>
            <a:r>
              <a:rPr lang="en-US" sz="2800" i="1" dirty="0"/>
              <a:t>B</a:t>
            </a:r>
            <a:r>
              <a:rPr lang="en-US" sz="2800" dirty="0"/>
              <a:t> is called the </a:t>
            </a:r>
            <a:r>
              <a:rPr lang="en-US" sz="2800" i="1" dirty="0" err="1"/>
              <a:t>codomain</a:t>
            </a:r>
            <a:r>
              <a:rPr lang="en-US" sz="2800" dirty="0"/>
              <a:t> of </a:t>
            </a:r>
            <a:r>
              <a:rPr lang="en-US" sz="2800" i="1" dirty="0"/>
              <a:t>f</a:t>
            </a:r>
            <a:r>
              <a:rPr lang="en-US" sz="2800" dirty="0"/>
              <a:t>.</a:t>
            </a:r>
          </a:p>
          <a:p>
            <a:r>
              <a:rPr lang="en-US" sz="2800" dirty="0"/>
              <a:t>If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/>
              <a:t>)</a:t>
            </a:r>
            <a:r>
              <a:rPr lang="en-US" sz="2800" i="1" dirty="0"/>
              <a:t> = </a:t>
            </a:r>
            <a:r>
              <a:rPr lang="en-US" sz="2800" i="1" dirty="0">
                <a:ea typeface="Cambria Math" pitchFamily="18" charset="0"/>
              </a:rPr>
              <a:t>b</a:t>
            </a:r>
            <a:r>
              <a:rPr lang="en-US" sz="2800" dirty="0"/>
              <a:t>, </a:t>
            </a:r>
          </a:p>
          <a:p>
            <a:pPr lvl="1"/>
            <a:r>
              <a:rPr lang="en-US" sz="2800" dirty="0"/>
              <a:t>then </a:t>
            </a:r>
            <a:r>
              <a:rPr lang="en-US" sz="2800" i="1" dirty="0">
                <a:ea typeface="Cambria Math" pitchFamily="18" charset="0"/>
              </a:rPr>
              <a:t>b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/>
              <a:t>is called the </a:t>
            </a:r>
            <a:r>
              <a:rPr lang="en-US" sz="2800" i="1" dirty="0"/>
              <a:t>image</a:t>
            </a:r>
            <a:r>
              <a:rPr lang="en-US" sz="2800" dirty="0"/>
              <a:t> of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/>
              <a:t>under </a:t>
            </a:r>
            <a:r>
              <a:rPr lang="en-US" sz="2800" i="1" dirty="0"/>
              <a:t>f</a:t>
            </a:r>
            <a:r>
              <a:rPr lang="en-US" sz="2800" dirty="0"/>
              <a:t>.</a:t>
            </a:r>
          </a:p>
          <a:p>
            <a:pPr lvl="1"/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/>
              <a:t> is called the </a:t>
            </a:r>
            <a:r>
              <a:rPr lang="en-US" sz="2800" i="1" dirty="0" err="1"/>
              <a:t>preimage</a:t>
            </a:r>
            <a:r>
              <a:rPr lang="en-US" sz="2800" dirty="0"/>
              <a:t> of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b.</a:t>
            </a:r>
          </a:p>
          <a:p>
            <a:r>
              <a:rPr lang="en-US" sz="2800" dirty="0"/>
              <a:t>The range of </a:t>
            </a:r>
            <a:r>
              <a:rPr lang="en-US" sz="2800" i="1" dirty="0">
                <a:latin typeface="Constantia" pitchFamily="18" charset="0"/>
              </a:rPr>
              <a:t>f</a:t>
            </a:r>
            <a:r>
              <a:rPr lang="en-US" sz="2800" dirty="0"/>
              <a:t> is the set of all images of points in </a:t>
            </a:r>
            <a:r>
              <a:rPr lang="en-US" sz="2800" b="1" dirty="0"/>
              <a:t>A</a:t>
            </a:r>
            <a:r>
              <a:rPr lang="en-US" sz="2800" dirty="0"/>
              <a:t> under </a:t>
            </a:r>
            <a:r>
              <a:rPr lang="en-US" sz="2800" i="1" dirty="0"/>
              <a:t>f</a:t>
            </a:r>
            <a:r>
              <a:rPr lang="en-US" sz="2800" dirty="0"/>
              <a:t>. We denote it by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).</a:t>
            </a:r>
          </a:p>
          <a:p>
            <a:r>
              <a:rPr lang="en-US" sz="2800" dirty="0"/>
              <a:t>Two functions are </a:t>
            </a:r>
            <a:r>
              <a:rPr lang="en-US" sz="2800" i="1" dirty="0"/>
              <a:t>equal </a:t>
            </a:r>
            <a:r>
              <a:rPr lang="en-US" sz="2800" dirty="0"/>
              <a:t>when they have the same domain, the same </a:t>
            </a:r>
            <a:r>
              <a:rPr lang="en-US" sz="2800" dirty="0" err="1"/>
              <a:t>codomain</a:t>
            </a:r>
            <a:r>
              <a:rPr lang="en-US" sz="2800" dirty="0"/>
              <a:t> and map each element of the domain to the same element of the </a:t>
            </a:r>
            <a:r>
              <a:rPr lang="en-US" sz="2800" dirty="0" err="1"/>
              <a:t>codomain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02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1981200"/>
            <a:ext cx="2711196" cy="957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functions are </a:t>
            </a:r>
            <a:r>
              <a:rPr lang="en-US" b="1" dirty="0"/>
              <a:t>equal </a:t>
            </a:r>
            <a:r>
              <a:rPr lang="en-US" dirty="0"/>
              <a:t>when they </a:t>
            </a:r>
          </a:p>
          <a:p>
            <a:pPr lvl="1"/>
            <a:r>
              <a:rPr lang="en-US" dirty="0"/>
              <a:t>have the same domain, </a:t>
            </a:r>
          </a:p>
          <a:p>
            <a:pPr lvl="1"/>
            <a:r>
              <a:rPr lang="en-US" dirty="0"/>
              <a:t>have the same codomain, </a:t>
            </a:r>
          </a:p>
          <a:p>
            <a:pPr lvl="1"/>
            <a:r>
              <a:rPr lang="en-US" dirty="0"/>
              <a:t>map each element of their common domain to the same element in their common codomain.</a:t>
            </a:r>
          </a:p>
          <a:p>
            <a:r>
              <a:rPr lang="en-US" dirty="0"/>
              <a:t>If we change either the domain or the codomain of a function, then we obtain a different function.</a:t>
            </a:r>
          </a:p>
          <a:p>
            <a:r>
              <a:rPr lang="en-US" dirty="0"/>
              <a:t>If we change the mapping of elements, then we also obtain a different function.</a:t>
            </a:r>
          </a:p>
        </p:txBody>
      </p:sp>
    </p:spTree>
    <p:extLst>
      <p:ext uri="{BB962C8B-B14F-4D97-AF65-F5344CB8AC3E}">
        <p14:creationId xmlns:p14="http://schemas.microsoft.com/office/powerpoint/2010/main" val="16202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may be specified in different ways:</a:t>
            </a:r>
          </a:p>
          <a:p>
            <a:pPr lvl="1"/>
            <a:r>
              <a:rPr lang="en-US" dirty="0"/>
              <a:t>An explicit statement of the assignment.</a:t>
            </a:r>
          </a:p>
          <a:p>
            <a:pPr lvl="2">
              <a:buNone/>
            </a:pPr>
            <a:r>
              <a:rPr lang="en-US" dirty="0"/>
              <a:t>Students and grades example.</a:t>
            </a:r>
          </a:p>
          <a:p>
            <a:pPr lvl="1"/>
            <a:r>
              <a:rPr lang="en-US" dirty="0"/>
              <a:t>A formula. </a:t>
            </a:r>
          </a:p>
          <a:p>
            <a:pPr lvl="2">
              <a:buNone/>
            </a:pP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+ 1</a:t>
            </a:r>
            <a:endParaRPr lang="en-US" dirty="0"/>
          </a:p>
          <a:p>
            <a:pPr lvl="1"/>
            <a:r>
              <a:rPr lang="en-US" dirty="0"/>
              <a:t>A computer program.</a:t>
            </a:r>
          </a:p>
          <a:p>
            <a:pPr lvl="2"/>
            <a:r>
              <a:rPr lang="en-US" dirty="0"/>
              <a:t>A Java program that when given an integer </a:t>
            </a:r>
            <a:r>
              <a:rPr lang="en-US" i="1" dirty="0"/>
              <a:t>n</a:t>
            </a:r>
            <a:r>
              <a:rPr lang="en-US" dirty="0"/>
              <a:t>, produces the </a:t>
            </a:r>
            <a:r>
              <a:rPr lang="en-US" i="1" dirty="0"/>
              <a:t>n</a:t>
            </a:r>
            <a:r>
              <a:rPr lang="en-US" dirty="0"/>
              <a:t>th Fibonacci Number (covered in the next section and also </a:t>
            </a:r>
            <a:r>
              <a:rPr lang="en-US" dirty="0" err="1"/>
              <a:t>inChapter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52850"/>
            <a:ext cx="64293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Activity Time</a:t>
            </a:r>
          </a:p>
        </p:txBody>
      </p:sp>
      <p:pic>
        <p:nvPicPr>
          <p:cNvPr id="4" name="Picture 3" descr="grandfather_clock_shadow_md_wh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66800"/>
            <a:ext cx="2286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229462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What are the domain, codomain, and range of the following function</a:t>
            </a:r>
          </a:p>
        </p:txBody>
      </p:sp>
    </p:spTree>
    <p:extLst>
      <p:ext uri="{BB962C8B-B14F-4D97-AF65-F5344CB8AC3E}">
        <p14:creationId xmlns:p14="http://schemas.microsoft.com/office/powerpoint/2010/main" val="38342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G </a:t>
            </a:r>
            <a:r>
              <a:rPr lang="en-US" dirty="0"/>
              <a:t>be the function that assigns a grade to a student in our discrete mathematics class.</a:t>
            </a:r>
          </a:p>
          <a:p>
            <a:r>
              <a:rPr lang="en-US" dirty="0"/>
              <a:t>Note that </a:t>
            </a:r>
            <a:r>
              <a:rPr lang="en-US" i="1" dirty="0"/>
              <a:t>G(</a:t>
            </a:r>
            <a:r>
              <a:rPr lang="en-US" dirty="0"/>
              <a:t>Adams</a:t>
            </a:r>
            <a:r>
              <a:rPr lang="en-US" i="1" dirty="0"/>
              <a:t>) </a:t>
            </a:r>
            <a:r>
              <a:rPr lang="en-US" dirty="0"/>
              <a:t>= </a:t>
            </a:r>
            <a:r>
              <a:rPr lang="en-US" i="1" dirty="0"/>
              <a:t>A</a:t>
            </a:r>
            <a:r>
              <a:rPr lang="en-US" dirty="0"/>
              <a:t>, for instance. </a:t>
            </a:r>
          </a:p>
          <a:p>
            <a:r>
              <a:rPr lang="en-US" dirty="0"/>
              <a:t>The domain of </a:t>
            </a:r>
            <a:r>
              <a:rPr lang="en-US" i="1" dirty="0"/>
              <a:t>G </a:t>
            </a:r>
            <a:r>
              <a:rPr lang="en-US" dirty="0"/>
              <a:t>is the set {Adams, Chou, </a:t>
            </a:r>
            <a:r>
              <a:rPr lang="en-US" dirty="0" err="1"/>
              <a:t>Goodfriend</a:t>
            </a:r>
            <a:r>
              <a:rPr lang="en-US" dirty="0"/>
              <a:t>, Rodriguez, Stevens}, </a:t>
            </a:r>
          </a:p>
          <a:p>
            <a:r>
              <a:rPr lang="en-US" dirty="0"/>
              <a:t>The codomain is the set {</a:t>
            </a:r>
            <a:r>
              <a:rPr lang="en-US" i="1" dirty="0"/>
              <a:t>A,B,C,D,F</a:t>
            </a:r>
            <a:r>
              <a:rPr lang="en-US" dirty="0"/>
              <a:t>}. </a:t>
            </a:r>
          </a:p>
          <a:p>
            <a:r>
              <a:rPr lang="en-US" dirty="0"/>
              <a:t>The range of </a:t>
            </a:r>
            <a:r>
              <a:rPr lang="en-US" i="1" dirty="0"/>
              <a:t>G </a:t>
            </a:r>
            <a:r>
              <a:rPr lang="en-US" dirty="0"/>
              <a:t>is the set {</a:t>
            </a:r>
            <a:r>
              <a:rPr lang="en-US" i="1" dirty="0"/>
              <a:t>A,B,C, F</a:t>
            </a:r>
            <a:r>
              <a:rPr lang="en-US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3048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9050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(a) = 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257800" y="1752600"/>
            <a:ext cx="2667000" cy="3200400"/>
            <a:chOff x="3048000" y="1219200"/>
            <a:chExt cx="3276600" cy="3733800"/>
          </a:xfrm>
        </p:grpSpPr>
        <p:sp>
          <p:nvSpPr>
            <p:cNvPr id="9" name="Flowchart: Connector 8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25146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733800" y="4038600"/>
              <a:ext cx="1905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57600" y="47244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133600" y="18288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The image of d is 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33800" y="26156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" y="33528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The domain of f is 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62400" y="3352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2400" y="403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codomain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of f is 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67200" y="4038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400" y="47244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preimage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of y is 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14800" y="47244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" y="54864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) = 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77000" y="6019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{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a,c,d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800" y="60960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preimage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(s) of z is (are)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6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 Functions and 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                        and  S is a subset of A, then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14600" y="2895600"/>
            <a:ext cx="3317558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2057400"/>
            <a:ext cx="1688783" cy="34575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43600" y="2971800"/>
            <a:ext cx="2667000" cy="3200400"/>
            <a:chOff x="3048000" y="1219200"/>
            <a:chExt cx="3276600" cy="3733800"/>
          </a:xfrm>
        </p:grpSpPr>
        <p:sp>
          <p:nvSpPr>
            <p:cNvPr id="7" name="Flowchart: Connector 6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0" y="2514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733800" y="4038600"/>
              <a:ext cx="1905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657600" y="47244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524000" y="46482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{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c,d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} is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62400" y="3810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{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y,z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0" y="3733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{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a,b,c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,} is 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3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{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8766810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5" y="2133600"/>
            <a:ext cx="892532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8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function f is said to be </a:t>
            </a:r>
            <a:r>
              <a:rPr lang="en-US" i="1" dirty="0"/>
              <a:t>one-to-one</a:t>
            </a:r>
            <a:r>
              <a:rPr lang="en-US" dirty="0"/>
              <a:t> ,  or </a:t>
            </a:r>
            <a:r>
              <a:rPr lang="en-US" i="1" dirty="0"/>
              <a:t>injective</a:t>
            </a:r>
            <a:r>
              <a:rPr lang="en-US" dirty="0"/>
              <a:t>, if and only 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implies that 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for all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in the domain of </a:t>
            </a:r>
            <a:r>
              <a:rPr lang="en-US" i="1" dirty="0"/>
              <a:t>f</a:t>
            </a:r>
            <a:r>
              <a:rPr lang="en-US" dirty="0"/>
              <a:t>. A function is said to be an </a:t>
            </a:r>
            <a:r>
              <a:rPr lang="en-US" i="1" dirty="0"/>
              <a:t>injection</a:t>
            </a:r>
            <a:r>
              <a:rPr lang="en-US" dirty="0"/>
              <a:t> if it is one-to-one.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38800" y="3352800"/>
            <a:ext cx="2438400" cy="3276600"/>
            <a:chOff x="3048000" y="1219200"/>
            <a:chExt cx="3429000" cy="4495800"/>
          </a:xfrm>
        </p:grpSpPr>
        <p:sp>
          <p:nvSpPr>
            <p:cNvPr id="8" name="Flowchart: Connector 7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2743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w</a:t>
              </a:r>
            </a:p>
          </p:txBody>
        </p:sp>
        <p:grpSp>
          <p:nvGrpSpPr>
            <p:cNvPr id="12" name="Group 34"/>
            <p:cNvGrpSpPr/>
            <p:nvPr/>
          </p:nvGrpSpPr>
          <p:grpSpPr>
            <a:xfrm>
              <a:off x="3048000" y="1219200"/>
              <a:ext cx="3429000" cy="4114800"/>
              <a:chOff x="3048000" y="1219200"/>
              <a:chExt cx="3429000" cy="4114800"/>
            </a:xfrm>
          </p:grpSpPr>
          <p:sp>
            <p:nvSpPr>
              <p:cNvPr id="13" name="Flowchart: Connector 12"/>
              <p:cNvSpPr/>
              <p:nvPr/>
            </p:nvSpPr>
            <p:spPr>
              <a:xfrm>
                <a:off x="3124200" y="2971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3124200" y="3733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3124200" y="20574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</p:txBody>
          </p:sp>
          <p:sp>
            <p:nvSpPr>
              <p:cNvPr id="16" name="Flowchart: Connector 6"/>
              <p:cNvSpPr/>
              <p:nvPr/>
            </p:nvSpPr>
            <p:spPr>
              <a:xfrm>
                <a:off x="3124200" y="4495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5715000" y="32766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5791200" y="41910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48000" y="1219200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91200" y="1219200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00400" y="21336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00400" y="3048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200400" y="3810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200400" y="44958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67400" y="20574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91200" y="33528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67400" y="42672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+mn-ea"/>
                    <a:cs typeface="+mn-cs"/>
                  </a:rPr>
                  <a:t>z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3657600" y="3200400"/>
                <a:ext cx="19812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6"/>
              </p:cNvCxnSpPr>
              <p:nvPr/>
            </p:nvCxnSpPr>
            <p:spPr>
              <a:xfrm>
                <a:off x="3581400" y="2286000"/>
                <a:ext cx="2209800" cy="1981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lowchart: Connector 29"/>
              <p:cNvSpPr/>
              <p:nvPr/>
            </p:nvSpPr>
            <p:spPr>
              <a:xfrm>
                <a:off x="5791200" y="26670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3657600" y="2286000"/>
                <a:ext cx="2057400" cy="152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657600" y="4724400"/>
                <a:ext cx="2057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 descr="C:\Documents and Settings\Richard Scherl\Local Settings\Temporary Internet Files\Content.IE5\X53FR289\MC90034747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343400"/>
            <a:ext cx="1806854" cy="1752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3ADA-7D94-4387-ADFB-C9ECA51860E3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Open Sans"/>
              </a:rPr>
              <a:t>Let U denote the entire set of patients. Let P and B denote the set of patients diagnosed with pneumonia and bronchitis respectively. Thus:</a:t>
            </a:r>
            <a:endParaRPr lang="en-US" dirty="0">
              <a:solidFill>
                <a:srgbClr val="666666"/>
              </a:solidFill>
              <a:latin typeface="Open Sans"/>
            </a:endParaRPr>
          </a:p>
          <a:p>
            <a:r>
              <a:rPr lang="en-US" b="1" dirty="0">
                <a:solidFill>
                  <a:srgbClr val="3366FF"/>
                </a:solidFill>
                <a:latin typeface="Open Sans"/>
              </a:rPr>
              <a:t>|U| = 50</a:t>
            </a:r>
            <a:endParaRPr lang="en-US" dirty="0">
              <a:solidFill>
                <a:srgbClr val="666666"/>
              </a:solidFill>
              <a:latin typeface="Open Sans"/>
            </a:endParaRPr>
          </a:p>
          <a:p>
            <a:r>
              <a:rPr lang="en-US" b="1" dirty="0">
                <a:solidFill>
                  <a:srgbClr val="3366FF"/>
                </a:solidFill>
                <a:latin typeface="Open Sans"/>
              </a:rPr>
              <a:t>|P| = 25</a:t>
            </a:r>
            <a:endParaRPr lang="en-US" dirty="0">
              <a:solidFill>
                <a:srgbClr val="666666"/>
              </a:solidFill>
              <a:latin typeface="Open Sans"/>
            </a:endParaRPr>
          </a:p>
          <a:p>
            <a:r>
              <a:rPr lang="en-US" b="1" dirty="0">
                <a:solidFill>
                  <a:srgbClr val="3366FF"/>
                </a:solidFill>
                <a:latin typeface="Open Sans"/>
              </a:rPr>
              <a:t>|B| = 30</a:t>
            </a:r>
            <a:endParaRPr lang="en-US" dirty="0">
              <a:solidFill>
                <a:srgbClr val="666666"/>
              </a:solidFill>
              <a:latin typeface="Open Sans"/>
            </a:endParaRPr>
          </a:p>
          <a:p>
            <a:r>
              <a:rPr lang="en-US" b="1" dirty="0">
                <a:solidFill>
                  <a:srgbClr val="3366FF"/>
                </a:solidFill>
                <a:latin typeface="Open Sans"/>
              </a:rPr>
              <a:t>|P ∩ B| = 10</a:t>
            </a:r>
            <a:endParaRPr lang="en-US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0" y="2925496"/>
            <a:ext cx="4043752" cy="2747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62400"/>
            <a:ext cx="5676900" cy="24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Surjections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Definition</a:t>
            </a:r>
            <a:r>
              <a:rPr lang="en-US" dirty="0"/>
              <a:t>: A function </a:t>
            </a:r>
            <a:r>
              <a:rPr lang="en-US" i="1" dirty="0"/>
              <a:t>f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is called </a:t>
            </a:r>
            <a:r>
              <a:rPr lang="en-US" i="1" dirty="0"/>
              <a:t>onto</a:t>
            </a:r>
            <a:r>
              <a:rPr lang="en-US" dirty="0"/>
              <a:t> or </a:t>
            </a:r>
            <a:r>
              <a:rPr lang="en-US" i="1" dirty="0" err="1"/>
              <a:t>surjective</a:t>
            </a:r>
            <a:r>
              <a:rPr lang="en-US" dirty="0"/>
              <a:t>, if and only if for every element               there is an element               with                   .  A function </a:t>
            </a:r>
            <a:r>
              <a:rPr lang="en-US" i="1" dirty="0"/>
              <a:t>f</a:t>
            </a:r>
            <a:r>
              <a:rPr lang="en-US" b="1" dirty="0"/>
              <a:t> </a:t>
            </a:r>
            <a:r>
              <a:rPr lang="en-US" dirty="0"/>
              <a:t>is called a </a:t>
            </a:r>
            <a:r>
              <a:rPr lang="en-US" i="1" dirty="0"/>
              <a:t>surjection</a:t>
            </a:r>
            <a:r>
              <a:rPr lang="en-US" dirty="0"/>
              <a:t> if it is onto.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934200" y="2438400"/>
            <a:ext cx="900113" cy="28289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57600" y="2819400"/>
            <a:ext cx="925830" cy="28575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486400" y="2819400"/>
            <a:ext cx="1365885" cy="38290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724400" y="3886200"/>
            <a:ext cx="2575560" cy="2590800"/>
            <a:chOff x="3048000" y="985838"/>
            <a:chExt cx="3408829" cy="3967162"/>
          </a:xfrm>
        </p:grpSpPr>
        <p:sp>
          <p:nvSpPr>
            <p:cNvPr id="8" name="Flowchart: Connector 7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0" y="985838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1029" y="985838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8853" y="2035969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8853" y="2969419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8853" y="3669506"/>
              <a:ext cx="304800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8853" y="4486275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71882" y="1919288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1029" y="3202781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1029" y="4252913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57600" y="2286000"/>
              <a:ext cx="20574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657600" y="4572000"/>
              <a:ext cx="1981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function f is a </a:t>
            </a:r>
            <a:r>
              <a:rPr lang="en-US" i="1" dirty="0"/>
              <a:t>one-to-one correspondence</a:t>
            </a:r>
            <a:r>
              <a:rPr lang="en-US" dirty="0"/>
              <a:t>, or a </a:t>
            </a:r>
            <a:r>
              <a:rPr lang="en-US" i="1" dirty="0" err="1"/>
              <a:t>bijection</a:t>
            </a:r>
            <a:r>
              <a:rPr lang="en-US" dirty="0"/>
              <a:t>, if it is both one-to-one and onto (</a:t>
            </a:r>
            <a:r>
              <a:rPr lang="en-US" dirty="0" err="1"/>
              <a:t>surjective</a:t>
            </a:r>
            <a:r>
              <a:rPr lang="en-US" dirty="0"/>
              <a:t> and injective).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48200" y="3429000"/>
            <a:ext cx="2956560" cy="3048000"/>
            <a:chOff x="3048000" y="1219200"/>
            <a:chExt cx="3411415" cy="4495800"/>
          </a:xfrm>
        </p:grpSpPr>
        <p:sp>
          <p:nvSpPr>
            <p:cNvPr id="5" name="Flowchart: Connector 4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73615" y="211836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73615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5923" y="2005965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3846" y="301752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23846" y="369189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1538" y="2005965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3615" y="324231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73615" y="436626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1538" y="526542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w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657600" y="2286000"/>
              <a:ext cx="20574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657600" y="4724400"/>
              <a:ext cx="2057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0732"/>
            <a:ext cx="1828800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732"/>
            <a:ext cx="2057401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0"/>
            <a:ext cx="2057401" cy="321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121" y="0"/>
            <a:ext cx="1765480" cy="3058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089" y="3211132"/>
            <a:ext cx="2903187" cy="34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833757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67000"/>
            <a:ext cx="869065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3ADA-7D94-4387-ADFB-C9ECA51860E3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answer can also be reached by using the inclusion-exclusion principle directly without referring to the Venn diagram:</a:t>
            </a:r>
          </a:p>
          <a:p>
            <a:r>
              <a:rPr lang="en-US" b="1" dirty="0"/>
              <a:t>|P ∪ B| = |P| + |B| – |P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∩ </a:t>
            </a:r>
            <a:r>
              <a:rPr lang="en-US" b="1" dirty="0" smtClean="0"/>
              <a:t>B</a:t>
            </a:r>
            <a:r>
              <a:rPr lang="en-US" b="1" dirty="0"/>
              <a:t>|</a:t>
            </a:r>
            <a:endParaRPr lang="en-US" dirty="0"/>
          </a:p>
          <a:p>
            <a:r>
              <a:rPr lang="en-US" b="1" dirty="0"/>
              <a:t>= (25 + 30) – (10)</a:t>
            </a:r>
            <a:endParaRPr lang="en-US" dirty="0"/>
          </a:p>
          <a:p>
            <a:r>
              <a:rPr lang="en-US" b="1" dirty="0"/>
              <a:t>= 45</a:t>
            </a:r>
            <a:endParaRPr lang="en-US" dirty="0"/>
          </a:p>
          <a:p>
            <a:r>
              <a:rPr lang="en-US" b="1" dirty="0"/>
              <a:t>Thus 45 patients are diagnosed with pneumonia or bronchitis.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3" y="3021925"/>
            <a:ext cx="7473637" cy="34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DF046-D91F-4ECD-8278-2A8AB938817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096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Question:</a:t>
            </a:r>
            <a:endParaRPr lang="en-US" dirty="0"/>
          </a:p>
          <a:p>
            <a:r>
              <a:rPr lang="en-US" b="1" dirty="0"/>
              <a:t>A large software development company employs 100 computer programmers. Of them, 45 are proficient in Java, 30 in C#, 20 in Python, six in C# and Java, one in Java and Python, five in C# and Python, and just one programmer  is proficient in all three languages above.</a:t>
            </a:r>
            <a:endParaRPr lang="en-US" dirty="0"/>
          </a:p>
          <a:p>
            <a:r>
              <a:rPr lang="en-US" b="1" dirty="0"/>
              <a:t>Determine the number of computer programmers that are not proficient in any of these three languages.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2766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 U denote the set of all employed computer programmers and let J, C and P denote the set of programmers proficient in Java, C# and Python, respectively. Thus:</a:t>
            </a:r>
            <a:endParaRPr lang="en-US" dirty="0"/>
          </a:p>
          <a:p>
            <a:r>
              <a:rPr lang="en-US" b="1" dirty="0"/>
              <a:t>|U| = 100</a:t>
            </a:r>
            <a:endParaRPr lang="en-US" dirty="0"/>
          </a:p>
          <a:p>
            <a:r>
              <a:rPr lang="en-US" b="1" dirty="0"/>
              <a:t>|J| = 45</a:t>
            </a:r>
            <a:endParaRPr lang="en-US" dirty="0"/>
          </a:p>
          <a:p>
            <a:r>
              <a:rPr lang="en-US" b="1" dirty="0"/>
              <a:t>|C| = 30</a:t>
            </a:r>
            <a:endParaRPr lang="en-US" dirty="0"/>
          </a:p>
          <a:p>
            <a:r>
              <a:rPr lang="en-US" b="1" dirty="0"/>
              <a:t>|P| = 20</a:t>
            </a:r>
            <a:endParaRPr lang="en-US" dirty="0"/>
          </a:p>
          <a:p>
            <a:r>
              <a:rPr lang="en-US" b="1" dirty="0"/>
              <a:t>|J ∩ C| = 6</a:t>
            </a:r>
            <a:endParaRPr lang="en-US" dirty="0"/>
          </a:p>
          <a:p>
            <a:r>
              <a:rPr lang="en-US" b="1" dirty="0"/>
              <a:t>|J ∩ P| = 1</a:t>
            </a:r>
            <a:endParaRPr lang="en-US" dirty="0"/>
          </a:p>
          <a:p>
            <a:r>
              <a:rPr lang="en-US" b="1" dirty="0"/>
              <a:t>|C ∩ P| = 5</a:t>
            </a:r>
            <a:endParaRPr lang="en-US" dirty="0"/>
          </a:p>
          <a:p>
            <a:r>
              <a:rPr lang="en-US" b="1" dirty="0"/>
              <a:t>|J ∩ C ∩ P| =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DF046-D91F-4ECD-8278-2A8AB938817A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of all, we need to calculate JUCUP then (JUCUP)’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(JUCUP) = |J| U |C| U |P| - (|(J</a:t>
            </a:r>
            <a:r>
              <a:rPr lang="en-US" b="1" dirty="0"/>
              <a:t>∩ </a:t>
            </a:r>
            <a:r>
              <a:rPr lang="en-US" b="1" dirty="0" smtClean="0"/>
              <a:t>C</a:t>
            </a:r>
            <a:r>
              <a:rPr lang="en-US" dirty="0" smtClean="0"/>
              <a:t>)|+ |(J</a:t>
            </a:r>
            <a:r>
              <a:rPr lang="en-US" b="1" dirty="0"/>
              <a:t>∩ </a:t>
            </a:r>
            <a:r>
              <a:rPr lang="en-US" b="1" dirty="0" smtClean="0"/>
              <a:t>P</a:t>
            </a:r>
            <a:r>
              <a:rPr lang="en-US" dirty="0" smtClean="0"/>
              <a:t>)|+ |(C</a:t>
            </a:r>
            <a:r>
              <a:rPr lang="en-US" b="1" dirty="0"/>
              <a:t>∩ P</a:t>
            </a:r>
            <a:r>
              <a:rPr lang="en-US" dirty="0" smtClean="0"/>
              <a:t>)|)+|J</a:t>
            </a:r>
            <a:r>
              <a:rPr lang="en-US" b="1" dirty="0"/>
              <a:t>∩ </a:t>
            </a:r>
            <a:r>
              <a:rPr lang="en-US" b="1" dirty="0" smtClean="0"/>
              <a:t>P</a:t>
            </a:r>
            <a:r>
              <a:rPr lang="en-US" b="1" dirty="0"/>
              <a:t>∩ </a:t>
            </a:r>
            <a:r>
              <a:rPr lang="en-US" b="1" dirty="0" smtClean="0"/>
              <a:t>C|</a:t>
            </a:r>
          </a:p>
          <a:p>
            <a:endParaRPr lang="en-US" b="1" dirty="0"/>
          </a:p>
          <a:p>
            <a:r>
              <a:rPr lang="en-US" dirty="0"/>
              <a:t>(JUCUP</a:t>
            </a:r>
            <a:r>
              <a:rPr lang="en-US" dirty="0" smtClean="0"/>
              <a:t>) </a:t>
            </a:r>
            <a:r>
              <a:rPr lang="en-US" b="1" dirty="0" smtClean="0"/>
              <a:t>= </a:t>
            </a:r>
            <a:r>
              <a:rPr lang="en-US" dirty="0" smtClean="0"/>
              <a:t> 45+30+20 - (6 + 1 + 5) + 1 = 84</a:t>
            </a:r>
          </a:p>
          <a:p>
            <a:endParaRPr lang="en-US" dirty="0"/>
          </a:p>
          <a:p>
            <a:r>
              <a:rPr lang="en-US" dirty="0"/>
              <a:t>(JUCUP</a:t>
            </a:r>
            <a:r>
              <a:rPr lang="en-US" dirty="0" smtClean="0"/>
              <a:t>)’ = 100-84 = 16, programmers are not proficient in any language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a Function.</a:t>
            </a:r>
          </a:p>
          <a:p>
            <a:pPr lvl="1"/>
            <a:r>
              <a:rPr lang="en-US" dirty="0"/>
              <a:t>Domain, Codomain</a:t>
            </a:r>
          </a:p>
          <a:p>
            <a:pPr lvl="1"/>
            <a:r>
              <a:rPr lang="en-US" dirty="0"/>
              <a:t>Image, Pre image</a:t>
            </a:r>
          </a:p>
          <a:p>
            <a:r>
              <a:rPr lang="en-US" dirty="0"/>
              <a:t>Injection, Surjection, Bijection</a:t>
            </a:r>
          </a:p>
          <a:p>
            <a:r>
              <a:rPr lang="en-US" dirty="0"/>
              <a:t>Inverse Function</a:t>
            </a:r>
          </a:p>
          <a:p>
            <a:r>
              <a:rPr lang="en-US" dirty="0"/>
              <a:t>Function Composition</a:t>
            </a:r>
          </a:p>
          <a:p>
            <a:r>
              <a:rPr lang="en-US" dirty="0"/>
              <a:t>Graphing Functions</a:t>
            </a:r>
          </a:p>
          <a:p>
            <a:r>
              <a:rPr lang="en-US" dirty="0"/>
              <a:t>Floor, Ceiling, Factorial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Definition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be nonempty sets. A </a:t>
            </a:r>
            <a:r>
              <a:rPr lang="en-US" i="1" dirty="0"/>
              <a:t>function</a:t>
            </a:r>
            <a:r>
              <a:rPr lang="en-US" dirty="0"/>
              <a:t>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>
                <a:latin typeface="Lucida Calligraphy"/>
              </a:rPr>
              <a:t>  </a:t>
            </a:r>
            <a:r>
              <a:rPr lang="en-US" dirty="0"/>
              <a:t>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, denoted </a:t>
            </a:r>
            <a:r>
              <a:rPr lang="en-US" dirty="0">
                <a:latin typeface="Lucida Calligraphy" pitchFamily="66" charset="0"/>
              </a:rPr>
              <a:t>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is an assignment of each element of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to exactly one element of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 We write</a:t>
            </a:r>
            <a:r>
              <a:rPr lang="en-US" dirty="0">
                <a:sym typeface="Wingdings" pitchFamily="2" charset="2"/>
              </a:rPr>
              <a:t> 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if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is the unique element of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assigned by the function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to the element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of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Functions are sometimes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called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mappings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or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transformations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</a:t>
            </a:r>
            <a:endParaRPr lang="en-US" b="1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6629400" y="51054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6629400" y="57150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6629400" y="44196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6705600" y="62484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8077200" y="41910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8077200" y="51816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58200" y="411480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58200" y="464820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34400" y="5181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Students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Grades</a:t>
            </a:r>
          </a:p>
        </p:txBody>
      </p:sp>
      <p:sp>
        <p:nvSpPr>
          <p:cNvPr id="26" name="Flowchart: Connector 25"/>
          <p:cNvSpPr/>
          <p:nvPr/>
        </p:nvSpPr>
        <p:spPr>
          <a:xfrm>
            <a:off x="8077200" y="47244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8077200" y="56388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8077200" y="60960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58200" y="563880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34400" y="609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8200" y="624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Kathy  Scott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0" y="5105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Sandeep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Patel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4419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Carlota Rodriguez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8200" y="563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Jalen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Williams</a:t>
            </a:r>
          </a:p>
        </p:txBody>
      </p:sp>
      <p:cxnSp>
        <p:nvCxnSpPr>
          <p:cNvPr id="38" name="Straight Arrow Connector 37"/>
          <p:cNvCxnSpPr>
            <a:stCxn id="7" idx="6"/>
          </p:cNvCxnSpPr>
          <p:nvPr/>
        </p:nvCxnSpPr>
        <p:spPr>
          <a:xfrm flipV="1">
            <a:off x="6934200" y="4419600"/>
            <a:ext cx="1143000" cy="14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010400" y="49530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7276001" y="4382599"/>
            <a:ext cx="351636" cy="1187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6553200" y="4953000"/>
            <a:ext cx="1828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7726921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x \in A \rightarrow \exists y[y \in B \wedge (x,y) \in f]]$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] \rightarrow y_1 = y_2]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S) = \{f(s) | s \in S\}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: A \rightarrow B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\in B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in A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a) = b$&#10;&#10;\end{document}"/>
  <p:tag name="IGUANATEXSIZE" val="30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45667</TotalTime>
  <Words>1065</Words>
  <Application>Microsoft Office PowerPoint</Application>
  <PresentationFormat>On-screen Show (4:3)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Abadi</vt:lpstr>
      <vt:lpstr>Arial</vt:lpstr>
      <vt:lpstr>Calibri</vt:lpstr>
      <vt:lpstr>Cambria Math</vt:lpstr>
      <vt:lpstr>Constantia</vt:lpstr>
      <vt:lpstr>Lucida Calligraphy</vt:lpstr>
      <vt:lpstr>Open Sans</vt:lpstr>
      <vt:lpstr>Wingdings</vt:lpstr>
      <vt:lpstr>Wingdings 2</vt:lpstr>
      <vt:lpstr>Watermark</vt:lpstr>
      <vt:lpstr>Flow</vt:lpstr>
      <vt:lpstr>Problem on Law of Inclusion Exclusion</vt:lpstr>
      <vt:lpstr>Solution</vt:lpstr>
      <vt:lpstr>PowerPoint Presentation</vt:lpstr>
      <vt:lpstr>PowerPoint Presentation</vt:lpstr>
      <vt:lpstr>PowerPoint Presentation</vt:lpstr>
      <vt:lpstr>Functions</vt:lpstr>
      <vt:lpstr>Section Summary</vt:lpstr>
      <vt:lpstr>Functions</vt:lpstr>
      <vt:lpstr>PowerPoint Presentation</vt:lpstr>
      <vt:lpstr>Functions </vt:lpstr>
      <vt:lpstr>Functions</vt:lpstr>
      <vt:lpstr>Equal Functions</vt:lpstr>
      <vt:lpstr>Representing Functions</vt:lpstr>
      <vt:lpstr>Activity Time</vt:lpstr>
      <vt:lpstr>Solution</vt:lpstr>
      <vt:lpstr>Questions</vt:lpstr>
      <vt:lpstr>Question on Functions and Sets </vt:lpstr>
      <vt:lpstr>PowerPoint Presentation</vt:lpstr>
      <vt:lpstr>Injections</vt:lpstr>
      <vt:lpstr>Surjections</vt:lpstr>
      <vt:lpstr>Bijections</vt:lpstr>
      <vt:lpstr>PowerPoint Presentation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profile</dc:creator>
  <cp:lastModifiedBy>Mussavir .</cp:lastModifiedBy>
  <cp:revision>374</cp:revision>
  <cp:lastPrinted>2021-09-21T06:11:53Z</cp:lastPrinted>
  <dcterms:created xsi:type="dcterms:W3CDTF">2008-01-06T01:37:51Z</dcterms:created>
  <dcterms:modified xsi:type="dcterms:W3CDTF">2021-10-04T07:23:58Z</dcterms:modified>
</cp:coreProperties>
</file>