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</p:sldMasterIdLst>
  <p:notesMasterIdLst>
    <p:notesMasterId r:id="rId18"/>
  </p:notesMasterIdLst>
  <p:handoutMasterIdLst>
    <p:handoutMasterId r:id="rId19"/>
  </p:handoutMasterIdLst>
  <p:sldIdLst>
    <p:sldId id="571" r:id="rId2"/>
    <p:sldId id="572" r:id="rId3"/>
    <p:sldId id="577" r:id="rId4"/>
    <p:sldId id="578" r:id="rId5"/>
    <p:sldId id="579" r:id="rId6"/>
    <p:sldId id="580" r:id="rId7"/>
    <p:sldId id="581" r:id="rId8"/>
    <p:sldId id="582" r:id="rId9"/>
    <p:sldId id="583" r:id="rId10"/>
    <p:sldId id="584" r:id="rId11"/>
    <p:sldId id="585" r:id="rId12"/>
    <p:sldId id="586" r:id="rId13"/>
    <p:sldId id="587" r:id="rId14"/>
    <p:sldId id="588" r:id="rId15"/>
    <p:sldId id="592" r:id="rId16"/>
    <p:sldId id="589" r:id="rId1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9933"/>
    <a:srgbClr val="B4C3B1"/>
    <a:srgbClr val="E7EDE7"/>
    <a:srgbClr val="EBE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434" autoAdjust="0"/>
  </p:normalViewPr>
  <p:slideViewPr>
    <p:cSldViewPr>
      <p:cViewPr varScale="1">
        <p:scale>
          <a:sx n="74" d="100"/>
          <a:sy n="74" d="100"/>
        </p:scale>
        <p:origin x="5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fld id="{04A13C90-7AB4-4CB7-BE6C-78DC8C348C06}" type="datetimeFigureOut">
              <a:rPr lang="en-US"/>
              <a:pPr>
                <a:defRPr/>
              </a:pPr>
              <a:t>10/6/2021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675"/>
            <a:ext cx="303784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fld id="{99DC993B-1BF7-4906-BF49-AD2BA45F830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8293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fld id="{C04DE952-5AB4-416E-B1EF-F9677026CD30}" type="datetimeFigureOut">
              <a:rPr lang="en-US"/>
              <a:pPr>
                <a:defRPr/>
              </a:pPr>
              <a:t>10/6/2021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6426"/>
            <a:ext cx="560832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675"/>
            <a:ext cx="303784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fld id="{9E0B6C28-6DB7-4457-BBC3-BD8A1E8F732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454209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6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3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1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24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7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6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4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3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3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300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15220D-0BB5-4C71-B862-812B075D02FE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940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0.xml"/><Relationship Id="rId7" Type="http://schemas.openxmlformats.org/officeDocument/2006/relationships/image" Target="../media/image9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tags" Target="../tags/tag1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8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17.png"/><Relationship Id="rId5" Type="http://schemas.openxmlformats.org/officeDocument/2006/relationships/tags" Target="../tags/tag16.xml"/><Relationship Id="rId10" Type="http://schemas.openxmlformats.org/officeDocument/2006/relationships/image" Target="../media/image16.png"/><Relationship Id="rId4" Type="http://schemas.openxmlformats.org/officeDocument/2006/relationships/tags" Target="../tags/tag15.xml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Showing that </a:t>
            </a:r>
            <a:r>
              <a:rPr lang="en-US" sz="4000" i="1" dirty="0"/>
              <a:t>f</a:t>
            </a:r>
            <a:r>
              <a:rPr lang="en-US" sz="4000" dirty="0"/>
              <a:t> is one-to-one or onto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Example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: Let </a:t>
            </a:r>
            <a:r>
              <a:rPr lang="en-US" i="1" dirty="0"/>
              <a:t>f </a:t>
            </a:r>
            <a:r>
              <a:rPr lang="en-US" dirty="0"/>
              <a:t>be the function from {</a:t>
            </a:r>
            <a:r>
              <a:rPr lang="en-US" i="1" dirty="0" err="1"/>
              <a:t>a,b,c,d</a:t>
            </a:r>
            <a:r>
              <a:rPr lang="en-US" dirty="0"/>
              <a:t>} to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1,2,3</a:t>
            </a:r>
            <a:r>
              <a:rPr lang="en-US" dirty="0"/>
              <a:t>} defined by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and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. Is </a:t>
            </a:r>
            <a:r>
              <a:rPr lang="en-US" i="1" dirty="0"/>
              <a:t>f</a:t>
            </a:r>
            <a:r>
              <a:rPr lang="en-US" dirty="0"/>
              <a:t> an onto function?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Solution</a:t>
            </a:r>
            <a:r>
              <a:rPr lang="en-US" dirty="0"/>
              <a:t>: Yes, </a:t>
            </a:r>
            <a:r>
              <a:rPr lang="en-US" i="1" dirty="0"/>
              <a:t>f </a:t>
            </a:r>
            <a:r>
              <a:rPr lang="en-US" dirty="0"/>
              <a:t>is onto since all three elements of the </a:t>
            </a:r>
            <a:r>
              <a:rPr lang="en-US" dirty="0" err="1"/>
              <a:t>codomain</a:t>
            </a:r>
            <a:r>
              <a:rPr lang="en-US" dirty="0"/>
              <a:t> are images of elements in the domain. If the </a:t>
            </a:r>
            <a:r>
              <a:rPr lang="en-US" dirty="0" err="1"/>
              <a:t>codomain</a:t>
            </a:r>
            <a:r>
              <a:rPr lang="en-US" dirty="0"/>
              <a:t> were changed to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1,2,3,4</a:t>
            </a:r>
            <a:r>
              <a:rPr lang="en-US" dirty="0"/>
              <a:t>}, </a:t>
            </a:r>
            <a:r>
              <a:rPr lang="en-US" i="1" dirty="0"/>
              <a:t>f  </a:t>
            </a:r>
            <a:r>
              <a:rPr lang="en-US" dirty="0"/>
              <a:t>would not be onto. </a:t>
            </a:r>
          </a:p>
          <a:p>
            <a:pPr>
              <a:buNone/>
            </a:pPr>
            <a:r>
              <a:rPr lang="en-US" b="1" dirty="0"/>
              <a:t>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 Example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: If                         and                                  , then 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    and  </a:t>
            </a:r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048000" y="1981200"/>
            <a:ext cx="1577340" cy="408623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5562600" y="1981200"/>
            <a:ext cx="2240280" cy="382905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667000" y="2819400"/>
            <a:ext cx="3206115" cy="408623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2590800" y="3886200"/>
            <a:ext cx="2931795" cy="4086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   Example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: Let </a:t>
            </a:r>
            <a:r>
              <a:rPr lang="en-US" i="1" dirty="0"/>
              <a:t>g</a:t>
            </a:r>
            <a:r>
              <a:rPr lang="en-US" dirty="0"/>
              <a:t> be the function from the set {</a:t>
            </a:r>
            <a:r>
              <a:rPr lang="en-US" i="1" dirty="0" err="1"/>
              <a:t>a,b,c</a:t>
            </a:r>
            <a:r>
              <a:rPr lang="en-US" dirty="0"/>
              <a:t>}</a:t>
            </a:r>
            <a:r>
              <a:rPr lang="en-US" i="1" dirty="0"/>
              <a:t> </a:t>
            </a:r>
            <a:r>
              <a:rPr lang="en-US" dirty="0"/>
              <a:t>to itself such that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</a:t>
            </a:r>
            <a:r>
              <a:rPr lang="en-US" i="1" dirty="0"/>
              <a:t> = b</a:t>
            </a:r>
            <a:r>
              <a:rPr lang="en-US" dirty="0"/>
              <a:t>,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</a:t>
            </a:r>
            <a:r>
              <a:rPr lang="en-US" i="1" dirty="0"/>
              <a:t> = c</a:t>
            </a:r>
            <a:r>
              <a:rPr lang="en-US" dirty="0"/>
              <a:t>, and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</a:t>
            </a:r>
            <a:r>
              <a:rPr lang="en-US" i="1" dirty="0"/>
              <a:t> = a</a:t>
            </a:r>
            <a:r>
              <a:rPr lang="en-US" dirty="0"/>
              <a:t>. Let  </a:t>
            </a:r>
            <a:r>
              <a:rPr lang="en-US" i="1" dirty="0"/>
              <a:t>f</a:t>
            </a:r>
            <a:r>
              <a:rPr lang="en-US" dirty="0"/>
              <a:t> be the function from the set {</a:t>
            </a:r>
            <a:r>
              <a:rPr lang="en-US" i="1" dirty="0" err="1"/>
              <a:t>a,b,c</a:t>
            </a:r>
            <a:r>
              <a:rPr lang="en-US" dirty="0"/>
              <a:t>}</a:t>
            </a:r>
            <a:r>
              <a:rPr lang="en-US" i="1" dirty="0"/>
              <a:t> </a:t>
            </a:r>
            <a:r>
              <a:rPr lang="en-US" dirty="0"/>
              <a:t>to the set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1,2,3</a:t>
            </a:r>
            <a:r>
              <a:rPr lang="en-US" dirty="0"/>
              <a:t>}</a:t>
            </a:r>
            <a:r>
              <a:rPr lang="en-US" i="1" dirty="0"/>
              <a:t> </a:t>
            </a:r>
            <a:r>
              <a:rPr lang="en-US" dirty="0"/>
              <a:t>such that    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</a:t>
            </a:r>
            <a:r>
              <a:rPr lang="en-US" i="1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</a:t>
            </a:r>
            <a:r>
              <a:rPr lang="en-US" i="1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and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</a:t>
            </a:r>
            <a:r>
              <a:rPr lang="en-US" i="1" dirty="0"/>
              <a:t> =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  What is the composition of </a:t>
            </a:r>
            <a:r>
              <a:rPr lang="en-US" i="1" dirty="0"/>
              <a:t>f</a:t>
            </a:r>
            <a:r>
              <a:rPr lang="en-US" dirty="0"/>
              <a:t> and </a:t>
            </a:r>
            <a:r>
              <a:rPr lang="en-US" i="1" dirty="0"/>
              <a:t>g</a:t>
            </a:r>
            <a:r>
              <a:rPr lang="en-US" dirty="0"/>
              <a:t>, and what is the composition of </a:t>
            </a:r>
            <a:r>
              <a:rPr lang="en-US" i="1" dirty="0"/>
              <a:t>g </a:t>
            </a:r>
            <a:r>
              <a:rPr lang="en-US" dirty="0"/>
              <a:t>and </a:t>
            </a:r>
            <a:r>
              <a:rPr lang="en-US" i="1" dirty="0"/>
              <a:t>f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    Solution:  </a:t>
            </a:r>
            <a:r>
              <a:rPr lang="en-US" dirty="0"/>
              <a:t>The composition </a:t>
            </a:r>
            <a:r>
              <a:rPr lang="en-US" i="1" dirty="0" err="1"/>
              <a:t>f</a:t>
            </a:r>
            <a:r>
              <a:rPr lang="en-US" i="1" dirty="0" err="1">
                <a:latin typeface="Cambria Math"/>
                <a:ea typeface="Cambria Math"/>
              </a:rPr>
              <a:t>∘g</a:t>
            </a:r>
            <a:r>
              <a:rPr lang="en-US" dirty="0"/>
              <a:t>  is defined by </a:t>
            </a:r>
          </a:p>
          <a:p>
            <a:pPr lvl="1">
              <a:buNone/>
            </a:pPr>
            <a:r>
              <a:rPr lang="en-US" i="1" dirty="0" err="1"/>
              <a:t>f</a:t>
            </a:r>
            <a:r>
              <a:rPr lang="en-US" i="1" dirty="0" err="1">
                <a:latin typeface="Cambria Math"/>
                <a:ea typeface="Cambria Math"/>
              </a:rPr>
              <a:t>∘g</a:t>
            </a:r>
            <a:r>
              <a:rPr lang="en-US" i="1" dirty="0">
                <a:latin typeface="Cambria Math"/>
                <a:ea typeface="Cambria Math"/>
              </a:rPr>
              <a:t>  </a:t>
            </a:r>
            <a:r>
              <a:rPr lang="en-US" dirty="0">
                <a:latin typeface="Cambria Math"/>
                <a:ea typeface="Cambria Math"/>
              </a:rPr>
              <a:t>(</a:t>
            </a:r>
            <a:r>
              <a:rPr lang="en-US" i="1" dirty="0">
                <a:latin typeface="Cambria Math"/>
                <a:ea typeface="Cambria Math"/>
              </a:rPr>
              <a:t>a</a:t>
            </a:r>
            <a:r>
              <a:rPr lang="en-US" dirty="0">
                <a:latin typeface="Cambria Math"/>
                <a:ea typeface="Cambria Math"/>
              </a:rPr>
              <a:t>)</a:t>
            </a:r>
            <a:r>
              <a:rPr lang="en-US" i="1" dirty="0">
                <a:latin typeface="Cambria Math"/>
                <a:ea typeface="Cambria Math"/>
              </a:rPr>
              <a:t>= </a:t>
            </a:r>
            <a:r>
              <a:rPr lang="en-US" i="1" dirty="0">
                <a:ea typeface="Cambria Math"/>
              </a:rPr>
              <a:t>f</a:t>
            </a:r>
            <a:r>
              <a:rPr lang="en-US" i="1" dirty="0">
                <a:latin typeface="Cambria Math"/>
                <a:ea typeface="Cambria Math"/>
              </a:rPr>
              <a:t>(g</a:t>
            </a:r>
            <a:r>
              <a:rPr lang="en-US" dirty="0">
                <a:latin typeface="Cambria Math"/>
                <a:ea typeface="Cambria Math"/>
              </a:rPr>
              <a:t>(</a:t>
            </a:r>
            <a:r>
              <a:rPr lang="en-US" i="1" dirty="0">
                <a:latin typeface="Cambria Math"/>
                <a:ea typeface="Cambria Math"/>
              </a:rPr>
              <a:t>a</a:t>
            </a:r>
            <a:r>
              <a:rPr lang="en-US" dirty="0">
                <a:latin typeface="Cambria Math"/>
                <a:ea typeface="Cambria Math"/>
              </a:rPr>
              <a:t>))</a:t>
            </a:r>
            <a:r>
              <a:rPr lang="en-US" i="1" dirty="0">
                <a:latin typeface="Cambria Math"/>
                <a:ea typeface="Cambria Math"/>
              </a:rPr>
              <a:t> = </a:t>
            </a:r>
            <a:r>
              <a:rPr lang="en-US" i="1" dirty="0">
                <a:ea typeface="Cambria Math"/>
              </a:rPr>
              <a:t>f</a:t>
            </a:r>
            <a:r>
              <a:rPr lang="en-US" dirty="0">
                <a:latin typeface="Cambria Math"/>
                <a:ea typeface="Cambria Math"/>
              </a:rPr>
              <a:t>(</a:t>
            </a:r>
            <a:r>
              <a:rPr lang="en-US" i="1" dirty="0">
                <a:latin typeface="Cambria Math"/>
                <a:ea typeface="Cambria Math"/>
              </a:rPr>
              <a:t>b</a:t>
            </a:r>
            <a:r>
              <a:rPr lang="en-US" dirty="0">
                <a:latin typeface="Cambria Math"/>
                <a:ea typeface="Cambria Math"/>
              </a:rPr>
              <a:t>)</a:t>
            </a:r>
            <a:r>
              <a:rPr lang="en-US" i="1" dirty="0">
                <a:latin typeface="Cambria Math"/>
                <a:ea typeface="Cambria Math"/>
              </a:rPr>
              <a:t> = </a:t>
            </a:r>
            <a:r>
              <a:rPr lang="en-US" dirty="0">
                <a:latin typeface="Cambria Math"/>
                <a:ea typeface="Cambria Math"/>
              </a:rPr>
              <a:t>2</a:t>
            </a:r>
            <a:r>
              <a:rPr lang="en-US" i="1" dirty="0">
                <a:latin typeface="Cambria Math"/>
                <a:ea typeface="Cambria Math"/>
              </a:rPr>
              <a:t>.</a:t>
            </a:r>
            <a:r>
              <a:rPr lang="en-US" dirty="0"/>
              <a:t> </a:t>
            </a:r>
          </a:p>
          <a:p>
            <a:pPr lvl="1">
              <a:buNone/>
            </a:pPr>
            <a:r>
              <a:rPr lang="en-US" i="1" dirty="0" err="1"/>
              <a:t>f</a:t>
            </a:r>
            <a:r>
              <a:rPr lang="en-US" i="1" dirty="0" err="1">
                <a:latin typeface="Cambria Math"/>
                <a:ea typeface="Cambria Math"/>
              </a:rPr>
              <a:t>∘g</a:t>
            </a:r>
            <a:r>
              <a:rPr lang="en-US" i="1" dirty="0">
                <a:latin typeface="Cambria Math"/>
                <a:ea typeface="Cambria Math"/>
              </a:rPr>
              <a:t>  </a:t>
            </a:r>
            <a:r>
              <a:rPr lang="en-US" dirty="0">
                <a:latin typeface="Cambria Math"/>
                <a:ea typeface="Cambria Math"/>
              </a:rPr>
              <a:t>(</a:t>
            </a:r>
            <a:r>
              <a:rPr lang="en-US" i="1" dirty="0">
                <a:latin typeface="Cambria Math"/>
                <a:ea typeface="Cambria Math"/>
              </a:rPr>
              <a:t>b</a:t>
            </a:r>
            <a:r>
              <a:rPr lang="en-US" dirty="0">
                <a:latin typeface="Cambria Math"/>
                <a:ea typeface="Cambria Math"/>
              </a:rPr>
              <a:t>)</a:t>
            </a:r>
            <a:r>
              <a:rPr lang="en-US" i="1" dirty="0">
                <a:latin typeface="Cambria Math"/>
                <a:ea typeface="Cambria Math"/>
              </a:rPr>
              <a:t>= </a:t>
            </a:r>
            <a:r>
              <a:rPr lang="en-US" i="1" dirty="0">
                <a:ea typeface="Cambria Math"/>
              </a:rPr>
              <a:t>f</a:t>
            </a:r>
            <a:r>
              <a:rPr lang="en-US" dirty="0">
                <a:latin typeface="Cambria Math"/>
                <a:ea typeface="Cambria Math"/>
              </a:rPr>
              <a:t>(</a:t>
            </a:r>
            <a:r>
              <a:rPr lang="en-US" i="1" dirty="0">
                <a:latin typeface="Cambria Math"/>
                <a:ea typeface="Cambria Math"/>
              </a:rPr>
              <a:t>g</a:t>
            </a:r>
            <a:r>
              <a:rPr lang="en-US" dirty="0">
                <a:latin typeface="Cambria Math"/>
                <a:ea typeface="Cambria Math"/>
              </a:rPr>
              <a:t>(</a:t>
            </a:r>
            <a:r>
              <a:rPr lang="en-US" i="1" dirty="0">
                <a:latin typeface="Cambria Math"/>
                <a:ea typeface="Cambria Math"/>
              </a:rPr>
              <a:t>b</a:t>
            </a:r>
            <a:r>
              <a:rPr lang="en-US" dirty="0">
                <a:latin typeface="Cambria Math"/>
                <a:ea typeface="Cambria Math"/>
              </a:rPr>
              <a:t>)) </a:t>
            </a:r>
            <a:r>
              <a:rPr lang="en-US" i="1" dirty="0">
                <a:latin typeface="Cambria Math"/>
                <a:ea typeface="Cambria Math"/>
              </a:rPr>
              <a:t>= </a:t>
            </a:r>
            <a:r>
              <a:rPr lang="en-US" i="1" dirty="0">
                <a:ea typeface="Cambria Math"/>
              </a:rPr>
              <a:t>f</a:t>
            </a:r>
            <a:r>
              <a:rPr lang="en-US" dirty="0">
                <a:latin typeface="Cambria Math"/>
                <a:ea typeface="Cambria Math"/>
              </a:rPr>
              <a:t>(</a:t>
            </a:r>
            <a:r>
              <a:rPr lang="en-US" i="1" dirty="0">
                <a:latin typeface="Cambria Math"/>
                <a:ea typeface="Cambria Math"/>
              </a:rPr>
              <a:t>c</a:t>
            </a:r>
            <a:r>
              <a:rPr lang="en-US" dirty="0">
                <a:latin typeface="Cambria Math"/>
                <a:ea typeface="Cambria Math"/>
              </a:rPr>
              <a:t>)</a:t>
            </a:r>
            <a:r>
              <a:rPr lang="en-US" i="1" dirty="0">
                <a:latin typeface="Cambria Math"/>
                <a:ea typeface="Cambria Math"/>
              </a:rPr>
              <a:t> = </a:t>
            </a:r>
            <a:r>
              <a:rPr lang="en-US" dirty="0">
                <a:latin typeface="Cambria Math"/>
                <a:ea typeface="Cambria Math"/>
              </a:rPr>
              <a:t>1</a:t>
            </a:r>
            <a:r>
              <a:rPr lang="en-US" i="1" dirty="0">
                <a:latin typeface="Cambria Math"/>
                <a:ea typeface="Cambria Math"/>
              </a:rPr>
              <a:t>.</a:t>
            </a:r>
            <a:r>
              <a:rPr lang="en-US" dirty="0"/>
              <a:t> </a:t>
            </a:r>
          </a:p>
          <a:p>
            <a:pPr lvl="1">
              <a:buNone/>
            </a:pPr>
            <a:r>
              <a:rPr lang="en-US" i="1" dirty="0" err="1"/>
              <a:t>f</a:t>
            </a:r>
            <a:r>
              <a:rPr lang="en-US" i="1" dirty="0" err="1">
                <a:latin typeface="Cambria Math"/>
                <a:ea typeface="Cambria Math"/>
              </a:rPr>
              <a:t>∘g</a:t>
            </a:r>
            <a:r>
              <a:rPr lang="en-US" i="1" dirty="0">
                <a:latin typeface="Cambria Math"/>
                <a:ea typeface="Cambria Math"/>
              </a:rPr>
              <a:t>  </a:t>
            </a:r>
            <a:r>
              <a:rPr lang="en-US" dirty="0">
                <a:latin typeface="Cambria Math"/>
                <a:ea typeface="Cambria Math"/>
              </a:rPr>
              <a:t>(</a:t>
            </a:r>
            <a:r>
              <a:rPr lang="en-US" i="1" dirty="0">
                <a:latin typeface="Cambria Math"/>
                <a:ea typeface="Cambria Math"/>
              </a:rPr>
              <a:t>c</a:t>
            </a:r>
            <a:r>
              <a:rPr lang="en-US" dirty="0">
                <a:latin typeface="Cambria Math"/>
                <a:ea typeface="Cambria Math"/>
              </a:rPr>
              <a:t>)</a:t>
            </a:r>
            <a:r>
              <a:rPr lang="en-US" i="1" dirty="0">
                <a:latin typeface="Cambria Math"/>
                <a:ea typeface="Cambria Math"/>
              </a:rPr>
              <a:t>= </a:t>
            </a:r>
            <a:r>
              <a:rPr lang="en-US" i="1" dirty="0">
                <a:ea typeface="Cambria Math"/>
              </a:rPr>
              <a:t>f</a:t>
            </a:r>
            <a:r>
              <a:rPr lang="en-US" dirty="0">
                <a:latin typeface="Cambria Math"/>
                <a:ea typeface="Cambria Math"/>
              </a:rPr>
              <a:t>(</a:t>
            </a:r>
            <a:r>
              <a:rPr lang="en-US" i="1" dirty="0">
                <a:latin typeface="Cambria Math"/>
                <a:ea typeface="Cambria Math"/>
              </a:rPr>
              <a:t>g</a:t>
            </a:r>
            <a:r>
              <a:rPr lang="en-US" dirty="0">
                <a:latin typeface="Cambria Math"/>
                <a:ea typeface="Cambria Math"/>
              </a:rPr>
              <a:t>(</a:t>
            </a:r>
            <a:r>
              <a:rPr lang="en-US" i="1" dirty="0">
                <a:latin typeface="Cambria Math"/>
                <a:ea typeface="Cambria Math"/>
              </a:rPr>
              <a:t>c</a:t>
            </a:r>
            <a:r>
              <a:rPr lang="en-US" dirty="0">
                <a:latin typeface="Cambria Math"/>
                <a:ea typeface="Cambria Math"/>
              </a:rPr>
              <a:t>))</a:t>
            </a:r>
            <a:r>
              <a:rPr lang="en-US" i="1" dirty="0">
                <a:latin typeface="Cambria Math"/>
                <a:ea typeface="Cambria Math"/>
              </a:rPr>
              <a:t> = </a:t>
            </a:r>
            <a:r>
              <a:rPr lang="en-US" i="1" dirty="0">
                <a:ea typeface="Cambria Math"/>
              </a:rPr>
              <a:t>f</a:t>
            </a:r>
            <a:r>
              <a:rPr lang="en-US" dirty="0">
                <a:latin typeface="Cambria Math"/>
                <a:ea typeface="Cambria Math"/>
              </a:rPr>
              <a:t>(</a:t>
            </a:r>
            <a:r>
              <a:rPr lang="en-US" i="1" dirty="0">
                <a:latin typeface="Cambria Math"/>
                <a:ea typeface="Cambria Math"/>
              </a:rPr>
              <a:t>a</a:t>
            </a:r>
            <a:r>
              <a:rPr lang="en-US" dirty="0">
                <a:latin typeface="Cambria Math"/>
                <a:ea typeface="Cambria Math"/>
              </a:rPr>
              <a:t>)</a:t>
            </a:r>
            <a:r>
              <a:rPr lang="en-US" i="1" dirty="0">
                <a:latin typeface="Cambria Math"/>
                <a:ea typeface="Cambria Math"/>
              </a:rPr>
              <a:t> = </a:t>
            </a:r>
            <a:r>
              <a:rPr lang="en-US" dirty="0">
                <a:latin typeface="Cambria Math"/>
                <a:ea typeface="Cambria Math"/>
              </a:rPr>
              <a:t>3</a:t>
            </a:r>
            <a:r>
              <a:rPr lang="en-US" i="1" dirty="0">
                <a:latin typeface="Cambria Math"/>
                <a:ea typeface="Cambria Math"/>
              </a:rPr>
              <a:t>.</a:t>
            </a:r>
            <a:r>
              <a:rPr lang="en-US" dirty="0"/>
              <a:t> </a:t>
            </a:r>
          </a:p>
          <a:p>
            <a:pPr lvl="1">
              <a:buNone/>
            </a:pPr>
            <a:r>
              <a:rPr lang="en-US" dirty="0"/>
              <a:t>Note that </a:t>
            </a:r>
            <a:r>
              <a:rPr lang="en-US" i="1" dirty="0" err="1"/>
              <a:t>g</a:t>
            </a:r>
            <a:r>
              <a:rPr lang="en-US" i="1" dirty="0" err="1">
                <a:latin typeface="Cambria Math"/>
                <a:ea typeface="Cambria Math"/>
              </a:rPr>
              <a:t>∘f</a:t>
            </a:r>
            <a:r>
              <a:rPr lang="en-US" i="1" dirty="0">
                <a:latin typeface="Cambria Math"/>
                <a:ea typeface="Cambria Math"/>
              </a:rPr>
              <a:t>  </a:t>
            </a:r>
            <a:r>
              <a:rPr lang="en-US" dirty="0">
                <a:latin typeface="Cambria Math"/>
                <a:ea typeface="Cambria Math"/>
              </a:rPr>
              <a:t>is not defined, because the range of </a:t>
            </a:r>
            <a:r>
              <a:rPr lang="en-US" i="1" dirty="0">
                <a:ea typeface="Cambria Math"/>
              </a:rPr>
              <a:t>f</a:t>
            </a:r>
            <a:r>
              <a:rPr lang="en-US" dirty="0">
                <a:latin typeface="Cambria Math"/>
                <a:ea typeface="Cambria Math"/>
              </a:rPr>
              <a:t> is not a subset of the domain of </a:t>
            </a:r>
            <a:r>
              <a:rPr lang="en-US" i="1" dirty="0">
                <a:ea typeface="Cambria Math"/>
              </a:rPr>
              <a:t>g</a:t>
            </a:r>
            <a:r>
              <a:rPr lang="en-US" dirty="0">
                <a:latin typeface="Cambria Math"/>
                <a:ea typeface="Cambria Math"/>
              </a:rPr>
              <a:t>.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  Example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: Let f and g be functions from the set of integers to the set of integers defined by 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</a:t>
            </a:r>
            <a:r>
              <a:rPr lang="en-US" i="1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x </a:t>
            </a:r>
            <a:r>
              <a:rPr lang="en-US" dirty="0"/>
              <a:t>+</a:t>
            </a:r>
            <a:r>
              <a:rPr lang="en-US" i="1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</a:t>
            </a:r>
            <a:r>
              <a:rPr lang="en-US" i="1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x </a:t>
            </a:r>
            <a:r>
              <a:rPr lang="en-US" dirty="0"/>
              <a:t>+</a:t>
            </a:r>
            <a:r>
              <a:rPr lang="en-US" i="1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dirty="0"/>
              <a:t>   What is the composition of </a:t>
            </a:r>
            <a:r>
              <a:rPr lang="en-US" i="1" dirty="0"/>
              <a:t>f</a:t>
            </a:r>
            <a:r>
              <a:rPr lang="en-US" dirty="0"/>
              <a:t> and </a:t>
            </a:r>
            <a:r>
              <a:rPr lang="en-US" i="1" dirty="0"/>
              <a:t>g</a:t>
            </a:r>
            <a:r>
              <a:rPr lang="en-US" dirty="0"/>
              <a:t>, and also the composition of </a:t>
            </a:r>
            <a:r>
              <a:rPr lang="en-US" i="1" dirty="0"/>
              <a:t>g</a:t>
            </a:r>
            <a:r>
              <a:rPr lang="en-US" dirty="0"/>
              <a:t> and </a:t>
            </a:r>
            <a:r>
              <a:rPr lang="en-US" i="1" dirty="0"/>
              <a:t>f </a:t>
            </a:r>
            <a:r>
              <a:rPr lang="en-US" dirty="0"/>
              <a:t>?</a:t>
            </a:r>
          </a:p>
          <a:p>
            <a:pPr>
              <a:buNone/>
            </a:pPr>
            <a:r>
              <a:rPr lang="en-US" b="1" dirty="0"/>
              <a:t>     Solution:</a:t>
            </a:r>
            <a:endParaRPr lang="en-US" dirty="0"/>
          </a:p>
          <a:p>
            <a:pPr lvl="1">
              <a:buNone/>
            </a:pPr>
            <a:r>
              <a:rPr lang="en-US" i="1" dirty="0" err="1"/>
              <a:t>f</a:t>
            </a:r>
            <a:r>
              <a:rPr lang="en-US" i="1" dirty="0" err="1">
                <a:latin typeface="Cambria Math"/>
                <a:ea typeface="Cambria Math"/>
              </a:rPr>
              <a:t>∘g</a:t>
            </a:r>
            <a:r>
              <a:rPr lang="en-US" i="1" dirty="0">
                <a:latin typeface="Cambria Math"/>
                <a:ea typeface="Cambria Math"/>
              </a:rPr>
              <a:t>  </a:t>
            </a:r>
            <a:r>
              <a:rPr lang="en-US" dirty="0">
                <a:latin typeface="Cambria Math"/>
                <a:ea typeface="Cambria Math"/>
              </a:rPr>
              <a:t>(</a:t>
            </a:r>
            <a:r>
              <a:rPr lang="en-US" i="1" dirty="0">
                <a:ea typeface="Cambria Math"/>
              </a:rPr>
              <a:t>x</a:t>
            </a:r>
            <a:r>
              <a:rPr lang="en-US" dirty="0">
                <a:latin typeface="Cambria Math"/>
                <a:ea typeface="Cambria Math"/>
              </a:rPr>
              <a:t>)= </a:t>
            </a:r>
            <a:r>
              <a:rPr lang="en-US" i="1" dirty="0">
                <a:ea typeface="Cambria Math"/>
              </a:rPr>
              <a:t>f</a:t>
            </a:r>
            <a:r>
              <a:rPr lang="en-US" dirty="0">
                <a:latin typeface="Cambria Math"/>
                <a:ea typeface="Cambria Math"/>
              </a:rPr>
              <a:t>(</a:t>
            </a:r>
            <a:r>
              <a:rPr lang="en-US" i="1" dirty="0">
                <a:latin typeface="Cambria Math"/>
                <a:ea typeface="Cambria Math"/>
              </a:rPr>
              <a:t>g</a:t>
            </a:r>
            <a:r>
              <a:rPr lang="en-US" dirty="0">
                <a:latin typeface="Cambria Math"/>
                <a:ea typeface="Cambria Math"/>
              </a:rPr>
              <a:t>(</a:t>
            </a:r>
            <a:r>
              <a:rPr lang="en-US" i="1" dirty="0">
                <a:ea typeface="Cambria Math"/>
              </a:rPr>
              <a:t>x</a:t>
            </a:r>
            <a:r>
              <a:rPr lang="en-US" dirty="0">
                <a:latin typeface="Cambria Math"/>
                <a:ea typeface="Cambria Math"/>
              </a:rPr>
              <a:t>)) =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i="1" dirty="0">
                <a:ea typeface="Cambria Math"/>
              </a:rPr>
              <a:t>f</a:t>
            </a:r>
            <a:r>
              <a:rPr lang="en-US" dirty="0">
                <a:latin typeface="Cambria Math"/>
                <a:ea typeface="Cambria Math"/>
              </a:rPr>
              <a:t>(3</a:t>
            </a:r>
            <a:r>
              <a:rPr lang="en-US" i="1" dirty="0">
                <a:ea typeface="Cambria Math"/>
              </a:rPr>
              <a:t>x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+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2)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=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2(3</a:t>
            </a:r>
            <a:r>
              <a:rPr lang="en-US" i="1" dirty="0">
                <a:ea typeface="Cambria Math"/>
              </a:rPr>
              <a:t>x</a:t>
            </a:r>
            <a:r>
              <a:rPr lang="en-US" dirty="0">
                <a:latin typeface="Cambria Math"/>
                <a:ea typeface="Cambria Math"/>
              </a:rPr>
              <a:t> +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2)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+ 3</a:t>
            </a:r>
            <a:r>
              <a:rPr lang="en-US" i="1" dirty="0">
                <a:latin typeface="Cambria Math"/>
                <a:ea typeface="Cambria Math"/>
              </a:rPr>
              <a:t> = </a:t>
            </a:r>
            <a:r>
              <a:rPr lang="en-US" dirty="0">
                <a:latin typeface="Cambria Math"/>
                <a:ea typeface="Cambria Math"/>
              </a:rPr>
              <a:t>6</a:t>
            </a:r>
            <a:r>
              <a:rPr lang="en-US" i="1" dirty="0">
                <a:ea typeface="Cambria Math"/>
              </a:rPr>
              <a:t>x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+ 7</a:t>
            </a:r>
            <a:endParaRPr lang="en-US" dirty="0"/>
          </a:p>
          <a:p>
            <a:pPr lvl="1">
              <a:buNone/>
            </a:pPr>
            <a:r>
              <a:rPr lang="en-US" i="1" dirty="0" err="1"/>
              <a:t>g</a:t>
            </a:r>
            <a:r>
              <a:rPr lang="en-US" i="1" dirty="0" err="1">
                <a:latin typeface="Cambria Math"/>
                <a:ea typeface="Cambria Math"/>
              </a:rPr>
              <a:t>∘f</a:t>
            </a:r>
            <a:r>
              <a:rPr lang="en-US" i="1" dirty="0">
                <a:latin typeface="Cambria Math"/>
                <a:ea typeface="Cambria Math"/>
              </a:rPr>
              <a:t>  </a:t>
            </a:r>
            <a:r>
              <a:rPr lang="en-US" dirty="0">
                <a:latin typeface="Cambria Math"/>
                <a:ea typeface="Cambria Math"/>
              </a:rPr>
              <a:t>(</a:t>
            </a:r>
            <a:r>
              <a:rPr lang="en-US" i="1" dirty="0">
                <a:ea typeface="Cambria Math"/>
              </a:rPr>
              <a:t>x</a:t>
            </a:r>
            <a:r>
              <a:rPr lang="en-US" dirty="0">
                <a:latin typeface="Cambria Math"/>
                <a:ea typeface="Cambria Math"/>
              </a:rPr>
              <a:t>)=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i="1" dirty="0">
                <a:ea typeface="Cambria Math"/>
              </a:rPr>
              <a:t>g</a:t>
            </a:r>
            <a:r>
              <a:rPr lang="en-US" dirty="0">
                <a:latin typeface="Cambria Math"/>
                <a:ea typeface="Cambria Math"/>
              </a:rPr>
              <a:t>(</a:t>
            </a:r>
            <a:r>
              <a:rPr lang="en-US" i="1" dirty="0">
                <a:latin typeface="Cambria Math"/>
                <a:ea typeface="Cambria Math"/>
              </a:rPr>
              <a:t>f</a:t>
            </a:r>
            <a:r>
              <a:rPr lang="en-US" dirty="0">
                <a:latin typeface="Cambria Math"/>
                <a:ea typeface="Cambria Math"/>
              </a:rPr>
              <a:t>(</a:t>
            </a:r>
            <a:r>
              <a:rPr lang="en-US" i="1" dirty="0">
                <a:ea typeface="Cambria Math"/>
              </a:rPr>
              <a:t>x</a:t>
            </a:r>
            <a:r>
              <a:rPr lang="en-US" dirty="0">
                <a:latin typeface="Cambria Math"/>
                <a:ea typeface="Cambria Math"/>
              </a:rPr>
              <a:t>)) =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i="1" dirty="0">
                <a:ea typeface="Cambria Math"/>
              </a:rPr>
              <a:t>g</a:t>
            </a:r>
            <a:r>
              <a:rPr lang="en-US" dirty="0">
                <a:latin typeface="Cambria Math"/>
                <a:ea typeface="Cambria Math"/>
              </a:rPr>
              <a:t>(2</a:t>
            </a:r>
            <a:r>
              <a:rPr lang="en-US" i="1" dirty="0">
                <a:ea typeface="Cambria Math"/>
              </a:rPr>
              <a:t>x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+ 3) = 3(2</a:t>
            </a:r>
            <a:r>
              <a:rPr lang="en-US" i="1" dirty="0">
                <a:ea typeface="Cambria Math"/>
              </a:rPr>
              <a:t>x </a:t>
            </a:r>
            <a:r>
              <a:rPr lang="en-US" dirty="0">
                <a:latin typeface="Cambria Math"/>
                <a:ea typeface="Cambria Math"/>
              </a:rPr>
              <a:t>+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3)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+ 2</a:t>
            </a:r>
            <a:r>
              <a:rPr lang="en-US" i="1" dirty="0">
                <a:latin typeface="Cambria Math"/>
                <a:ea typeface="Cambria Math"/>
              </a:rPr>
              <a:t> = </a:t>
            </a:r>
            <a:r>
              <a:rPr lang="en-US" dirty="0">
                <a:latin typeface="Cambria Math"/>
                <a:ea typeface="Cambria Math"/>
              </a:rPr>
              <a:t>6</a:t>
            </a:r>
            <a:r>
              <a:rPr lang="en-US" i="1" dirty="0">
                <a:ea typeface="Cambria Math"/>
              </a:rPr>
              <a:t>x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+ 11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i="1" dirty="0"/>
              <a:t>f</a:t>
            </a:r>
            <a:r>
              <a:rPr lang="en-US" dirty="0"/>
              <a:t> be a function from the set </a:t>
            </a:r>
            <a:r>
              <a:rPr lang="en-US" i="1" dirty="0"/>
              <a:t>A</a:t>
            </a:r>
            <a:r>
              <a:rPr lang="en-US" dirty="0"/>
              <a:t> to the set </a:t>
            </a:r>
            <a:r>
              <a:rPr lang="en-US" i="1" dirty="0"/>
              <a:t>B</a:t>
            </a:r>
            <a:r>
              <a:rPr lang="en-US" dirty="0"/>
              <a:t>. The </a:t>
            </a:r>
            <a:r>
              <a:rPr lang="en-US" i="1" dirty="0"/>
              <a:t>graph</a:t>
            </a:r>
            <a:r>
              <a:rPr lang="en-US" dirty="0"/>
              <a:t> of the function </a:t>
            </a:r>
            <a:r>
              <a:rPr lang="en-US" i="1" dirty="0"/>
              <a:t>f</a:t>
            </a:r>
            <a:r>
              <a:rPr lang="en-US" dirty="0"/>
              <a:t> is the set of ordered pairs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{(</a:t>
            </a:r>
            <a:r>
              <a:rPr lang="en-US" i="1" dirty="0" err="1">
                <a:ea typeface="Cambria Math" pitchFamily="18" charset="0"/>
              </a:rPr>
              <a:t>a,b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 |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∈</a:t>
            </a:r>
            <a:r>
              <a:rPr lang="en-US" i="1" dirty="0">
                <a:latin typeface="Cambria Math"/>
                <a:ea typeface="Cambria Math"/>
              </a:rPr>
              <a:t>A</a:t>
            </a:r>
            <a:r>
              <a:rPr lang="en-US" dirty="0">
                <a:latin typeface="Cambria Math"/>
                <a:ea typeface="Cambria Math"/>
              </a:rPr>
              <a:t> and </a:t>
            </a:r>
            <a:r>
              <a:rPr lang="en-US" i="1" dirty="0">
                <a:ea typeface="Cambria Math"/>
              </a:rPr>
              <a:t>f</a:t>
            </a:r>
            <a:r>
              <a:rPr lang="en-US" dirty="0">
                <a:latin typeface="Cambria Math"/>
                <a:ea typeface="Cambria Math"/>
              </a:rPr>
              <a:t>(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latin typeface="Cambria Math"/>
                <a:ea typeface="Cambria Math"/>
              </a:rPr>
              <a:t>) =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latin typeface="Cambria Math"/>
                <a:ea typeface="Cambria Math"/>
              </a:rPr>
              <a:t>}.</a:t>
            </a:r>
            <a:endParaRPr lang="en-US" dirty="0"/>
          </a:p>
        </p:txBody>
      </p:sp>
      <p:pic>
        <p:nvPicPr>
          <p:cNvPr id="4" name="Picture 3" descr="02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3810000"/>
            <a:ext cx="1879854" cy="1879854"/>
          </a:xfrm>
          <a:prstGeom prst="rect">
            <a:avLst/>
          </a:prstGeom>
        </p:spPr>
      </p:pic>
      <p:pic>
        <p:nvPicPr>
          <p:cNvPr id="5" name="Picture 4" descr="022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9200" y="3810000"/>
            <a:ext cx="2079498" cy="18790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586740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Graph 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) 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2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+ 1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   from Z to Z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579120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Graph 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) =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   from Z to 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floor</a:t>
            </a:r>
            <a:r>
              <a:rPr lang="en-US" dirty="0"/>
              <a:t> function, denoted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 is the largest integer less than or equal to </a:t>
            </a:r>
            <a:r>
              <a:rPr lang="en-US" i="1" dirty="0"/>
              <a:t>x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i="1" dirty="0"/>
              <a:t>ceiling </a:t>
            </a:r>
            <a:r>
              <a:rPr lang="en-US" dirty="0"/>
              <a:t>function, denoted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 is the smallest integer greater than or  equal to </a:t>
            </a:r>
            <a:r>
              <a:rPr lang="en-US" i="1" dirty="0"/>
              <a:t>x</a:t>
            </a:r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438400" y="2362200"/>
            <a:ext cx="1714500" cy="382905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276600" y="4419600"/>
            <a:ext cx="1714500" cy="3829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55626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Example: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2667000" y="5486400"/>
            <a:ext cx="1443038" cy="382905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5105400" y="5410200"/>
            <a:ext cx="1437323" cy="382905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2514600" y="6172201"/>
            <a:ext cx="2014538" cy="382905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4953000" y="6172202"/>
            <a:ext cx="2025968" cy="382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  Definition:  </a:t>
            </a:r>
            <a:r>
              <a:rPr lang="en-US" dirty="0"/>
              <a:t>f:</a:t>
            </a:r>
            <a:r>
              <a:rPr lang="en-US" b="1" dirty="0"/>
              <a:t> N </a:t>
            </a:r>
            <a:r>
              <a:rPr lang="en-US" b="1" dirty="0">
                <a:latin typeface="Cambria Math"/>
                <a:ea typeface="Cambria Math"/>
                <a:sym typeface="Wingdings" pitchFamily="2" charset="2"/>
              </a:rPr>
              <a:t>→</a:t>
            </a:r>
            <a:r>
              <a:rPr lang="en-US" b="1" dirty="0">
                <a:sym typeface="Wingdings" pitchFamily="2" charset="2"/>
              </a:rPr>
              <a:t> Z</a:t>
            </a:r>
            <a:r>
              <a:rPr lang="en-US" b="1" baseline="30000" dirty="0">
                <a:sym typeface="Wingdings" pitchFamily="2" charset="2"/>
              </a:rPr>
              <a:t>+</a:t>
            </a:r>
            <a:r>
              <a:rPr lang="en-US" b="1" dirty="0">
                <a:sym typeface="Wingdings" pitchFamily="2" charset="2"/>
              </a:rPr>
              <a:t> , </a:t>
            </a:r>
            <a:r>
              <a:rPr lang="en-US" dirty="0">
                <a:sym typeface="Wingdings" pitchFamily="2" charset="2"/>
              </a:rPr>
              <a:t>denoted by </a:t>
            </a:r>
            <a:r>
              <a:rPr lang="en-US" i="1" dirty="0">
                <a:sym typeface="Wingdings" pitchFamily="2" charset="2"/>
              </a:rPr>
              <a:t>f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i="1" dirty="0">
                <a:sym typeface="Wingdings" pitchFamily="2" charset="2"/>
              </a:rPr>
              <a:t>n</a:t>
            </a:r>
            <a:r>
              <a:rPr lang="en-US" dirty="0">
                <a:sym typeface="Wingdings" pitchFamily="2" charset="2"/>
              </a:rPr>
              <a:t>) = </a:t>
            </a:r>
            <a:r>
              <a:rPr lang="en-US" i="1" dirty="0">
                <a:sym typeface="Wingdings" pitchFamily="2" charset="2"/>
              </a:rPr>
              <a:t>n</a:t>
            </a:r>
            <a:r>
              <a:rPr lang="en-US" dirty="0">
                <a:sym typeface="Wingdings" pitchFamily="2" charset="2"/>
              </a:rPr>
              <a:t>! is the product of the first </a:t>
            </a:r>
            <a:r>
              <a:rPr lang="en-US" i="1" dirty="0">
                <a:sym typeface="Wingdings" pitchFamily="2" charset="2"/>
              </a:rPr>
              <a:t>n</a:t>
            </a:r>
            <a:r>
              <a:rPr lang="en-US" dirty="0">
                <a:sym typeface="Wingdings" pitchFamily="2" charset="2"/>
              </a:rPr>
              <a:t> positive integers when </a:t>
            </a:r>
            <a:r>
              <a:rPr lang="en-US" i="1" dirty="0">
                <a:sym typeface="Wingdings" pitchFamily="2" charset="2"/>
              </a:rPr>
              <a:t>n</a:t>
            </a:r>
            <a:r>
              <a:rPr lang="en-US" dirty="0">
                <a:sym typeface="Wingdings" pitchFamily="2" charset="2"/>
              </a:rPr>
              <a:t> is a nonnegative integer.</a:t>
            </a:r>
            <a:endParaRPr lang="en-US" baseline="30000" dirty="0">
              <a:sym typeface="Wingdings" pitchFamily="2" charset="2"/>
            </a:endParaRPr>
          </a:p>
          <a:p>
            <a:pPr>
              <a:buNone/>
            </a:pPr>
            <a:endParaRPr lang="en-US" sz="2800" baseline="30000" dirty="0">
              <a:latin typeface="Cambria Math" pitchFamily="18" charset="0"/>
              <a:ea typeface="Cambria Math" pitchFamily="18" charset="0"/>
              <a:sym typeface="Wingdings" pitchFamily="2" charset="2"/>
            </a:endParaRPr>
          </a:p>
          <a:p>
            <a:pPr>
              <a:buNone/>
            </a:pPr>
            <a:r>
              <a:rPr lang="en-US" sz="2800" baseline="30000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       </a:t>
            </a:r>
            <a:r>
              <a:rPr lang="en-US" sz="2800" i="1" baseline="30000" dirty="0">
                <a:ea typeface="Cambria Math" pitchFamily="18" charset="0"/>
                <a:sym typeface="Wingdings" pitchFamily="2" charset="2"/>
              </a:rPr>
              <a:t>f</a:t>
            </a:r>
            <a:r>
              <a:rPr lang="en-US" sz="2800" baseline="30000" dirty="0">
                <a:ea typeface="Cambria Math" pitchFamily="18" charset="0"/>
                <a:sym typeface="Wingdings" pitchFamily="2" charset="2"/>
              </a:rPr>
              <a:t>(</a:t>
            </a:r>
            <a:r>
              <a:rPr lang="en-US" sz="2800" i="1" baseline="30000" dirty="0">
                <a:ea typeface="Cambria Math" pitchFamily="18" charset="0"/>
                <a:sym typeface="Wingdings" pitchFamily="2" charset="2"/>
              </a:rPr>
              <a:t>n</a:t>
            </a:r>
            <a:r>
              <a:rPr lang="en-US" sz="2800" baseline="30000" dirty="0">
                <a:ea typeface="Cambria Math" pitchFamily="18" charset="0"/>
                <a:sym typeface="Wingdings" pitchFamily="2" charset="2"/>
              </a:rPr>
              <a:t>)</a:t>
            </a:r>
            <a:r>
              <a:rPr lang="en-US" sz="2800" baseline="30000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= 1 </a:t>
            </a:r>
            <a:r>
              <a:rPr lang="en-US" sz="2800" baseline="30000" dirty="0">
                <a:latin typeface="Cambria Math"/>
                <a:ea typeface="Cambria Math"/>
                <a:sym typeface="Wingdings" pitchFamily="2" charset="2"/>
              </a:rPr>
              <a:t>∙ 2 ∙∙∙ (</a:t>
            </a:r>
            <a:r>
              <a:rPr lang="en-US" sz="2800" i="1" baseline="30000" dirty="0">
                <a:ea typeface="Cambria Math"/>
                <a:sym typeface="Wingdings" pitchFamily="2" charset="2"/>
              </a:rPr>
              <a:t>n</a:t>
            </a:r>
            <a:r>
              <a:rPr lang="en-US" sz="2800" baseline="30000" dirty="0">
                <a:latin typeface="Cambria Math"/>
                <a:ea typeface="Cambria Math"/>
                <a:sym typeface="Wingdings" pitchFamily="2" charset="2"/>
              </a:rPr>
              <a:t> – 1) ∙ </a:t>
            </a:r>
            <a:r>
              <a:rPr lang="en-US" sz="2800" i="1" baseline="30000" dirty="0">
                <a:ea typeface="Cambria Math"/>
                <a:sym typeface="Wingdings" pitchFamily="2" charset="2"/>
              </a:rPr>
              <a:t>n,</a:t>
            </a:r>
            <a:r>
              <a:rPr lang="en-US" sz="2800" baseline="30000" dirty="0">
                <a:latin typeface="Cambria Math"/>
                <a:ea typeface="Cambria Math"/>
                <a:sym typeface="Wingdings" pitchFamily="2" charset="2"/>
              </a:rPr>
              <a:t>         </a:t>
            </a:r>
            <a:r>
              <a:rPr lang="en-US" sz="2800" i="1" baseline="30000" dirty="0">
                <a:ea typeface="Cambria Math"/>
                <a:sym typeface="Wingdings" pitchFamily="2" charset="2"/>
              </a:rPr>
              <a:t>f</a:t>
            </a:r>
            <a:r>
              <a:rPr lang="en-US" sz="2800" baseline="30000" dirty="0">
                <a:latin typeface="Cambria Math"/>
                <a:ea typeface="Cambria Math"/>
                <a:sym typeface="Wingdings" pitchFamily="2" charset="2"/>
              </a:rPr>
              <a:t>(0)  = 0! = 1</a:t>
            </a:r>
            <a:endParaRPr lang="en-US" sz="2800" baseline="30000" dirty="0">
              <a:latin typeface="Cambria Math" pitchFamily="18" charset="0"/>
              <a:ea typeface="Cambria Math" pitchFamily="18" charset="0"/>
              <a:sym typeface="Wingdings" pitchFamily="2" charset="2"/>
            </a:endParaRPr>
          </a:p>
          <a:p>
            <a:pPr>
              <a:buNone/>
            </a:pPr>
            <a:r>
              <a:rPr lang="en-US" sz="2800" baseline="30000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</a:t>
            </a:r>
            <a:r>
              <a:rPr lang="en-US" sz="2800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 </a:t>
            </a:r>
            <a:r>
              <a:rPr lang="en-US" sz="2800" b="1" dirty="0">
                <a:sym typeface="Wingdings" pitchFamily="2" charset="2"/>
              </a:rPr>
              <a:t>Examples:</a:t>
            </a:r>
          </a:p>
          <a:p>
            <a:pPr>
              <a:buNone/>
            </a:pPr>
            <a:r>
              <a:rPr lang="en-US" sz="2800" b="1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     </a:t>
            </a:r>
            <a:r>
              <a:rPr lang="en-US" sz="2800" i="1" baseline="30000" dirty="0">
                <a:ea typeface="Cambria Math" pitchFamily="18" charset="0"/>
                <a:sym typeface="Wingdings" pitchFamily="2" charset="2"/>
              </a:rPr>
              <a:t>f</a:t>
            </a:r>
            <a:r>
              <a:rPr lang="en-US" sz="2800" baseline="30000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(1) = 1!  = 1</a:t>
            </a:r>
          </a:p>
          <a:p>
            <a:pPr>
              <a:buNone/>
            </a:pPr>
            <a:r>
              <a:rPr lang="en-US" sz="2800" baseline="30000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       </a:t>
            </a:r>
            <a:r>
              <a:rPr lang="en-US" sz="2800" i="1" baseline="30000" dirty="0">
                <a:ea typeface="Cambria Math" pitchFamily="18" charset="0"/>
                <a:sym typeface="Wingdings" pitchFamily="2" charset="2"/>
              </a:rPr>
              <a:t>f</a:t>
            </a:r>
            <a:r>
              <a:rPr lang="en-US" sz="2800" baseline="30000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(2) = 2! =  1 </a:t>
            </a:r>
            <a:r>
              <a:rPr lang="en-US" sz="2800" baseline="30000" dirty="0">
                <a:latin typeface="Cambria Math"/>
                <a:ea typeface="Cambria Math"/>
                <a:sym typeface="Wingdings" pitchFamily="2" charset="2"/>
              </a:rPr>
              <a:t>∙ 2 = 2</a:t>
            </a:r>
            <a:endParaRPr lang="en-US" sz="2800" baseline="30000" dirty="0">
              <a:latin typeface="Cambria Math" pitchFamily="18" charset="0"/>
              <a:ea typeface="Cambria Math" pitchFamily="18" charset="0"/>
              <a:sym typeface="Wingdings" pitchFamily="2" charset="2"/>
            </a:endParaRPr>
          </a:p>
          <a:p>
            <a:pPr>
              <a:buNone/>
            </a:pPr>
            <a:r>
              <a:rPr lang="en-US" sz="2800" baseline="30000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      </a:t>
            </a:r>
            <a:r>
              <a:rPr lang="en-US" sz="2800" i="1" baseline="30000" dirty="0">
                <a:ea typeface="Cambria Math" pitchFamily="18" charset="0"/>
                <a:sym typeface="Wingdings" pitchFamily="2" charset="2"/>
              </a:rPr>
              <a:t>f</a:t>
            </a:r>
            <a:r>
              <a:rPr lang="en-US" sz="2800" baseline="30000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(6)  = 6! =  1 </a:t>
            </a:r>
            <a:r>
              <a:rPr lang="en-US" sz="2800" baseline="30000" dirty="0">
                <a:latin typeface="Cambria Math"/>
                <a:ea typeface="Cambria Math"/>
                <a:sym typeface="Wingdings" pitchFamily="2" charset="2"/>
              </a:rPr>
              <a:t>∙ 2 ∙ 3∙ 4∙ 5</a:t>
            </a:r>
            <a:r>
              <a:rPr lang="en-US" sz="2800" dirty="0">
                <a:latin typeface="Cambria Math"/>
                <a:ea typeface="Cambria Math"/>
                <a:sym typeface="Wingdings" pitchFamily="2" charset="2"/>
              </a:rPr>
              <a:t> </a:t>
            </a:r>
            <a:r>
              <a:rPr lang="en-US" sz="2800" baseline="30000" dirty="0">
                <a:latin typeface="Cambria Math"/>
                <a:ea typeface="Cambria Math"/>
                <a:sym typeface="Wingdings" pitchFamily="2" charset="2"/>
              </a:rPr>
              <a:t>∙ 6 = 720</a:t>
            </a:r>
          </a:p>
          <a:p>
            <a:pPr>
              <a:buNone/>
            </a:pPr>
            <a:r>
              <a:rPr lang="en-US" sz="2800" baseline="30000" dirty="0">
                <a:latin typeface="Cambria Math"/>
                <a:ea typeface="Cambria Math"/>
                <a:sym typeface="Wingdings" pitchFamily="2" charset="2"/>
              </a:rPr>
              <a:t>       </a:t>
            </a:r>
            <a:r>
              <a:rPr lang="en-US" sz="2800" i="1" baseline="30000" dirty="0">
                <a:ea typeface="Cambria Math"/>
                <a:sym typeface="Wingdings" pitchFamily="2" charset="2"/>
              </a:rPr>
              <a:t>f</a:t>
            </a:r>
            <a:r>
              <a:rPr lang="en-US" sz="2800" baseline="30000" dirty="0">
                <a:latin typeface="Cambria Math"/>
                <a:ea typeface="Cambria Math"/>
                <a:sym typeface="Wingdings" pitchFamily="2" charset="2"/>
              </a:rPr>
              <a:t>(20) = 2,432,902,008,176,640,000.</a:t>
            </a:r>
            <a:endParaRPr lang="en-US" sz="2800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Floor and Ceiling Functions </a:t>
            </a:r>
          </a:p>
        </p:txBody>
      </p:sp>
      <p:pic>
        <p:nvPicPr>
          <p:cNvPr id="5" name="Picture 4" descr="02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2514600"/>
            <a:ext cx="5596182" cy="2590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00200" y="55626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Graph of (a) Floor and (b) Ceiling Functions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Example 2: 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2352893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Determine whether the function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f (x)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=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from the set of integers to the set of integers is one-to-one.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20806" y="3505200"/>
                <a:ext cx="845820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The function </a:t>
                </a: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f (x)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= </a:t>
                </a: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x</a:t>
                </a:r>
                <a:r>
                  <a:rPr kumimoji="0" lang="en-US" sz="28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2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is not one-to-one because, for instance, </a:t>
                </a: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f (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1</a:t>
                </a: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= </a:t>
                </a: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f (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−1</a:t>
                </a: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= 1, but 1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−1.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06" y="3505200"/>
                <a:ext cx="8458200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1441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89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Let </a:t>
            </a:r>
            <a:r>
              <a:rPr lang="en-US" i="1" dirty="0"/>
              <a:t>f</a:t>
            </a:r>
            <a:r>
              <a:rPr lang="en-US" dirty="0"/>
              <a:t> be a </a:t>
            </a:r>
            <a:r>
              <a:rPr lang="en-US" dirty="0" err="1"/>
              <a:t>bijection</a:t>
            </a:r>
            <a:r>
              <a:rPr lang="en-US" dirty="0"/>
              <a:t> from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B</a:t>
            </a:r>
            <a:r>
              <a:rPr lang="en-US" dirty="0"/>
              <a:t>. Then the </a:t>
            </a:r>
            <a:r>
              <a:rPr lang="en-US" i="1" dirty="0"/>
              <a:t>inverse</a:t>
            </a:r>
            <a:r>
              <a:rPr lang="en-US" dirty="0"/>
              <a:t> of </a:t>
            </a:r>
            <a:r>
              <a:rPr lang="en-US" i="1" dirty="0"/>
              <a:t>f</a:t>
            </a:r>
            <a:r>
              <a:rPr lang="en-US" dirty="0"/>
              <a:t>, denoted          , is the function from </a:t>
            </a:r>
            <a:r>
              <a:rPr lang="en-US" i="1" dirty="0"/>
              <a:t>B</a:t>
            </a:r>
            <a:r>
              <a:rPr lang="en-US" dirty="0"/>
              <a:t> to </a:t>
            </a:r>
            <a:r>
              <a:rPr lang="en-US" i="1" dirty="0"/>
              <a:t>A</a:t>
            </a:r>
            <a:r>
              <a:rPr lang="en-US" b="1" dirty="0"/>
              <a:t> </a:t>
            </a:r>
            <a:r>
              <a:rPr lang="en-US" dirty="0"/>
              <a:t>defined as</a:t>
            </a:r>
            <a:endParaRPr lang="en-US" b="1" dirty="0"/>
          </a:p>
          <a:p>
            <a:pPr>
              <a:buNone/>
            </a:pPr>
            <a:r>
              <a:rPr lang="en-US" dirty="0"/>
              <a:t>   No inverse exists unless </a:t>
            </a:r>
            <a:r>
              <a:rPr lang="en-US" i="1" dirty="0"/>
              <a:t>f</a:t>
            </a:r>
            <a:r>
              <a:rPr lang="en-US" dirty="0"/>
              <a:t> is a </a:t>
            </a:r>
            <a:r>
              <a:rPr lang="en-US" dirty="0" err="1"/>
              <a:t>bijection</a:t>
            </a:r>
            <a:r>
              <a:rPr lang="en-US" dirty="0"/>
              <a:t>. Why?</a:t>
            </a:r>
          </a:p>
          <a:p>
            <a:pPr>
              <a:buNone/>
            </a:pPr>
            <a:r>
              <a:rPr lang="en-US" dirty="0"/>
              <a:t>      </a:t>
            </a: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886200" y="2438400"/>
            <a:ext cx="571500" cy="38862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743200" y="2819400"/>
            <a:ext cx="3803333" cy="408623"/>
          </a:xfrm>
          <a:prstGeom prst="rect">
            <a:avLst/>
          </a:prstGeom>
        </p:spPr>
      </p:pic>
      <p:pic>
        <p:nvPicPr>
          <p:cNvPr id="6" name="Picture 5" descr="0217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43200" y="4038600"/>
            <a:ext cx="4495800" cy="21977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Functions </a:t>
            </a:r>
          </a:p>
        </p:txBody>
      </p:sp>
      <p:grpSp>
        <p:nvGrpSpPr>
          <p:cNvPr id="3" name="Group 44"/>
          <p:cNvGrpSpPr/>
          <p:nvPr/>
        </p:nvGrpSpPr>
        <p:grpSpPr>
          <a:xfrm>
            <a:off x="533400" y="1905000"/>
            <a:ext cx="3429000" cy="4495800"/>
            <a:chOff x="3048000" y="1219200"/>
            <a:chExt cx="3429000" cy="4495800"/>
          </a:xfrm>
        </p:grpSpPr>
        <p:sp>
          <p:nvSpPr>
            <p:cNvPr id="4" name="Flowchart: Connector 3"/>
            <p:cNvSpPr/>
            <p:nvPr/>
          </p:nvSpPr>
          <p:spPr>
            <a:xfrm>
              <a:off x="3124200" y="2971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3124200" y="3733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3124200" y="2057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3124200" y="4495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791200" y="19812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715000" y="32766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5715000" y="4343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48000" y="1219200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91200" y="1219200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400" y="2133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00400" y="3048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00400" y="3810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00400" y="4495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67400" y="20574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V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91200" y="3352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91200" y="4419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X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657600" y="3200400"/>
              <a:ext cx="19812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Connector 26"/>
            <p:cNvSpPr/>
            <p:nvPr/>
          </p:nvSpPr>
          <p:spPr>
            <a:xfrm>
              <a:off x="5791200" y="5257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67400" y="5334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Y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16200000" flipH="1">
              <a:off x="3352800" y="2819400"/>
              <a:ext cx="2743200" cy="2133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5400000" flipH="1" flipV="1">
              <a:off x="3619500" y="2476500"/>
              <a:ext cx="2286000" cy="2209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657600" y="3962400"/>
              <a:ext cx="19812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657600" y="1524000"/>
              <a:ext cx="1981200" cy="1588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419600" y="16002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f</a:t>
              </a:r>
            </a:p>
          </p:txBody>
        </p:sp>
      </p:grpSp>
      <p:grpSp>
        <p:nvGrpSpPr>
          <p:cNvPr id="10" name="Group 45"/>
          <p:cNvGrpSpPr/>
          <p:nvPr/>
        </p:nvGrpSpPr>
        <p:grpSpPr>
          <a:xfrm>
            <a:off x="4876800" y="1981200"/>
            <a:ext cx="3429000" cy="4495800"/>
            <a:chOff x="3048000" y="1219200"/>
            <a:chExt cx="3429000" cy="4495800"/>
          </a:xfrm>
        </p:grpSpPr>
        <p:sp>
          <p:nvSpPr>
            <p:cNvPr id="47" name="Flowchart: Connector 46"/>
            <p:cNvSpPr/>
            <p:nvPr/>
          </p:nvSpPr>
          <p:spPr>
            <a:xfrm>
              <a:off x="3124200" y="2971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48" name="Flowchart: Connector 47"/>
            <p:cNvSpPr/>
            <p:nvPr/>
          </p:nvSpPr>
          <p:spPr>
            <a:xfrm>
              <a:off x="3124200" y="3733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49" name="Flowchart: Connector 48"/>
            <p:cNvSpPr/>
            <p:nvPr/>
          </p:nvSpPr>
          <p:spPr>
            <a:xfrm>
              <a:off x="3124200" y="2057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50" name="Flowchart: Connector 49"/>
            <p:cNvSpPr/>
            <p:nvPr/>
          </p:nvSpPr>
          <p:spPr>
            <a:xfrm>
              <a:off x="3124200" y="4495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51" name="Flowchart: Connector 50"/>
            <p:cNvSpPr/>
            <p:nvPr/>
          </p:nvSpPr>
          <p:spPr>
            <a:xfrm>
              <a:off x="5791200" y="19812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52" name="Flowchart: Connector 51"/>
            <p:cNvSpPr/>
            <p:nvPr/>
          </p:nvSpPr>
          <p:spPr>
            <a:xfrm>
              <a:off x="5715000" y="32766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53" name="Flowchart: Connector 52"/>
            <p:cNvSpPr/>
            <p:nvPr/>
          </p:nvSpPr>
          <p:spPr>
            <a:xfrm>
              <a:off x="5715000" y="4343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048000" y="1219200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91200" y="1219200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00400" y="2133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200400" y="3048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200400" y="3810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00400" y="4495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867400" y="20574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V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791200" y="3352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791200" y="4419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X</a:t>
              </a: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3657600" y="3200400"/>
              <a:ext cx="1981200" cy="30480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lowchart: Connector 63"/>
            <p:cNvSpPr/>
            <p:nvPr/>
          </p:nvSpPr>
          <p:spPr>
            <a:xfrm>
              <a:off x="5791200" y="5257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867400" y="5334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Y</a:t>
              </a: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rot="16200000" flipH="1">
              <a:off x="3352800" y="2819400"/>
              <a:ext cx="2743200" cy="213360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rot="5400000" flipH="1" flipV="1">
              <a:off x="3619500" y="2476500"/>
              <a:ext cx="2286000" cy="220980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657600" y="3962400"/>
              <a:ext cx="1981200" cy="45720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3657600" y="1524000"/>
              <a:ext cx="1981200" cy="1588"/>
            </a:xfrm>
            <a:prstGeom prst="straightConnector1">
              <a:avLst/>
            </a:prstGeom>
            <a:ln w="28575">
              <a:prstDash val="sysDot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4419600" y="16002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</p:grpSp>
      <p:pic>
        <p:nvPicPr>
          <p:cNvPr id="71" name="Picture 7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6324600" y="1905000"/>
            <a:ext cx="571500" cy="388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 Example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: Let </a:t>
            </a:r>
            <a:r>
              <a:rPr lang="en-US" i="1" dirty="0"/>
              <a:t>f</a:t>
            </a:r>
            <a:r>
              <a:rPr lang="en-US" dirty="0"/>
              <a:t> be the function from {</a:t>
            </a:r>
            <a:r>
              <a:rPr lang="en-US" i="1" dirty="0" err="1"/>
              <a:t>a,b,c</a:t>
            </a:r>
            <a:r>
              <a:rPr lang="en-US" dirty="0"/>
              <a:t>} to {1,2,3} such that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</a:t>
            </a:r>
            <a:r>
              <a:rPr lang="en-US" i="1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 </a:t>
            </a:r>
            <a:r>
              <a:rPr lang="en-US" i="1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, and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</a:t>
            </a:r>
            <a:r>
              <a:rPr lang="en-US" i="1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 Is f invertible and if so what is its inverse?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4114800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Solution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: The function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is invertible because it is a one-to-one correspondence. The inverse function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f</a:t>
            </a:r>
            <a:r>
              <a:rPr kumimoji="0" lang="en-US" sz="18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-1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reverses the correspondence given by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, so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Cambria Math" pitchFamily="18" charset="0"/>
                <a:cs typeface="+mn-cs"/>
              </a:rPr>
              <a:t>f</a:t>
            </a:r>
            <a:r>
              <a:rPr kumimoji="0" lang="en-US" sz="18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Cambria Math" pitchFamily="18" charset="0"/>
                <a:cs typeface="+mn-cs"/>
              </a:rPr>
              <a:t>-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Cambria Math" pitchFamily="18" charset="0"/>
                <a:cs typeface="+mn-cs"/>
              </a:rPr>
              <a:t>1</a:t>
            </a:r>
            <a:r>
              <a:rPr kumimoji="0" lang="en-US" sz="18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Cambria Math" pitchFamily="18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Cambria Math" pitchFamily="18" charset="0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Cambria Math" pitchFamily="18" charset="0"/>
                <a:cs typeface="+mn-cs"/>
              </a:rPr>
              <a:t>)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Cambria Math" pitchFamily="18" charset="0"/>
                <a:cs typeface="+mn-cs"/>
              </a:rPr>
              <a:t>= 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,   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f</a:t>
            </a:r>
            <a:r>
              <a:rPr kumimoji="0" lang="en-US" sz="18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-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1</a:t>
            </a:r>
            <a:r>
              <a:rPr kumimoji="0" lang="en-US" sz="18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)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= a,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and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f</a:t>
            </a:r>
            <a:r>
              <a:rPr kumimoji="0" lang="en-US" sz="18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-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1</a:t>
            </a:r>
            <a:r>
              <a:rPr kumimoji="0" lang="en-US" sz="18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)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= b.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 Example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: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Let </a:t>
            </a:r>
            <a:r>
              <a:rPr lang="en-US" i="1" dirty="0"/>
              <a:t>f: </a:t>
            </a:r>
            <a:r>
              <a:rPr lang="en-US" b="1" dirty="0"/>
              <a:t>Z </a:t>
            </a:r>
            <a:r>
              <a:rPr lang="en-US" i="1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Z</a:t>
            </a:r>
            <a:r>
              <a:rPr lang="en-US" i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be such that </a:t>
            </a:r>
            <a:r>
              <a:rPr lang="en-US" i="1" dirty="0">
                <a:sym typeface="Wingdings" pitchFamily="2" charset="2"/>
              </a:rPr>
              <a:t>f(x) = x +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. Is </a:t>
            </a:r>
            <a:r>
              <a:rPr lang="en-US" i="1" dirty="0">
                <a:sym typeface="Wingdings" pitchFamily="2" charset="2"/>
              </a:rPr>
              <a:t>f</a:t>
            </a:r>
            <a:r>
              <a:rPr lang="en-US" dirty="0">
                <a:sym typeface="Wingdings" pitchFamily="2" charset="2"/>
              </a:rPr>
              <a:t> invertible, and if so, what is its inverse?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4114800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Solution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: The function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is invertible because it is a one-to-one correspondence. The inverse function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f</a:t>
            </a:r>
            <a:r>
              <a:rPr kumimoji="0" lang="en-US" sz="18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-1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reverses the correspondence  so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Cambria Math" pitchFamily="18" charset="0"/>
                <a:cs typeface="+mn-cs"/>
              </a:rPr>
              <a:t>f</a:t>
            </a:r>
            <a:r>
              <a:rPr kumimoji="0" lang="en-US" sz="18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Cambria Math" pitchFamily="18" charset="0"/>
                <a:cs typeface="+mn-cs"/>
              </a:rPr>
              <a:t>-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Cambria Math" pitchFamily="18" charset="0"/>
                <a:cs typeface="+mn-cs"/>
              </a:rPr>
              <a:t>1</a:t>
            </a:r>
            <a:r>
              <a:rPr kumimoji="0" lang="en-US" sz="18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Cambria Math" pitchFamily="18" charset="0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Cambria Math" pitchFamily="18" charset="0"/>
                <a:cs typeface="+mn-cs"/>
              </a:rPr>
              <a:t>(y) = y –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1.  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 Example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: </a:t>
            </a:r>
            <a:r>
              <a:rPr lang="en-US" dirty="0"/>
              <a:t>Let </a:t>
            </a:r>
            <a:r>
              <a:rPr lang="en-US" i="1" dirty="0"/>
              <a:t>f: </a:t>
            </a:r>
            <a:r>
              <a:rPr lang="en-US" b="1" dirty="0"/>
              <a:t>R</a:t>
            </a:r>
            <a:r>
              <a:rPr lang="en-US" i="1" dirty="0"/>
              <a:t> </a:t>
            </a:r>
            <a:r>
              <a:rPr lang="en-US" i="1" dirty="0">
                <a:latin typeface="Cambria Math"/>
                <a:ea typeface="Cambria Math"/>
                <a:sym typeface="Wingdings" pitchFamily="2" charset="2"/>
              </a:rPr>
              <a:t>→</a:t>
            </a:r>
            <a:r>
              <a:rPr lang="en-US" i="1" dirty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>R</a:t>
            </a:r>
            <a:r>
              <a:rPr lang="en-US" i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be such that </a:t>
            </a:r>
            <a:r>
              <a:rPr lang="en-US" i="1" dirty="0">
                <a:sym typeface="Wingdings" pitchFamily="2" charset="2"/>
              </a:rPr>
              <a:t>                   </a:t>
            </a:r>
            <a:r>
              <a:rPr lang="en-US" dirty="0">
                <a:sym typeface="Wingdings" pitchFamily="2" charset="2"/>
              </a:rPr>
              <a:t>.    Is </a:t>
            </a:r>
            <a:r>
              <a:rPr lang="en-US" i="1" dirty="0">
                <a:sym typeface="Wingdings" pitchFamily="2" charset="2"/>
              </a:rPr>
              <a:t>f</a:t>
            </a:r>
            <a:r>
              <a:rPr lang="en-US" dirty="0">
                <a:sym typeface="Wingdings" pitchFamily="2" charset="2"/>
              </a:rPr>
              <a:t> invertible, and if so, what is its inverse? </a:t>
            </a: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6172200" y="1981200"/>
            <a:ext cx="1577340" cy="4086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0200" y="41148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Solution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: The function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is not invertible because it is not one-to-one 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Let </a:t>
            </a:r>
            <a:r>
              <a:rPr lang="en-US" i="1" dirty="0"/>
              <a:t>f</a:t>
            </a:r>
            <a:r>
              <a:rPr lang="en-US" dirty="0"/>
              <a:t>: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i="1" dirty="0">
                <a:sym typeface="Wingdings" pitchFamily="2" charset="2"/>
              </a:rPr>
              <a:t>C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i="1" dirty="0">
                <a:sym typeface="Wingdings" pitchFamily="2" charset="2"/>
              </a:rPr>
              <a:t>g</a:t>
            </a:r>
            <a:r>
              <a:rPr lang="en-US" dirty="0">
                <a:sym typeface="Wingdings" pitchFamily="2" charset="2"/>
              </a:rPr>
              <a:t>: </a:t>
            </a:r>
            <a:r>
              <a:rPr lang="en-US" i="1" dirty="0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i="1" dirty="0"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. The </a:t>
            </a:r>
            <a:r>
              <a:rPr lang="en-US" i="1" dirty="0">
                <a:sym typeface="Wingdings" pitchFamily="2" charset="2"/>
              </a:rPr>
              <a:t>composition of f with g</a:t>
            </a:r>
            <a:r>
              <a:rPr lang="en-US" dirty="0">
                <a:sym typeface="Wingdings" pitchFamily="2" charset="2"/>
              </a:rPr>
              <a:t>, denoted            is the function from </a:t>
            </a:r>
            <a:r>
              <a:rPr lang="en-US" i="1" dirty="0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to </a:t>
            </a:r>
            <a:r>
              <a:rPr lang="en-US" i="1" dirty="0">
                <a:sym typeface="Wingdings" pitchFamily="2" charset="2"/>
              </a:rPr>
              <a:t>C </a:t>
            </a:r>
            <a:r>
              <a:rPr lang="en-US" dirty="0">
                <a:sym typeface="Wingdings" pitchFamily="2" charset="2"/>
              </a:rPr>
              <a:t>defined by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276600" y="2438400"/>
            <a:ext cx="745808" cy="345758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819400" y="2971800"/>
            <a:ext cx="3186113" cy="382905"/>
          </a:xfrm>
          <a:prstGeom prst="rect">
            <a:avLst/>
          </a:prstGeom>
        </p:spPr>
      </p:pic>
      <p:pic>
        <p:nvPicPr>
          <p:cNvPr id="6" name="Picture 5" descr="0218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38400" y="3810000"/>
            <a:ext cx="5410200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Composition </a:t>
            </a:r>
          </a:p>
        </p:txBody>
      </p:sp>
      <p:sp>
        <p:nvSpPr>
          <p:cNvPr id="57" name="Flowchart: Connector 56"/>
          <p:cNvSpPr/>
          <p:nvPr/>
        </p:nvSpPr>
        <p:spPr>
          <a:xfrm>
            <a:off x="5176520" y="2784529"/>
            <a:ext cx="426720" cy="348712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58" name="Flowchart: Connector 57"/>
          <p:cNvSpPr/>
          <p:nvPr/>
        </p:nvSpPr>
        <p:spPr>
          <a:xfrm>
            <a:off x="5176520" y="3365715"/>
            <a:ext cx="426720" cy="348712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59" name="Flowchart: Connector 58"/>
          <p:cNvSpPr/>
          <p:nvPr/>
        </p:nvSpPr>
        <p:spPr>
          <a:xfrm>
            <a:off x="5176520" y="2087105"/>
            <a:ext cx="426720" cy="348712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60" name="Flowchart: Connector 59"/>
          <p:cNvSpPr/>
          <p:nvPr/>
        </p:nvSpPr>
        <p:spPr>
          <a:xfrm>
            <a:off x="5176520" y="3946902"/>
            <a:ext cx="426720" cy="348712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62" name="Flowchart: Connector 61"/>
          <p:cNvSpPr/>
          <p:nvPr/>
        </p:nvSpPr>
        <p:spPr>
          <a:xfrm>
            <a:off x="7620000" y="2438400"/>
            <a:ext cx="426720" cy="348712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63" name="Flowchart: Connector 62"/>
          <p:cNvSpPr/>
          <p:nvPr/>
        </p:nvSpPr>
        <p:spPr>
          <a:xfrm>
            <a:off x="7696200" y="3124200"/>
            <a:ext cx="426720" cy="348712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105400" y="1524000"/>
            <a:ext cx="640080" cy="539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620000" y="1524000"/>
            <a:ext cx="64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C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257800" y="2133600"/>
            <a:ext cx="284480" cy="281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247640" y="2842647"/>
            <a:ext cx="284480" cy="281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b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247640" y="3423834"/>
            <a:ext cx="284480" cy="281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47640" y="3946902"/>
            <a:ext cx="284480" cy="281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d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772400" y="3124200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i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665720" y="388878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j</a:t>
            </a:r>
          </a:p>
        </p:txBody>
      </p:sp>
      <p:sp>
        <p:nvSpPr>
          <p:cNvPr id="74" name="Flowchart: Connector 73"/>
          <p:cNvSpPr/>
          <p:nvPr/>
        </p:nvSpPr>
        <p:spPr>
          <a:xfrm>
            <a:off x="7543800" y="3962400"/>
            <a:ext cx="426720" cy="348712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696200" y="2438400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h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638800" y="1905000"/>
            <a:ext cx="1849120" cy="1211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385560" y="1738393"/>
            <a:ext cx="497840" cy="35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pic>
        <p:nvPicPr>
          <p:cNvPr id="81" name="Picture 8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6172200" y="1524000"/>
            <a:ext cx="745808" cy="345758"/>
          </a:xfrm>
          <a:prstGeom prst="rect">
            <a:avLst/>
          </a:prstGeom>
        </p:spPr>
      </p:pic>
      <p:cxnSp>
        <p:nvCxnSpPr>
          <p:cNvPr id="83" name="Straight Arrow Connector 82"/>
          <p:cNvCxnSpPr/>
          <p:nvPr/>
        </p:nvCxnSpPr>
        <p:spPr>
          <a:xfrm>
            <a:off x="5715000" y="2362200"/>
            <a:ext cx="18288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5715000" y="2819400"/>
            <a:ext cx="19050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5715000" y="2743200"/>
            <a:ext cx="1828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63" idx="2"/>
          </p:cNvCxnSpPr>
          <p:nvPr/>
        </p:nvCxnSpPr>
        <p:spPr>
          <a:xfrm flipV="1">
            <a:off x="5715000" y="3298556"/>
            <a:ext cx="1981200" cy="206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304800" y="1524000"/>
            <a:ext cx="4495800" cy="2971800"/>
            <a:chOff x="304800" y="990600"/>
            <a:chExt cx="4495800" cy="2971800"/>
          </a:xfrm>
        </p:grpSpPr>
        <p:sp>
          <p:nvSpPr>
            <p:cNvPr id="12" name="TextBox 11"/>
            <p:cNvSpPr txBox="1"/>
            <p:nvPr/>
          </p:nvSpPr>
          <p:spPr>
            <a:xfrm>
              <a:off x="304800" y="990600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33600" y="990600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14800" y="1066800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457200" y="231648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457200" y="277368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457200" y="176784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457200" y="323088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2235200" y="172212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2184400" y="249936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2184400" y="313944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7200" y="1752600"/>
              <a:ext cx="203200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7200" y="2286000"/>
              <a:ext cx="203200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7200" y="2743200"/>
              <a:ext cx="203200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7200" y="3200400"/>
              <a:ext cx="203200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09800" y="16764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V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33600" y="2514600"/>
              <a:ext cx="203200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35200" y="3124200"/>
              <a:ext cx="12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X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12800" y="2453640"/>
              <a:ext cx="1320800" cy="1828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Connector 26"/>
            <p:cNvSpPr/>
            <p:nvPr/>
          </p:nvSpPr>
          <p:spPr>
            <a:xfrm>
              <a:off x="2235200" y="368808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86000" y="3657600"/>
              <a:ext cx="203200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Y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16200000" flipH="1">
              <a:off x="701040" y="2153920"/>
              <a:ext cx="1645920" cy="142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812800" y="2910840"/>
              <a:ext cx="1320800" cy="2743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12800" y="1447800"/>
              <a:ext cx="1320800" cy="953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371600" y="990600"/>
              <a:ext cx="355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g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743200" y="1447800"/>
              <a:ext cx="1320800" cy="953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lowchart: Connector 33"/>
            <p:cNvSpPr/>
            <p:nvPr/>
          </p:nvSpPr>
          <p:spPr>
            <a:xfrm>
              <a:off x="4165600" y="185928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4216400" y="236220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4267200" y="313944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91000" y="1828800"/>
              <a:ext cx="203200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67200" y="30480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j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67200" y="2286000"/>
              <a:ext cx="203200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i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2590800" y="1767840"/>
              <a:ext cx="1574800" cy="64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2540000" y="2545080"/>
              <a:ext cx="16256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7" idx="6"/>
            </p:cNvCxnSpPr>
            <p:nvPr/>
          </p:nvCxnSpPr>
          <p:spPr>
            <a:xfrm flipV="1">
              <a:off x="2540000" y="3322320"/>
              <a:ext cx="1676400" cy="5029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540000" y="2042160"/>
              <a:ext cx="1574800" cy="5486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124200" y="990600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f</a:t>
              </a:r>
            </a:p>
          </p:txBody>
        </p:sp>
        <p:cxnSp>
          <p:nvCxnSpPr>
            <p:cNvPr id="91" name="Straight Arrow Connector 90"/>
            <p:cNvCxnSpPr>
              <a:endCxn id="9" idx="3"/>
            </p:cNvCxnSpPr>
            <p:nvPr/>
          </p:nvCxnSpPr>
          <p:spPr>
            <a:xfrm flipV="1">
              <a:off x="838200" y="2733507"/>
              <a:ext cx="1390837" cy="6192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^{-1}$&#10;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(g(x)) = (2x + 1)^{2}$&#10;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g(f(x)) = 2x^{2} + 1$&#10;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(x) = \lfloor x\rfloor$&#10;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(x) = \lceil x\rceil$&#10;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lceil 3.5\rceil = 4$&#10;&#10;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lfloor 3.5\rfloor = 3$&#10;&#10;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lceil -1.5\rceil = -1$&#10;&#10;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lfloor -1.5\rfloor = -2$&#10;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^{-1}(y) = x\; \mbox{iff}\; f(x) = y$&#10;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^{-1}$&#10;&#10;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f(x) = x^{2}$&#10;&#10;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\circ g$&#10;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\circ g(x)\; = \; f(g(x))$&#10;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\circ g$&#10;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(x) = x^{2}$&#10;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g(x) = 2x + 1$&#10;&#10;&#10;&#10;\end{document}"/>
  <p:tag name="IGUANATEXSIZE" val="3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47194</TotalTime>
  <Words>998</Words>
  <Application>Microsoft Office PowerPoint</Application>
  <PresentationFormat>On-screen Show (4:3)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Abadi</vt:lpstr>
      <vt:lpstr>Arial</vt:lpstr>
      <vt:lpstr>Calibri</vt:lpstr>
      <vt:lpstr>Cambria Math</vt:lpstr>
      <vt:lpstr>Constantia</vt:lpstr>
      <vt:lpstr>Wingdings</vt:lpstr>
      <vt:lpstr>Wingdings 2</vt:lpstr>
      <vt:lpstr>Flow</vt:lpstr>
      <vt:lpstr>Showing that f is one-to-one or onto</vt:lpstr>
      <vt:lpstr>Example 2: </vt:lpstr>
      <vt:lpstr>Inverse Functions</vt:lpstr>
      <vt:lpstr>Inverse Functions </vt:lpstr>
      <vt:lpstr>Questions</vt:lpstr>
      <vt:lpstr>Questions</vt:lpstr>
      <vt:lpstr>Questions</vt:lpstr>
      <vt:lpstr>Composition</vt:lpstr>
      <vt:lpstr>Composition </vt:lpstr>
      <vt:lpstr>Composition</vt:lpstr>
      <vt:lpstr>Composition Questions</vt:lpstr>
      <vt:lpstr>Composition Questions</vt:lpstr>
      <vt:lpstr>Graphs of Functions</vt:lpstr>
      <vt:lpstr>Some Important Functions</vt:lpstr>
      <vt:lpstr>Factorial Function </vt:lpstr>
      <vt:lpstr>Floor and Ceiling Functions 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The Foundations: Logic and Proofs</dc:title>
  <dc:creator>profile</dc:creator>
  <cp:lastModifiedBy>Mussavir .</cp:lastModifiedBy>
  <cp:revision>379</cp:revision>
  <cp:lastPrinted>2021-09-21T06:11:53Z</cp:lastPrinted>
  <dcterms:created xsi:type="dcterms:W3CDTF">2008-01-06T01:37:51Z</dcterms:created>
  <dcterms:modified xsi:type="dcterms:W3CDTF">2021-10-07T08:50:52Z</dcterms:modified>
</cp:coreProperties>
</file>