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362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594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520" r:id="rId20"/>
    <p:sldId id="379" r:id="rId21"/>
    <p:sldId id="521" r:id="rId22"/>
    <p:sldId id="380" r:id="rId23"/>
    <p:sldId id="381" r:id="rId24"/>
    <p:sldId id="382" r:id="rId25"/>
    <p:sldId id="383" r:id="rId26"/>
    <p:sldId id="595" r:id="rId27"/>
    <p:sldId id="384" r:id="rId28"/>
    <p:sldId id="385" r:id="rId29"/>
    <p:sldId id="386" r:id="rId30"/>
    <p:sldId id="387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3300"/>
    <a:srgbClr val="B4C3B1"/>
    <a:srgbClr val="E7EDE7"/>
    <a:srgbClr val="EB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434" autoAdjust="0"/>
  </p:normalViewPr>
  <p:slideViewPr>
    <p:cSldViewPr>
      <p:cViewPr varScale="1">
        <p:scale>
          <a:sx n="74" d="100"/>
          <a:sy n="74" d="100"/>
        </p:scale>
        <p:origin x="11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fld id="{04A13C90-7AB4-4CB7-BE6C-78DC8C348C06}" type="datetimeFigureOut">
              <a:rPr lang="en-US"/>
              <a:pPr>
                <a:defRPr/>
              </a:pPr>
              <a:t>9/19/2021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675"/>
            <a:ext cx="303784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fld id="{99DC993B-1BF7-4906-BF49-AD2BA45F830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8293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fld id="{C04DE952-5AB4-416E-B1EF-F9677026CD30}" type="datetimeFigureOut">
              <a:rPr lang="en-US"/>
              <a:pPr>
                <a:defRPr/>
              </a:pPr>
              <a:t>9/19/2021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675"/>
            <a:ext cx="303784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fld id="{9E0B6C28-6DB7-4457-BBC3-BD8A1E8F732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5420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If we change the domain to consist of all people, we will need to express our statement as</a:t>
            </a:r>
          </a:p>
          <a:p>
            <a:r>
              <a:rPr lang="en-US" altLang="en-US" b="1"/>
              <a:t>“For every person x, if person x is a student in this class then x has studied java.”</a:t>
            </a:r>
          </a:p>
          <a:p>
            <a:r>
              <a:rPr lang="en-US" altLang="en-US" b="1"/>
              <a:t>If S(x) represents the statement that person x is in this class, we see that our statement can be expressed as ∀x(S(x) → J(x)). [Caution! Our statement cannot be expressed as ∀x(S(x) ∧ J(x)) because this statement says that all people are students in this class and have studied java!]</a:t>
            </a: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11E31F-7B44-49DF-9732-39D7E5768B9B}" type="slidenum">
              <a:rPr lang="en-US" altLang="en-US" smtClean="0">
                <a:latin typeface="Abadi" pitchFamily="34" charset="0"/>
              </a:rPr>
              <a:pPr/>
              <a:t>18</a:t>
            </a:fld>
            <a:endParaRPr lang="en-US" altLang="en-US">
              <a:latin typeface="Abad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9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if we are interested in people other than those in this class, we look at the statement a little differently. Our statement can be expressed as</a:t>
            </a:r>
          </a:p>
          <a:p>
            <a:r>
              <a:rPr lang="en-US" altLang="en-US" b="1"/>
              <a:t>“There is a person </a:t>
            </a:r>
            <a:r>
              <a:rPr lang="en-US" altLang="en-US" b="1" i="1"/>
              <a:t>x </a:t>
            </a:r>
            <a:r>
              <a:rPr lang="en-US" altLang="en-US" b="1"/>
              <a:t>having the properties that </a:t>
            </a:r>
            <a:r>
              <a:rPr lang="en-US" altLang="en-US" b="1" i="1"/>
              <a:t>x </a:t>
            </a:r>
            <a:r>
              <a:rPr lang="en-US" altLang="en-US" b="1"/>
              <a:t>is a student in this class and </a:t>
            </a:r>
            <a:r>
              <a:rPr lang="en-US" altLang="en-US" b="1" i="1"/>
              <a:t>x </a:t>
            </a:r>
            <a:r>
              <a:rPr lang="en-US" altLang="en-US" b="1"/>
              <a:t>has Studied Java.”</a:t>
            </a:r>
          </a:p>
          <a:p>
            <a:r>
              <a:rPr lang="en-US" altLang="en-US" b="1"/>
              <a:t>In this case, the domain for the variable </a:t>
            </a:r>
            <a:r>
              <a:rPr lang="en-US" altLang="en-US" b="1" i="1"/>
              <a:t>x </a:t>
            </a:r>
            <a:r>
              <a:rPr lang="en-US" altLang="en-US" b="1"/>
              <a:t>consists of all people. We introduce </a:t>
            </a:r>
            <a:r>
              <a:rPr lang="en-US" altLang="en-US" b="1" i="1"/>
              <a:t>S(x) </a:t>
            </a:r>
            <a:r>
              <a:rPr lang="en-US" altLang="en-US" b="1"/>
              <a:t>to represent “</a:t>
            </a:r>
            <a:r>
              <a:rPr lang="en-US" altLang="en-US" b="1" i="1"/>
              <a:t>x </a:t>
            </a:r>
            <a:r>
              <a:rPr lang="en-US" altLang="en-US" b="1"/>
              <a:t>is a student in this class.” Our solution becomes ∃</a:t>
            </a:r>
            <a:r>
              <a:rPr lang="en-US" altLang="en-US" b="1" i="1"/>
              <a:t>x(S(x) </a:t>
            </a:r>
            <a:r>
              <a:rPr lang="en-US" altLang="en-US" b="1"/>
              <a:t>∧ </a:t>
            </a:r>
            <a:r>
              <a:rPr lang="en-US" altLang="en-US" b="1" i="1"/>
              <a:t>J(x)) </a:t>
            </a:r>
            <a:r>
              <a:rPr lang="en-US" altLang="en-US" b="1"/>
              <a:t>[</a:t>
            </a:r>
            <a:r>
              <a:rPr lang="en-US" altLang="en-US" b="1" i="1"/>
              <a:t>Caution! </a:t>
            </a:r>
            <a:r>
              <a:rPr lang="en-US" altLang="en-US" b="1"/>
              <a:t>Our statement cannot be expressed as ∃</a:t>
            </a:r>
            <a:r>
              <a:rPr lang="en-US" altLang="en-US" b="1" i="1"/>
              <a:t>x(S(x) </a:t>
            </a:r>
            <a:r>
              <a:rPr lang="en-US" altLang="en-US" b="1"/>
              <a:t>→ </a:t>
            </a:r>
            <a:r>
              <a:rPr lang="en-US" altLang="en-US" b="1" i="1"/>
              <a:t>J(x))</a:t>
            </a:r>
            <a:r>
              <a:rPr lang="en-US" altLang="en-US" b="1"/>
              <a:t>, which is true when there is someone not</a:t>
            </a:r>
          </a:p>
          <a:p>
            <a:r>
              <a:rPr lang="en-US" altLang="en-US" b="1"/>
              <a:t>in the class because, in that case, for such a person </a:t>
            </a:r>
            <a:r>
              <a:rPr lang="en-US" altLang="en-US" b="1" i="1"/>
              <a:t>x</a:t>
            </a:r>
            <a:r>
              <a:rPr lang="en-US" altLang="en-US" b="1"/>
              <a:t>, </a:t>
            </a:r>
            <a:r>
              <a:rPr lang="en-US" altLang="en-US" b="1" i="1"/>
              <a:t>S(x) </a:t>
            </a:r>
            <a:r>
              <a:rPr lang="en-US" altLang="en-US" b="1"/>
              <a:t>→ </a:t>
            </a:r>
            <a:r>
              <a:rPr lang="en-US" altLang="en-US" b="1" i="1"/>
              <a:t>J(x) </a:t>
            </a:r>
            <a:r>
              <a:rPr lang="en-US" altLang="en-US" b="1"/>
              <a:t>becomes either F→T or F→F, both of which are true.]</a:t>
            </a: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E6EBAD-E27C-4CE2-962F-5C3A1EF080CF}" type="slidenum">
              <a:rPr lang="en-US" altLang="en-US" smtClean="0">
                <a:latin typeface="Abadi" pitchFamily="34" charset="0"/>
              </a:rPr>
              <a:pPr/>
              <a:t>20</a:t>
            </a:fld>
            <a:endParaRPr lang="en-US" altLang="en-US">
              <a:latin typeface="Abad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9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83E9D5-75A2-4F86-A22C-5BC31EB48BAB}" type="slidenum">
              <a:rPr lang="en-US" altLang="en-US" smtClean="0">
                <a:latin typeface="Abadi" pitchFamily="34" charset="0"/>
              </a:rPr>
              <a:pPr/>
              <a:t>23</a:t>
            </a:fld>
            <a:endParaRPr lang="en-US" altLang="en-US">
              <a:latin typeface="Abad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26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5837E4-A3F9-4885-9C9E-DB4E897A48E9}" type="slidenum">
              <a:rPr lang="en-US" altLang="en-US" smtClean="0">
                <a:latin typeface="Abadi" pitchFamily="34" charset="0"/>
              </a:rPr>
              <a:pPr/>
              <a:t>24</a:t>
            </a:fld>
            <a:endParaRPr lang="en-US" altLang="en-US">
              <a:latin typeface="Abad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88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DF4C6-4B06-4E12-B45B-A8E16D68E8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125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B3E3E-82DF-486D-9DF0-5D760BA23D5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204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9375C-04BD-4675-BCD8-F285E5EF57B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8888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C80D2-1E79-40C6-B367-42910EE112A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4211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D20BB-6840-4825-A58A-B934E31A4F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955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13FC0-8D2E-408A-B1B6-2E6BE6BDF2F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391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B3ADA-7D94-4387-ADFB-C9ECA51860E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08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F2834-1B70-45D7-85B9-55EB445FC3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646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0C23B-68D3-49C8-94D2-F931DE048D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496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0C1AC-1C8F-48D6-AA6C-391EB630EBA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466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21EE8-4034-49C8-BA9D-8B4D42CDCC3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95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DF046-D91F-4ECD-8278-2A8AB938817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45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0B73D-2B78-43E1-A89D-B713026D73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960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E686C-61A6-4C8E-BF3E-29B35B9CB0F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766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fld id="{BAA80B90-BCCA-4A13-8CA9-0A8D7970217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badi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bad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bad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bad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bad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Abadi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Abadi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Abadi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Abadi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Abadi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The Foundations: Logic and Proofs</a:t>
            </a:r>
          </a:p>
        </p:txBody>
      </p:sp>
      <p:sp>
        <p:nvSpPr>
          <p:cNvPr id="1044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Chapter 1, Part II: Predicate Logic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We need </a:t>
            </a:r>
            <a:r>
              <a:rPr lang="en-US" i="1" dirty="0"/>
              <a:t>quantifiers</a:t>
            </a:r>
            <a:r>
              <a:rPr lang="en-US" dirty="0"/>
              <a:t> to express the meaning of English words including </a:t>
            </a:r>
            <a:r>
              <a:rPr lang="en-US" i="1" dirty="0"/>
              <a:t>all</a:t>
            </a:r>
            <a:r>
              <a:rPr lang="en-US" dirty="0"/>
              <a:t> and </a:t>
            </a:r>
            <a:r>
              <a:rPr lang="en-US" i="1" dirty="0"/>
              <a:t>some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dirty="0"/>
              <a:t>“All men are Mortal.”</a:t>
            </a:r>
          </a:p>
          <a:p>
            <a:pPr lvl="1">
              <a:defRPr/>
            </a:pPr>
            <a:r>
              <a:rPr lang="en-US" dirty="0"/>
              <a:t>“Some cats do not have fur.”</a:t>
            </a:r>
          </a:p>
          <a:p>
            <a:pPr>
              <a:defRPr/>
            </a:pPr>
            <a:r>
              <a:rPr lang="en-US" dirty="0"/>
              <a:t>The two most important quantifiers are:</a:t>
            </a:r>
          </a:p>
          <a:p>
            <a:pPr lvl="1">
              <a:defRPr/>
            </a:pPr>
            <a:r>
              <a:rPr lang="en-US" i="1" dirty="0"/>
              <a:t>Universal Quantifier, </a:t>
            </a:r>
            <a:r>
              <a:rPr lang="en-US" b="1" dirty="0">
                <a:sym typeface="Symbol"/>
              </a:rPr>
              <a:t>“</a:t>
            </a:r>
            <a:r>
              <a:rPr lang="en-US" dirty="0"/>
              <a:t>For all,”   symbol: </a:t>
            </a:r>
            <a:r>
              <a:rPr lang="en-US" sz="2800" b="1" dirty="0">
                <a:sym typeface="Symbol"/>
              </a:rPr>
              <a:t></a:t>
            </a:r>
            <a:endParaRPr lang="en-US" dirty="0"/>
          </a:p>
          <a:p>
            <a:pPr lvl="1">
              <a:defRPr/>
            </a:pPr>
            <a:r>
              <a:rPr lang="en-US" i="1" dirty="0"/>
              <a:t>Existential Quantifier</a:t>
            </a:r>
            <a:r>
              <a:rPr lang="en-US" dirty="0"/>
              <a:t>, “There exists,”  symbol: </a:t>
            </a:r>
            <a:r>
              <a:rPr lang="en-US" sz="2800" b="1" dirty="0">
                <a:sym typeface="Symbol"/>
              </a:rPr>
              <a:t></a:t>
            </a:r>
            <a:endParaRPr lang="en-US" dirty="0"/>
          </a:p>
          <a:p>
            <a:pPr>
              <a:defRPr/>
            </a:pPr>
            <a:r>
              <a:rPr lang="en-US" dirty="0"/>
              <a:t>We write  as in </a:t>
            </a:r>
            <a:r>
              <a:rPr lang="en-US" dirty="0">
                <a:sym typeface="Symbol"/>
              </a:rPr>
              <a:t>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and 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).</a:t>
            </a:r>
          </a:p>
          <a:p>
            <a:pPr>
              <a:defRPr/>
            </a:pPr>
            <a:r>
              <a:rPr lang="en-US" dirty="0">
                <a:sym typeface="Symbol"/>
              </a:rPr>
              <a:t>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asserts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true for </a:t>
            </a:r>
            <a:r>
              <a:rPr lang="en-US" u="sng" dirty="0">
                <a:sym typeface="Symbol"/>
              </a:rPr>
              <a:t>every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in the </a:t>
            </a:r>
            <a:r>
              <a:rPr lang="en-US" i="1" dirty="0">
                <a:sym typeface="Symbol"/>
              </a:rPr>
              <a:t>domain</a:t>
            </a:r>
            <a:r>
              <a:rPr lang="en-US" dirty="0">
                <a:sym typeface="Symbol"/>
              </a:rPr>
              <a:t>.</a:t>
            </a:r>
          </a:p>
          <a:p>
            <a:pPr>
              <a:defRPr/>
            </a:pPr>
            <a:r>
              <a:rPr lang="en-US" dirty="0">
                <a:sym typeface="Symbol"/>
              </a:rPr>
              <a:t>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asserts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true for </a:t>
            </a:r>
            <a:r>
              <a:rPr lang="en-US" u="sng" dirty="0">
                <a:sym typeface="Symbol"/>
              </a:rPr>
              <a:t>some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in the </a:t>
            </a:r>
            <a:r>
              <a:rPr lang="en-US" i="1" dirty="0">
                <a:sym typeface="Symbol"/>
              </a:rPr>
              <a:t>domain</a:t>
            </a:r>
            <a:r>
              <a:rPr lang="en-US" dirty="0">
                <a:sym typeface="Symbol"/>
              </a:rPr>
              <a:t>.</a:t>
            </a:r>
          </a:p>
          <a:p>
            <a:pPr>
              <a:defRPr/>
            </a:pPr>
            <a:r>
              <a:rPr lang="en-US" dirty="0">
                <a:sym typeface="Symbol"/>
              </a:rPr>
              <a:t>The quantifiers are said to bind the variable </a:t>
            </a:r>
            <a:r>
              <a:rPr lang="en-US" i="1" dirty="0">
                <a:sym typeface="Symbol"/>
              </a:rPr>
              <a:t>x </a:t>
            </a:r>
            <a:r>
              <a:rPr lang="en-US" dirty="0">
                <a:sym typeface="Symbol"/>
              </a:rPr>
              <a:t>in these expressions. 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pic>
        <p:nvPicPr>
          <p:cNvPr id="113668" name="Picture 3" descr="01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506" y="92076"/>
            <a:ext cx="890588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9" name="TextBox 4"/>
          <p:cNvSpPr txBox="1">
            <a:spLocks noChangeArrowheads="1"/>
          </p:cNvSpPr>
          <p:nvPr/>
        </p:nvSpPr>
        <p:spPr bwMode="auto">
          <a:xfrm>
            <a:off x="5334000" y="1119982"/>
            <a:ext cx="350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bad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bad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bad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bad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bad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bad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bad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bad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badi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Charles Peirce (1839-1914)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i="1" dirty="0"/>
              <a:t>Universal Quantifier, </a:t>
            </a:r>
            <a:r>
              <a:rPr lang="en-US" b="1" dirty="0">
                <a:sym typeface="Symbol"/>
              </a:rPr>
              <a:t>“</a:t>
            </a:r>
            <a:r>
              <a:rPr lang="en-US" dirty="0"/>
              <a:t>For all,”   symbol: </a:t>
            </a:r>
            <a:r>
              <a:rPr lang="en-US" sz="2800" b="1" dirty="0">
                <a:sym typeface="Symbol"/>
              </a:rPr>
              <a:t></a:t>
            </a:r>
            <a:endParaRPr lang="en-US" dirty="0"/>
          </a:p>
          <a:p>
            <a:pPr lvl="1">
              <a:defRPr/>
            </a:pPr>
            <a:r>
              <a:rPr lang="en-US" i="1" dirty="0"/>
              <a:t>Existential Quantifier</a:t>
            </a:r>
            <a:r>
              <a:rPr lang="en-US" dirty="0"/>
              <a:t>, “There exists,”  symbol: </a:t>
            </a:r>
            <a:r>
              <a:rPr lang="en-US" sz="2800" b="1" dirty="0">
                <a:sym typeface="Symbol"/>
              </a:rPr>
              <a:t>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B3ADA-7D94-4387-ADFB-C9ECA51860E3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19400"/>
            <a:ext cx="7848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1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Universal Quantifier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  <a:defRPr/>
            </a:pPr>
            <a:r>
              <a:rPr lang="en-US" dirty="0">
                <a:sym typeface="Symbol"/>
              </a:rPr>
              <a:t>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</a:t>
            </a:r>
            <a:r>
              <a:rPr lang="en-US" i="1" dirty="0"/>
              <a:t>  </a:t>
            </a:r>
            <a:r>
              <a:rPr lang="en-US" dirty="0"/>
              <a:t>is read as </a:t>
            </a:r>
            <a:r>
              <a:rPr lang="en-US" i="1" dirty="0"/>
              <a:t>“ </a:t>
            </a:r>
            <a:r>
              <a:rPr lang="en-US" dirty="0"/>
              <a:t>For all </a:t>
            </a:r>
            <a:r>
              <a:rPr lang="en-US" i="1" dirty="0"/>
              <a:t>x</a:t>
            </a:r>
            <a:r>
              <a:rPr lang="en-US" dirty="0"/>
              <a:t>, P(</a:t>
            </a:r>
            <a:r>
              <a:rPr lang="en-US" i="1" dirty="0"/>
              <a:t>x</a:t>
            </a:r>
            <a:r>
              <a:rPr lang="en-US" dirty="0"/>
              <a:t>)” or “For every </a:t>
            </a:r>
            <a:r>
              <a:rPr lang="en-US" i="1" dirty="0"/>
              <a:t>x</a:t>
            </a:r>
            <a:r>
              <a:rPr lang="en-US" dirty="0"/>
              <a:t>, P(</a:t>
            </a:r>
            <a:r>
              <a:rPr lang="en-US" i="1" dirty="0"/>
              <a:t>x</a:t>
            </a:r>
            <a:r>
              <a:rPr lang="en-US" dirty="0"/>
              <a:t>)”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marL="1124712" lvl="2" indent="-457200">
              <a:buFont typeface="+mj-lt"/>
              <a:buAutoNum type="arabicParenR"/>
              <a:defRPr/>
            </a:pPr>
            <a:r>
              <a:rPr lang="en-US" i="1" dirty="0"/>
              <a:t> </a:t>
            </a:r>
            <a:r>
              <a:rPr lang="en-US" dirty="0"/>
              <a:t>If</a:t>
            </a:r>
            <a:r>
              <a:rPr lang="en-US" i="1" dirty="0"/>
              <a:t> P(x)</a:t>
            </a:r>
            <a:r>
              <a:rPr lang="en-US" dirty="0"/>
              <a:t> denotes  “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0” and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is the integers, then </a:t>
            </a:r>
            <a:r>
              <a:rPr lang="en-US" dirty="0">
                <a:sym typeface="Symbol"/>
              </a:rPr>
              <a:t>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false.</a:t>
            </a:r>
          </a:p>
          <a:p>
            <a:pPr marL="1124712" lvl="2" indent="-457200">
              <a:buFont typeface="+mj-lt"/>
              <a:buAutoNum type="arabicParenR"/>
              <a:defRPr/>
            </a:pPr>
            <a:r>
              <a:rPr lang="en-US" dirty="0"/>
              <a:t>If</a:t>
            </a:r>
            <a:r>
              <a:rPr lang="en-US" i="1" dirty="0"/>
              <a:t> P(x)</a:t>
            </a:r>
            <a:r>
              <a:rPr lang="en-US" dirty="0"/>
              <a:t> denotes  “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0” and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is the positive integers, then </a:t>
            </a:r>
            <a:r>
              <a:rPr lang="en-US" dirty="0">
                <a:sym typeface="Symbol"/>
              </a:rPr>
              <a:t>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true.</a:t>
            </a:r>
          </a:p>
          <a:p>
            <a:pPr marL="1124712" lvl="2" indent="-457200">
              <a:buFont typeface="+mj-lt"/>
              <a:buAutoNum type="arabicParenR"/>
              <a:defRPr/>
            </a:pPr>
            <a:r>
              <a:rPr lang="en-US" dirty="0"/>
              <a:t>If</a:t>
            </a:r>
            <a:r>
              <a:rPr lang="en-US" i="1" dirty="0"/>
              <a:t> P(x)</a:t>
            </a:r>
            <a:r>
              <a:rPr lang="en-US" dirty="0"/>
              <a:t> denotes  “</a:t>
            </a:r>
            <a:r>
              <a:rPr lang="en-US" i="1" dirty="0"/>
              <a:t>x</a:t>
            </a:r>
            <a:r>
              <a:rPr lang="en-US" dirty="0"/>
              <a:t> is even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” and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is the integers,  then </a:t>
            </a:r>
            <a:r>
              <a:rPr lang="en-US" dirty="0">
                <a:sym typeface="Symbol"/>
              </a:rPr>
              <a:t> 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false.</a:t>
            </a:r>
          </a:p>
          <a:p>
            <a:pPr lvl="2">
              <a:defRPr/>
            </a:pPr>
            <a:endParaRPr lang="en-US" dirty="0"/>
          </a:p>
          <a:p>
            <a:pPr lvl="2">
              <a:defRPr/>
            </a:pPr>
            <a:endParaRPr lang="en-US" dirty="0"/>
          </a:p>
          <a:p>
            <a:pPr lvl="2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Existential Quantifier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ym typeface="Symbol"/>
              </a:rPr>
              <a:t>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read as </a:t>
            </a:r>
            <a:r>
              <a:rPr lang="en-US" i="1" dirty="0"/>
              <a:t>“</a:t>
            </a:r>
            <a:r>
              <a:rPr lang="en-US" dirty="0"/>
              <a:t>For some </a:t>
            </a:r>
            <a:r>
              <a:rPr lang="en-US" i="1" dirty="0"/>
              <a:t>x</a:t>
            </a:r>
            <a:r>
              <a:rPr lang="en-US" dirty="0"/>
              <a:t>, P(</a:t>
            </a:r>
            <a:r>
              <a:rPr lang="en-US" i="1" dirty="0"/>
              <a:t>x</a:t>
            </a:r>
            <a:r>
              <a:rPr lang="en-US" dirty="0"/>
              <a:t>)”,  or as “There is an </a:t>
            </a:r>
            <a:r>
              <a:rPr lang="en-US" i="1" dirty="0"/>
              <a:t>x</a:t>
            </a:r>
            <a:r>
              <a:rPr lang="en-US" dirty="0"/>
              <a:t> such that P(</a:t>
            </a:r>
            <a:r>
              <a:rPr lang="en-US" i="1" dirty="0"/>
              <a:t>x</a:t>
            </a:r>
            <a:r>
              <a:rPr lang="en-US" dirty="0"/>
              <a:t>),”  or “For at least one </a:t>
            </a:r>
            <a:r>
              <a:rPr lang="en-US" i="1" dirty="0"/>
              <a:t>x</a:t>
            </a:r>
            <a:r>
              <a:rPr lang="en-US" dirty="0"/>
              <a:t>, P(</a:t>
            </a:r>
            <a:r>
              <a:rPr lang="en-US" i="1" dirty="0"/>
              <a:t>x</a:t>
            </a:r>
            <a:r>
              <a:rPr lang="en-US" dirty="0"/>
              <a:t>).”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marL="1124712" lvl="2" indent="-457200">
              <a:buFont typeface="+mj-lt"/>
              <a:buAutoNum type="arabicPeriod"/>
              <a:defRPr/>
            </a:pPr>
            <a:r>
              <a:rPr lang="en-US" i="1" dirty="0"/>
              <a:t> </a:t>
            </a:r>
            <a:r>
              <a:rPr lang="en-US" dirty="0"/>
              <a:t>If</a:t>
            </a:r>
            <a:r>
              <a:rPr lang="en-US" i="1" dirty="0"/>
              <a:t> P(x)</a:t>
            </a:r>
            <a:r>
              <a:rPr lang="en-US" dirty="0"/>
              <a:t> denotes  “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0” and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is the integers, then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true. It is also true if U is the positive integers.</a:t>
            </a:r>
          </a:p>
          <a:p>
            <a:pPr marL="1124712" lvl="2" indent="-457200">
              <a:buFont typeface="+mj-lt"/>
              <a:buAutoNum type="arabicPeriod"/>
              <a:defRPr/>
            </a:pPr>
            <a:r>
              <a:rPr lang="en-US" dirty="0"/>
              <a:t>If</a:t>
            </a:r>
            <a:r>
              <a:rPr lang="en-US" i="1" dirty="0"/>
              <a:t> P(x)</a:t>
            </a:r>
            <a:r>
              <a:rPr lang="en-US" dirty="0"/>
              <a:t> denotes  “</a:t>
            </a:r>
            <a:r>
              <a:rPr lang="en-US" i="1" dirty="0"/>
              <a:t>x</a:t>
            </a:r>
            <a:r>
              <a:rPr lang="en-US" dirty="0"/>
              <a:t> &lt;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0” and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is the positive integers,  then    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false.</a:t>
            </a:r>
          </a:p>
          <a:p>
            <a:pPr marL="1124712" lvl="2" indent="-457200">
              <a:buFont typeface="+mj-lt"/>
              <a:buAutoNum type="arabicPeriod"/>
              <a:defRPr/>
            </a:pPr>
            <a:r>
              <a:rPr lang="en-US" dirty="0"/>
              <a:t>If</a:t>
            </a:r>
            <a:r>
              <a:rPr lang="en-US" i="1" dirty="0"/>
              <a:t> P(x)</a:t>
            </a:r>
            <a:r>
              <a:rPr lang="en-US" dirty="0"/>
              <a:t> denotes  “</a:t>
            </a:r>
            <a:r>
              <a:rPr lang="en-US" i="1" dirty="0"/>
              <a:t>x</a:t>
            </a:r>
            <a:r>
              <a:rPr lang="en-US" dirty="0"/>
              <a:t> is even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” and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is the integers,  then    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true.</a:t>
            </a:r>
          </a:p>
          <a:p>
            <a:pPr lvl="2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Uniqueness Quantifier (</a:t>
            </a:r>
            <a:r>
              <a:rPr lang="en-US" altLang="en-US" i="1"/>
              <a:t>optional</a:t>
            </a:r>
            <a:r>
              <a:rPr lang="en-US" altLang="en-US"/>
              <a:t>)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 dirty="0">
                <a:sym typeface="Symbol" panose="05050102010706020507" pitchFamily="18" charset="2"/>
              </a:rPr>
              <a:t>!</a:t>
            </a:r>
            <a:r>
              <a:rPr lang="en-US" altLang="en-US" sz="2200" i="1" dirty="0">
                <a:sym typeface="Symbol" panose="05050102010706020507" pitchFamily="18" charset="2"/>
              </a:rPr>
              <a:t>x P</a:t>
            </a:r>
            <a:r>
              <a:rPr lang="en-US" altLang="en-US" sz="2200" dirty="0">
                <a:sym typeface="Symbol" panose="05050102010706020507" pitchFamily="18" charset="2"/>
              </a:rPr>
              <a:t>(</a:t>
            </a:r>
            <a:r>
              <a:rPr lang="en-US" altLang="en-US" sz="2200" i="1" dirty="0">
                <a:sym typeface="Symbol" panose="05050102010706020507" pitchFamily="18" charset="2"/>
              </a:rPr>
              <a:t>x</a:t>
            </a:r>
            <a:r>
              <a:rPr lang="en-US" altLang="en-US" sz="2200" dirty="0">
                <a:sym typeface="Symbol" panose="05050102010706020507" pitchFamily="18" charset="2"/>
              </a:rPr>
              <a:t>) means that </a:t>
            </a:r>
            <a:r>
              <a:rPr lang="en-US" altLang="en-US" sz="2200" i="1" dirty="0"/>
              <a:t>P</a:t>
            </a:r>
            <a:r>
              <a:rPr lang="en-US" altLang="en-US" sz="2200" dirty="0"/>
              <a:t>(</a:t>
            </a:r>
            <a:r>
              <a:rPr lang="en-US" altLang="en-US" sz="2200" i="1" dirty="0">
                <a:latin typeface="Bookman"/>
              </a:rPr>
              <a:t>x</a:t>
            </a:r>
            <a:r>
              <a:rPr lang="en-US" altLang="en-US" sz="2200" dirty="0"/>
              <a:t>) is true for </a:t>
            </a:r>
            <a:r>
              <a:rPr lang="en-US" altLang="en-US" sz="2200" u="sng" dirty="0"/>
              <a:t>one and only one</a:t>
            </a:r>
            <a:r>
              <a:rPr lang="en-US" altLang="en-US" sz="2200" dirty="0"/>
              <a:t> </a:t>
            </a:r>
            <a:r>
              <a:rPr lang="en-US" altLang="en-US" sz="2200" i="1" dirty="0">
                <a:latin typeface="Bookman"/>
              </a:rPr>
              <a:t>x </a:t>
            </a:r>
            <a:r>
              <a:rPr lang="en-US" altLang="en-US" sz="2200" dirty="0"/>
              <a:t>in the universe of discourse.</a:t>
            </a:r>
            <a:endParaRPr lang="en-US" altLang="en-US" sz="2200" i="1" dirty="0"/>
          </a:p>
          <a:p>
            <a:pPr>
              <a:lnSpc>
                <a:spcPct val="80000"/>
              </a:lnSpc>
            </a:pPr>
            <a:r>
              <a:rPr lang="en-US" altLang="en-US" sz="2200" dirty="0"/>
              <a:t>This is commonly expressed in English in the following equivalent ways: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/>
              <a:t>“There is a unique </a:t>
            </a:r>
            <a:r>
              <a:rPr lang="en-US" altLang="en-US" sz="1900" i="1" dirty="0">
                <a:latin typeface="Bookman"/>
              </a:rPr>
              <a:t>x</a:t>
            </a:r>
            <a:r>
              <a:rPr lang="en-US" altLang="en-US" sz="1900" i="1" dirty="0"/>
              <a:t> </a:t>
            </a:r>
            <a:r>
              <a:rPr lang="en-US" altLang="en-US" sz="1900" dirty="0"/>
              <a:t>such that </a:t>
            </a:r>
            <a:r>
              <a:rPr lang="en-US" altLang="en-US" sz="1900" i="1" dirty="0"/>
              <a:t>P</a:t>
            </a:r>
            <a:r>
              <a:rPr lang="en-US" altLang="en-US" sz="1900" dirty="0"/>
              <a:t>(</a:t>
            </a:r>
            <a:r>
              <a:rPr lang="en-US" altLang="en-US" sz="1900" i="1" dirty="0">
                <a:latin typeface="Bookman"/>
              </a:rPr>
              <a:t>x</a:t>
            </a:r>
            <a:r>
              <a:rPr lang="en-US" altLang="en-US" sz="1900" dirty="0"/>
              <a:t>).” </a:t>
            </a:r>
          </a:p>
          <a:p>
            <a:pPr lvl="1">
              <a:lnSpc>
                <a:spcPct val="80000"/>
              </a:lnSpc>
            </a:pPr>
            <a:r>
              <a:rPr lang="en-US" altLang="en-US" sz="1900" dirty="0"/>
              <a:t>“There is one and only one </a:t>
            </a:r>
            <a:r>
              <a:rPr lang="en-US" altLang="en-US" sz="1900" i="1" dirty="0">
                <a:latin typeface="Bookman"/>
              </a:rPr>
              <a:t>x</a:t>
            </a:r>
            <a:r>
              <a:rPr lang="en-US" altLang="en-US" sz="1900" dirty="0"/>
              <a:t> such that </a:t>
            </a:r>
            <a:r>
              <a:rPr lang="en-US" altLang="en-US" sz="1900" i="1" dirty="0"/>
              <a:t>P</a:t>
            </a:r>
            <a:r>
              <a:rPr lang="en-US" altLang="en-US" sz="1900" dirty="0"/>
              <a:t>(</a:t>
            </a:r>
            <a:r>
              <a:rPr lang="en-US" altLang="en-US" sz="1900" i="1" dirty="0">
                <a:latin typeface="Bookman"/>
              </a:rPr>
              <a:t>x</a:t>
            </a:r>
            <a:r>
              <a:rPr lang="en-US" altLang="en-US" sz="1900" dirty="0"/>
              <a:t>)”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Examples: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en-US" sz="1900" dirty="0"/>
              <a:t>If </a:t>
            </a:r>
            <a:r>
              <a:rPr lang="en-US" altLang="en-US" sz="1900" i="1" dirty="0"/>
              <a:t>P(x)</a:t>
            </a:r>
            <a:r>
              <a:rPr lang="en-US" altLang="en-US" sz="1900" dirty="0"/>
              <a:t> denotes  “</a:t>
            </a:r>
            <a:r>
              <a:rPr lang="en-US" altLang="en-US" sz="1900" i="1" dirty="0"/>
              <a:t>x</a:t>
            </a:r>
            <a:r>
              <a:rPr lang="en-US" altLang="en-US" sz="1900" dirty="0"/>
              <a:t> + </a:t>
            </a:r>
            <a:r>
              <a:rPr lang="en-US" altLang="en-US" sz="19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r>
              <a:rPr lang="en-US" altLang="en-US" sz="1900" dirty="0"/>
              <a:t> = </a:t>
            </a:r>
            <a:r>
              <a:rPr lang="en-US" altLang="en-US" sz="19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0”  and U is the integers, then </a:t>
            </a:r>
            <a:r>
              <a:rPr lang="en-US" altLang="en-US" sz="1900" dirty="0">
                <a:sym typeface="Symbol" panose="05050102010706020507" pitchFamily="18" charset="2"/>
              </a:rPr>
              <a:t>!</a:t>
            </a:r>
            <a:r>
              <a:rPr lang="en-US" altLang="en-US" sz="1900" i="1" dirty="0">
                <a:sym typeface="Symbol" panose="05050102010706020507" pitchFamily="18" charset="2"/>
              </a:rPr>
              <a:t>x P</a:t>
            </a:r>
            <a:r>
              <a:rPr lang="en-US" altLang="en-US" sz="1900" dirty="0">
                <a:sym typeface="Symbol" panose="05050102010706020507" pitchFamily="18" charset="2"/>
              </a:rPr>
              <a:t>(</a:t>
            </a:r>
            <a:r>
              <a:rPr lang="en-US" altLang="en-US" sz="1900" i="1" dirty="0">
                <a:sym typeface="Symbol" panose="05050102010706020507" pitchFamily="18" charset="2"/>
              </a:rPr>
              <a:t>x</a:t>
            </a:r>
            <a:r>
              <a:rPr lang="en-US" altLang="en-US" sz="1900" dirty="0">
                <a:sym typeface="Symbol" panose="05050102010706020507" pitchFamily="18" charset="2"/>
              </a:rPr>
              <a:t>) is true. 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en-US" sz="1900" dirty="0">
                <a:sym typeface="Symbol" panose="05050102010706020507" pitchFamily="18" charset="2"/>
              </a:rPr>
              <a:t>But if </a:t>
            </a:r>
            <a:r>
              <a:rPr lang="en-US" altLang="en-US" sz="1900" i="1" dirty="0"/>
              <a:t>P(x)</a:t>
            </a:r>
            <a:r>
              <a:rPr lang="en-US" altLang="en-US" sz="1900" dirty="0"/>
              <a:t> denotes  “</a:t>
            </a:r>
            <a:r>
              <a:rPr lang="en-US" altLang="en-US" sz="1900" i="1" dirty="0"/>
              <a:t>x</a:t>
            </a:r>
            <a:r>
              <a:rPr lang="en-US" altLang="en-US" sz="1900" dirty="0"/>
              <a:t> &gt; </a:t>
            </a:r>
            <a:r>
              <a:rPr lang="en-US" altLang="en-US" sz="19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0,”  then </a:t>
            </a:r>
            <a:r>
              <a:rPr lang="en-US" altLang="en-US" sz="1900" dirty="0">
                <a:sym typeface="Symbol" panose="05050102010706020507" pitchFamily="18" charset="2"/>
              </a:rPr>
              <a:t>!</a:t>
            </a:r>
            <a:r>
              <a:rPr lang="en-US" altLang="en-US" sz="1900" i="1" dirty="0">
                <a:sym typeface="Symbol" panose="05050102010706020507" pitchFamily="18" charset="2"/>
              </a:rPr>
              <a:t>x P</a:t>
            </a:r>
            <a:r>
              <a:rPr lang="en-US" altLang="en-US" sz="1900" dirty="0">
                <a:sym typeface="Symbol" panose="05050102010706020507" pitchFamily="18" charset="2"/>
              </a:rPr>
              <a:t>(</a:t>
            </a:r>
            <a:r>
              <a:rPr lang="en-US" altLang="en-US" sz="1900" i="1" dirty="0">
                <a:sym typeface="Symbol" panose="05050102010706020507" pitchFamily="18" charset="2"/>
              </a:rPr>
              <a:t>x</a:t>
            </a:r>
            <a:r>
              <a:rPr lang="en-US" altLang="en-US" sz="1900" dirty="0">
                <a:sym typeface="Symbol" panose="05050102010706020507" pitchFamily="18" charset="2"/>
              </a:rPr>
              <a:t>) is </a:t>
            </a:r>
            <a:r>
              <a:rPr lang="en-US" altLang="en-US" sz="1900">
                <a:sym typeface="Symbol" panose="05050102010706020507" pitchFamily="18" charset="2"/>
              </a:rPr>
              <a:t>false</a:t>
            </a:r>
            <a:r>
              <a:rPr lang="en-US" altLang="en-US" sz="1900" smtClean="0">
                <a:sym typeface="Symbol" panose="05050102010706020507" pitchFamily="18" charset="2"/>
              </a:rPr>
              <a:t>.</a:t>
            </a:r>
            <a:endParaRPr lang="en-US" alt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Thinking about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>
                <a:sym typeface="Symbol"/>
              </a:rPr>
              <a:t>When the  domain of discourse is finite, we can think of quantification as looping through the elements of the domain.</a:t>
            </a:r>
          </a:p>
          <a:p>
            <a:pPr>
              <a:defRPr/>
            </a:pPr>
            <a:r>
              <a:rPr lang="en-US" dirty="0">
                <a:sym typeface="Symbol"/>
              </a:rPr>
              <a:t>To evaluate 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loop through all 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in the domain. </a:t>
            </a:r>
          </a:p>
          <a:p>
            <a:pPr lvl="1">
              <a:defRPr/>
            </a:pPr>
            <a:r>
              <a:rPr lang="en-US" dirty="0">
                <a:sym typeface="Symbol"/>
              </a:rPr>
              <a:t>If at every step P(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true, then 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true. </a:t>
            </a:r>
          </a:p>
          <a:p>
            <a:pPr lvl="1">
              <a:defRPr/>
            </a:pPr>
            <a:r>
              <a:rPr lang="en-US" dirty="0">
                <a:sym typeface="Symbol"/>
              </a:rPr>
              <a:t>If at a step P(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false, then 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false and the loop terminates. </a:t>
            </a:r>
          </a:p>
          <a:p>
            <a:pPr>
              <a:defRPr/>
            </a:pPr>
            <a:r>
              <a:rPr lang="en-US" dirty="0">
                <a:sym typeface="Symbol"/>
              </a:rPr>
              <a:t>To evaluate 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loop through all 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in the domain. </a:t>
            </a:r>
          </a:p>
          <a:p>
            <a:pPr lvl="1">
              <a:defRPr/>
            </a:pPr>
            <a:r>
              <a:rPr lang="en-US" dirty="0">
                <a:sym typeface="Symbol"/>
              </a:rPr>
              <a:t>If  at some step, P(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true, then 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true and the loop terminates. </a:t>
            </a:r>
          </a:p>
          <a:p>
            <a:pPr lvl="1">
              <a:defRPr/>
            </a:pPr>
            <a:r>
              <a:rPr lang="en-US" dirty="0">
                <a:sym typeface="Symbol"/>
              </a:rPr>
              <a:t>If the loop ends without finding an 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for which P(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true, then 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false.</a:t>
            </a:r>
          </a:p>
          <a:p>
            <a:pPr>
              <a:defRPr/>
            </a:pPr>
            <a:r>
              <a:rPr lang="en-US" dirty="0">
                <a:sym typeface="Symbol"/>
              </a:rPr>
              <a:t>Even if the domains are infinite, we can still think of the quantifiers this fashion, but the loops will not terminate in some cases.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lvl="2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/>
              <a:t>The truth value of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x P(x)</a:t>
            </a:r>
            <a:r>
              <a:rPr lang="en-US" dirty="0"/>
              <a:t>  and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 x P(x) 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depend on both the propositional function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P(x)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and on  the domain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U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. </a:t>
            </a:r>
          </a:p>
          <a:p>
            <a:pPr>
              <a:defRPr/>
            </a:pPr>
            <a:r>
              <a:rPr lang="en-US" b="1" dirty="0">
                <a:latin typeface="Cambria Math" pitchFamily="18" charset="0"/>
                <a:ea typeface="Cambria Math" pitchFamily="18" charset="0"/>
                <a:sym typeface="Symbol"/>
              </a:rPr>
              <a:t>Examples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:</a:t>
            </a:r>
          </a:p>
          <a:p>
            <a:pPr marL="850392" lvl="1" indent="-457200">
              <a:buFont typeface="+mj-lt"/>
              <a:buAutoNum type="arabicPeriod"/>
              <a:defRPr/>
            </a:pPr>
            <a:r>
              <a:rPr lang="en-US" dirty="0"/>
              <a:t>If </a:t>
            </a:r>
            <a:r>
              <a:rPr lang="en-US" i="1" dirty="0"/>
              <a:t>U</a:t>
            </a:r>
            <a:r>
              <a:rPr lang="en-US" dirty="0"/>
              <a:t> is the  positive integers and </a:t>
            </a:r>
            <a:r>
              <a:rPr lang="en-US" i="1" dirty="0"/>
              <a:t>P(x) </a:t>
            </a:r>
            <a:r>
              <a:rPr lang="en-US" dirty="0"/>
              <a:t>is the statement           “</a:t>
            </a:r>
            <a:r>
              <a:rPr lang="en-US" i="1" dirty="0"/>
              <a:t>x</a:t>
            </a:r>
            <a:r>
              <a:rPr lang="en-US" dirty="0"/>
              <a:t> &lt;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”, then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x P(x)</a:t>
            </a:r>
            <a:r>
              <a:rPr lang="en-US" dirty="0"/>
              <a:t>   is true, but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 x P(x) 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is false. </a:t>
            </a:r>
          </a:p>
          <a:p>
            <a:pPr marL="850392" lvl="1" indent="-457200">
              <a:buFont typeface="+mj-lt"/>
              <a:buAutoNum type="arabicPeriod"/>
              <a:defRPr/>
            </a:pPr>
            <a:r>
              <a:rPr lang="en-US" dirty="0"/>
              <a:t>If </a:t>
            </a:r>
            <a:r>
              <a:rPr lang="en-US" i="1" dirty="0"/>
              <a:t>U</a:t>
            </a:r>
            <a:r>
              <a:rPr lang="en-US" dirty="0"/>
              <a:t> is the negative integers and </a:t>
            </a:r>
            <a:r>
              <a:rPr lang="en-US" i="1" dirty="0"/>
              <a:t>P(x) </a:t>
            </a:r>
            <a:r>
              <a:rPr lang="en-US" dirty="0"/>
              <a:t>is the statement           “</a:t>
            </a:r>
            <a:r>
              <a:rPr lang="en-US" i="1" dirty="0"/>
              <a:t>x</a:t>
            </a:r>
            <a:r>
              <a:rPr lang="en-US" dirty="0"/>
              <a:t> &lt;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”, then both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x P(x)</a:t>
            </a:r>
            <a:r>
              <a:rPr lang="en-US" dirty="0"/>
              <a:t>  and 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 x P(x) 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are true. </a:t>
            </a:r>
          </a:p>
          <a:p>
            <a:pPr marL="850392" lvl="1" indent="-457200">
              <a:buFont typeface="+mj-lt"/>
              <a:buAutoNum type="arabicPeriod"/>
              <a:defRPr/>
            </a:pPr>
            <a:r>
              <a:rPr lang="en-US" dirty="0"/>
              <a:t>If </a:t>
            </a:r>
            <a:r>
              <a:rPr lang="en-US" i="1" dirty="0"/>
              <a:t>U</a:t>
            </a:r>
            <a:r>
              <a:rPr lang="en-US" dirty="0"/>
              <a:t> consists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,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,  and </a:t>
            </a:r>
            <a:r>
              <a:rPr lang="en-US" i="1" dirty="0"/>
              <a:t>P(x) </a:t>
            </a:r>
            <a:r>
              <a:rPr lang="en-US" dirty="0"/>
              <a:t>is the statement           “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”, then  both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x P(x)</a:t>
            </a:r>
            <a:r>
              <a:rPr lang="en-US" dirty="0"/>
              <a:t>   and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 x P(x) 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are true. But if </a:t>
            </a:r>
            <a:r>
              <a:rPr lang="en-US" i="1" dirty="0"/>
              <a:t>P(x) </a:t>
            </a:r>
            <a:r>
              <a:rPr lang="en-US" dirty="0"/>
              <a:t>is the statement “</a:t>
            </a:r>
            <a:r>
              <a:rPr lang="en-US" i="1" dirty="0"/>
              <a:t>x</a:t>
            </a:r>
            <a:r>
              <a:rPr lang="en-US" dirty="0"/>
              <a:t> &lt;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”, then  both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x P(x)</a:t>
            </a:r>
            <a:r>
              <a:rPr lang="en-US" dirty="0"/>
              <a:t>   and            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 x P(x) 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are false. 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Precedence of Quantifiers</a:t>
            </a:r>
          </a:p>
        </p:txBody>
      </p:sp>
      <p:sp>
        <p:nvSpPr>
          <p:cNvPr id="1198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quantifiers </a:t>
            </a:r>
            <a:r>
              <a:rPr lang="en-US" altLang="en-US" dirty="0">
                <a:sym typeface="Symbol" panose="05050102010706020507" pitchFamily="18" charset="2"/>
              </a:rPr>
              <a:t> and   have higher precedence than all the logical operators.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For example, 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x P(x) ∨ Q(x)  </a:t>
            </a:r>
            <a:r>
              <a:rPr lang="en-US" altLang="en-US" dirty="0">
                <a:sym typeface="Symbol" panose="05050102010706020507" pitchFamily="18" charset="2"/>
              </a:rPr>
              <a:t>means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(x P(x))∨ Q(x)</a:t>
            </a:r>
            <a:r>
              <a:rPr lang="en-US" altLang="en-US" dirty="0">
                <a:sym typeface="Symbol" panose="05050102010706020507" pitchFamily="18" charset="2"/>
              </a:rPr>
              <a:t>  </a:t>
            </a:r>
          </a:p>
          <a:p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x (P(x) ∨ Q(x))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means something different.</a:t>
            </a:r>
          </a:p>
          <a:p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Unfortunately, often people write 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x P(x) ∨ Q(x) 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when they mean 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 x (P(x) ∨ Q(x)). 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Translating from English to Logic</a:t>
            </a:r>
          </a:p>
        </p:txBody>
      </p:sp>
      <p:sp>
        <p:nvSpPr>
          <p:cNvPr id="1208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 b="1" dirty="0"/>
              <a:t>Example </a:t>
            </a:r>
            <a:r>
              <a:rPr lang="en-US" altLang="en-US" sz="3000" b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r>
              <a:rPr lang="en-US" altLang="en-US" sz="3000" dirty="0"/>
              <a:t>:  Translate the following sentence into predicate logic: “Every student in this class has taken a course in Java.”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 b="1" dirty="0"/>
              <a:t>Solution</a:t>
            </a:r>
            <a:r>
              <a:rPr lang="en-US" altLang="en-US" sz="3000" dirty="0"/>
              <a:t>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 dirty="0"/>
              <a:t>  First decide on the domain </a:t>
            </a:r>
            <a:r>
              <a:rPr lang="en-US" altLang="en-US" sz="3000" i="1" dirty="0"/>
              <a:t>U</a:t>
            </a:r>
            <a:r>
              <a:rPr lang="en-US" altLang="en-US" sz="3000" dirty="0"/>
              <a:t>.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b="1" dirty="0"/>
              <a:t>Solution </a:t>
            </a:r>
            <a:r>
              <a:rPr lang="en-US" altLang="en-US" sz="2500" b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r>
              <a:rPr lang="en-US" altLang="en-US" sz="2500" dirty="0"/>
              <a:t>: If </a:t>
            </a:r>
            <a:r>
              <a:rPr lang="en-US" altLang="en-US" sz="2500" i="1" dirty="0"/>
              <a:t>U</a:t>
            </a:r>
            <a:r>
              <a:rPr lang="en-US" altLang="en-US" sz="2500" dirty="0"/>
              <a:t> is all students in this class, define a propositional function J(x) denoting “x has taken a course in Java” and translate as </a:t>
            </a:r>
            <a:r>
              <a:rPr lang="en-US" altLang="en-US" sz="2500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x J(x).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b="1" dirty="0"/>
              <a:t>Solution </a:t>
            </a:r>
            <a:r>
              <a:rPr lang="en-US" altLang="en-US" sz="2500" b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r>
              <a:rPr lang="en-US" altLang="en-US" sz="2500" dirty="0"/>
              <a:t>:</a:t>
            </a:r>
            <a:r>
              <a:rPr lang="en-US" altLang="en-US" sz="2500" b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en-US" sz="2500" dirty="0"/>
              <a:t>But if </a:t>
            </a:r>
            <a:r>
              <a:rPr lang="en-US" altLang="en-US" sz="2500" i="1" dirty="0"/>
              <a:t>U</a:t>
            </a:r>
            <a:r>
              <a:rPr lang="en-US" altLang="en-US" sz="2500" dirty="0"/>
              <a:t> is all people, also define a propositional  function S(x) denoting “x is a student in this class” and translate as     </a:t>
            </a:r>
            <a:r>
              <a:rPr lang="en-US" altLang="en-US" sz="2500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x (S(x)→ J(x))</a:t>
            </a:r>
            <a:r>
              <a:rPr lang="en-US" altLang="en-US" sz="25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.</a:t>
            </a:r>
            <a:r>
              <a:rPr lang="en-US" altLang="en-US" sz="2500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100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            x (S(x) </a:t>
            </a:r>
            <a:r>
              <a:rPr lang="en-US" altLang="en-US" sz="21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∧</a:t>
            </a:r>
            <a:r>
              <a:rPr lang="en-US" altLang="en-US" sz="2100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J(x))</a:t>
            </a:r>
            <a:r>
              <a:rPr lang="en-US" altLang="en-US" sz="21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 is not correct.  What does it mean?</a:t>
            </a:r>
          </a:p>
          <a:p>
            <a:pPr lvl="1">
              <a:lnSpc>
                <a:spcPct val="80000"/>
              </a:lnSpc>
            </a:pPr>
            <a:endParaRPr lang="en-US" alt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DF046-D91F-4ECD-8278-2A8AB938817A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52530" y="2057400"/>
            <a:ext cx="8001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example, </a:t>
            </a:r>
          </a:p>
          <a:p>
            <a:r>
              <a:rPr lang="en-US" dirty="0"/>
              <a:t>we may be interested in a wider group of people than only those in this class. If we change the domain to consist of all people, we will need to express our statement as</a:t>
            </a:r>
          </a:p>
          <a:p>
            <a:r>
              <a:rPr lang="en-US" dirty="0"/>
              <a:t>“For every person x, if person x is a student in this class then x has studied Java.”</a:t>
            </a:r>
          </a:p>
          <a:p>
            <a:r>
              <a:rPr lang="en-US" dirty="0"/>
              <a:t>If S(x) represents the statement that person x is in this class, we see that our statement can be expressed as ∀x(S(x) → J(x)). </a:t>
            </a:r>
          </a:p>
          <a:p>
            <a:r>
              <a:rPr lang="en-US" dirty="0"/>
              <a:t>[Caution! Our statement cannot be expressed as ∀x(S(x) ∧ J(x)) because this statement says that all people are students in this class and have studied</a:t>
            </a:r>
          </a:p>
          <a:p>
            <a:r>
              <a:rPr lang="en-US" dirty="0"/>
              <a:t>Java!]</a:t>
            </a:r>
          </a:p>
        </p:txBody>
      </p:sp>
    </p:spTree>
    <p:extLst>
      <p:ext uri="{BB962C8B-B14F-4D97-AF65-F5344CB8AC3E}">
        <p14:creationId xmlns:p14="http://schemas.microsoft.com/office/powerpoint/2010/main" val="364642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Predicate Logic (First-Order Logic (FOL), Predicate Calculus)</a:t>
            </a:r>
          </a:p>
          <a:p>
            <a:pPr lvl="1"/>
            <a:r>
              <a:rPr lang="en-US" altLang="en-US"/>
              <a:t>The Language of Quantifiers</a:t>
            </a:r>
          </a:p>
          <a:p>
            <a:pPr lvl="1"/>
            <a:r>
              <a:rPr lang="en-US" altLang="en-US"/>
              <a:t>Logical Equivalences</a:t>
            </a:r>
          </a:p>
          <a:p>
            <a:pPr lvl="1"/>
            <a:r>
              <a:rPr lang="en-US" altLang="en-US"/>
              <a:t>Nested Quantifiers</a:t>
            </a:r>
          </a:p>
          <a:p>
            <a:pPr lvl="1"/>
            <a:r>
              <a:rPr lang="en-US" altLang="en-US"/>
              <a:t>Translation from Predicate Logic to English</a:t>
            </a:r>
          </a:p>
          <a:p>
            <a:pPr lvl="1"/>
            <a:r>
              <a:rPr lang="en-US" altLang="en-US"/>
              <a:t>Translation from English to Predicate Logic</a:t>
            </a:r>
          </a:p>
          <a:p>
            <a:endParaRPr lang="en-US" altLang="en-US"/>
          </a:p>
          <a:p>
            <a:pPr lvl="1">
              <a:buFont typeface="Wingdings" panose="05000000000000000000" pitchFamily="2" charset="2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Translating from English to Logic</a:t>
            </a:r>
          </a:p>
        </p:txBody>
      </p:sp>
      <p:sp>
        <p:nvSpPr>
          <p:cNvPr id="1228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 b="1"/>
              <a:t>Example 2</a:t>
            </a:r>
            <a:r>
              <a:rPr lang="en-US" altLang="en-US" sz="3000"/>
              <a:t>: Translate the following sentence into predicate logic: “Some student in this class has taken a course in Java.”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 b="1"/>
              <a:t>Solution</a:t>
            </a:r>
            <a:r>
              <a:rPr lang="en-US" altLang="en-US" sz="3000"/>
              <a:t>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/>
              <a:t>First decide on the domain </a:t>
            </a:r>
            <a:r>
              <a:rPr lang="en-US" altLang="en-US" sz="3000" i="1"/>
              <a:t>U</a:t>
            </a:r>
            <a:r>
              <a:rPr lang="en-US" altLang="en-US" sz="3000"/>
              <a:t>.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b="1"/>
              <a:t>Solution </a:t>
            </a:r>
            <a:r>
              <a:rPr lang="en-US" altLang="en-US" sz="2500" b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r>
              <a:rPr lang="en-US" altLang="en-US" sz="2500"/>
              <a:t>: If </a:t>
            </a:r>
            <a:r>
              <a:rPr lang="en-US" altLang="en-US" sz="2500" i="1"/>
              <a:t>U</a:t>
            </a:r>
            <a:r>
              <a:rPr lang="en-US" altLang="en-US" sz="2500"/>
              <a:t> is all students in this class, translate as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                          x J(x)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b="1"/>
              <a:t>Solution </a:t>
            </a:r>
            <a:r>
              <a:rPr lang="en-US" altLang="en-US" sz="2500" b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r>
              <a:rPr lang="en-US" altLang="en-US" sz="2500"/>
              <a:t>: But if </a:t>
            </a:r>
            <a:r>
              <a:rPr lang="en-US" altLang="en-US" sz="2500" i="1"/>
              <a:t>U</a:t>
            </a:r>
            <a:r>
              <a:rPr lang="en-US" altLang="en-US" sz="2500"/>
              <a:t> is all people, then translate as                 </a:t>
            </a:r>
            <a:r>
              <a:rPr lang="en-US" altLang="en-US" sz="25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x (S(x) ∧ J(x)) 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1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       x (S(x)→ J(x))</a:t>
            </a:r>
            <a:r>
              <a:rPr lang="en-US" altLang="en-US" sz="21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is not correct. What does it mean?</a:t>
            </a:r>
            <a:endParaRPr lang="en-US" altLang="en-US" sz="2100"/>
          </a:p>
          <a:p>
            <a:pPr lvl="1">
              <a:lnSpc>
                <a:spcPct val="80000"/>
              </a:lnSpc>
            </a:pPr>
            <a:endParaRPr lang="en-US" altLang="en-US" sz="2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DF046-D91F-4ECD-8278-2A8AB938817A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143000"/>
            <a:ext cx="800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we are interested in people other than those in this class, we look at the statement a little differently. Our statement can be expressed as</a:t>
            </a:r>
          </a:p>
          <a:p>
            <a:r>
              <a:rPr lang="en-US" dirty="0"/>
              <a:t>“There is a person x having the properties that x is a student in this class and x has studied Java.”</a:t>
            </a:r>
          </a:p>
          <a:p>
            <a:r>
              <a:rPr lang="en-US" dirty="0"/>
              <a:t>In this case, the domain for the variable x consists of all people. We introduce S(x) to represent</a:t>
            </a:r>
          </a:p>
          <a:p>
            <a:r>
              <a:rPr lang="en-US" dirty="0"/>
              <a:t>“x is a student in this class.” Our solution becomes ∃x(S(x) ∧ J(x)) because the statement is that there is a person x who is a student in this class and who has studied Java. </a:t>
            </a:r>
          </a:p>
          <a:p>
            <a:r>
              <a:rPr lang="en-US" dirty="0"/>
              <a:t>[Caution! Our statement cannot be expressed as ∃x(S(x) → J(x)), which is true when there is someone not in the class because, in that case, for such a person x, S(x) → J(x) becomes either F→T or F→F, both of which are true.]</a:t>
            </a:r>
          </a:p>
        </p:txBody>
      </p:sp>
    </p:spTree>
    <p:extLst>
      <p:ext uri="{BB962C8B-B14F-4D97-AF65-F5344CB8AC3E}">
        <p14:creationId xmlns:p14="http://schemas.microsoft.com/office/powerpoint/2010/main" val="400147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to the Socrates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Introduce the  propositional functions </a:t>
            </a:r>
            <a:r>
              <a:rPr lang="en-US" i="1" dirty="0"/>
              <a:t>Man(x) </a:t>
            </a:r>
            <a:r>
              <a:rPr lang="en-US" dirty="0"/>
              <a:t>denoting “</a:t>
            </a:r>
            <a:r>
              <a:rPr lang="en-US" i="1" dirty="0"/>
              <a:t>x</a:t>
            </a:r>
            <a:r>
              <a:rPr lang="en-US" dirty="0"/>
              <a:t> is a man” and  </a:t>
            </a:r>
            <a:r>
              <a:rPr lang="en-US" i="1" dirty="0"/>
              <a:t>Mortal(x)</a:t>
            </a:r>
            <a:r>
              <a:rPr lang="en-US" dirty="0"/>
              <a:t> denoting “</a:t>
            </a:r>
            <a:r>
              <a:rPr lang="en-US" i="1" dirty="0"/>
              <a:t>x</a:t>
            </a:r>
            <a:r>
              <a:rPr lang="en-US" dirty="0"/>
              <a:t> is mortal.”  Specify the  domain as all people.</a:t>
            </a:r>
          </a:p>
          <a:p>
            <a:pPr>
              <a:defRPr/>
            </a:pPr>
            <a:r>
              <a:rPr lang="en-US" sz="2600" dirty="0"/>
              <a:t>The two premises are</a:t>
            </a:r>
            <a:r>
              <a:rPr lang="en-US" dirty="0"/>
              <a:t>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conclusion is: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Later we will show how to prove that the conclusion follows from the premises.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24932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76600"/>
            <a:ext cx="34004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3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733800"/>
            <a:ext cx="21336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4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343400"/>
            <a:ext cx="24622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Equivalences in Predicate Logic</a:t>
            </a:r>
          </a:p>
        </p:txBody>
      </p:sp>
      <p:sp>
        <p:nvSpPr>
          <p:cNvPr id="1259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000"/>
              <a:t>Statements involving predicates and quantifiers are </a:t>
            </a:r>
            <a:r>
              <a:rPr lang="en-US" altLang="en-US" sz="3000" i="1"/>
              <a:t>logically equivalent </a:t>
            </a:r>
            <a:r>
              <a:rPr lang="en-US" altLang="en-US" sz="3000"/>
              <a:t>if and only if they have the same truth value </a:t>
            </a:r>
          </a:p>
          <a:p>
            <a:pPr lvl="1">
              <a:lnSpc>
                <a:spcPct val="90000"/>
              </a:lnSpc>
            </a:pPr>
            <a:r>
              <a:rPr lang="en-US" altLang="en-US" sz="2500"/>
              <a:t>for every predicate substituted into these statements and </a:t>
            </a:r>
          </a:p>
          <a:p>
            <a:pPr lvl="1">
              <a:lnSpc>
                <a:spcPct val="90000"/>
              </a:lnSpc>
            </a:pPr>
            <a:r>
              <a:rPr lang="en-US" altLang="en-US" sz="2500"/>
              <a:t>for every domain of discourse used for the variables in the expressions. </a:t>
            </a:r>
          </a:p>
          <a:p>
            <a:pPr>
              <a:lnSpc>
                <a:spcPct val="90000"/>
              </a:lnSpc>
            </a:pPr>
            <a:r>
              <a:rPr lang="en-US" altLang="en-US" sz="3000"/>
              <a:t>The notation </a:t>
            </a:r>
            <a:r>
              <a:rPr lang="en-US" altLang="en-US" sz="3000" i="1"/>
              <a:t>S </a:t>
            </a:r>
            <a:r>
              <a:rPr lang="en-US" altLang="en-US" sz="3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≡</a:t>
            </a:r>
            <a:r>
              <a:rPr lang="en-US" altLang="en-US" sz="30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T</a:t>
            </a:r>
            <a:r>
              <a:rPr lang="en-US" altLang="en-US" sz="3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 indicates that </a:t>
            </a:r>
            <a:r>
              <a:rPr lang="en-US" altLang="en-US" sz="30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S</a:t>
            </a:r>
            <a:r>
              <a:rPr lang="en-US" altLang="en-US" sz="3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and </a:t>
            </a:r>
            <a:r>
              <a:rPr lang="en-US" altLang="en-US" sz="30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T</a:t>
            </a:r>
            <a:r>
              <a:rPr lang="en-US" altLang="en-US" sz="3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 are logically equivalent. </a:t>
            </a:r>
          </a:p>
          <a:p>
            <a:pPr>
              <a:lnSpc>
                <a:spcPct val="90000"/>
              </a:lnSpc>
            </a:pPr>
            <a:r>
              <a:rPr lang="en-US" altLang="en-US" sz="3000" b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Example</a:t>
            </a:r>
            <a:r>
              <a:rPr lang="en-US" altLang="en-US" sz="3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:  </a:t>
            </a:r>
            <a:r>
              <a:rPr lang="en-US" altLang="en-US" sz="3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</a:t>
            </a:r>
            <a:r>
              <a:rPr lang="en-US" altLang="en-US" sz="30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x</a:t>
            </a:r>
            <a:r>
              <a:rPr lang="en-US" altLang="en-US" sz="3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¬¬</a:t>
            </a:r>
            <a:r>
              <a:rPr lang="en-US" altLang="en-US" sz="30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S(x) </a:t>
            </a:r>
            <a:r>
              <a:rPr lang="en-US" altLang="en-US" sz="3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≡</a:t>
            </a:r>
            <a:r>
              <a:rPr lang="en-US" altLang="en-US" sz="3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</a:t>
            </a:r>
            <a:r>
              <a:rPr lang="en-US" altLang="en-US" sz="30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x S(x)</a:t>
            </a:r>
            <a:endParaRPr lang="en-US" altLang="en-US" sz="30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Thinking about Quantifiers as Conjunctions and Disjunctions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>
                <a:sym typeface="Symbol"/>
              </a:rPr>
              <a:t>If the domain is finite, a universally quantified proposition is equivalent to a conjunction of propositions without quantifiers and an existentially quantified proposition is equivalent to  a disjunction of propositions without quantifiers. </a:t>
            </a:r>
          </a:p>
          <a:p>
            <a:pPr>
              <a:defRPr/>
            </a:pPr>
            <a:r>
              <a:rPr lang="en-US" dirty="0">
                <a:sym typeface="Symbol"/>
              </a:rPr>
              <a:t>If </a:t>
            </a:r>
            <a:r>
              <a:rPr lang="en-US" i="1" dirty="0">
                <a:sym typeface="Symbol"/>
              </a:rPr>
              <a:t>U</a:t>
            </a:r>
            <a:r>
              <a:rPr lang="en-US" dirty="0">
                <a:sym typeface="Symbol"/>
              </a:rPr>
              <a:t> consists of the integers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dirty="0">
                <a:sym typeface="Symbol"/>
              </a:rPr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2</a:t>
            </a:r>
            <a:r>
              <a:rPr lang="en-US" dirty="0">
                <a:sym typeface="Symbol"/>
              </a:rPr>
              <a:t>, and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3</a:t>
            </a:r>
            <a:r>
              <a:rPr lang="en-US" dirty="0">
                <a:sym typeface="Symbol"/>
              </a:rPr>
              <a:t>: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>
              <a:sym typeface="Symbol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>
              <a:sym typeface="Symbol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>
              <a:sym typeface="Symbol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>
              <a:sym typeface="Symbol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>
              <a:sym typeface="Symbol"/>
            </a:endParaRPr>
          </a:p>
          <a:p>
            <a:pPr>
              <a:defRPr/>
            </a:pPr>
            <a:r>
              <a:rPr lang="en-US" dirty="0">
                <a:sym typeface="Symbol"/>
              </a:rPr>
              <a:t>Even if the domains are infinite, you can still think of the quantifiers in this fashion, but the equivalent expressions without quantifiers will be infinitely long.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lvl="2">
              <a:defRPr/>
            </a:pPr>
            <a:endParaRPr lang="en-US" dirty="0"/>
          </a:p>
        </p:txBody>
      </p:sp>
      <p:pic>
        <p:nvPicPr>
          <p:cNvPr id="128004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57600"/>
            <a:ext cx="407828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5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343400"/>
            <a:ext cx="40624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Negating Quantified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/>
              <a:t>Consider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x J(x)</a:t>
            </a:r>
            <a:endParaRPr lang="en-US" dirty="0"/>
          </a:p>
          <a:p>
            <a:pPr marL="850392" lvl="1" indent="-457200">
              <a:buFont typeface="Wingdings" panose="05000000000000000000" pitchFamily="2" charset="2"/>
              <a:buNone/>
              <a:defRPr/>
            </a:pPr>
            <a:r>
              <a:rPr lang="en-US" dirty="0"/>
              <a:t>“Every student in your class has taken a course in Java.”</a:t>
            </a:r>
          </a:p>
          <a:p>
            <a:pPr marL="850392" lvl="1" indent="-457200">
              <a:buFont typeface="Wingdings" panose="05000000000000000000" pitchFamily="2" charset="2"/>
              <a:buNone/>
              <a:defRPr/>
            </a:pPr>
            <a:r>
              <a:rPr lang="en-US" dirty="0"/>
              <a:t> Here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J(x)</a:t>
            </a:r>
            <a:r>
              <a:rPr lang="en-US" dirty="0"/>
              <a:t>  is “x has taken a course in Java” and </a:t>
            </a:r>
          </a:p>
          <a:p>
            <a:pPr marL="850392" lvl="1" indent="-457200">
              <a:buFont typeface="Wingdings" panose="05000000000000000000" pitchFamily="2" charset="2"/>
              <a:buNone/>
              <a:defRPr/>
            </a:pPr>
            <a:r>
              <a:rPr lang="en-US" dirty="0"/>
              <a:t> the domain is students in your class. </a:t>
            </a:r>
          </a:p>
          <a:p>
            <a:pPr>
              <a:defRPr/>
            </a:pPr>
            <a:r>
              <a:rPr lang="en-US" dirty="0"/>
              <a:t>Negating the original statement gives “It is not the case that every student in your class has taken a course in Java.” This implies that “There is a student in your class who has not taken a course in Java.”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i="1" dirty="0">
                <a:latin typeface="Cambria Math"/>
                <a:ea typeface="Cambria Math"/>
                <a:sym typeface="Symbol"/>
              </a:rPr>
              <a:t>     </a:t>
            </a:r>
            <a:r>
              <a:rPr lang="en-US" dirty="0">
                <a:latin typeface="Cambria Math"/>
                <a:ea typeface="Cambria Math"/>
                <a:sym typeface="Symbol"/>
              </a:rPr>
              <a:t>Symbolically</a:t>
            </a:r>
            <a:r>
              <a:rPr lang="en-US" i="1" dirty="0">
                <a:latin typeface="Cambria Math"/>
                <a:ea typeface="Cambria Math"/>
                <a:sym typeface="Symbol"/>
              </a:rPr>
              <a:t>  ¬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x J(x) 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and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x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¬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J(x)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are equivalent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Negating Quantified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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/>
              <a:t> ∈ </a:t>
            </a:r>
            <a:r>
              <a:rPr lang="en-US" dirty="0"/>
              <a:t>Z</a:t>
            </a:r>
            <a:r>
              <a:rPr lang="en-US" baseline="30000" dirty="0" smtClean="0"/>
              <a:t>+</a:t>
            </a:r>
            <a:r>
              <a:rPr lang="en-US" dirty="0" smtClean="0"/>
              <a:t> , x&gt;3</a:t>
            </a:r>
          </a:p>
          <a:p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Some of x is member of positive integers,</a:t>
            </a:r>
          </a:p>
          <a:p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P(x) = x&gt;3 (this is false because 0, 1 and 2 also come in positive integers.</a:t>
            </a:r>
          </a:p>
          <a:p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We can negate this statement as follows:</a:t>
            </a:r>
          </a:p>
          <a:p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/>
              <a:t> ∈ Z</a:t>
            </a:r>
            <a:r>
              <a:rPr lang="en-US" baseline="30000" dirty="0" smtClean="0"/>
              <a:t>+  , x &lt;= 3, now ~P(x)</a:t>
            </a:r>
            <a:r>
              <a:rPr lang="en-US" dirty="0" smtClean="0"/>
              <a:t> = </a:t>
            </a:r>
            <a:r>
              <a:rPr lang="en-US" baseline="30000" dirty="0"/>
              <a:t>x &lt;= </a:t>
            </a:r>
            <a:r>
              <a:rPr lang="en-US" baseline="30000" dirty="0" smtClean="0"/>
              <a:t>3</a:t>
            </a:r>
          </a:p>
          <a:p>
            <a:r>
              <a:rPr lang="en-US" i="1" dirty="0">
                <a:latin typeface="Cambria Math"/>
                <a:ea typeface="Cambria Math"/>
                <a:sym typeface="Symbol"/>
              </a:rPr>
              <a:t> </a:t>
            </a:r>
            <a:r>
              <a:rPr lang="en-US" dirty="0">
                <a:latin typeface="Cambria Math"/>
                <a:ea typeface="Cambria Math"/>
                <a:sym typeface="Symbol"/>
              </a:rPr>
              <a:t>Symbolically</a:t>
            </a:r>
            <a:r>
              <a:rPr lang="en-US" i="1" dirty="0">
                <a:latin typeface="Cambria Math"/>
                <a:ea typeface="Cambria Math"/>
                <a:sym typeface="Symbol"/>
              </a:rPr>
              <a:t>  ¬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x J(x) 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and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x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¬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J(x)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are equivalent</a:t>
            </a:r>
          </a:p>
          <a:p>
            <a:endParaRPr lang="en-US" i="1" dirty="0" smtClean="0">
              <a:latin typeface="Cambria Math" pitchFamily="18" charset="0"/>
              <a:ea typeface="Cambria Math" pitchFamily="18" charset="0"/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B3ADA-7D94-4387-ADFB-C9ECA51860E3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014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Negating Quantified Expressions (</a:t>
            </a:r>
            <a:r>
              <a:rPr lang="en-US" i="1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Now Consider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 x J(x)</a:t>
            </a:r>
            <a:endParaRPr lang="en-US" dirty="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dirty="0"/>
              <a:t>“There is a student in this class who has taken a course in Java.”</a:t>
            </a:r>
            <a:endParaRPr lang="en-US" i="1" dirty="0">
              <a:latin typeface="Cambria Math" pitchFamily="18" charset="0"/>
              <a:ea typeface="Cambria Math" pitchFamily="18" charset="0"/>
              <a:sym typeface="Symbol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dirty="0"/>
              <a:t>Where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J(x)</a:t>
            </a:r>
            <a:r>
              <a:rPr lang="en-US" dirty="0"/>
              <a:t>  is “x has taken a course in Java.”</a:t>
            </a:r>
          </a:p>
          <a:p>
            <a:pPr>
              <a:defRPr/>
            </a:pPr>
            <a:r>
              <a:rPr lang="en-US" dirty="0"/>
              <a:t>Negating the original statement gives “It is not the case that there is a student in this class who has taken Java.” This implies that “Every student in this class has not taken a course in Java”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i="1" dirty="0">
                <a:latin typeface="Cambria Math"/>
                <a:ea typeface="Cambria Math"/>
                <a:sym typeface="Symbol"/>
              </a:rPr>
              <a:t>     </a:t>
            </a:r>
            <a:r>
              <a:rPr lang="en-US" dirty="0">
                <a:latin typeface="Cambria Math"/>
                <a:ea typeface="Cambria Math"/>
                <a:sym typeface="Symbol"/>
              </a:rPr>
              <a:t>Symbolically</a:t>
            </a:r>
            <a:r>
              <a:rPr lang="en-US" i="1" dirty="0">
                <a:latin typeface="Cambria Math"/>
                <a:ea typeface="Cambria Math"/>
                <a:sym typeface="Symbol"/>
              </a:rPr>
              <a:t>  ¬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 x J(x) 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and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 x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¬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J(x)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are equivalent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 Morgan’s Laws for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The rules for negating quantifiers are: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reasoning in the table shows that: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These are important. You will use these. </a:t>
            </a:r>
          </a:p>
        </p:txBody>
      </p:sp>
      <p:pic>
        <p:nvPicPr>
          <p:cNvPr id="132100" name="Picture 3" descr="table2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5024438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1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419600"/>
            <a:ext cx="34321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2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105400"/>
            <a:ext cx="34321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Translation from English to Logic</a:t>
            </a:r>
          </a:p>
        </p:txBody>
      </p:sp>
      <p:sp>
        <p:nvSpPr>
          <p:cNvPr id="133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 b="1" dirty="0"/>
              <a:t>Examples</a:t>
            </a:r>
            <a:r>
              <a:rPr lang="en-US" altLang="en-US" sz="3000" dirty="0"/>
              <a:t>: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en-US" sz="3000" dirty="0"/>
              <a:t>“Some student in this class has visited Mexico.”</a:t>
            </a:r>
          </a:p>
          <a:p>
            <a:pPr marL="849313" lvl="1" indent="-4572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dirty="0"/>
              <a:t>   </a:t>
            </a:r>
            <a:r>
              <a:rPr lang="en-US" altLang="en-US" sz="2500" b="1" dirty="0"/>
              <a:t>Solution</a:t>
            </a:r>
            <a:r>
              <a:rPr lang="en-US" altLang="en-US" sz="2500" dirty="0"/>
              <a:t>: Let </a:t>
            </a:r>
            <a:r>
              <a:rPr lang="en-US" altLang="en-US" sz="2500" i="1" dirty="0"/>
              <a:t>M</a:t>
            </a:r>
            <a:r>
              <a:rPr lang="en-US" altLang="en-US" sz="2500" dirty="0"/>
              <a:t>(</a:t>
            </a:r>
            <a:r>
              <a:rPr lang="en-US" altLang="en-US" sz="2500" i="1" dirty="0"/>
              <a:t>x</a:t>
            </a:r>
            <a:r>
              <a:rPr lang="en-US" altLang="en-US" sz="2500" dirty="0"/>
              <a:t>) denote “</a:t>
            </a:r>
            <a:r>
              <a:rPr lang="en-US" altLang="en-US" sz="2500" i="1" dirty="0"/>
              <a:t>x</a:t>
            </a:r>
            <a:r>
              <a:rPr lang="en-US" altLang="en-US" sz="2500" dirty="0"/>
              <a:t> has visited Mexico” and </a:t>
            </a:r>
            <a:r>
              <a:rPr lang="en-US" altLang="en-US" sz="2500" i="1" dirty="0"/>
              <a:t>S</a:t>
            </a:r>
            <a:r>
              <a:rPr lang="en-US" altLang="en-US" sz="2500" dirty="0"/>
              <a:t>(</a:t>
            </a:r>
            <a:r>
              <a:rPr lang="en-US" altLang="en-US" sz="2500" i="1" dirty="0"/>
              <a:t>x</a:t>
            </a:r>
            <a:r>
              <a:rPr lang="en-US" altLang="en-US" sz="2500" dirty="0"/>
              <a:t>) denote “</a:t>
            </a:r>
            <a:r>
              <a:rPr lang="en-US" altLang="en-US" sz="2500" i="1" dirty="0"/>
              <a:t>x</a:t>
            </a:r>
            <a:r>
              <a:rPr lang="en-US" altLang="en-US" sz="2500" dirty="0"/>
              <a:t> is a student in this class,”  and </a:t>
            </a:r>
            <a:r>
              <a:rPr lang="en-US" altLang="en-US" sz="2500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U  </a:t>
            </a:r>
            <a:r>
              <a:rPr lang="en-US" altLang="en-US" sz="25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be all people.</a:t>
            </a:r>
            <a:endParaRPr lang="en-US" altLang="en-US" sz="2500" dirty="0"/>
          </a:p>
          <a:p>
            <a:pPr marL="849313" lvl="1" indent="-4572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dirty="0"/>
              <a:t>                      </a:t>
            </a:r>
            <a:r>
              <a:rPr lang="en-US" altLang="en-US" sz="2500" dirty="0">
                <a:sym typeface="Symbol" panose="05050102010706020507" pitchFamily="18" charset="2"/>
              </a:rPr>
              <a:t></a:t>
            </a:r>
            <a:r>
              <a:rPr lang="en-US" altLang="en-US" sz="2500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x  (S(x) </a:t>
            </a:r>
            <a:r>
              <a:rPr lang="en-US" altLang="en-US" sz="25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∧ </a:t>
            </a:r>
            <a:r>
              <a:rPr lang="en-US" altLang="en-US" sz="2500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M(x))</a:t>
            </a:r>
            <a:endParaRPr lang="en-US" altLang="en-US" sz="2500" dirty="0"/>
          </a:p>
          <a:p>
            <a:pPr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en-US" sz="3000" dirty="0"/>
              <a:t>“Every student in this class has visited Canada or Mexico.”</a:t>
            </a:r>
          </a:p>
          <a:p>
            <a:pPr marL="849313" lvl="1" indent="-4572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dirty="0"/>
              <a:t>  </a:t>
            </a:r>
            <a:r>
              <a:rPr lang="en-US" altLang="en-US" sz="2500" b="1" dirty="0"/>
              <a:t>Solution</a:t>
            </a:r>
            <a:r>
              <a:rPr lang="en-US" altLang="en-US" sz="2500" dirty="0"/>
              <a:t>: Add </a:t>
            </a:r>
            <a:r>
              <a:rPr lang="en-US" altLang="en-US" sz="2500" i="1" dirty="0"/>
              <a:t>C</a:t>
            </a:r>
            <a:r>
              <a:rPr lang="en-US" altLang="en-US" sz="2500" dirty="0"/>
              <a:t>(</a:t>
            </a:r>
            <a:r>
              <a:rPr lang="en-US" altLang="en-US" sz="2500" i="1" dirty="0"/>
              <a:t>x</a:t>
            </a:r>
            <a:r>
              <a:rPr lang="en-US" altLang="en-US" sz="2500" dirty="0"/>
              <a:t>) denoting “</a:t>
            </a:r>
            <a:r>
              <a:rPr lang="en-US" altLang="en-US" sz="2500" i="1" dirty="0"/>
              <a:t>x</a:t>
            </a:r>
            <a:r>
              <a:rPr lang="en-US" altLang="en-US" sz="2500" dirty="0"/>
              <a:t> has visited Canada.”</a:t>
            </a:r>
          </a:p>
          <a:p>
            <a:pPr marL="849313" lvl="1" indent="-457200">
              <a:lnSpc>
                <a:spcPct val="80000"/>
              </a:lnSpc>
              <a:buNone/>
            </a:pPr>
            <a:r>
              <a:rPr lang="en-US" altLang="en-US" sz="2500" dirty="0"/>
              <a:t>and </a:t>
            </a:r>
            <a:r>
              <a:rPr lang="en-US" altLang="en-US" sz="2500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U  </a:t>
            </a:r>
            <a:r>
              <a:rPr lang="en-US" altLang="en-US" sz="25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be all </a:t>
            </a:r>
            <a:r>
              <a:rPr lang="en-US" altLang="en-US" sz="25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people.</a:t>
            </a:r>
            <a:endParaRPr lang="en-US" altLang="en-US" sz="2500" dirty="0"/>
          </a:p>
          <a:p>
            <a:pPr marL="849313" lvl="1" indent="-4572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                    x (S(x)→ (M(x)∨C(x)))</a:t>
            </a:r>
            <a:endParaRPr lang="en-US" altLang="en-US" sz="2500" i="1" dirty="0"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Predicates and Quantifiers</a:t>
            </a:r>
          </a:p>
        </p:txBody>
      </p:sp>
      <p:sp>
        <p:nvSpPr>
          <p:cNvPr id="1064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Section 1.4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Some Fun with Translating from English into Logical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 = {Nitwits, Blubbers, Oddments}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i="1" dirty="0"/>
              <a:t>F(x)</a:t>
            </a:r>
            <a:r>
              <a:rPr lang="en-US" altLang="en-US" dirty="0"/>
              <a:t>: </a:t>
            </a:r>
            <a:r>
              <a:rPr lang="en-US" altLang="en-US" i="1" dirty="0"/>
              <a:t>x</a:t>
            </a:r>
            <a:r>
              <a:rPr lang="en-US" altLang="en-US" dirty="0"/>
              <a:t> is a Nitwit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i="1" dirty="0"/>
              <a:t>S(x)</a:t>
            </a:r>
            <a:r>
              <a:rPr lang="en-US" altLang="en-US" dirty="0"/>
              <a:t>: </a:t>
            </a:r>
            <a:r>
              <a:rPr lang="en-US" altLang="en-US" i="1" dirty="0"/>
              <a:t>x</a:t>
            </a:r>
            <a:r>
              <a:rPr lang="en-US" altLang="en-US" dirty="0"/>
              <a:t> is a Blubber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i="1" dirty="0"/>
              <a:t>T(x)</a:t>
            </a:r>
            <a:r>
              <a:rPr lang="en-US" altLang="en-US" dirty="0"/>
              <a:t>: x is a Oddment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   </a:t>
            </a:r>
            <a:r>
              <a:rPr lang="en-US" altLang="en-US" dirty="0"/>
              <a:t>Translate “Everything is a Nitwit”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    Solution</a:t>
            </a:r>
            <a:r>
              <a:rPr lang="en-US" altLang="en-US" dirty="0"/>
              <a:t>: 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  <a:sym typeface="Symbol" panose="05050102010706020507" pitchFamily="18" charset="2"/>
              </a:rPr>
              <a:t>x F(x)</a:t>
            </a:r>
            <a:endParaRPr lang="en-US" altLang="en-US" i="1" dirty="0"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endParaRPr lang="en-US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Predicates </a:t>
            </a:r>
          </a:p>
          <a:p>
            <a:pPr>
              <a:defRPr/>
            </a:pPr>
            <a:r>
              <a:rPr lang="en-US" dirty="0"/>
              <a:t>Variables</a:t>
            </a:r>
          </a:p>
          <a:p>
            <a:pPr>
              <a:defRPr/>
            </a:pPr>
            <a:r>
              <a:rPr lang="en-US" dirty="0"/>
              <a:t>Quantifiers</a:t>
            </a:r>
          </a:p>
          <a:p>
            <a:pPr lvl="1">
              <a:defRPr/>
            </a:pPr>
            <a:r>
              <a:rPr lang="en-US" dirty="0"/>
              <a:t>Universal Quantifier</a:t>
            </a:r>
          </a:p>
          <a:p>
            <a:pPr lvl="1">
              <a:defRPr/>
            </a:pPr>
            <a:r>
              <a:rPr lang="en-US" dirty="0"/>
              <a:t>Existential Quantifier</a:t>
            </a:r>
          </a:p>
          <a:p>
            <a:pPr>
              <a:defRPr/>
            </a:pPr>
            <a:r>
              <a:rPr lang="en-US" dirty="0"/>
              <a:t>Negating Quantifiers</a:t>
            </a:r>
          </a:p>
          <a:p>
            <a:pPr lvl="1">
              <a:defRPr/>
            </a:pPr>
            <a:r>
              <a:rPr lang="en-US" dirty="0"/>
              <a:t>De Morgan’s Laws for Quantifiers</a:t>
            </a:r>
          </a:p>
          <a:p>
            <a:pPr>
              <a:defRPr/>
            </a:pPr>
            <a:r>
              <a:rPr lang="en-US" dirty="0"/>
              <a:t>Translating English to Logic</a:t>
            </a:r>
          </a:p>
          <a:p>
            <a:pPr>
              <a:defRPr/>
            </a:pPr>
            <a:r>
              <a:rPr lang="en-US" dirty="0"/>
              <a:t>Logic Programming (</a:t>
            </a:r>
            <a:r>
              <a:rPr lang="en-US" i="1" dirty="0"/>
              <a:t>optional</a:t>
            </a:r>
            <a:r>
              <a:rPr lang="en-US" dirty="0"/>
              <a:t>)</a:t>
            </a:r>
          </a:p>
          <a:p>
            <a:pPr>
              <a:defRPr/>
            </a:pPr>
            <a:endParaRPr lang="en-US" dirty="0"/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Propositional Logic Not Enough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If we have: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dirty="0"/>
              <a:t>“All men are mortal.”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dirty="0"/>
              <a:t>“Socrates is a man.”</a:t>
            </a:r>
          </a:p>
          <a:p>
            <a:pPr>
              <a:defRPr/>
            </a:pPr>
            <a:r>
              <a:rPr lang="en-US" dirty="0"/>
              <a:t>Does it follow that “Socrates is mortal?”</a:t>
            </a:r>
          </a:p>
          <a:p>
            <a:pPr>
              <a:defRPr/>
            </a:pPr>
            <a:r>
              <a:rPr lang="en-US" dirty="0"/>
              <a:t>Can’t  be represented in propositional logic. Need a language that talks about objects, their properties, and their relations. </a:t>
            </a:r>
          </a:p>
          <a:p>
            <a:pPr>
              <a:defRPr/>
            </a:pPr>
            <a:r>
              <a:rPr lang="en-US" dirty="0"/>
              <a:t>Later we’ll see how to draw inferences.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Introducing Predicate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Predicate logic uses the following new features:</a:t>
            </a:r>
          </a:p>
          <a:p>
            <a:pPr lvl="1">
              <a:defRPr/>
            </a:pPr>
            <a:r>
              <a:rPr lang="en-US" dirty="0"/>
              <a:t>Variables:  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</a:p>
          <a:p>
            <a:pPr lvl="1">
              <a:defRPr/>
            </a:pPr>
            <a:r>
              <a:rPr lang="en-US" dirty="0"/>
              <a:t>Predicates:</a:t>
            </a:r>
            <a:r>
              <a:rPr lang="en-US" i="1" dirty="0"/>
              <a:t>  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), </a:t>
            </a:r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Quantifiers (</a:t>
            </a:r>
            <a:r>
              <a:rPr lang="en-US" i="1" dirty="0"/>
              <a:t>to be covered in a few slides</a:t>
            </a:r>
            <a:r>
              <a:rPr lang="en-US" dirty="0"/>
              <a:t>):</a:t>
            </a:r>
          </a:p>
          <a:p>
            <a:pPr>
              <a:defRPr/>
            </a:pPr>
            <a:r>
              <a:rPr lang="en-US" i="1" dirty="0"/>
              <a:t>Propositional functions</a:t>
            </a:r>
            <a:r>
              <a:rPr lang="en-US" dirty="0"/>
              <a:t> are a generalization of propositions. </a:t>
            </a:r>
          </a:p>
          <a:p>
            <a:pPr lvl="1">
              <a:defRPr/>
            </a:pPr>
            <a:r>
              <a:rPr lang="en-US" dirty="0"/>
              <a:t>They contain variables and a predicate, e.g.,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Variables can be replaced by elements from their </a:t>
            </a:r>
            <a:r>
              <a:rPr lang="en-US" i="1" dirty="0"/>
              <a:t>domain</a:t>
            </a:r>
            <a:r>
              <a:rPr lang="en-US" dirty="0"/>
              <a:t>.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Propositional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Propositional functions become propositions (and have truth values) when their variables are each replaced by a value from the </a:t>
            </a:r>
            <a:r>
              <a:rPr lang="en-US" i="1" dirty="0"/>
              <a:t>domain </a:t>
            </a:r>
            <a:r>
              <a:rPr lang="en-US" dirty="0"/>
              <a:t>(or  </a:t>
            </a:r>
            <a:r>
              <a:rPr lang="en-US" i="1" dirty="0"/>
              <a:t>bound</a:t>
            </a:r>
            <a:r>
              <a:rPr lang="en-US" dirty="0"/>
              <a:t> by a quantifier, as we will see later).</a:t>
            </a:r>
          </a:p>
          <a:p>
            <a:pPr>
              <a:defRPr/>
            </a:pPr>
            <a:r>
              <a:rPr lang="en-US" dirty="0"/>
              <a:t>The statement </a:t>
            </a:r>
            <a:r>
              <a:rPr lang="en-US" i="1" dirty="0"/>
              <a:t>P(x) </a:t>
            </a:r>
            <a:r>
              <a:rPr lang="en-US" dirty="0"/>
              <a:t>is said to be the value of the propositional function </a:t>
            </a:r>
            <a:r>
              <a:rPr lang="en-US" i="1" dirty="0"/>
              <a:t>P</a:t>
            </a:r>
            <a:r>
              <a:rPr lang="en-US" dirty="0"/>
              <a:t> at </a:t>
            </a:r>
            <a:r>
              <a:rPr lang="en-US" i="1" dirty="0"/>
              <a:t>x</a:t>
            </a:r>
            <a:r>
              <a:rPr lang="en-US" dirty="0"/>
              <a:t>. </a:t>
            </a:r>
          </a:p>
          <a:p>
            <a:pPr>
              <a:defRPr/>
            </a:pPr>
            <a:r>
              <a:rPr lang="en-US" dirty="0"/>
              <a:t>For example, let</a:t>
            </a:r>
            <a:r>
              <a:rPr lang="en-US" i="1" dirty="0"/>
              <a:t> P(x)</a:t>
            </a:r>
            <a:r>
              <a:rPr lang="en-US" dirty="0"/>
              <a:t> denote  “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0”</a:t>
            </a:r>
            <a:r>
              <a:rPr lang="en-US" dirty="0"/>
              <a:t> and the domain be the integers. Then:</a:t>
            </a:r>
          </a:p>
          <a:p>
            <a:pPr marL="850392" lvl="1" indent="-457200">
              <a:buFont typeface="Wingdings" panose="05000000000000000000" pitchFamily="2" charset="2"/>
              <a:buNone/>
              <a:defRPr/>
            </a:pPr>
            <a:r>
              <a:rPr lang="en-US" dirty="0"/>
              <a:t>P(-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   is false.</a:t>
            </a:r>
          </a:p>
          <a:p>
            <a:pPr marL="850392" lvl="1" indent="-457200">
              <a:buFont typeface="Wingdings" panose="05000000000000000000" pitchFamily="2" charset="2"/>
              <a:buNone/>
              <a:defRPr/>
            </a:pPr>
            <a:r>
              <a:rPr lang="en-US" dirty="0"/>
              <a:t>P(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)   is false.</a:t>
            </a:r>
          </a:p>
          <a:p>
            <a:pPr marL="850392" lvl="1" indent="-457200">
              <a:buFont typeface="Wingdings" panose="05000000000000000000" pitchFamily="2" charset="2"/>
              <a:buNone/>
              <a:defRPr/>
            </a:pPr>
            <a:r>
              <a:rPr lang="en-US" dirty="0"/>
              <a:t>P(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  is true. </a:t>
            </a:r>
          </a:p>
          <a:p>
            <a:pPr>
              <a:defRPr/>
            </a:pPr>
            <a:r>
              <a:rPr lang="en-US" dirty="0"/>
              <a:t>Often the domain is denoted by </a:t>
            </a:r>
            <a:r>
              <a:rPr lang="en-US" i="1" dirty="0"/>
              <a:t>U</a:t>
            </a:r>
            <a:r>
              <a:rPr lang="en-US" dirty="0"/>
              <a:t>. So in this example </a:t>
            </a:r>
            <a:r>
              <a:rPr lang="en-US" i="1" dirty="0"/>
              <a:t>U</a:t>
            </a:r>
            <a:r>
              <a:rPr lang="en-US" dirty="0"/>
              <a:t> is the integers.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Propositional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Let “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z” </a:t>
            </a:r>
            <a:r>
              <a:rPr lang="en-US" dirty="0"/>
              <a:t>be denoted by  </a:t>
            </a:r>
            <a:r>
              <a:rPr lang="en-US" i="1" dirty="0"/>
              <a:t>R</a:t>
            </a:r>
            <a:r>
              <a:rPr lang="en-US" dirty="0"/>
              <a:t>(</a:t>
            </a:r>
            <a:r>
              <a:rPr lang="en-US" i="1" dirty="0"/>
              <a:t>x, y, z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U</a:t>
            </a:r>
            <a:r>
              <a:rPr lang="en-US" dirty="0"/>
              <a:t> (for all three variables) be the integers. Find these truth values:</a:t>
            </a:r>
            <a:r>
              <a:rPr lang="en-US" i="1" dirty="0"/>
              <a:t> </a:t>
            </a:r>
            <a:endParaRPr lang="en-US" dirty="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dirty="0"/>
              <a:t>R(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2,-1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b="1" dirty="0"/>
              <a:t>Solution:  F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dirty="0"/>
              <a:t>R(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3,4,7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b="1" dirty="0"/>
              <a:t>Solution: T</a:t>
            </a:r>
            <a:endParaRPr lang="en-US" dirty="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dirty="0"/>
              <a:t>R(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b="1" dirty="0"/>
              <a:t>Solution: Not a Proposition</a:t>
            </a:r>
          </a:p>
          <a:p>
            <a:pPr>
              <a:defRPr/>
            </a:pPr>
            <a:r>
              <a:rPr lang="en-US" dirty="0"/>
              <a:t>Now let  “</a:t>
            </a:r>
            <a:r>
              <a:rPr lang="en-US" i="1" dirty="0"/>
              <a:t>x</a:t>
            </a:r>
            <a:r>
              <a:rPr lang="en-US" dirty="0"/>
              <a:t> -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z” </a:t>
            </a:r>
            <a:r>
              <a:rPr lang="en-US" dirty="0"/>
              <a:t>be denoted by </a:t>
            </a:r>
            <a:r>
              <a:rPr lang="en-US" i="1" dirty="0"/>
              <a:t>Q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), with U as the integers.</a:t>
            </a:r>
            <a:r>
              <a:rPr lang="en-US" i="1" dirty="0"/>
              <a:t> </a:t>
            </a:r>
            <a:r>
              <a:rPr lang="en-US" dirty="0"/>
              <a:t>Find</a:t>
            </a:r>
            <a:r>
              <a:rPr lang="en-US" b="1" dirty="0"/>
              <a:t> </a:t>
            </a:r>
            <a:r>
              <a:rPr lang="en-US" dirty="0"/>
              <a:t>these truth values: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dirty="0"/>
              <a:t>Q(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2,-1,3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b="1" dirty="0"/>
              <a:t> Solution:  T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dirty="0"/>
              <a:t>Q(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3,4,7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b="1" dirty="0"/>
              <a:t> Solution: F</a:t>
            </a:r>
            <a:endParaRPr lang="en-US" dirty="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dirty="0"/>
              <a:t> Q(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b="1" dirty="0"/>
              <a:t> Solution:  Not a Proposition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Compound Expressions</a:t>
            </a:r>
          </a:p>
        </p:txBody>
      </p:sp>
      <p:sp>
        <p:nvSpPr>
          <p:cNvPr id="1126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 dirty="0"/>
              <a:t>Connectives from propositional logic carry over to predicate logic. 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If </a:t>
            </a:r>
            <a:r>
              <a:rPr lang="en-US" altLang="en-US" sz="2200" i="1" dirty="0"/>
              <a:t>P(x)</a:t>
            </a:r>
            <a:r>
              <a:rPr lang="en-US" altLang="en-US" sz="2200" dirty="0"/>
              <a:t> denotes  “</a:t>
            </a:r>
            <a:r>
              <a:rPr lang="en-US" altLang="en-US" sz="2200" i="1" dirty="0"/>
              <a:t>x</a:t>
            </a:r>
            <a:r>
              <a:rPr lang="en-US" altLang="en-US" sz="2200" dirty="0"/>
              <a:t> &gt; </a:t>
            </a:r>
            <a:r>
              <a:rPr lang="en-US" alt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0,”</a:t>
            </a:r>
            <a:r>
              <a:rPr lang="en-US" altLang="en-US" sz="2200" dirty="0"/>
              <a:t> find these truth values: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/>
              <a:t>P(</a:t>
            </a:r>
            <a:r>
              <a:rPr lang="en-US" altLang="en-US" sz="19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  <a:r>
              <a:rPr lang="en-US" altLang="en-US" sz="1900" dirty="0"/>
              <a:t>) </a:t>
            </a:r>
            <a:r>
              <a:rPr lang="en-US" altLang="en-US" sz="19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∨ P(-1)      </a:t>
            </a:r>
            <a:r>
              <a:rPr lang="en-US" altLang="en-US" sz="1900" b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Solution</a:t>
            </a:r>
            <a:r>
              <a:rPr lang="en-US" altLang="en-US" sz="19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: T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/>
              <a:t>P(</a:t>
            </a:r>
            <a:r>
              <a:rPr lang="en-US" altLang="en-US" sz="19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  <a:r>
              <a:rPr lang="en-US" altLang="en-US" sz="1900" dirty="0"/>
              <a:t>) </a:t>
            </a:r>
            <a:r>
              <a:rPr lang="en-US" altLang="en-US" sz="19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∧ P(-1)      </a:t>
            </a:r>
            <a:r>
              <a:rPr lang="en-US" altLang="en-US" sz="1900" b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Solution</a:t>
            </a:r>
            <a:r>
              <a:rPr lang="en-US" altLang="en-US" sz="19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: F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/>
              <a:t>P(</a:t>
            </a:r>
            <a:r>
              <a:rPr lang="en-US" altLang="en-US" sz="19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  <a:r>
              <a:rPr lang="en-US" altLang="en-US" sz="1900" dirty="0"/>
              <a:t>) </a:t>
            </a:r>
            <a:r>
              <a:rPr lang="en-US" altLang="en-US" sz="19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→ P(-1)     </a:t>
            </a:r>
            <a:r>
              <a:rPr lang="en-US" altLang="en-US" sz="1900" b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Solution</a:t>
            </a:r>
            <a:r>
              <a:rPr lang="en-US" altLang="en-US" sz="19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: F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/>
              <a:t>P(</a:t>
            </a:r>
            <a:r>
              <a:rPr lang="en-US" altLang="en-US" sz="19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  <a:r>
              <a:rPr lang="en-US" altLang="en-US" sz="1900" dirty="0"/>
              <a:t>) </a:t>
            </a:r>
            <a:r>
              <a:rPr lang="en-US" altLang="en-US" sz="19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→ P(1)      </a:t>
            </a:r>
            <a:r>
              <a:rPr lang="en-US" altLang="en-US" sz="1900" b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Solution</a:t>
            </a:r>
            <a:r>
              <a:rPr lang="en-US" altLang="en-US" sz="19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: T</a:t>
            </a:r>
            <a:endParaRPr lang="en-US" altLang="en-US" sz="1900" dirty="0"/>
          </a:p>
          <a:p>
            <a:pPr>
              <a:lnSpc>
                <a:spcPct val="80000"/>
              </a:lnSpc>
            </a:pPr>
            <a:r>
              <a:rPr lang="en-US" altLang="en-US" sz="2200" dirty="0"/>
              <a:t>Expressions with variables are not propositions and therefore do not have truth values.  For example,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/>
              <a:t>P(</a:t>
            </a:r>
            <a:r>
              <a:rPr lang="en-US" altLang="en-US" sz="19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  <a:r>
              <a:rPr lang="en-US" altLang="en-US" sz="1900" dirty="0"/>
              <a:t>) </a:t>
            </a:r>
            <a:r>
              <a:rPr lang="en-US" altLang="en-US" sz="19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∧ P(</a:t>
            </a:r>
            <a:r>
              <a:rPr lang="en-US" altLang="en-US" sz="1900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y</a:t>
            </a:r>
            <a:r>
              <a:rPr lang="en-US" altLang="en-US" sz="19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)     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/>
              <a:t>P(</a:t>
            </a:r>
            <a:r>
              <a:rPr lang="en-US" altLang="en-US" sz="1900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x</a:t>
            </a:r>
            <a:r>
              <a:rPr lang="en-US" altLang="en-US" sz="1900" dirty="0"/>
              <a:t>) </a:t>
            </a:r>
            <a:r>
              <a:rPr lang="en-US" altLang="en-US" sz="19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→ P(</a:t>
            </a:r>
            <a:r>
              <a:rPr lang="en-US" altLang="en-US" sz="1900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y</a:t>
            </a:r>
            <a:r>
              <a:rPr lang="en-US" altLang="en-US" sz="19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)     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When used with quantifiers (to be introduced next), these expressions (propositional functions) become propositions.</a:t>
            </a:r>
          </a:p>
          <a:p>
            <a:pPr lvl="1">
              <a:lnSpc>
                <a:spcPct val="80000"/>
              </a:lnSpc>
            </a:pPr>
            <a:endParaRPr lang="en-US" altLang="en-US" sz="1900" dirty="0"/>
          </a:p>
          <a:p>
            <a:pPr lvl="1">
              <a:lnSpc>
                <a:spcPct val="80000"/>
              </a:lnSpc>
            </a:pPr>
            <a:endParaRPr lang="en-US" alt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Man(x) \rightarrow Mortal(x)$&#10;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ortal(Socrates)$&#10;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 \equiv  P(1)\wedge P(2) \wedge P(3)$&#10;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exists x P(x) \equiv P(1)\vee P(2) \vee P(3)$&#10;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forall x P(x) \equiv \exists x \neg P(x)$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exists x P(x) \equiv \forall  x \neg P(x)$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34852</TotalTime>
  <Words>2844</Words>
  <Application>Microsoft Office PowerPoint</Application>
  <PresentationFormat>On-screen Show (4:3)</PresentationFormat>
  <Paragraphs>243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Abadi</vt:lpstr>
      <vt:lpstr>Arial</vt:lpstr>
      <vt:lpstr>Bookman</vt:lpstr>
      <vt:lpstr>Calibri</vt:lpstr>
      <vt:lpstr>Cambria Math</vt:lpstr>
      <vt:lpstr>Symbol</vt:lpstr>
      <vt:lpstr>Wingdings</vt:lpstr>
      <vt:lpstr>Watermark</vt:lpstr>
      <vt:lpstr>The Foundations: Logic and Proofs</vt:lpstr>
      <vt:lpstr>Summary</vt:lpstr>
      <vt:lpstr>Predicates and Quantifiers</vt:lpstr>
      <vt:lpstr>Section Summary</vt:lpstr>
      <vt:lpstr>Propositional Logic Not Enough</vt:lpstr>
      <vt:lpstr>Introducing Predicate Logic</vt:lpstr>
      <vt:lpstr>Propositional Functions</vt:lpstr>
      <vt:lpstr>Examples of Propositional Functions</vt:lpstr>
      <vt:lpstr>Compound Expressions</vt:lpstr>
      <vt:lpstr>Quantifiers</vt:lpstr>
      <vt:lpstr>Quantifiers</vt:lpstr>
      <vt:lpstr>Universal Quantifier</vt:lpstr>
      <vt:lpstr>Existential Quantifier</vt:lpstr>
      <vt:lpstr>Uniqueness Quantifier (optional)</vt:lpstr>
      <vt:lpstr>Thinking about Quantifiers</vt:lpstr>
      <vt:lpstr>Properties of Quantifiers</vt:lpstr>
      <vt:lpstr>Precedence of Quantifiers</vt:lpstr>
      <vt:lpstr>Translating from English to Logic</vt:lpstr>
      <vt:lpstr>PowerPoint Presentation</vt:lpstr>
      <vt:lpstr>Translating from English to Logic</vt:lpstr>
      <vt:lpstr>PowerPoint Presentation</vt:lpstr>
      <vt:lpstr>Returning to the Socrates Example </vt:lpstr>
      <vt:lpstr>Equivalences in Predicate Logic</vt:lpstr>
      <vt:lpstr>Thinking about Quantifiers as Conjunctions and Disjunctions</vt:lpstr>
      <vt:lpstr>Negating Quantified Expressions</vt:lpstr>
      <vt:lpstr>Negating Quantified Expressions</vt:lpstr>
      <vt:lpstr>Negating Quantified Expressions (continued)</vt:lpstr>
      <vt:lpstr>De Morgan’s Laws for Quantifiers</vt:lpstr>
      <vt:lpstr>Translation from English to Logic</vt:lpstr>
      <vt:lpstr>Some Fun with Translating from English into Logical Expressions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The Foundations: Logic and Proofs</dc:title>
  <dc:creator>profile</dc:creator>
  <cp:lastModifiedBy>Mussavir .</cp:lastModifiedBy>
  <cp:revision>276</cp:revision>
  <cp:lastPrinted>2008-01-07T22:11:50Z</cp:lastPrinted>
  <dcterms:created xsi:type="dcterms:W3CDTF">2008-01-06T01:37:51Z</dcterms:created>
  <dcterms:modified xsi:type="dcterms:W3CDTF">2021-09-20T09:17:48Z</dcterms:modified>
</cp:coreProperties>
</file>