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5"/>
  </p:notesMasterIdLst>
  <p:handoutMasterIdLst>
    <p:handoutMasterId r:id="rId26"/>
  </p:handoutMasterIdLst>
  <p:sldIdLst>
    <p:sldId id="385" r:id="rId2"/>
    <p:sldId id="386" r:id="rId3"/>
    <p:sldId id="387" r:id="rId4"/>
    <p:sldId id="388" r:id="rId5"/>
    <p:sldId id="389" r:id="rId6"/>
    <p:sldId id="390" r:id="rId7"/>
    <p:sldId id="391" r:id="rId8"/>
    <p:sldId id="392" r:id="rId9"/>
    <p:sldId id="394" r:id="rId10"/>
    <p:sldId id="402" r:id="rId11"/>
    <p:sldId id="403" r:id="rId12"/>
    <p:sldId id="404" r:id="rId13"/>
    <p:sldId id="405" r:id="rId14"/>
    <p:sldId id="406" r:id="rId15"/>
    <p:sldId id="407" r:id="rId16"/>
    <p:sldId id="408" r:id="rId17"/>
    <p:sldId id="409" r:id="rId18"/>
    <p:sldId id="410" r:id="rId19"/>
    <p:sldId id="411" r:id="rId20"/>
    <p:sldId id="412" r:id="rId21"/>
    <p:sldId id="414" r:id="rId22"/>
    <p:sldId id="415" r:id="rId23"/>
    <p:sldId id="418" r:id="rId24"/>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339933"/>
    <a:srgbClr val="B4C3B1"/>
    <a:srgbClr val="E7EDE7"/>
    <a:srgbClr val="EBEC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6" autoAdjust="0"/>
    <p:restoredTop sz="94434" autoAdjust="0"/>
  </p:normalViewPr>
  <p:slideViewPr>
    <p:cSldViewPr>
      <p:cViewPr varScale="1">
        <p:scale>
          <a:sx n="74" d="100"/>
          <a:sy n="74" d="100"/>
        </p:scale>
        <p:origin x="52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5138"/>
          </a:xfrm>
          <a:prstGeom prst="rect">
            <a:avLst/>
          </a:prstGeom>
        </p:spPr>
        <p:txBody>
          <a:bodyPr vert="horz" lIns="91440" tIns="45720" rIns="91440" bIns="45720" rtlCol="0"/>
          <a:lstStyle>
            <a:lvl1pPr algn="l">
              <a:defRPr sz="1200">
                <a:latin typeface="Abadi"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970938" y="0"/>
            <a:ext cx="3037840" cy="465138"/>
          </a:xfrm>
          <a:prstGeom prst="rect">
            <a:avLst/>
          </a:prstGeom>
        </p:spPr>
        <p:txBody>
          <a:bodyPr vert="horz" lIns="91440" tIns="45720" rIns="91440" bIns="45720" rtlCol="0"/>
          <a:lstStyle>
            <a:lvl1pPr algn="r">
              <a:defRPr sz="1200">
                <a:latin typeface="Abadi" panose="020B0604020202020204" pitchFamily="34" charset="0"/>
              </a:defRPr>
            </a:lvl1pPr>
          </a:lstStyle>
          <a:p>
            <a:pPr>
              <a:defRPr/>
            </a:pPr>
            <a:fld id="{04A13C90-7AB4-4CB7-BE6C-78DC8C348C06}" type="datetimeFigureOut">
              <a:rPr lang="en-US"/>
              <a:pPr>
                <a:defRPr/>
              </a:pPr>
              <a:t>9/23/2021</a:t>
            </a:fld>
            <a:endParaRPr lang="en-US" dirty="0"/>
          </a:p>
        </p:txBody>
      </p:sp>
      <p:sp>
        <p:nvSpPr>
          <p:cNvPr id="4" name="Footer Placeholder 3"/>
          <p:cNvSpPr>
            <a:spLocks noGrp="1"/>
          </p:cNvSpPr>
          <p:nvPr>
            <p:ph type="ftr" sz="quarter" idx="2"/>
          </p:nvPr>
        </p:nvSpPr>
        <p:spPr>
          <a:xfrm>
            <a:off x="0" y="8829675"/>
            <a:ext cx="3037840" cy="465138"/>
          </a:xfrm>
          <a:prstGeom prst="rect">
            <a:avLst/>
          </a:prstGeom>
        </p:spPr>
        <p:txBody>
          <a:bodyPr vert="horz" lIns="91440" tIns="45720" rIns="91440" bIns="45720" rtlCol="0" anchor="b"/>
          <a:lstStyle>
            <a:lvl1pPr algn="l">
              <a:defRPr sz="1200">
                <a:latin typeface="Abadi"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3970938" y="8829675"/>
            <a:ext cx="3037840" cy="465138"/>
          </a:xfrm>
          <a:prstGeom prst="rect">
            <a:avLst/>
          </a:prstGeom>
        </p:spPr>
        <p:txBody>
          <a:bodyPr vert="horz" wrap="square" lIns="91440" tIns="45720" rIns="91440" bIns="45720" numCol="1" anchor="b" anchorCtr="0" compatLnSpc="1">
            <a:prstTxWarp prst="textNoShape">
              <a:avLst/>
            </a:prstTxWarp>
          </a:bodyPr>
          <a:lstStyle>
            <a:lvl1pPr algn="r">
              <a:defRPr sz="1200">
                <a:latin typeface="Abadi" panose="020B0604020202020204" pitchFamily="34" charset="0"/>
              </a:defRPr>
            </a:lvl1pPr>
          </a:lstStyle>
          <a:p>
            <a:pPr>
              <a:defRPr/>
            </a:pPr>
            <a:fld id="{99DC993B-1BF7-4906-BF49-AD2BA45F830E}" type="slidenum">
              <a:rPr lang="en-US" altLang="en-US"/>
              <a:pPr>
                <a:defRPr/>
              </a:pPr>
              <a:t>‹#›</a:t>
            </a:fld>
            <a:endParaRPr lang="en-US" altLang="en-US" dirty="0"/>
          </a:p>
        </p:txBody>
      </p:sp>
    </p:spTree>
    <p:extLst>
      <p:ext uri="{BB962C8B-B14F-4D97-AF65-F5344CB8AC3E}">
        <p14:creationId xmlns:p14="http://schemas.microsoft.com/office/powerpoint/2010/main" val="21782937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5138"/>
          </a:xfrm>
          <a:prstGeom prst="rect">
            <a:avLst/>
          </a:prstGeom>
        </p:spPr>
        <p:txBody>
          <a:bodyPr vert="horz" lIns="91440" tIns="45720" rIns="91440" bIns="45720" rtlCol="0"/>
          <a:lstStyle>
            <a:lvl1pPr algn="l">
              <a:defRPr sz="1200">
                <a:latin typeface="Abadi" panose="020B0604020202020204" pitchFamily="34" charset="0"/>
              </a:defRPr>
            </a:lvl1pPr>
          </a:lstStyle>
          <a:p>
            <a:pPr>
              <a:defRPr/>
            </a:pPr>
            <a:endParaRPr lang="en-US"/>
          </a:p>
        </p:txBody>
      </p:sp>
      <p:sp>
        <p:nvSpPr>
          <p:cNvPr id="3" name="Date Placeholder 2"/>
          <p:cNvSpPr>
            <a:spLocks noGrp="1"/>
          </p:cNvSpPr>
          <p:nvPr>
            <p:ph type="dt" idx="1"/>
          </p:nvPr>
        </p:nvSpPr>
        <p:spPr>
          <a:xfrm>
            <a:off x="3970938" y="0"/>
            <a:ext cx="3037840" cy="465138"/>
          </a:xfrm>
          <a:prstGeom prst="rect">
            <a:avLst/>
          </a:prstGeom>
        </p:spPr>
        <p:txBody>
          <a:bodyPr vert="horz" lIns="91440" tIns="45720" rIns="91440" bIns="45720" rtlCol="0"/>
          <a:lstStyle>
            <a:lvl1pPr algn="r">
              <a:defRPr sz="1200">
                <a:latin typeface="Abadi" panose="020B0604020202020204" pitchFamily="34" charset="0"/>
              </a:defRPr>
            </a:lvl1pPr>
          </a:lstStyle>
          <a:p>
            <a:pPr>
              <a:defRPr/>
            </a:pPr>
            <a:fld id="{C04DE952-5AB4-416E-B1EF-F9677026CD30}" type="datetimeFigureOut">
              <a:rPr lang="en-US"/>
              <a:pPr>
                <a:defRPr/>
              </a:pPr>
              <a:t>9/23/2021</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040" y="4416426"/>
            <a:ext cx="560832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3037840" cy="465138"/>
          </a:xfrm>
          <a:prstGeom prst="rect">
            <a:avLst/>
          </a:prstGeom>
        </p:spPr>
        <p:txBody>
          <a:bodyPr vert="horz" lIns="91440" tIns="45720" rIns="91440" bIns="45720" rtlCol="0" anchor="b"/>
          <a:lstStyle>
            <a:lvl1pPr algn="l">
              <a:defRPr sz="1200">
                <a:latin typeface="Abadi" panose="020B0604020202020204" pitchFamily="34" charset="0"/>
              </a:defRPr>
            </a:lvl1pPr>
          </a:lstStyle>
          <a:p>
            <a:pPr>
              <a:defRPr/>
            </a:pPr>
            <a:endParaRPr lang="en-US"/>
          </a:p>
        </p:txBody>
      </p:sp>
      <p:sp>
        <p:nvSpPr>
          <p:cNvPr id="7" name="Slide Number Placeholder 6"/>
          <p:cNvSpPr>
            <a:spLocks noGrp="1"/>
          </p:cNvSpPr>
          <p:nvPr>
            <p:ph type="sldNum" sz="quarter" idx="5"/>
          </p:nvPr>
        </p:nvSpPr>
        <p:spPr>
          <a:xfrm>
            <a:off x="3970938" y="8829675"/>
            <a:ext cx="3037840" cy="465138"/>
          </a:xfrm>
          <a:prstGeom prst="rect">
            <a:avLst/>
          </a:prstGeom>
        </p:spPr>
        <p:txBody>
          <a:bodyPr vert="horz" wrap="square" lIns="91440" tIns="45720" rIns="91440" bIns="45720" numCol="1" anchor="b" anchorCtr="0" compatLnSpc="1">
            <a:prstTxWarp prst="textNoShape">
              <a:avLst/>
            </a:prstTxWarp>
          </a:bodyPr>
          <a:lstStyle>
            <a:lvl1pPr algn="r">
              <a:defRPr sz="1200">
                <a:latin typeface="Abadi" panose="020B0604020202020204" pitchFamily="34" charset="0"/>
              </a:defRPr>
            </a:lvl1pPr>
          </a:lstStyle>
          <a:p>
            <a:pPr>
              <a:defRPr/>
            </a:pPr>
            <a:fld id="{9E0B6C28-6DB7-4457-BBC3-BD8A1E8F7329}" type="slidenum">
              <a:rPr lang="en-US" altLang="en-US"/>
              <a:pPr>
                <a:defRPr/>
              </a:pPr>
              <a:t>‹#›</a:t>
            </a:fld>
            <a:endParaRPr lang="en-US" altLang="en-US" dirty="0"/>
          </a:p>
        </p:txBody>
      </p:sp>
    </p:spTree>
    <p:extLst>
      <p:ext uri="{BB962C8B-B14F-4D97-AF65-F5344CB8AC3E}">
        <p14:creationId xmlns:p14="http://schemas.microsoft.com/office/powerpoint/2010/main" val="11454209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57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C20A140-F0F9-48CB-A356-53C160FB7536}" type="slidenum">
              <a:rPr lang="en-US" altLang="en-US" smtClean="0">
                <a:latin typeface="Abadi" pitchFamily="34" charset="0"/>
              </a:rPr>
              <a:pPr/>
              <a:t>23</a:t>
            </a:fld>
            <a:endParaRPr lang="en-US" altLang="en-US">
              <a:latin typeface="Abadi" pitchFamily="34" charset="0"/>
            </a:endParaRPr>
          </a:p>
        </p:txBody>
      </p:sp>
    </p:spTree>
    <p:extLst>
      <p:ext uri="{BB962C8B-B14F-4D97-AF65-F5344CB8AC3E}">
        <p14:creationId xmlns:p14="http://schemas.microsoft.com/office/powerpoint/2010/main" val="2757858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658938" y="1600200"/>
            <a:ext cx="6837362" cy="3200400"/>
            <a:chOff x="1045" y="1008"/>
            <a:chExt cx="4307" cy="2016"/>
          </a:xfrm>
        </p:grpSpPr>
        <p:sp>
          <p:nvSpPr>
            <p:cNvPr id="5" name="Oval 3"/>
            <p:cNvSpPr>
              <a:spLocks noChangeArrowheads="1"/>
            </p:cNvSpPr>
            <p:nvPr/>
          </p:nvSpPr>
          <p:spPr bwMode="hidden">
            <a:xfrm flipH="1">
              <a:off x="4392" y="1008"/>
              <a:ext cx="960" cy="96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dirty="0">
                <a:latin typeface="Abadi" panose="020B0604020104020204" pitchFamily="34" charset="0"/>
              </a:endParaRPr>
            </a:p>
          </p:txBody>
        </p:sp>
        <p:sp>
          <p:nvSpPr>
            <p:cNvPr id="6" name="Oval 4"/>
            <p:cNvSpPr>
              <a:spLocks noChangeArrowheads="1"/>
            </p:cNvSpPr>
            <p:nvPr/>
          </p:nvSpPr>
          <p:spPr bwMode="hidden">
            <a:xfrm flipH="1">
              <a:off x="3264" y="1008"/>
              <a:ext cx="960" cy="96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dirty="0">
                <a:latin typeface="Abadi" panose="020B0604020104020204" pitchFamily="34" charset="0"/>
              </a:endParaRPr>
            </a:p>
          </p:txBody>
        </p:sp>
        <p:sp>
          <p:nvSpPr>
            <p:cNvPr id="7" name="Oval 5"/>
            <p:cNvSpPr>
              <a:spLocks noChangeArrowheads="1"/>
            </p:cNvSpPr>
            <p:nvPr/>
          </p:nvSpPr>
          <p:spPr bwMode="hidden">
            <a:xfrm flipH="1">
              <a:off x="2136" y="1008"/>
              <a:ext cx="960" cy="960"/>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dirty="0">
                <a:latin typeface="Abadi" panose="020B0604020104020204" pitchFamily="34" charset="0"/>
              </a:endParaRPr>
            </a:p>
          </p:txBody>
        </p:sp>
        <p:sp>
          <p:nvSpPr>
            <p:cNvPr id="8" name="Oval 6"/>
            <p:cNvSpPr>
              <a:spLocks noChangeArrowheads="1"/>
            </p:cNvSpPr>
            <p:nvPr/>
          </p:nvSpPr>
          <p:spPr bwMode="hidden">
            <a:xfrm flipH="1">
              <a:off x="2136" y="2064"/>
              <a:ext cx="960" cy="960"/>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dirty="0">
                <a:latin typeface="Abadi" panose="020B0604020104020204" pitchFamily="34" charset="0"/>
              </a:endParaRPr>
            </a:p>
          </p:txBody>
        </p:sp>
        <p:sp>
          <p:nvSpPr>
            <p:cNvPr id="9" name="Oval 7"/>
            <p:cNvSpPr>
              <a:spLocks noChangeArrowheads="1"/>
            </p:cNvSpPr>
            <p:nvPr/>
          </p:nvSpPr>
          <p:spPr bwMode="hidden">
            <a:xfrm flipH="1">
              <a:off x="1045" y="2064"/>
              <a:ext cx="960" cy="96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dirty="0">
                <a:latin typeface="Abadi" panose="020B0604020104020204" pitchFamily="34" charset="0"/>
              </a:endParaRPr>
            </a:p>
          </p:txBody>
        </p:sp>
        <p:sp>
          <p:nvSpPr>
            <p:cNvPr id="10" name="Oval 8"/>
            <p:cNvSpPr>
              <a:spLocks noChangeArrowheads="1"/>
            </p:cNvSpPr>
            <p:nvPr/>
          </p:nvSpPr>
          <p:spPr bwMode="hidden">
            <a:xfrm flipH="1">
              <a:off x="4392" y="2064"/>
              <a:ext cx="960" cy="960"/>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dirty="0">
                <a:latin typeface="Abadi" panose="020B0604020104020204" pitchFamily="34" charset="0"/>
              </a:endParaRPr>
            </a:p>
          </p:txBody>
        </p:sp>
      </p:grpSp>
      <p:sp>
        <p:nvSpPr>
          <p:cNvPr id="9228" name="Rectangle 12"/>
          <p:cNvSpPr>
            <a:spLocks noGrp="1" noChangeArrowheads="1"/>
          </p:cNvSpPr>
          <p:nvPr>
            <p:ph type="ctrTitle"/>
          </p:nvPr>
        </p:nvSpPr>
        <p:spPr>
          <a:xfrm>
            <a:off x="685800" y="1219200"/>
            <a:ext cx="7772400" cy="1933575"/>
          </a:xfrm>
        </p:spPr>
        <p:txBody>
          <a:bodyPr anchor="b"/>
          <a:lstStyle>
            <a:lvl1pPr algn="r">
              <a:defRPr sz="4400"/>
            </a:lvl1pPr>
          </a:lstStyle>
          <a:p>
            <a:r>
              <a:rPr lang="en-US"/>
              <a:t>Click to edit Master title style</a:t>
            </a:r>
          </a:p>
        </p:txBody>
      </p:sp>
      <p:sp>
        <p:nvSpPr>
          <p:cNvPr id="9229" name="Rectangle 13"/>
          <p:cNvSpPr>
            <a:spLocks noGrp="1" noChangeArrowheads="1"/>
          </p:cNvSpPr>
          <p:nvPr>
            <p:ph type="subTitle" idx="1"/>
          </p:nvPr>
        </p:nvSpPr>
        <p:spPr>
          <a:xfrm>
            <a:off x="2057400" y="3505200"/>
            <a:ext cx="6400800" cy="1752600"/>
          </a:xfrm>
        </p:spPr>
        <p:txBody>
          <a:bodyPr/>
          <a:lstStyle>
            <a:lvl1pPr marL="0" indent="0" algn="r">
              <a:buFont typeface="Wingdings" pitchFamily="2" charset="2"/>
              <a:buNone/>
              <a:defRPr/>
            </a:lvl1pPr>
          </a:lstStyle>
          <a:p>
            <a:r>
              <a:rPr lang="en-US"/>
              <a:t>Click to edit Master subtitle style</a:t>
            </a:r>
          </a:p>
        </p:txBody>
      </p:sp>
      <p:sp>
        <p:nvSpPr>
          <p:cNvPr id="11" name="Rectangle 9"/>
          <p:cNvSpPr>
            <a:spLocks noGrp="1" noChangeArrowheads="1"/>
          </p:cNvSpPr>
          <p:nvPr>
            <p:ph type="dt" sz="half" idx="10"/>
          </p:nvPr>
        </p:nvSpPr>
        <p:spPr/>
        <p:txBody>
          <a:bodyPr/>
          <a:lstStyle>
            <a:lvl1pPr>
              <a:defRPr/>
            </a:lvl1pPr>
          </a:lstStyle>
          <a:p>
            <a:pPr>
              <a:defRPr/>
            </a:pPr>
            <a:endParaRPr lang="en-US"/>
          </a:p>
        </p:txBody>
      </p:sp>
      <p:sp>
        <p:nvSpPr>
          <p:cNvPr id="12" name="Rectangle 10"/>
          <p:cNvSpPr>
            <a:spLocks noGrp="1" noChangeArrowheads="1"/>
          </p:cNvSpPr>
          <p:nvPr>
            <p:ph type="ftr" sz="quarter" idx="11"/>
          </p:nvPr>
        </p:nvSpPr>
        <p:spPr/>
        <p:txBody>
          <a:bodyPr/>
          <a:lstStyle>
            <a:lvl1pPr>
              <a:defRPr/>
            </a:lvl1pPr>
          </a:lstStyle>
          <a:p>
            <a:pPr>
              <a:defRPr/>
            </a:pPr>
            <a:endParaRPr lang="en-US"/>
          </a:p>
        </p:txBody>
      </p:sp>
      <p:sp>
        <p:nvSpPr>
          <p:cNvPr id="13" name="Rectangle 11"/>
          <p:cNvSpPr>
            <a:spLocks noGrp="1" noChangeArrowheads="1"/>
          </p:cNvSpPr>
          <p:nvPr>
            <p:ph type="sldNum" sz="quarter" idx="12"/>
          </p:nvPr>
        </p:nvSpPr>
        <p:spPr/>
        <p:txBody>
          <a:bodyPr/>
          <a:lstStyle>
            <a:lvl1pPr>
              <a:defRPr/>
            </a:lvl1pPr>
          </a:lstStyle>
          <a:p>
            <a:pPr>
              <a:defRPr/>
            </a:pPr>
            <a:fld id="{ED0DF4C6-4B06-4E12-B45B-A8E16D68E8AE}" type="slidenum">
              <a:rPr lang="en-US" altLang="en-US"/>
              <a:pPr>
                <a:defRPr/>
              </a:pPr>
              <a:t>‹#›</a:t>
            </a:fld>
            <a:endParaRPr lang="en-US" altLang="en-US"/>
          </a:p>
        </p:txBody>
      </p:sp>
    </p:spTree>
    <p:extLst>
      <p:ext uri="{BB962C8B-B14F-4D97-AF65-F5344CB8AC3E}">
        <p14:creationId xmlns:p14="http://schemas.microsoft.com/office/powerpoint/2010/main" val="1051250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F02B3E3E-82DF-486D-9DF0-5D760BA23D56}" type="slidenum">
              <a:rPr lang="en-US" altLang="en-US"/>
              <a:pPr>
                <a:defRPr/>
              </a:pPr>
              <a:t>‹#›</a:t>
            </a:fld>
            <a:endParaRPr lang="en-US" altLang="en-US" dirty="0"/>
          </a:p>
        </p:txBody>
      </p:sp>
    </p:spTree>
    <p:extLst>
      <p:ext uri="{BB962C8B-B14F-4D97-AF65-F5344CB8AC3E}">
        <p14:creationId xmlns:p14="http://schemas.microsoft.com/office/powerpoint/2010/main" val="802041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62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62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0C69375C-04BD-4675-BCD8-F285E5EF57BD}" type="slidenum">
              <a:rPr lang="en-US" altLang="en-US"/>
              <a:pPr>
                <a:defRPr/>
              </a:pPr>
              <a:t>‹#›</a:t>
            </a:fld>
            <a:endParaRPr lang="en-US" altLang="en-US" dirty="0"/>
          </a:p>
        </p:txBody>
      </p:sp>
    </p:spTree>
    <p:extLst>
      <p:ext uri="{BB962C8B-B14F-4D97-AF65-F5344CB8AC3E}">
        <p14:creationId xmlns:p14="http://schemas.microsoft.com/office/powerpoint/2010/main" val="2048888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4B8C80D2-1E79-40C6-B367-42910EE112AD}" type="slidenum">
              <a:rPr lang="en-US" altLang="en-US"/>
              <a:pPr>
                <a:defRPr/>
              </a:pPr>
              <a:t>‹#›</a:t>
            </a:fld>
            <a:endParaRPr lang="en-US" altLang="en-US" dirty="0"/>
          </a:p>
        </p:txBody>
      </p:sp>
    </p:spTree>
    <p:extLst>
      <p:ext uri="{BB962C8B-B14F-4D97-AF65-F5344CB8AC3E}">
        <p14:creationId xmlns:p14="http://schemas.microsoft.com/office/powerpoint/2010/main" val="3014211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quarter" idx="1"/>
          </p:nvPr>
        </p:nvSpPr>
        <p:spPr>
          <a:xfrm>
            <a:off x="457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dt" sz="half" idx="10"/>
          </p:nvPr>
        </p:nvSpPr>
        <p:spPr>
          <a:ln/>
        </p:spPr>
        <p:txBody>
          <a:bodyPr/>
          <a:lstStyle>
            <a:lvl1pPr>
              <a:defRPr/>
            </a:lvl1pPr>
          </a:lstStyle>
          <a:p>
            <a:pPr>
              <a:defRPr/>
            </a:pPr>
            <a:endParaRPr lang="en-US"/>
          </a:p>
        </p:txBody>
      </p:sp>
      <p:sp>
        <p:nvSpPr>
          <p:cNvPr id="8" name="Rectangle 10"/>
          <p:cNvSpPr>
            <a:spLocks noGrp="1" noChangeArrowheads="1"/>
          </p:cNvSpPr>
          <p:nvPr>
            <p:ph type="ftr" sz="quarter" idx="11"/>
          </p:nvPr>
        </p:nvSpPr>
        <p:spPr>
          <a:ln/>
        </p:spPr>
        <p:txBody>
          <a:bodyPr/>
          <a:lstStyle>
            <a:lvl1pPr>
              <a:defRPr/>
            </a:lvl1pPr>
          </a:lstStyle>
          <a:p>
            <a:pPr>
              <a:defRPr/>
            </a:pPr>
            <a:endParaRPr lang="en-US"/>
          </a:p>
        </p:txBody>
      </p:sp>
      <p:sp>
        <p:nvSpPr>
          <p:cNvPr id="9" name="Rectangle 11"/>
          <p:cNvSpPr>
            <a:spLocks noGrp="1" noChangeArrowheads="1"/>
          </p:cNvSpPr>
          <p:nvPr>
            <p:ph type="sldNum" sz="quarter" idx="12"/>
          </p:nvPr>
        </p:nvSpPr>
        <p:spPr>
          <a:ln/>
        </p:spPr>
        <p:txBody>
          <a:bodyPr/>
          <a:lstStyle>
            <a:lvl1pPr>
              <a:defRPr/>
            </a:lvl1pPr>
          </a:lstStyle>
          <a:p>
            <a:pPr>
              <a:defRPr/>
            </a:pPr>
            <a:fld id="{4E2D20BB-6840-4825-A58A-B934E31A4F4B}" type="slidenum">
              <a:rPr lang="en-US" altLang="en-US"/>
              <a:pPr>
                <a:defRPr/>
              </a:pPr>
              <a:t>‹#›</a:t>
            </a:fld>
            <a:endParaRPr lang="en-US" altLang="en-US" dirty="0"/>
          </a:p>
        </p:txBody>
      </p:sp>
    </p:spTree>
    <p:extLst>
      <p:ext uri="{BB962C8B-B14F-4D97-AF65-F5344CB8AC3E}">
        <p14:creationId xmlns:p14="http://schemas.microsoft.com/office/powerpoint/2010/main" val="2024955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9"/>
          <p:cNvSpPr>
            <a:spLocks noGrp="1" noChangeArrowheads="1"/>
          </p:cNvSpPr>
          <p:nvPr>
            <p:ph type="dt" sz="half" idx="10"/>
          </p:nvPr>
        </p:nvSpPr>
        <p:spPr>
          <a:ln/>
        </p:spPr>
        <p:txBody>
          <a:bodyPr/>
          <a:lstStyle>
            <a:lvl1pPr>
              <a:defRPr/>
            </a:lvl1pPr>
          </a:lstStyle>
          <a:p>
            <a:pPr>
              <a:defRPr/>
            </a:pPr>
            <a:endParaRPr lang="en-US"/>
          </a:p>
        </p:txBody>
      </p:sp>
      <p:sp>
        <p:nvSpPr>
          <p:cNvPr id="7" name="Rectangle 10"/>
          <p:cNvSpPr>
            <a:spLocks noGrp="1" noChangeArrowheads="1"/>
          </p:cNvSpPr>
          <p:nvPr>
            <p:ph type="ftr" sz="quarter" idx="11"/>
          </p:nvPr>
        </p:nvSpPr>
        <p:spPr>
          <a:ln/>
        </p:spPr>
        <p:txBody>
          <a:bodyPr/>
          <a:lstStyle>
            <a:lvl1pPr>
              <a:defRPr/>
            </a:lvl1pPr>
          </a:lstStyle>
          <a:p>
            <a:pPr>
              <a:defRPr/>
            </a:pPr>
            <a:endParaRPr lang="en-US"/>
          </a:p>
        </p:txBody>
      </p:sp>
      <p:sp>
        <p:nvSpPr>
          <p:cNvPr id="8" name="Rectangle 11"/>
          <p:cNvSpPr>
            <a:spLocks noGrp="1" noChangeArrowheads="1"/>
          </p:cNvSpPr>
          <p:nvPr>
            <p:ph type="sldNum" sz="quarter" idx="12"/>
          </p:nvPr>
        </p:nvSpPr>
        <p:spPr>
          <a:ln/>
        </p:spPr>
        <p:txBody>
          <a:bodyPr/>
          <a:lstStyle>
            <a:lvl1pPr>
              <a:defRPr/>
            </a:lvl1pPr>
          </a:lstStyle>
          <a:p>
            <a:pPr>
              <a:defRPr/>
            </a:pPr>
            <a:fld id="{5BC13FC0-8D2E-408A-B1B6-2E6BE6BDF2FF}" type="slidenum">
              <a:rPr lang="en-US" altLang="en-US"/>
              <a:pPr>
                <a:defRPr/>
              </a:pPr>
              <a:t>‹#›</a:t>
            </a:fld>
            <a:endParaRPr lang="en-US" altLang="en-US" dirty="0"/>
          </a:p>
        </p:txBody>
      </p:sp>
    </p:spTree>
    <p:extLst>
      <p:ext uri="{BB962C8B-B14F-4D97-AF65-F5344CB8AC3E}">
        <p14:creationId xmlns:p14="http://schemas.microsoft.com/office/powerpoint/2010/main" val="613911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C29B3ADA-7D94-4387-ADFB-C9ECA51860E3}" type="slidenum">
              <a:rPr lang="en-US" altLang="en-US"/>
              <a:pPr>
                <a:defRPr/>
              </a:pPr>
              <a:t>‹#›</a:t>
            </a:fld>
            <a:endParaRPr lang="en-US" altLang="en-US" dirty="0"/>
          </a:p>
        </p:txBody>
      </p:sp>
    </p:spTree>
    <p:extLst>
      <p:ext uri="{BB962C8B-B14F-4D97-AF65-F5344CB8AC3E}">
        <p14:creationId xmlns:p14="http://schemas.microsoft.com/office/powerpoint/2010/main" val="158085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4A1F2834-1B70-45D7-85B9-55EB445FC31B}" type="slidenum">
              <a:rPr lang="en-US" altLang="en-US"/>
              <a:pPr>
                <a:defRPr/>
              </a:pPr>
              <a:t>‹#›</a:t>
            </a:fld>
            <a:endParaRPr lang="en-US" altLang="en-US" dirty="0"/>
          </a:p>
        </p:txBody>
      </p:sp>
    </p:spTree>
    <p:extLst>
      <p:ext uri="{BB962C8B-B14F-4D97-AF65-F5344CB8AC3E}">
        <p14:creationId xmlns:p14="http://schemas.microsoft.com/office/powerpoint/2010/main" val="1206461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D6D0C23B-68D3-49C8-94D2-F931DE048D32}" type="slidenum">
              <a:rPr lang="en-US" altLang="en-US"/>
              <a:pPr>
                <a:defRPr/>
              </a:pPr>
              <a:t>‹#›</a:t>
            </a:fld>
            <a:endParaRPr lang="en-US" altLang="en-US" dirty="0"/>
          </a:p>
        </p:txBody>
      </p:sp>
    </p:spTree>
    <p:extLst>
      <p:ext uri="{BB962C8B-B14F-4D97-AF65-F5344CB8AC3E}">
        <p14:creationId xmlns:p14="http://schemas.microsoft.com/office/powerpoint/2010/main" val="2604965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dt" sz="half" idx="10"/>
          </p:nvPr>
        </p:nvSpPr>
        <p:spPr>
          <a:ln/>
        </p:spPr>
        <p:txBody>
          <a:bodyPr/>
          <a:lstStyle>
            <a:lvl1pPr>
              <a:defRPr/>
            </a:lvl1pPr>
          </a:lstStyle>
          <a:p>
            <a:pPr>
              <a:defRPr/>
            </a:pPr>
            <a:endParaRPr lang="en-US"/>
          </a:p>
        </p:txBody>
      </p:sp>
      <p:sp>
        <p:nvSpPr>
          <p:cNvPr id="8" name="Rectangle 10"/>
          <p:cNvSpPr>
            <a:spLocks noGrp="1" noChangeArrowheads="1"/>
          </p:cNvSpPr>
          <p:nvPr>
            <p:ph type="ftr" sz="quarter" idx="11"/>
          </p:nvPr>
        </p:nvSpPr>
        <p:spPr>
          <a:ln/>
        </p:spPr>
        <p:txBody>
          <a:bodyPr/>
          <a:lstStyle>
            <a:lvl1pPr>
              <a:defRPr/>
            </a:lvl1pPr>
          </a:lstStyle>
          <a:p>
            <a:pPr>
              <a:defRPr/>
            </a:pPr>
            <a:endParaRPr lang="en-US"/>
          </a:p>
        </p:txBody>
      </p:sp>
      <p:sp>
        <p:nvSpPr>
          <p:cNvPr id="9" name="Rectangle 11"/>
          <p:cNvSpPr>
            <a:spLocks noGrp="1" noChangeArrowheads="1"/>
          </p:cNvSpPr>
          <p:nvPr>
            <p:ph type="sldNum" sz="quarter" idx="12"/>
          </p:nvPr>
        </p:nvSpPr>
        <p:spPr>
          <a:ln/>
        </p:spPr>
        <p:txBody>
          <a:bodyPr/>
          <a:lstStyle>
            <a:lvl1pPr>
              <a:defRPr/>
            </a:lvl1pPr>
          </a:lstStyle>
          <a:p>
            <a:pPr>
              <a:defRPr/>
            </a:pPr>
            <a:fld id="{9520C1AC-1C8F-48D6-AA6C-391EB630EBA9}" type="slidenum">
              <a:rPr lang="en-US" altLang="en-US"/>
              <a:pPr>
                <a:defRPr/>
              </a:pPr>
              <a:t>‹#›</a:t>
            </a:fld>
            <a:endParaRPr lang="en-US" altLang="en-US" dirty="0"/>
          </a:p>
        </p:txBody>
      </p:sp>
    </p:spTree>
    <p:extLst>
      <p:ext uri="{BB962C8B-B14F-4D97-AF65-F5344CB8AC3E}">
        <p14:creationId xmlns:p14="http://schemas.microsoft.com/office/powerpoint/2010/main" val="1304663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dt" sz="half" idx="10"/>
          </p:nvPr>
        </p:nvSpPr>
        <p:spPr>
          <a:ln/>
        </p:spPr>
        <p:txBody>
          <a:bodyPr/>
          <a:lstStyle>
            <a:lvl1pPr>
              <a:defRPr/>
            </a:lvl1pPr>
          </a:lstStyle>
          <a:p>
            <a:pPr>
              <a:defRPr/>
            </a:pPr>
            <a:endParaRPr lang="en-US"/>
          </a:p>
        </p:txBody>
      </p:sp>
      <p:sp>
        <p:nvSpPr>
          <p:cNvPr id="4" name="Rectangle 10"/>
          <p:cNvSpPr>
            <a:spLocks noGrp="1" noChangeArrowheads="1"/>
          </p:cNvSpPr>
          <p:nvPr>
            <p:ph type="ftr" sz="quarter" idx="11"/>
          </p:nvPr>
        </p:nvSpPr>
        <p:spPr>
          <a:ln/>
        </p:spPr>
        <p:txBody>
          <a:bodyPr/>
          <a:lstStyle>
            <a:lvl1pPr>
              <a:defRPr/>
            </a:lvl1pPr>
          </a:lstStyle>
          <a:p>
            <a:pPr>
              <a:defRPr/>
            </a:pPr>
            <a:endParaRPr lang="en-US"/>
          </a:p>
        </p:txBody>
      </p:sp>
      <p:sp>
        <p:nvSpPr>
          <p:cNvPr id="5" name="Rectangle 11"/>
          <p:cNvSpPr>
            <a:spLocks noGrp="1" noChangeArrowheads="1"/>
          </p:cNvSpPr>
          <p:nvPr>
            <p:ph type="sldNum" sz="quarter" idx="12"/>
          </p:nvPr>
        </p:nvSpPr>
        <p:spPr>
          <a:ln/>
        </p:spPr>
        <p:txBody>
          <a:bodyPr/>
          <a:lstStyle>
            <a:lvl1pPr>
              <a:defRPr/>
            </a:lvl1pPr>
          </a:lstStyle>
          <a:p>
            <a:pPr>
              <a:defRPr/>
            </a:pPr>
            <a:fld id="{E3421EE8-4034-49C8-BA9D-8B4D42CDCC3A}" type="slidenum">
              <a:rPr lang="en-US" altLang="en-US"/>
              <a:pPr>
                <a:defRPr/>
              </a:pPr>
              <a:t>‹#›</a:t>
            </a:fld>
            <a:endParaRPr lang="en-US" altLang="en-US" dirty="0"/>
          </a:p>
        </p:txBody>
      </p:sp>
    </p:spTree>
    <p:extLst>
      <p:ext uri="{BB962C8B-B14F-4D97-AF65-F5344CB8AC3E}">
        <p14:creationId xmlns:p14="http://schemas.microsoft.com/office/powerpoint/2010/main" val="408959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US"/>
          </a:p>
        </p:txBody>
      </p:sp>
      <p:sp>
        <p:nvSpPr>
          <p:cNvPr id="3" name="Rectangle 10"/>
          <p:cNvSpPr>
            <a:spLocks noGrp="1" noChangeArrowheads="1"/>
          </p:cNvSpPr>
          <p:nvPr>
            <p:ph type="ftr" sz="quarter" idx="11"/>
          </p:nvPr>
        </p:nvSpPr>
        <p:spPr>
          <a:ln/>
        </p:spPr>
        <p:txBody>
          <a:bodyPr/>
          <a:lstStyle>
            <a:lvl1pPr>
              <a:defRPr/>
            </a:lvl1pPr>
          </a:lstStyle>
          <a:p>
            <a:pPr>
              <a:defRPr/>
            </a:pPr>
            <a:endParaRPr lang="en-US"/>
          </a:p>
        </p:txBody>
      </p:sp>
      <p:sp>
        <p:nvSpPr>
          <p:cNvPr id="4" name="Rectangle 11"/>
          <p:cNvSpPr>
            <a:spLocks noGrp="1" noChangeArrowheads="1"/>
          </p:cNvSpPr>
          <p:nvPr>
            <p:ph type="sldNum" sz="quarter" idx="12"/>
          </p:nvPr>
        </p:nvSpPr>
        <p:spPr>
          <a:ln/>
        </p:spPr>
        <p:txBody>
          <a:bodyPr/>
          <a:lstStyle>
            <a:lvl1pPr>
              <a:defRPr/>
            </a:lvl1pPr>
          </a:lstStyle>
          <a:p>
            <a:pPr>
              <a:defRPr/>
            </a:pPr>
            <a:fld id="{369DF046-D91F-4ECD-8278-2A8AB938817A}" type="slidenum">
              <a:rPr lang="en-US" altLang="en-US"/>
              <a:pPr>
                <a:defRPr/>
              </a:pPr>
              <a:t>‹#›</a:t>
            </a:fld>
            <a:endParaRPr lang="en-US" altLang="en-US" dirty="0"/>
          </a:p>
        </p:txBody>
      </p:sp>
    </p:spTree>
    <p:extLst>
      <p:ext uri="{BB962C8B-B14F-4D97-AF65-F5344CB8AC3E}">
        <p14:creationId xmlns:p14="http://schemas.microsoft.com/office/powerpoint/2010/main" val="99458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76C0B73D-2B78-43E1-A89D-B713026D738E}" type="slidenum">
              <a:rPr lang="en-US" altLang="en-US"/>
              <a:pPr>
                <a:defRPr/>
              </a:pPr>
              <a:t>‹#›</a:t>
            </a:fld>
            <a:endParaRPr lang="en-US" altLang="en-US" dirty="0"/>
          </a:p>
        </p:txBody>
      </p:sp>
    </p:spTree>
    <p:extLst>
      <p:ext uri="{BB962C8B-B14F-4D97-AF65-F5344CB8AC3E}">
        <p14:creationId xmlns:p14="http://schemas.microsoft.com/office/powerpoint/2010/main" val="2359606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EA4E686C-61A6-4C8E-BF3E-29B35B9CB0FC}" type="slidenum">
              <a:rPr lang="en-US" altLang="en-US"/>
              <a:pPr>
                <a:defRPr/>
              </a:pPr>
              <a:t>‹#›</a:t>
            </a:fld>
            <a:endParaRPr lang="en-US" altLang="en-US" dirty="0"/>
          </a:p>
        </p:txBody>
      </p:sp>
    </p:spTree>
    <p:extLst>
      <p:ext uri="{BB962C8B-B14F-4D97-AF65-F5344CB8AC3E}">
        <p14:creationId xmlns:p14="http://schemas.microsoft.com/office/powerpoint/2010/main" val="1197667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071563" y="304800"/>
            <a:ext cx="7615237" cy="1106488"/>
            <a:chOff x="675" y="192"/>
            <a:chExt cx="4797" cy="697"/>
          </a:xfrm>
        </p:grpSpPr>
        <p:sp>
          <p:nvSpPr>
            <p:cNvPr id="1032" name="Oval 3"/>
            <p:cNvSpPr>
              <a:spLocks noChangeArrowheads="1"/>
            </p:cNvSpPr>
            <p:nvPr/>
          </p:nvSpPr>
          <p:spPr bwMode="hidden">
            <a:xfrm flipH="1">
              <a:off x="3067" y="192"/>
              <a:ext cx="696" cy="696"/>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dirty="0">
                <a:latin typeface="Abadi" panose="020B0604020104020204" pitchFamily="34" charset="0"/>
              </a:endParaRPr>
            </a:p>
          </p:txBody>
        </p:sp>
        <p:sp>
          <p:nvSpPr>
            <p:cNvPr id="1033" name="Oval 4"/>
            <p:cNvSpPr>
              <a:spLocks noChangeArrowheads="1"/>
            </p:cNvSpPr>
            <p:nvPr/>
          </p:nvSpPr>
          <p:spPr bwMode="hidden">
            <a:xfrm flipH="1">
              <a:off x="4777" y="192"/>
              <a:ext cx="695" cy="696"/>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dirty="0">
                <a:latin typeface="Abadi" panose="020B0604020104020204" pitchFamily="34" charset="0"/>
              </a:endParaRPr>
            </a:p>
          </p:txBody>
        </p:sp>
        <p:sp>
          <p:nvSpPr>
            <p:cNvPr id="1034" name="Oval 5"/>
            <p:cNvSpPr>
              <a:spLocks noChangeArrowheads="1"/>
            </p:cNvSpPr>
            <p:nvPr/>
          </p:nvSpPr>
          <p:spPr bwMode="hidden">
            <a:xfrm flipH="1">
              <a:off x="675" y="193"/>
              <a:ext cx="695" cy="696"/>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dirty="0">
                <a:latin typeface="Abadi" panose="020B0604020104020204" pitchFamily="34" charset="0"/>
              </a:endParaRPr>
            </a:p>
          </p:txBody>
        </p:sp>
        <p:sp>
          <p:nvSpPr>
            <p:cNvPr id="1035" name="Oval 6"/>
            <p:cNvSpPr>
              <a:spLocks noChangeArrowheads="1"/>
            </p:cNvSpPr>
            <p:nvPr/>
          </p:nvSpPr>
          <p:spPr bwMode="hidden">
            <a:xfrm flipH="1">
              <a:off x="3984" y="192"/>
              <a:ext cx="695" cy="696"/>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dirty="0">
                <a:latin typeface="Abadi" panose="020B0604020104020204" pitchFamily="34" charset="0"/>
              </a:endParaRPr>
            </a:p>
          </p:txBody>
        </p:sp>
        <p:sp>
          <p:nvSpPr>
            <p:cNvPr id="1036" name="Oval 7"/>
            <p:cNvSpPr>
              <a:spLocks noChangeArrowheads="1"/>
            </p:cNvSpPr>
            <p:nvPr/>
          </p:nvSpPr>
          <p:spPr bwMode="hidden">
            <a:xfrm flipH="1">
              <a:off x="1486" y="192"/>
              <a:ext cx="695" cy="696"/>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dirty="0">
                <a:latin typeface="Abadi" panose="020B0604020104020204" pitchFamily="34" charset="0"/>
              </a:endParaRPr>
            </a:p>
          </p:txBody>
        </p:sp>
      </p:grpSp>
      <p:sp>
        <p:nvSpPr>
          <p:cNvPr id="1027" name="Rectangle 8"/>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201" name="Rectangle 9"/>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badi" panose="020B0604020202020204" pitchFamily="34" charset="0"/>
              </a:defRPr>
            </a:lvl1pPr>
          </a:lstStyle>
          <a:p>
            <a:pPr>
              <a:defRPr/>
            </a:pPr>
            <a:endParaRPr lang="en-US"/>
          </a:p>
        </p:txBody>
      </p:sp>
      <p:sp>
        <p:nvSpPr>
          <p:cNvPr id="8202" name="Rectangle 10"/>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badi" panose="020B0604020202020204" pitchFamily="34" charset="0"/>
              </a:defRPr>
            </a:lvl1pPr>
          </a:lstStyle>
          <a:p>
            <a:pPr>
              <a:defRPr/>
            </a:pPr>
            <a:endParaRPr lang="en-US"/>
          </a:p>
        </p:txBody>
      </p:sp>
      <p:sp>
        <p:nvSpPr>
          <p:cNvPr id="8203" name="Rectangle 11"/>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badi" panose="020B0604020202020204" pitchFamily="34" charset="0"/>
              </a:defRPr>
            </a:lvl1pPr>
          </a:lstStyle>
          <a:p>
            <a:pPr>
              <a:defRPr/>
            </a:pPr>
            <a:fld id="{BAA80B90-BCCA-4A13-8CA9-0A8D79702173}" type="slidenum">
              <a:rPr lang="en-US" altLang="en-US"/>
              <a:pPr>
                <a:defRPr/>
              </a:pPr>
              <a:t>‹#›</a:t>
            </a:fld>
            <a:endParaRPr lang="en-US" altLang="en-US" dirty="0"/>
          </a:p>
        </p:txBody>
      </p:sp>
      <p:sp>
        <p:nvSpPr>
          <p:cNvPr id="1031" name="Rectangle 1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3847"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Lst>
  <p:hf hdr="0" ftr="0" dt="0"/>
  <p:txStyles>
    <p:titleStyle>
      <a:lvl1pPr algn="l" rtl="0" eaLnBrk="0" fontAlgn="base" hangingPunct="0">
        <a:spcBef>
          <a:spcPct val="0"/>
        </a:spcBef>
        <a:spcAft>
          <a:spcPct val="0"/>
        </a:spcAft>
        <a:defRPr sz="3800">
          <a:solidFill>
            <a:schemeClr val="tx2"/>
          </a:solidFill>
          <a:latin typeface="Abadi" panose="020B0604020202020204" pitchFamily="34" charset="0"/>
          <a:ea typeface="+mj-ea"/>
          <a:cs typeface="+mj-cs"/>
        </a:defRPr>
      </a:lvl1pPr>
      <a:lvl2pPr algn="l" rtl="0" eaLnBrk="0" fontAlgn="base" hangingPunct="0">
        <a:spcBef>
          <a:spcPct val="0"/>
        </a:spcBef>
        <a:spcAft>
          <a:spcPct val="0"/>
        </a:spcAft>
        <a:defRPr sz="3800">
          <a:solidFill>
            <a:schemeClr val="tx2"/>
          </a:solidFill>
          <a:latin typeface="Abadi" pitchFamily="34" charset="0"/>
        </a:defRPr>
      </a:lvl2pPr>
      <a:lvl3pPr algn="l" rtl="0" eaLnBrk="0" fontAlgn="base" hangingPunct="0">
        <a:spcBef>
          <a:spcPct val="0"/>
        </a:spcBef>
        <a:spcAft>
          <a:spcPct val="0"/>
        </a:spcAft>
        <a:defRPr sz="3800">
          <a:solidFill>
            <a:schemeClr val="tx2"/>
          </a:solidFill>
          <a:latin typeface="Abadi" pitchFamily="34" charset="0"/>
        </a:defRPr>
      </a:lvl3pPr>
      <a:lvl4pPr algn="l" rtl="0" eaLnBrk="0" fontAlgn="base" hangingPunct="0">
        <a:spcBef>
          <a:spcPct val="0"/>
        </a:spcBef>
        <a:spcAft>
          <a:spcPct val="0"/>
        </a:spcAft>
        <a:defRPr sz="3800">
          <a:solidFill>
            <a:schemeClr val="tx2"/>
          </a:solidFill>
          <a:latin typeface="Abadi" pitchFamily="34" charset="0"/>
        </a:defRPr>
      </a:lvl4pPr>
      <a:lvl5pPr algn="l" rtl="0" eaLnBrk="0" fontAlgn="base" hangingPunct="0">
        <a:spcBef>
          <a:spcPct val="0"/>
        </a:spcBef>
        <a:spcAft>
          <a:spcPct val="0"/>
        </a:spcAft>
        <a:defRPr sz="3800">
          <a:solidFill>
            <a:schemeClr val="tx2"/>
          </a:solidFill>
          <a:latin typeface="Abadi" pitchFamily="34"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Abadi" panose="020B0604020202020204" pitchFamily="34" charset="0"/>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Abadi" panose="020B0604020202020204" pitchFamily="34" charset="0"/>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Abadi" panose="020B0604020202020204" pitchFamily="34" charset="0"/>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Abadi" panose="020B0604020202020204" pitchFamily="34" charset="0"/>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badi" panose="020B0604020202020204" pitchFamily="34" charset="0"/>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tags" Target="../tags/tag11.xml"/><Relationship Id="rId7" Type="http://schemas.openxmlformats.org/officeDocument/2006/relationships/slideLayout" Target="../slideLayouts/slideLayout2.xml"/><Relationship Id="rId12" Type="http://schemas.openxmlformats.org/officeDocument/2006/relationships/image" Target="../media/image9.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image" Target="../media/image8.png"/><Relationship Id="rId5" Type="http://schemas.openxmlformats.org/officeDocument/2006/relationships/tags" Target="../tags/tag13.xml"/><Relationship Id="rId10" Type="http://schemas.openxmlformats.org/officeDocument/2006/relationships/image" Target="../media/image7.png"/><Relationship Id="rId4" Type="http://schemas.openxmlformats.org/officeDocument/2006/relationships/tags" Target="../tags/tag12.xml"/><Relationship Id="rId9"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7.xml"/><Relationship Id="rId7" Type="http://schemas.openxmlformats.org/officeDocument/2006/relationships/image" Target="../media/image11.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notesSlide" Target="../notesSlides/notesSlide1.xml"/><Relationship Id="rId5" Type="http://schemas.openxmlformats.org/officeDocument/2006/relationships/slideLayout" Target="../slideLayouts/slideLayout2.xml"/><Relationship Id="rId10" Type="http://schemas.openxmlformats.org/officeDocument/2006/relationships/image" Target="../media/image14.png"/><Relationship Id="rId4" Type="http://schemas.openxmlformats.org/officeDocument/2006/relationships/tags" Target="../tags/tag18.xml"/><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p:txBody>
          <a:bodyPr/>
          <a:lstStyle/>
          <a:p>
            <a:r>
              <a:rPr lang="en-US" altLang="en-US"/>
              <a:t>De Morgan’s Laws for Quantifiers</a:t>
            </a:r>
          </a:p>
        </p:txBody>
      </p:sp>
      <p:sp>
        <p:nvSpPr>
          <p:cNvPr id="3" name="Content Placeholder 2"/>
          <p:cNvSpPr>
            <a:spLocks noGrp="1"/>
          </p:cNvSpPr>
          <p:nvPr>
            <p:ph idx="1"/>
          </p:nvPr>
        </p:nvSpPr>
        <p:spPr/>
        <p:txBody>
          <a:bodyPr>
            <a:normAutofit fontScale="92500" lnSpcReduction="10000"/>
          </a:bodyPr>
          <a:lstStyle/>
          <a:p>
            <a:pPr>
              <a:defRPr/>
            </a:pPr>
            <a:r>
              <a:rPr lang="en-US" dirty="0"/>
              <a:t>The rules for negating quantifiers are:</a:t>
            </a:r>
          </a:p>
          <a:p>
            <a:pPr>
              <a:defRPr/>
            </a:pPr>
            <a:endParaRPr lang="en-US" dirty="0"/>
          </a:p>
          <a:p>
            <a:pPr>
              <a:defRPr/>
            </a:pPr>
            <a:endParaRPr lang="en-US" dirty="0"/>
          </a:p>
          <a:p>
            <a:pPr>
              <a:defRPr/>
            </a:pPr>
            <a:endParaRPr lang="en-US" dirty="0"/>
          </a:p>
          <a:p>
            <a:pPr>
              <a:defRPr/>
            </a:pPr>
            <a:r>
              <a:rPr lang="en-US" dirty="0"/>
              <a:t>The reasoning in the table shows that:</a:t>
            </a:r>
          </a:p>
          <a:p>
            <a:pPr>
              <a:defRPr/>
            </a:pPr>
            <a:endParaRPr lang="en-US" dirty="0"/>
          </a:p>
          <a:p>
            <a:pPr>
              <a:defRPr/>
            </a:pPr>
            <a:endParaRPr lang="en-US" dirty="0"/>
          </a:p>
          <a:p>
            <a:pPr>
              <a:defRPr/>
            </a:pPr>
            <a:endParaRPr lang="en-US" dirty="0"/>
          </a:p>
          <a:p>
            <a:pPr>
              <a:defRPr/>
            </a:pPr>
            <a:r>
              <a:rPr lang="en-US" dirty="0"/>
              <a:t>These are important. You will use these. </a:t>
            </a:r>
          </a:p>
        </p:txBody>
      </p:sp>
      <p:pic>
        <p:nvPicPr>
          <p:cNvPr id="132100" name="Picture 3" descr="table20.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438400"/>
            <a:ext cx="5024438"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101" name="Picture 5" descr="addin_tmp.png"/>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2362200" y="4419600"/>
            <a:ext cx="34321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102" name="Picture 7" descr="addin_tmp.png"/>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2286000" y="5105400"/>
            <a:ext cx="34321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p:cNvSpPr>
            <a:spLocks noGrp="1"/>
          </p:cNvSpPr>
          <p:nvPr>
            <p:ph type="ctrTitle"/>
          </p:nvPr>
        </p:nvSpPr>
        <p:spPr/>
        <p:txBody>
          <a:bodyPr/>
          <a:lstStyle/>
          <a:p>
            <a:r>
              <a:rPr lang="en-US" altLang="en-US"/>
              <a:t>Nested Quantifiers</a:t>
            </a:r>
          </a:p>
        </p:txBody>
      </p:sp>
      <p:sp>
        <p:nvSpPr>
          <p:cNvPr id="142339" name="Subtitle 2"/>
          <p:cNvSpPr>
            <a:spLocks noGrp="1"/>
          </p:cNvSpPr>
          <p:nvPr>
            <p:ph type="subTitle" idx="1"/>
          </p:nvPr>
        </p:nvSpPr>
        <p:spPr/>
        <p:txBody>
          <a:bodyPr/>
          <a:lstStyle/>
          <a:p>
            <a:r>
              <a:rPr lang="en-US" altLang="en-US"/>
              <a:t>Section 1.5</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itle 1"/>
          <p:cNvSpPr>
            <a:spLocks noGrp="1"/>
          </p:cNvSpPr>
          <p:nvPr>
            <p:ph type="title"/>
          </p:nvPr>
        </p:nvSpPr>
        <p:spPr/>
        <p:txBody>
          <a:bodyPr/>
          <a:lstStyle/>
          <a:p>
            <a:r>
              <a:rPr lang="en-US" altLang="en-US"/>
              <a:t>Section Summary</a:t>
            </a:r>
          </a:p>
        </p:txBody>
      </p:sp>
      <p:sp>
        <p:nvSpPr>
          <p:cNvPr id="3" name="Content Placeholder 2"/>
          <p:cNvSpPr>
            <a:spLocks noGrp="1"/>
          </p:cNvSpPr>
          <p:nvPr>
            <p:ph idx="1"/>
          </p:nvPr>
        </p:nvSpPr>
        <p:spPr/>
        <p:txBody>
          <a:bodyPr>
            <a:normAutofit lnSpcReduction="10000"/>
          </a:bodyPr>
          <a:lstStyle/>
          <a:p>
            <a:pPr>
              <a:defRPr/>
            </a:pPr>
            <a:r>
              <a:rPr lang="en-US" dirty="0"/>
              <a:t>Nested Quantifiers </a:t>
            </a:r>
          </a:p>
          <a:p>
            <a:pPr>
              <a:defRPr/>
            </a:pPr>
            <a:r>
              <a:rPr lang="en-US" dirty="0"/>
              <a:t>Order of Quantifiers</a:t>
            </a:r>
          </a:p>
          <a:p>
            <a:pPr>
              <a:defRPr/>
            </a:pPr>
            <a:r>
              <a:rPr lang="en-US" dirty="0"/>
              <a:t>Translating from Nested Quantifiers into English</a:t>
            </a:r>
          </a:p>
          <a:p>
            <a:pPr>
              <a:defRPr/>
            </a:pPr>
            <a:r>
              <a:rPr lang="en-US" dirty="0"/>
              <a:t>Translating Mathematical Statements into Statements involving Nested Quantifiers.</a:t>
            </a:r>
          </a:p>
          <a:p>
            <a:pPr>
              <a:defRPr/>
            </a:pPr>
            <a:r>
              <a:rPr lang="en-US" dirty="0"/>
              <a:t>Translated English Sentences into Logical Expressions.</a:t>
            </a:r>
          </a:p>
          <a:p>
            <a:pPr>
              <a:defRPr/>
            </a:pPr>
            <a:r>
              <a:rPr lang="en-US" dirty="0"/>
              <a:t>Negating Nested Quantifiers.</a:t>
            </a:r>
          </a:p>
          <a:p>
            <a:pPr>
              <a:defRPr/>
            </a:pPr>
            <a:endParaRPr lang="en-US" dirty="0"/>
          </a:p>
          <a:p>
            <a:pPr lvl="1">
              <a:buFont typeface="Wingdings" panose="05000000000000000000" pitchFamily="2" charset="2"/>
              <a:buNone/>
              <a:defRPr/>
            </a:pPr>
            <a:endParaRPr lang="en-US" dirty="0"/>
          </a:p>
          <a:p>
            <a:pPr>
              <a:defRPr/>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itle 1"/>
          <p:cNvSpPr>
            <a:spLocks noGrp="1"/>
          </p:cNvSpPr>
          <p:nvPr>
            <p:ph type="title"/>
          </p:nvPr>
        </p:nvSpPr>
        <p:spPr/>
        <p:txBody>
          <a:bodyPr/>
          <a:lstStyle/>
          <a:p>
            <a:r>
              <a:rPr lang="en-US" altLang="en-US"/>
              <a:t>Nested Quantifiers</a:t>
            </a:r>
          </a:p>
        </p:txBody>
      </p:sp>
      <p:sp>
        <p:nvSpPr>
          <p:cNvPr id="3" name="Content Placeholder 2"/>
          <p:cNvSpPr>
            <a:spLocks noGrp="1"/>
          </p:cNvSpPr>
          <p:nvPr>
            <p:ph idx="1"/>
          </p:nvPr>
        </p:nvSpPr>
        <p:spPr/>
        <p:txBody>
          <a:bodyPr>
            <a:normAutofit fontScale="85000" lnSpcReduction="10000"/>
          </a:bodyPr>
          <a:lstStyle/>
          <a:p>
            <a:pPr>
              <a:defRPr/>
            </a:pPr>
            <a:r>
              <a:rPr lang="en-US" dirty="0"/>
              <a:t>Nested quantifiers are often necessary to express the meaning of sentences in English as well as important concepts in computer science and mathematics. </a:t>
            </a:r>
          </a:p>
          <a:p>
            <a:pPr>
              <a:buFont typeface="Wingdings" panose="05000000000000000000" pitchFamily="2" charset="2"/>
              <a:buNone/>
              <a:defRPr/>
            </a:pPr>
            <a:r>
              <a:rPr lang="en-US" dirty="0"/>
              <a:t>    </a:t>
            </a:r>
            <a:r>
              <a:rPr lang="en-US" b="1" dirty="0"/>
              <a:t>Example</a:t>
            </a:r>
            <a:r>
              <a:rPr lang="en-US" dirty="0"/>
              <a:t>: “Every real number has an inverse” is   </a:t>
            </a:r>
          </a:p>
          <a:p>
            <a:pPr>
              <a:buFont typeface="Wingdings" panose="05000000000000000000" pitchFamily="2" charset="2"/>
              <a:buNone/>
              <a:defRPr/>
            </a:pPr>
            <a:r>
              <a:rPr lang="en-US" i="1" dirty="0">
                <a:latin typeface="Cambria Math" pitchFamily="18" charset="0"/>
                <a:ea typeface="Cambria Math" pitchFamily="18" charset="0"/>
                <a:sym typeface="Symbol"/>
              </a:rPr>
              <a:t>        x </a:t>
            </a:r>
            <a:r>
              <a:rPr lang="en-US" dirty="0">
                <a:sym typeface="Symbol"/>
              </a:rPr>
              <a:t></a:t>
            </a:r>
            <a:r>
              <a:rPr lang="en-US" i="1" dirty="0">
                <a:latin typeface="Cambria Math" pitchFamily="18" charset="0"/>
                <a:ea typeface="Cambria Math" pitchFamily="18" charset="0"/>
                <a:sym typeface="Symbol"/>
              </a:rPr>
              <a:t>y(x + y = 0</a:t>
            </a:r>
            <a:r>
              <a:rPr lang="en-US" i="1" dirty="0">
                <a:latin typeface="Cambria Math"/>
                <a:ea typeface="Cambria Math"/>
                <a:sym typeface="Symbol"/>
              </a:rPr>
              <a:t>) </a:t>
            </a:r>
          </a:p>
          <a:p>
            <a:pPr>
              <a:buFont typeface="Wingdings" panose="05000000000000000000" pitchFamily="2" charset="2"/>
              <a:buNone/>
              <a:defRPr/>
            </a:pPr>
            <a:r>
              <a:rPr lang="en-US" i="1" dirty="0">
                <a:latin typeface="Cambria Math"/>
                <a:ea typeface="Cambria Math"/>
                <a:sym typeface="Symbol"/>
              </a:rPr>
              <a:t>      </a:t>
            </a:r>
            <a:r>
              <a:rPr lang="en-US" dirty="0">
                <a:latin typeface="Cambria Math"/>
                <a:ea typeface="Cambria Math"/>
                <a:sym typeface="Symbol"/>
              </a:rPr>
              <a:t>where the domains of x and y are the real numbers.</a:t>
            </a:r>
            <a:endParaRPr lang="en-US" dirty="0"/>
          </a:p>
          <a:p>
            <a:pPr>
              <a:defRPr/>
            </a:pPr>
            <a:r>
              <a:rPr lang="en-US" dirty="0"/>
              <a:t>We can also think of nested propositional functions:</a:t>
            </a:r>
          </a:p>
          <a:p>
            <a:pPr lvl="1">
              <a:buFont typeface="Wingdings" panose="05000000000000000000" pitchFamily="2" charset="2"/>
              <a:buNone/>
              <a:defRPr/>
            </a:pPr>
            <a:r>
              <a:rPr lang="en-US" i="1" dirty="0">
                <a:latin typeface="Cambria Math" pitchFamily="18" charset="0"/>
                <a:ea typeface="Cambria Math" pitchFamily="18" charset="0"/>
                <a:sym typeface="Symbol"/>
              </a:rPr>
              <a:t>x </a:t>
            </a:r>
            <a:r>
              <a:rPr lang="en-US" dirty="0">
                <a:sym typeface="Symbol"/>
              </a:rPr>
              <a:t></a:t>
            </a:r>
            <a:r>
              <a:rPr lang="en-US" i="1" dirty="0">
                <a:latin typeface="Cambria Math" pitchFamily="18" charset="0"/>
                <a:ea typeface="Cambria Math" pitchFamily="18" charset="0"/>
                <a:sym typeface="Symbol"/>
              </a:rPr>
              <a:t>y(x + y = 0</a:t>
            </a:r>
            <a:r>
              <a:rPr lang="en-US" i="1" dirty="0">
                <a:latin typeface="Cambria Math"/>
                <a:ea typeface="Cambria Math"/>
                <a:sym typeface="Symbol"/>
              </a:rPr>
              <a:t>) </a:t>
            </a:r>
            <a:r>
              <a:rPr lang="en-US" dirty="0">
                <a:ea typeface="Cambria Math"/>
                <a:sym typeface="Symbol"/>
              </a:rPr>
              <a:t>can be viewed as </a:t>
            </a:r>
            <a:r>
              <a:rPr lang="en-US" i="1" dirty="0">
                <a:latin typeface="Cambria Math" pitchFamily="18" charset="0"/>
                <a:ea typeface="Cambria Math" pitchFamily="18" charset="0"/>
                <a:sym typeface="Symbol"/>
              </a:rPr>
              <a:t>x Q</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x</a:t>
            </a:r>
            <a:r>
              <a:rPr lang="en-US" dirty="0">
                <a:latin typeface="Cambria Math" pitchFamily="18" charset="0"/>
                <a:ea typeface="Cambria Math" pitchFamily="18" charset="0"/>
                <a:sym typeface="Symbol"/>
              </a:rPr>
              <a:t>) </a:t>
            </a:r>
            <a:r>
              <a:rPr lang="en-US" dirty="0">
                <a:ea typeface="Cambria Math"/>
                <a:sym typeface="Symbol"/>
              </a:rPr>
              <a:t>where </a:t>
            </a:r>
            <a:r>
              <a:rPr lang="en-US" i="1" dirty="0">
                <a:latin typeface="Cambria Math" pitchFamily="18" charset="0"/>
                <a:ea typeface="Cambria Math" pitchFamily="18" charset="0"/>
                <a:sym typeface="Symbol"/>
              </a:rPr>
              <a:t>Q</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x</a:t>
            </a:r>
            <a:r>
              <a:rPr lang="en-US" dirty="0">
                <a:latin typeface="Cambria Math" pitchFamily="18" charset="0"/>
                <a:ea typeface="Cambria Math" pitchFamily="18" charset="0"/>
                <a:sym typeface="Symbol"/>
              </a:rPr>
              <a:t>) </a:t>
            </a:r>
            <a:r>
              <a:rPr lang="en-US" dirty="0">
                <a:ea typeface="Cambria Math"/>
                <a:sym typeface="Symbol"/>
              </a:rPr>
              <a:t>is           </a:t>
            </a:r>
            <a:r>
              <a:rPr lang="en-US" dirty="0">
                <a:sym typeface="Symbol"/>
              </a:rPr>
              <a:t></a:t>
            </a:r>
            <a:r>
              <a:rPr lang="en-US" i="1" dirty="0">
                <a:latin typeface="Cambria Math" pitchFamily="18" charset="0"/>
                <a:ea typeface="Cambria Math" pitchFamily="18" charset="0"/>
                <a:sym typeface="Symbol"/>
              </a:rPr>
              <a:t>y P(x, y) </a:t>
            </a:r>
            <a:r>
              <a:rPr lang="en-US" dirty="0">
                <a:ea typeface="Cambria Math" pitchFamily="18" charset="0"/>
                <a:sym typeface="Symbol"/>
              </a:rPr>
              <a:t>where </a:t>
            </a:r>
            <a:r>
              <a:rPr lang="en-US" i="1" dirty="0">
                <a:latin typeface="Cambria Math" pitchFamily="18" charset="0"/>
                <a:ea typeface="Cambria Math" pitchFamily="18" charset="0"/>
                <a:sym typeface="Symbol"/>
              </a:rPr>
              <a:t>P(x, y) </a:t>
            </a:r>
            <a:r>
              <a:rPr lang="en-US" i="1" dirty="0">
                <a:ea typeface="Cambria Math" pitchFamily="18" charset="0"/>
                <a:sym typeface="Symbol"/>
              </a:rPr>
              <a:t>is</a:t>
            </a:r>
            <a:r>
              <a:rPr lang="en-US" i="1" dirty="0">
                <a:latin typeface="Cambria Math" pitchFamily="18" charset="0"/>
                <a:ea typeface="Cambria Math" pitchFamily="18" charset="0"/>
                <a:sym typeface="Symbol"/>
              </a:rPr>
              <a:t> (x + y = 0</a:t>
            </a:r>
            <a:r>
              <a:rPr lang="en-US" i="1" dirty="0">
                <a:latin typeface="Cambria Math"/>
                <a:ea typeface="Cambria Math"/>
                <a:sym typeface="Symbol"/>
              </a:rPr>
              <a:t>)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itle 1"/>
          <p:cNvSpPr>
            <a:spLocks noGrp="1"/>
          </p:cNvSpPr>
          <p:nvPr>
            <p:ph type="title"/>
          </p:nvPr>
        </p:nvSpPr>
        <p:spPr/>
        <p:txBody>
          <a:bodyPr/>
          <a:lstStyle/>
          <a:p>
            <a:r>
              <a:rPr lang="en-US" altLang="en-US"/>
              <a:t>Thinking of Nested Quantification</a:t>
            </a:r>
          </a:p>
        </p:txBody>
      </p:sp>
      <p:sp>
        <p:nvSpPr>
          <p:cNvPr id="3" name="Content Placeholder 2"/>
          <p:cNvSpPr>
            <a:spLocks noGrp="1"/>
          </p:cNvSpPr>
          <p:nvPr>
            <p:ph idx="1"/>
          </p:nvPr>
        </p:nvSpPr>
        <p:spPr/>
        <p:txBody>
          <a:bodyPr>
            <a:normAutofit fontScale="70000" lnSpcReduction="20000"/>
          </a:bodyPr>
          <a:lstStyle/>
          <a:p>
            <a:pPr>
              <a:defRPr/>
            </a:pPr>
            <a:r>
              <a:rPr lang="en-US" dirty="0">
                <a:ea typeface="Cambria Math"/>
                <a:sym typeface="Symbol"/>
              </a:rPr>
              <a:t>Nested Loops</a:t>
            </a:r>
          </a:p>
          <a:p>
            <a:pPr lvl="1">
              <a:defRPr/>
            </a:pPr>
            <a:r>
              <a:rPr lang="en-US" dirty="0">
                <a:ea typeface="Cambria Math"/>
                <a:sym typeface="Symbol"/>
              </a:rPr>
              <a:t>To see if </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xyP</a:t>
            </a:r>
            <a:r>
              <a:rPr lang="en-US" i="1" dirty="0">
                <a:latin typeface="Cambria Math" pitchFamily="18" charset="0"/>
                <a:ea typeface="Cambria Math" pitchFamily="18" charset="0"/>
                <a:sym typeface="Symbol"/>
              </a:rPr>
              <a:t> (</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a:t>
            </a:r>
            <a:r>
              <a:rPr lang="en-US" dirty="0">
                <a:latin typeface="Cambria Math" pitchFamily="18" charset="0"/>
                <a:ea typeface="Cambria Math" pitchFamily="18" charset="0"/>
                <a:sym typeface="Symbol"/>
              </a:rPr>
              <a:t>is true, loop through the values of </a:t>
            </a:r>
            <a:r>
              <a:rPr lang="en-US" i="1" dirty="0">
                <a:latin typeface="Cambria Math" pitchFamily="18" charset="0"/>
                <a:ea typeface="Cambria Math" pitchFamily="18" charset="0"/>
                <a:sym typeface="Symbol"/>
              </a:rPr>
              <a:t>x </a:t>
            </a:r>
            <a:r>
              <a:rPr lang="en-US" dirty="0">
                <a:latin typeface="Cambria Math" pitchFamily="18" charset="0"/>
                <a:ea typeface="Cambria Math" pitchFamily="18" charset="0"/>
                <a:sym typeface="Symbol"/>
              </a:rPr>
              <a:t>:</a:t>
            </a:r>
          </a:p>
          <a:p>
            <a:pPr lvl="2">
              <a:defRPr/>
            </a:pPr>
            <a:r>
              <a:rPr lang="en-US" dirty="0">
                <a:latin typeface="Cambria Math" pitchFamily="18" charset="0"/>
                <a:ea typeface="Cambria Math" pitchFamily="18" charset="0"/>
                <a:sym typeface="Symbol"/>
              </a:rPr>
              <a:t> At each step, loop through the values for </a:t>
            </a:r>
            <a:r>
              <a:rPr lang="en-US" i="1" dirty="0">
                <a:latin typeface="Cambria Math" pitchFamily="18" charset="0"/>
                <a:ea typeface="Cambria Math" pitchFamily="18" charset="0"/>
                <a:sym typeface="Symbol"/>
              </a:rPr>
              <a:t>y</a:t>
            </a:r>
            <a:r>
              <a:rPr lang="en-US" dirty="0">
                <a:latin typeface="Cambria Math" pitchFamily="18" charset="0"/>
                <a:ea typeface="Cambria Math" pitchFamily="18" charset="0"/>
                <a:sym typeface="Symbol"/>
              </a:rPr>
              <a:t>. </a:t>
            </a:r>
          </a:p>
          <a:p>
            <a:pPr lvl="2">
              <a:defRPr/>
            </a:pPr>
            <a:r>
              <a:rPr lang="en-US" dirty="0">
                <a:ea typeface="Cambria Math" pitchFamily="18" charset="0"/>
                <a:sym typeface="Symbol"/>
              </a:rPr>
              <a:t> If for some pair of </a:t>
            </a:r>
            <a:r>
              <a:rPr lang="en-US" i="1" dirty="0">
                <a:latin typeface="Cambria Math" pitchFamily="18" charset="0"/>
                <a:ea typeface="Cambria Math" pitchFamily="18" charset="0"/>
                <a:sym typeface="Symbol"/>
              </a:rPr>
              <a:t>x </a:t>
            </a:r>
            <a:r>
              <a:rPr lang="en-US" dirty="0" err="1">
                <a:ea typeface="Cambria Math" pitchFamily="18" charset="0"/>
                <a:sym typeface="Symbol"/>
              </a:rPr>
              <a:t>and</a:t>
            </a:r>
            <a:r>
              <a:rPr lang="en-US" i="1" dirty="0" err="1">
                <a:latin typeface="Cambria Math" pitchFamily="18" charset="0"/>
                <a:ea typeface="Cambria Math" pitchFamily="18" charset="0"/>
                <a:sym typeface="Symbol"/>
              </a:rPr>
              <a:t>y</a:t>
            </a:r>
            <a:r>
              <a:rPr lang="en-US" i="1" dirty="0">
                <a:latin typeface="Cambria Math" pitchFamily="18" charset="0"/>
                <a:ea typeface="Cambria Math" pitchFamily="18" charset="0"/>
                <a:sym typeface="Symbol"/>
              </a:rPr>
              <a:t>, P(</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a:t>
            </a:r>
            <a:r>
              <a:rPr lang="en-US" dirty="0">
                <a:ea typeface="Cambria Math" pitchFamily="18" charset="0"/>
                <a:sym typeface="Symbol"/>
              </a:rPr>
              <a:t>is false, then </a:t>
            </a:r>
            <a:r>
              <a:rPr lang="en-US" i="1" dirty="0">
                <a:latin typeface="Cambria Math" pitchFamily="18" charset="0"/>
                <a:ea typeface="Cambria Math" pitchFamily="18" charset="0"/>
                <a:sym typeface="Symbol"/>
              </a:rPr>
              <a:t>x </a:t>
            </a:r>
            <a:r>
              <a:rPr lang="en-US" i="1" dirty="0" err="1">
                <a:latin typeface="Cambria Math" pitchFamily="18" charset="0"/>
                <a:ea typeface="Cambria Math" pitchFamily="18" charset="0"/>
                <a:sym typeface="Symbol"/>
              </a:rPr>
              <a:t>yP</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a:t>
            </a:r>
            <a:r>
              <a:rPr lang="en-US" dirty="0">
                <a:ea typeface="Cambria Math" pitchFamily="18" charset="0"/>
                <a:sym typeface="Symbol"/>
              </a:rPr>
              <a:t>is false and both the outer and inner loop terminate.</a:t>
            </a:r>
            <a:endParaRPr lang="en-US" dirty="0">
              <a:latin typeface="Cambria Math" pitchFamily="18" charset="0"/>
              <a:ea typeface="Cambria Math" pitchFamily="18" charset="0"/>
              <a:sym typeface="Symbol"/>
            </a:endParaRPr>
          </a:p>
          <a:p>
            <a:pPr lvl="1">
              <a:buFont typeface="Wingdings" panose="05000000000000000000" pitchFamily="2" charset="2"/>
              <a:buNone/>
              <a:defRPr/>
            </a:pPr>
            <a:r>
              <a:rPr lang="en-US" i="1" dirty="0">
                <a:latin typeface="Cambria Math" pitchFamily="18" charset="0"/>
                <a:ea typeface="Cambria Math" pitchFamily="18" charset="0"/>
                <a:sym typeface="Symbol"/>
              </a:rPr>
              <a:t>    x y P(</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a:t>
            </a:r>
            <a:r>
              <a:rPr lang="en-US" dirty="0">
                <a:ea typeface="Cambria Math" pitchFamily="18" charset="0"/>
                <a:sym typeface="Symbol"/>
              </a:rPr>
              <a:t>is true</a:t>
            </a:r>
            <a:r>
              <a:rPr lang="en-US" i="1" dirty="0">
                <a:latin typeface="Cambria Math" pitchFamily="18" charset="0"/>
                <a:ea typeface="Cambria Math" pitchFamily="18" charset="0"/>
                <a:sym typeface="Symbol"/>
              </a:rPr>
              <a:t> </a:t>
            </a:r>
            <a:r>
              <a:rPr lang="en-US" dirty="0">
                <a:latin typeface="Cambria Math" pitchFamily="18" charset="0"/>
                <a:ea typeface="Cambria Math" pitchFamily="18" charset="0"/>
                <a:sym typeface="Symbol"/>
              </a:rPr>
              <a:t>if the outer loop ends after stepping through each </a:t>
            </a:r>
            <a:r>
              <a:rPr lang="en-US" i="1" dirty="0">
                <a:latin typeface="Cambria Math" pitchFamily="18" charset="0"/>
                <a:ea typeface="Cambria Math" pitchFamily="18" charset="0"/>
                <a:sym typeface="Symbol"/>
              </a:rPr>
              <a:t>x</a:t>
            </a:r>
            <a:r>
              <a:rPr lang="en-US" dirty="0">
                <a:latin typeface="Cambria Math" pitchFamily="18" charset="0"/>
                <a:ea typeface="Cambria Math" pitchFamily="18" charset="0"/>
                <a:sym typeface="Symbol"/>
              </a:rPr>
              <a:t>.  </a:t>
            </a:r>
            <a:endParaRPr lang="en-US" dirty="0">
              <a:ea typeface="Cambria Math"/>
              <a:sym typeface="Symbol"/>
            </a:endParaRPr>
          </a:p>
          <a:p>
            <a:pPr lvl="1">
              <a:defRPr/>
            </a:pPr>
            <a:r>
              <a:rPr lang="en-US" dirty="0">
                <a:ea typeface="Cambria Math"/>
                <a:sym typeface="Symbol"/>
              </a:rPr>
              <a:t>To see if </a:t>
            </a:r>
            <a:r>
              <a:rPr lang="en-US" i="1" dirty="0">
                <a:latin typeface="Cambria Math" pitchFamily="18" charset="0"/>
                <a:ea typeface="Cambria Math" pitchFamily="18" charset="0"/>
                <a:sym typeface="Symbol"/>
              </a:rPr>
              <a:t>x </a:t>
            </a:r>
            <a:r>
              <a:rPr lang="en-US" dirty="0">
                <a:sym typeface="Symbol"/>
              </a:rPr>
              <a:t></a:t>
            </a:r>
            <a:r>
              <a:rPr lang="en-US" i="1" dirty="0" err="1">
                <a:latin typeface="Cambria Math" pitchFamily="18" charset="0"/>
                <a:ea typeface="Cambria Math" pitchFamily="18" charset="0"/>
                <a:sym typeface="Symbol"/>
              </a:rPr>
              <a:t>yP</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a:t>
            </a:r>
            <a:r>
              <a:rPr lang="en-US" dirty="0">
                <a:latin typeface="Cambria Math" pitchFamily="18" charset="0"/>
                <a:ea typeface="Cambria Math" pitchFamily="18" charset="0"/>
                <a:sym typeface="Symbol"/>
              </a:rPr>
              <a:t>is true, loop through the values of </a:t>
            </a:r>
            <a:r>
              <a:rPr lang="en-US" i="1" dirty="0">
                <a:latin typeface="Cambria Math" pitchFamily="18" charset="0"/>
                <a:ea typeface="Cambria Math" pitchFamily="18" charset="0"/>
                <a:sym typeface="Symbol"/>
              </a:rPr>
              <a:t>x</a:t>
            </a:r>
            <a:r>
              <a:rPr lang="en-US" dirty="0">
                <a:latin typeface="Cambria Math" pitchFamily="18" charset="0"/>
                <a:ea typeface="Cambria Math" pitchFamily="18" charset="0"/>
                <a:sym typeface="Symbol"/>
              </a:rPr>
              <a:t>:</a:t>
            </a:r>
          </a:p>
          <a:p>
            <a:pPr lvl="2">
              <a:defRPr/>
            </a:pPr>
            <a:r>
              <a:rPr lang="en-US" dirty="0">
                <a:latin typeface="Cambria Math" pitchFamily="18" charset="0"/>
                <a:ea typeface="Cambria Math" pitchFamily="18" charset="0"/>
                <a:sym typeface="Symbol"/>
              </a:rPr>
              <a:t>At each step, loop through the values for </a:t>
            </a:r>
            <a:r>
              <a:rPr lang="en-US" i="1" dirty="0">
                <a:latin typeface="Cambria Math" pitchFamily="18" charset="0"/>
                <a:ea typeface="Cambria Math" pitchFamily="18" charset="0"/>
                <a:sym typeface="Symbol"/>
              </a:rPr>
              <a:t>y.</a:t>
            </a:r>
          </a:p>
          <a:p>
            <a:pPr lvl="2">
              <a:defRPr/>
            </a:pPr>
            <a:r>
              <a:rPr lang="en-US" dirty="0">
                <a:latin typeface="Cambria Math" pitchFamily="18" charset="0"/>
                <a:ea typeface="Cambria Math" pitchFamily="18" charset="0"/>
                <a:sym typeface="Symbol"/>
              </a:rPr>
              <a:t>The inner loop ends when a pair </a:t>
            </a:r>
            <a:r>
              <a:rPr lang="en-US" i="1" dirty="0">
                <a:latin typeface="Cambria Math" pitchFamily="18" charset="0"/>
                <a:ea typeface="Cambria Math" pitchFamily="18" charset="0"/>
                <a:sym typeface="Symbol"/>
              </a:rPr>
              <a:t>x</a:t>
            </a:r>
            <a:r>
              <a:rPr lang="en-US" dirty="0">
                <a:latin typeface="Cambria Math" pitchFamily="18" charset="0"/>
                <a:ea typeface="Cambria Math" pitchFamily="18" charset="0"/>
                <a:sym typeface="Symbol"/>
              </a:rPr>
              <a:t> and </a:t>
            </a:r>
            <a:r>
              <a:rPr lang="en-US" i="1" dirty="0">
                <a:latin typeface="Cambria Math" pitchFamily="18" charset="0"/>
                <a:ea typeface="Cambria Math" pitchFamily="18" charset="0"/>
                <a:sym typeface="Symbol"/>
              </a:rPr>
              <a:t>y</a:t>
            </a:r>
            <a:r>
              <a:rPr lang="en-US" dirty="0">
                <a:latin typeface="Cambria Math" pitchFamily="18" charset="0"/>
                <a:ea typeface="Cambria Math" pitchFamily="18" charset="0"/>
                <a:sym typeface="Symbol"/>
              </a:rPr>
              <a:t>  is found such that </a:t>
            </a:r>
            <a:r>
              <a:rPr lang="en-US" i="1" dirty="0">
                <a:latin typeface="Cambria Math" pitchFamily="18" charset="0"/>
                <a:ea typeface="Cambria Math" pitchFamily="18" charset="0"/>
                <a:sym typeface="Symbol"/>
              </a:rPr>
              <a:t>P</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x</a:t>
            </a:r>
            <a:r>
              <a:rPr lang="en-US" dirty="0">
                <a:latin typeface="Cambria Math" pitchFamily="18" charset="0"/>
                <a:ea typeface="Cambria Math" pitchFamily="18" charset="0"/>
                <a:sym typeface="Symbol"/>
              </a:rPr>
              <a:t>, y) is true.</a:t>
            </a:r>
          </a:p>
          <a:p>
            <a:pPr lvl="2">
              <a:defRPr/>
            </a:pPr>
            <a:r>
              <a:rPr lang="en-US" dirty="0">
                <a:latin typeface="Cambria Math" pitchFamily="18" charset="0"/>
                <a:ea typeface="Cambria Math" pitchFamily="18" charset="0"/>
                <a:sym typeface="Symbol"/>
              </a:rPr>
              <a:t>If no </a:t>
            </a:r>
            <a:r>
              <a:rPr lang="en-US" i="1" dirty="0">
                <a:latin typeface="Cambria Math" pitchFamily="18" charset="0"/>
                <a:ea typeface="Cambria Math" pitchFamily="18" charset="0"/>
                <a:sym typeface="Symbol"/>
              </a:rPr>
              <a:t>y </a:t>
            </a:r>
            <a:r>
              <a:rPr lang="en-US" dirty="0">
                <a:latin typeface="Cambria Math" pitchFamily="18" charset="0"/>
                <a:ea typeface="Cambria Math" pitchFamily="18" charset="0"/>
                <a:sym typeface="Symbol"/>
              </a:rPr>
              <a:t> is found such that </a:t>
            </a:r>
            <a:r>
              <a:rPr lang="en-US" i="1" dirty="0">
                <a:latin typeface="Cambria Math" pitchFamily="18" charset="0"/>
                <a:ea typeface="Cambria Math" pitchFamily="18" charset="0"/>
                <a:sym typeface="Symbol"/>
              </a:rPr>
              <a:t>P</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x</a:t>
            </a:r>
            <a:r>
              <a:rPr lang="en-US" dirty="0">
                <a:latin typeface="Cambria Math" pitchFamily="18" charset="0"/>
                <a:ea typeface="Cambria Math" pitchFamily="18" charset="0"/>
                <a:sym typeface="Symbol"/>
              </a:rPr>
              <a:t>, y) is true the outer loop terminates as </a:t>
            </a:r>
            <a:r>
              <a:rPr lang="en-US" i="1" dirty="0">
                <a:latin typeface="Cambria Math" pitchFamily="18" charset="0"/>
                <a:ea typeface="Cambria Math" pitchFamily="18" charset="0"/>
                <a:sym typeface="Symbol"/>
              </a:rPr>
              <a:t>x </a:t>
            </a:r>
            <a:r>
              <a:rPr lang="en-US" dirty="0">
                <a:sym typeface="Symbol"/>
              </a:rPr>
              <a:t></a:t>
            </a:r>
            <a:r>
              <a:rPr lang="en-US" i="1" dirty="0" err="1">
                <a:latin typeface="Cambria Math" pitchFamily="18" charset="0"/>
                <a:ea typeface="Cambria Math" pitchFamily="18" charset="0"/>
                <a:sym typeface="Symbol"/>
              </a:rPr>
              <a:t>yP</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a:t>
            </a:r>
            <a:r>
              <a:rPr lang="en-US" dirty="0">
                <a:ea typeface="Cambria Math" pitchFamily="18" charset="0"/>
                <a:sym typeface="Symbol"/>
              </a:rPr>
              <a:t>  has been shown to be false. </a:t>
            </a:r>
            <a:endParaRPr lang="en-US" dirty="0">
              <a:latin typeface="Cambria Math" pitchFamily="18" charset="0"/>
              <a:ea typeface="Cambria Math" pitchFamily="18" charset="0"/>
              <a:sym typeface="Symbol"/>
            </a:endParaRPr>
          </a:p>
          <a:p>
            <a:pPr lvl="1">
              <a:buFont typeface="Wingdings" panose="05000000000000000000" pitchFamily="2" charset="2"/>
              <a:buNone/>
              <a:defRPr/>
            </a:pPr>
            <a:r>
              <a:rPr lang="en-US" i="1" dirty="0">
                <a:latin typeface="Cambria Math" pitchFamily="18" charset="0"/>
                <a:ea typeface="Cambria Math" pitchFamily="18" charset="0"/>
                <a:sym typeface="Symbol"/>
              </a:rPr>
              <a:t>    x </a:t>
            </a:r>
            <a:r>
              <a:rPr lang="en-US" dirty="0">
                <a:sym typeface="Symbol"/>
              </a:rPr>
              <a:t></a:t>
            </a:r>
            <a:r>
              <a:rPr lang="en-US" i="1" dirty="0">
                <a:latin typeface="Cambria Math" pitchFamily="18" charset="0"/>
                <a:ea typeface="Cambria Math" pitchFamily="18" charset="0"/>
                <a:sym typeface="Symbol"/>
              </a:rPr>
              <a:t>y P(</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a:t>
            </a:r>
            <a:r>
              <a:rPr lang="en-US" dirty="0">
                <a:ea typeface="Cambria Math" pitchFamily="18" charset="0"/>
                <a:sym typeface="Symbol"/>
              </a:rPr>
              <a:t>is true</a:t>
            </a:r>
            <a:r>
              <a:rPr lang="en-US" i="1" dirty="0">
                <a:latin typeface="Cambria Math" pitchFamily="18" charset="0"/>
                <a:ea typeface="Cambria Math" pitchFamily="18" charset="0"/>
                <a:sym typeface="Symbol"/>
              </a:rPr>
              <a:t> </a:t>
            </a:r>
            <a:r>
              <a:rPr lang="en-US" dirty="0">
                <a:latin typeface="Cambria Math" pitchFamily="18" charset="0"/>
                <a:ea typeface="Cambria Math" pitchFamily="18" charset="0"/>
                <a:sym typeface="Symbol"/>
              </a:rPr>
              <a:t>if the outer loop ends after stepping through each </a:t>
            </a:r>
            <a:r>
              <a:rPr lang="en-US" i="1" dirty="0">
                <a:latin typeface="Cambria Math" pitchFamily="18" charset="0"/>
                <a:ea typeface="Cambria Math" pitchFamily="18" charset="0"/>
                <a:sym typeface="Symbol"/>
              </a:rPr>
              <a:t>x</a:t>
            </a:r>
            <a:r>
              <a:rPr lang="en-US" dirty="0">
                <a:latin typeface="Cambria Math" pitchFamily="18" charset="0"/>
                <a:ea typeface="Cambria Math" pitchFamily="18" charset="0"/>
                <a:sym typeface="Symbol"/>
              </a:rPr>
              <a:t>. </a:t>
            </a:r>
            <a:endParaRPr lang="en-US" dirty="0">
              <a:ea typeface="Cambria Math" pitchFamily="18" charset="0"/>
              <a:sym typeface="Symbol"/>
            </a:endParaRPr>
          </a:p>
          <a:p>
            <a:pPr>
              <a:defRPr/>
            </a:pPr>
            <a:r>
              <a:rPr lang="en-US" dirty="0">
                <a:ea typeface="Cambria Math" pitchFamily="18" charset="0"/>
                <a:sym typeface="Symbol"/>
              </a:rPr>
              <a:t>If the domains of the variables are infinite, then this process can not actually be carried out.</a:t>
            </a:r>
            <a:endParaRPr lang="en-US" dirty="0">
              <a:ea typeface="Cambria Math"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itle 1"/>
          <p:cNvSpPr>
            <a:spLocks noGrp="1"/>
          </p:cNvSpPr>
          <p:nvPr>
            <p:ph type="title"/>
          </p:nvPr>
        </p:nvSpPr>
        <p:spPr/>
        <p:txBody>
          <a:bodyPr/>
          <a:lstStyle/>
          <a:p>
            <a:r>
              <a:rPr lang="en-US" altLang="en-US"/>
              <a:t>Order of Quantifiers</a:t>
            </a:r>
          </a:p>
        </p:txBody>
      </p:sp>
      <p:sp>
        <p:nvSpPr>
          <p:cNvPr id="3" name="Content Placeholder 2"/>
          <p:cNvSpPr>
            <a:spLocks noGrp="1"/>
          </p:cNvSpPr>
          <p:nvPr>
            <p:ph idx="1"/>
          </p:nvPr>
        </p:nvSpPr>
        <p:spPr>
          <a:xfrm>
            <a:off x="457200" y="1143000"/>
            <a:ext cx="8229600" cy="4530725"/>
          </a:xfrm>
        </p:spPr>
        <p:txBody>
          <a:bodyPr/>
          <a:lstStyle/>
          <a:p>
            <a:pPr>
              <a:buFont typeface="Wingdings" panose="05000000000000000000" pitchFamily="2" charset="2"/>
              <a:buNone/>
              <a:defRPr/>
            </a:pPr>
            <a:r>
              <a:rPr lang="en-US" b="1" dirty="0"/>
              <a:t>Examples</a:t>
            </a:r>
            <a:r>
              <a:rPr lang="en-US" dirty="0"/>
              <a:t>:</a:t>
            </a:r>
          </a:p>
          <a:p>
            <a:pPr marL="514350" indent="-514350">
              <a:buFont typeface="+mj-lt"/>
              <a:buAutoNum type="arabicPeriod"/>
              <a:defRPr/>
            </a:pPr>
            <a:r>
              <a:rPr lang="en-US" dirty="0"/>
              <a:t>Let </a:t>
            </a:r>
            <a:r>
              <a:rPr lang="en-US" i="1" dirty="0">
                <a:latin typeface="Cambria Math" pitchFamily="18" charset="0"/>
                <a:ea typeface="Cambria Math" pitchFamily="18" charset="0"/>
              </a:rPr>
              <a:t>P(</a:t>
            </a:r>
            <a:r>
              <a:rPr lang="en-US" i="1" dirty="0" err="1">
                <a:latin typeface="Cambria Math" pitchFamily="18" charset="0"/>
                <a:ea typeface="Cambria Math" pitchFamily="18" charset="0"/>
              </a:rPr>
              <a:t>x,y</a:t>
            </a:r>
            <a:r>
              <a:rPr lang="en-US" i="1" dirty="0">
                <a:latin typeface="Cambria Math" pitchFamily="18" charset="0"/>
                <a:ea typeface="Cambria Math" pitchFamily="18" charset="0"/>
              </a:rPr>
              <a:t>) </a:t>
            </a:r>
            <a:r>
              <a:rPr lang="en-US" dirty="0"/>
              <a:t>be the statement “</a:t>
            </a:r>
            <a:r>
              <a:rPr lang="en-US" i="1" dirty="0">
                <a:latin typeface="Cambria Math" pitchFamily="18" charset="0"/>
                <a:ea typeface="Cambria Math" pitchFamily="18" charset="0"/>
              </a:rPr>
              <a:t>x + y = y + x</a:t>
            </a:r>
            <a:r>
              <a:rPr lang="en-US" dirty="0"/>
              <a:t>.” Assume that </a:t>
            </a:r>
            <a:r>
              <a:rPr lang="en-US" i="1" dirty="0">
                <a:latin typeface="Cambria Math" pitchFamily="18" charset="0"/>
                <a:ea typeface="Cambria Math" pitchFamily="18" charset="0"/>
              </a:rPr>
              <a:t>U</a:t>
            </a:r>
            <a:r>
              <a:rPr lang="en-US" dirty="0"/>
              <a:t> is the real numbers. Then </a:t>
            </a:r>
            <a:r>
              <a:rPr lang="en-US" i="1" dirty="0">
                <a:latin typeface="Cambria Math" pitchFamily="18" charset="0"/>
                <a:ea typeface="Cambria Math" pitchFamily="18" charset="0"/>
                <a:sym typeface="Symbol"/>
              </a:rPr>
              <a:t>x </a:t>
            </a:r>
            <a:r>
              <a:rPr lang="en-US" i="1" dirty="0" err="1">
                <a:latin typeface="Cambria Math" pitchFamily="18" charset="0"/>
                <a:ea typeface="Cambria Math" pitchFamily="18" charset="0"/>
                <a:sym typeface="Symbol"/>
              </a:rPr>
              <a:t>yP</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a:t>
            </a:r>
            <a:r>
              <a:rPr lang="en-US" dirty="0" err="1">
                <a:ea typeface="Cambria Math" pitchFamily="18" charset="0"/>
                <a:sym typeface="Symbol"/>
              </a:rPr>
              <a:t>and</a:t>
            </a:r>
            <a:r>
              <a:rPr lang="en-US" i="1" dirty="0" err="1">
                <a:latin typeface="Cambria Math" pitchFamily="18" charset="0"/>
                <a:ea typeface="Cambria Math" pitchFamily="18" charset="0"/>
                <a:sym typeface="Symbol"/>
              </a:rPr>
              <a:t>y</a:t>
            </a:r>
            <a:r>
              <a:rPr lang="en-US" i="1" dirty="0">
                <a:latin typeface="Cambria Math" pitchFamily="18" charset="0"/>
                <a:ea typeface="Cambria Math" pitchFamily="18" charset="0"/>
                <a:sym typeface="Symbol"/>
              </a:rPr>
              <a:t> </a:t>
            </a:r>
            <a:r>
              <a:rPr lang="en-US" i="1" dirty="0" err="1">
                <a:latin typeface="Cambria Math" pitchFamily="18" charset="0"/>
                <a:ea typeface="Cambria Math" pitchFamily="18" charset="0"/>
                <a:sym typeface="Symbol"/>
              </a:rPr>
              <a:t>xP</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a:t>
            </a:r>
            <a:r>
              <a:rPr lang="en-US" dirty="0">
                <a:ea typeface="Cambria Math" pitchFamily="18" charset="0"/>
                <a:sym typeface="Symbol"/>
              </a:rPr>
              <a:t>have the same truth value.</a:t>
            </a:r>
          </a:p>
          <a:p>
            <a:pPr marL="514350" indent="-514350">
              <a:buFont typeface="+mj-lt"/>
              <a:buAutoNum type="arabicPeriod"/>
              <a:defRPr/>
            </a:pPr>
            <a:r>
              <a:rPr lang="en-US" dirty="0"/>
              <a:t>Let </a:t>
            </a:r>
            <a:r>
              <a:rPr lang="en-US" i="1" dirty="0">
                <a:latin typeface="Cambria Math" pitchFamily="18" charset="0"/>
                <a:ea typeface="Cambria Math" pitchFamily="18" charset="0"/>
              </a:rPr>
              <a:t>Q(</a:t>
            </a:r>
            <a:r>
              <a:rPr lang="en-US" i="1" dirty="0" err="1">
                <a:latin typeface="Cambria Math" pitchFamily="18" charset="0"/>
                <a:ea typeface="Cambria Math" pitchFamily="18" charset="0"/>
              </a:rPr>
              <a:t>x,y</a:t>
            </a:r>
            <a:r>
              <a:rPr lang="en-US" i="1" dirty="0">
                <a:latin typeface="Cambria Math" pitchFamily="18" charset="0"/>
                <a:ea typeface="Cambria Math" pitchFamily="18" charset="0"/>
              </a:rPr>
              <a:t>) </a:t>
            </a:r>
            <a:r>
              <a:rPr lang="en-US" dirty="0"/>
              <a:t>be the statement “</a:t>
            </a:r>
            <a:r>
              <a:rPr lang="en-US" i="1" dirty="0">
                <a:latin typeface="Cambria Math" pitchFamily="18" charset="0"/>
                <a:ea typeface="Cambria Math" pitchFamily="18" charset="0"/>
              </a:rPr>
              <a:t>x + y = </a:t>
            </a:r>
            <a:r>
              <a:rPr lang="en-US" dirty="0">
                <a:latin typeface="Cambria Math" pitchFamily="18" charset="0"/>
                <a:ea typeface="Cambria Math" pitchFamily="18" charset="0"/>
              </a:rPr>
              <a:t>0</a:t>
            </a:r>
            <a:r>
              <a:rPr lang="en-US" dirty="0"/>
              <a:t>.” Assume that </a:t>
            </a:r>
            <a:r>
              <a:rPr lang="en-US" i="1" dirty="0">
                <a:latin typeface="Cambria Math" pitchFamily="18" charset="0"/>
                <a:ea typeface="Cambria Math" pitchFamily="18" charset="0"/>
              </a:rPr>
              <a:t>U</a:t>
            </a:r>
            <a:r>
              <a:rPr lang="en-US" dirty="0"/>
              <a:t> is the real numbers. Then </a:t>
            </a:r>
            <a:r>
              <a:rPr lang="en-US" i="1" dirty="0">
                <a:latin typeface="Cambria Math" pitchFamily="18" charset="0"/>
                <a:ea typeface="Cambria Math" pitchFamily="18" charset="0"/>
                <a:sym typeface="Symbol"/>
              </a:rPr>
              <a:t>x </a:t>
            </a:r>
            <a:r>
              <a:rPr lang="en-US" dirty="0">
                <a:sym typeface="Symbol"/>
              </a:rPr>
              <a:t></a:t>
            </a:r>
            <a:r>
              <a:rPr lang="en-US" i="1" dirty="0" err="1">
                <a:latin typeface="Cambria Math" pitchFamily="18" charset="0"/>
                <a:ea typeface="Cambria Math" pitchFamily="18" charset="0"/>
                <a:sym typeface="Symbol"/>
              </a:rPr>
              <a:t>yP</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a:t>
            </a:r>
            <a:r>
              <a:rPr lang="en-US" dirty="0">
                <a:ea typeface="Cambria Math" pitchFamily="18" charset="0"/>
                <a:sym typeface="Symbol"/>
              </a:rPr>
              <a:t>is true</a:t>
            </a:r>
            <a:r>
              <a:rPr lang="en-US" i="1" dirty="0">
                <a:ea typeface="Cambria Math" pitchFamily="18" charset="0"/>
                <a:sym typeface="Symbol"/>
              </a:rPr>
              <a:t>, </a:t>
            </a:r>
            <a:r>
              <a:rPr lang="en-US" dirty="0">
                <a:ea typeface="Cambria Math" pitchFamily="18" charset="0"/>
                <a:sym typeface="Symbol"/>
              </a:rPr>
              <a:t>but</a:t>
            </a:r>
            <a:r>
              <a:rPr lang="en-US" i="1" dirty="0">
                <a:ea typeface="Cambria Math" pitchFamily="18" charset="0"/>
                <a:sym typeface="Symbol"/>
              </a:rPr>
              <a:t> </a:t>
            </a:r>
            <a:r>
              <a:rPr lang="en-US" dirty="0">
                <a:sym typeface="Symbol"/>
              </a:rPr>
              <a:t></a:t>
            </a:r>
            <a:r>
              <a:rPr lang="en-US" i="1" dirty="0">
                <a:latin typeface="Cambria Math" pitchFamily="18" charset="0"/>
                <a:ea typeface="Cambria Math" pitchFamily="18" charset="0"/>
                <a:sym typeface="Symbol"/>
              </a:rPr>
              <a:t>y</a:t>
            </a:r>
            <a:r>
              <a:rPr lang="en-US" dirty="0">
                <a:sym typeface="Symbol"/>
              </a:rPr>
              <a:t> </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xP</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a:t>
            </a:r>
            <a:r>
              <a:rPr lang="en-US" dirty="0">
                <a:ea typeface="Cambria Math" pitchFamily="18" charset="0"/>
                <a:sym typeface="Symbol"/>
              </a:rPr>
              <a:t>is false</a:t>
            </a:r>
            <a:r>
              <a:rPr lang="en-US" dirty="0" smtClean="0">
                <a:ea typeface="Cambria Math" pitchFamily="18" charset="0"/>
                <a:sym typeface="Symbol"/>
              </a:rPr>
              <a:t>.</a:t>
            </a:r>
          </a:p>
          <a:p>
            <a:pPr marL="514350" indent="-514350">
              <a:buFont typeface="+mj-lt"/>
              <a:buAutoNum type="arabicPeriod"/>
              <a:defRPr/>
            </a:pPr>
            <a:r>
              <a:rPr lang="en-US" dirty="0" smtClean="0">
                <a:ea typeface="Cambria Math" pitchFamily="18" charset="0"/>
                <a:sym typeface="Symbol"/>
              </a:rPr>
              <a:t>This is for all real numbers, there is a real number such that </a:t>
            </a:r>
            <a:r>
              <a:rPr lang="en-US" dirty="0" err="1" smtClean="0">
                <a:ea typeface="Cambria Math" pitchFamily="18" charset="0"/>
                <a:sym typeface="Symbol"/>
              </a:rPr>
              <a:t>x+y</a:t>
            </a:r>
            <a:r>
              <a:rPr lang="en-US" dirty="0" smtClean="0">
                <a:ea typeface="Cambria Math" pitchFamily="18" charset="0"/>
                <a:sym typeface="Symbol"/>
              </a:rPr>
              <a:t> = 0</a:t>
            </a:r>
            <a:endParaRPr lang="en-US" dirty="0">
              <a:ea typeface="Cambria Math" pitchFamily="18" charset="0"/>
              <a:sym typeface="Symbol"/>
            </a:endParaRPr>
          </a:p>
          <a:p>
            <a:pPr>
              <a:defRPr/>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itle 1"/>
          <p:cNvSpPr>
            <a:spLocks noGrp="1"/>
          </p:cNvSpPr>
          <p:nvPr>
            <p:ph type="title"/>
          </p:nvPr>
        </p:nvSpPr>
        <p:spPr/>
        <p:txBody>
          <a:bodyPr/>
          <a:lstStyle/>
          <a:p>
            <a:r>
              <a:rPr lang="en-US" altLang="en-US"/>
              <a:t>Questions on Order of Quantifiers </a:t>
            </a: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None/>
              <a:defRPr/>
            </a:pPr>
            <a:r>
              <a:rPr lang="en-US" b="1" dirty="0"/>
              <a:t>    Example </a:t>
            </a:r>
            <a:r>
              <a:rPr lang="en-US" b="1" dirty="0">
                <a:latin typeface="Cambria Math" pitchFamily="18" charset="0"/>
                <a:ea typeface="Cambria Math" pitchFamily="18" charset="0"/>
              </a:rPr>
              <a:t>1</a:t>
            </a:r>
            <a:r>
              <a:rPr lang="en-US" dirty="0"/>
              <a:t>: Let </a:t>
            </a:r>
            <a:r>
              <a:rPr lang="en-US" i="1" dirty="0"/>
              <a:t>U</a:t>
            </a:r>
            <a:r>
              <a:rPr lang="en-US" dirty="0"/>
              <a:t> be the real numbers,</a:t>
            </a:r>
          </a:p>
          <a:p>
            <a:pPr>
              <a:buFont typeface="Wingdings" panose="05000000000000000000" pitchFamily="2" charset="2"/>
              <a:buNone/>
              <a:defRPr/>
            </a:pPr>
            <a:r>
              <a:rPr lang="en-US" dirty="0"/>
              <a:t>    Define </a:t>
            </a:r>
            <a:r>
              <a:rPr lang="en-US" i="1" dirty="0"/>
              <a:t>P(</a:t>
            </a:r>
            <a:r>
              <a:rPr lang="en-US" i="1" dirty="0" err="1"/>
              <a:t>x,y</a:t>
            </a:r>
            <a:r>
              <a:rPr lang="en-US" i="1" dirty="0"/>
              <a:t>) : x ∙ y </a:t>
            </a:r>
            <a:r>
              <a:rPr lang="en-US" dirty="0"/>
              <a:t>= </a:t>
            </a:r>
            <a:r>
              <a:rPr lang="en-US" dirty="0">
                <a:latin typeface="Cambria Math" pitchFamily="18" charset="0"/>
                <a:ea typeface="Cambria Math" pitchFamily="18" charset="0"/>
              </a:rPr>
              <a:t>0</a:t>
            </a:r>
          </a:p>
          <a:p>
            <a:pPr>
              <a:buFont typeface="Wingdings" panose="05000000000000000000" pitchFamily="2" charset="2"/>
              <a:buNone/>
              <a:defRPr/>
            </a:pPr>
            <a:r>
              <a:rPr lang="en-US" dirty="0"/>
              <a:t>    What is the truth value of the following:</a:t>
            </a:r>
          </a:p>
          <a:p>
            <a:pPr marL="914400" lvl="1" indent="-514350">
              <a:buFont typeface="+mj-lt"/>
              <a:buAutoNum type="arabicPeriod"/>
              <a:defRPr/>
            </a:pP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xyP</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a:t>
            </a:r>
            <a:r>
              <a:rPr lang="en-US" dirty="0"/>
              <a:t>       </a:t>
            </a:r>
          </a:p>
          <a:p>
            <a:pPr marL="1188720" lvl="2" indent="-514350">
              <a:buFont typeface="Wingdings" panose="05000000000000000000" pitchFamily="2" charset="2"/>
              <a:buNone/>
              <a:defRPr/>
            </a:pPr>
            <a:r>
              <a:rPr lang="en-US" b="1" dirty="0"/>
              <a:t>     Answer: </a:t>
            </a:r>
            <a:r>
              <a:rPr lang="en-US" dirty="0"/>
              <a:t>False</a:t>
            </a:r>
            <a:endParaRPr lang="en-US" b="1" dirty="0"/>
          </a:p>
          <a:p>
            <a:pPr marL="914400" lvl="1" indent="-514350">
              <a:buFont typeface="+mj-lt"/>
              <a:buAutoNum type="arabicPeriod"/>
              <a:defRPr/>
            </a:pP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xyP</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a:t>
            </a:r>
            <a:r>
              <a:rPr lang="en-US" dirty="0"/>
              <a:t>        </a:t>
            </a:r>
          </a:p>
          <a:p>
            <a:pPr marL="1188720" lvl="2" indent="-514350">
              <a:buFont typeface="Wingdings" panose="05000000000000000000" pitchFamily="2" charset="2"/>
              <a:buNone/>
              <a:defRPr/>
            </a:pPr>
            <a:r>
              <a:rPr lang="en-US" b="1" dirty="0"/>
              <a:t>     Answer: </a:t>
            </a:r>
            <a:r>
              <a:rPr lang="en-US" dirty="0"/>
              <a:t>True</a:t>
            </a:r>
          </a:p>
          <a:p>
            <a:pPr marL="914400" lvl="1" indent="-514350">
              <a:buFont typeface="+mj-lt"/>
              <a:buAutoNum type="arabicPeriod"/>
              <a:defRPr/>
            </a:pP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P(</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a:t>
            </a:r>
            <a:r>
              <a:rPr lang="en-US" dirty="0"/>
              <a:t>       </a:t>
            </a:r>
          </a:p>
          <a:p>
            <a:pPr marL="1188720" lvl="2" indent="-514350">
              <a:buFont typeface="Wingdings" panose="05000000000000000000" pitchFamily="2" charset="2"/>
              <a:buNone/>
              <a:defRPr/>
            </a:pPr>
            <a:r>
              <a:rPr lang="en-US" b="1" dirty="0"/>
              <a:t>     Answer: </a:t>
            </a:r>
            <a:r>
              <a:rPr lang="en-US" dirty="0" smtClean="0"/>
              <a:t>False</a:t>
            </a:r>
            <a:endParaRPr lang="en-US" dirty="0"/>
          </a:p>
          <a:p>
            <a:pPr marL="914400" lvl="1" indent="-514350">
              <a:buFont typeface="+mj-lt"/>
              <a:buAutoNum type="arabicPeriod"/>
              <a:defRPr/>
            </a:pPr>
            <a:r>
              <a:rPr lang="en-US" i="1" dirty="0">
                <a:latin typeface="Cambria Math" pitchFamily="18" charset="0"/>
                <a:ea typeface="Cambria Math" pitchFamily="18" charset="0"/>
                <a:sym typeface="Symbol"/>
              </a:rPr>
              <a:t>x  y P(</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a:t>
            </a:r>
            <a:r>
              <a:rPr lang="en-US" dirty="0"/>
              <a:t>     </a:t>
            </a:r>
          </a:p>
          <a:p>
            <a:pPr marL="914400" lvl="1" indent="-514350">
              <a:buFont typeface="Wingdings" panose="05000000000000000000" pitchFamily="2" charset="2"/>
              <a:buNone/>
              <a:defRPr/>
            </a:pPr>
            <a:r>
              <a:rPr lang="en-US" b="1" dirty="0"/>
              <a:t>       Answer: </a:t>
            </a:r>
            <a:r>
              <a:rPr lang="en-US" dirty="0"/>
              <a:t>True</a:t>
            </a:r>
          </a:p>
          <a:p>
            <a:pPr marL="914400" lvl="1" indent="-514350">
              <a:buFont typeface="Wingdings" panose="05000000000000000000" pitchFamily="2" charset="2"/>
              <a:buNone/>
              <a:defRPr/>
            </a:pPr>
            <a:endParaRPr lang="en-US" dirty="0"/>
          </a:p>
          <a:p>
            <a:pPr marL="914400" lvl="1" indent="-514350">
              <a:buFont typeface="Wingdings" panose="05000000000000000000" pitchFamily="2" charset="2"/>
              <a:buNone/>
              <a:defRPr/>
            </a:pPr>
            <a:endParaRPr lang="en-US" dirty="0"/>
          </a:p>
          <a:p>
            <a:pPr marL="914400" lvl="1" indent="-514350">
              <a:buFont typeface="Wingdings" panose="05000000000000000000" pitchFamily="2" charset="2"/>
              <a:buNone/>
              <a:defRPr/>
            </a:pPr>
            <a:endParaRPr lang="en-US" dirty="0"/>
          </a:p>
          <a:p>
            <a:pPr marL="914400" lvl="1" indent="-514350">
              <a:buFont typeface="Wingdings" panose="05000000000000000000" pitchFamily="2" charset="2"/>
              <a:buNone/>
              <a:defRPr/>
            </a:pPr>
            <a:endParaRPr lang="en-US" dirty="0"/>
          </a:p>
          <a:p>
            <a:pPr marL="914400" lvl="1" indent="-514350">
              <a:buFont typeface="Wingdings" panose="05000000000000000000" pitchFamily="2" charset="2"/>
              <a:buNone/>
              <a:defRPr/>
            </a:pPr>
            <a:endParaRPr lang="en-US" dirty="0"/>
          </a:p>
          <a:p>
            <a:pPr>
              <a:buFont typeface="Wingdings" panose="05000000000000000000" pitchFamily="2" charset="2"/>
              <a:buNone/>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itle 1"/>
          <p:cNvSpPr>
            <a:spLocks noGrp="1"/>
          </p:cNvSpPr>
          <p:nvPr>
            <p:ph type="title"/>
          </p:nvPr>
        </p:nvSpPr>
        <p:spPr/>
        <p:txBody>
          <a:bodyPr/>
          <a:lstStyle/>
          <a:p>
            <a:r>
              <a:rPr lang="en-US" altLang="en-US"/>
              <a:t>Questions on Order of Quantifiers</a:t>
            </a: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None/>
              <a:defRPr/>
            </a:pPr>
            <a:r>
              <a:rPr lang="en-US" dirty="0"/>
              <a:t>   </a:t>
            </a:r>
            <a:r>
              <a:rPr lang="en-US" b="1" dirty="0"/>
              <a:t>Example </a:t>
            </a:r>
            <a:r>
              <a:rPr lang="en-US" b="1" dirty="0">
                <a:latin typeface="Cambria Math" pitchFamily="18" charset="0"/>
                <a:ea typeface="Cambria Math" pitchFamily="18" charset="0"/>
              </a:rPr>
              <a:t>2</a:t>
            </a:r>
            <a:r>
              <a:rPr lang="en-US" dirty="0"/>
              <a:t>: Let </a:t>
            </a:r>
            <a:r>
              <a:rPr lang="en-US" i="1" dirty="0"/>
              <a:t>U</a:t>
            </a:r>
            <a:r>
              <a:rPr lang="en-US" dirty="0"/>
              <a:t> be the real numbers,</a:t>
            </a:r>
          </a:p>
          <a:p>
            <a:pPr>
              <a:buFont typeface="Wingdings" panose="05000000000000000000" pitchFamily="2" charset="2"/>
              <a:buNone/>
              <a:defRPr/>
            </a:pPr>
            <a:r>
              <a:rPr lang="en-US" dirty="0"/>
              <a:t>   Define </a:t>
            </a:r>
            <a:r>
              <a:rPr lang="en-US" i="1" dirty="0"/>
              <a:t>P(</a:t>
            </a:r>
            <a:r>
              <a:rPr lang="en-US" i="1" dirty="0" err="1"/>
              <a:t>x,y</a:t>
            </a:r>
            <a:r>
              <a:rPr lang="en-US" i="1" dirty="0"/>
              <a:t>) </a:t>
            </a:r>
            <a:r>
              <a:rPr lang="en-US" dirty="0"/>
              <a:t>:</a:t>
            </a:r>
            <a:r>
              <a:rPr lang="en-US" i="1" dirty="0"/>
              <a:t> x / y </a:t>
            </a:r>
            <a:r>
              <a:rPr lang="en-US" dirty="0"/>
              <a:t>= </a:t>
            </a:r>
            <a:r>
              <a:rPr lang="en-US" dirty="0">
                <a:latin typeface="Cambria Math" pitchFamily="18" charset="0"/>
                <a:ea typeface="Cambria Math" pitchFamily="18" charset="0"/>
              </a:rPr>
              <a:t>1</a:t>
            </a:r>
          </a:p>
          <a:p>
            <a:pPr>
              <a:buFont typeface="Wingdings" panose="05000000000000000000" pitchFamily="2" charset="2"/>
              <a:buNone/>
              <a:defRPr/>
            </a:pPr>
            <a:r>
              <a:rPr lang="en-US" dirty="0"/>
              <a:t>   What is the truth value of the following:</a:t>
            </a:r>
          </a:p>
          <a:p>
            <a:pPr marL="914400" lvl="1" indent="-514350">
              <a:buFont typeface="+mj-lt"/>
              <a:buAutoNum type="arabicPeriod"/>
              <a:defRPr/>
            </a:pP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xyP</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a:t>
            </a:r>
            <a:r>
              <a:rPr lang="en-US" dirty="0"/>
              <a:t>       </a:t>
            </a:r>
          </a:p>
          <a:p>
            <a:pPr marL="1188720" lvl="2" indent="-514350">
              <a:buFont typeface="Wingdings" panose="05000000000000000000" pitchFamily="2" charset="2"/>
              <a:buNone/>
              <a:defRPr/>
            </a:pPr>
            <a:r>
              <a:rPr lang="en-US" b="1" dirty="0"/>
              <a:t>      Answer: </a:t>
            </a:r>
            <a:r>
              <a:rPr lang="en-US" dirty="0"/>
              <a:t>False</a:t>
            </a:r>
            <a:endParaRPr lang="en-US" b="1" dirty="0"/>
          </a:p>
          <a:p>
            <a:pPr marL="914400" lvl="1" indent="-514350">
              <a:buFont typeface="+mj-lt"/>
              <a:buAutoNum type="arabicPeriod"/>
              <a:defRPr/>
            </a:pP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xyP</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a:t>
            </a:r>
            <a:r>
              <a:rPr lang="en-US" dirty="0"/>
              <a:t>        </a:t>
            </a:r>
          </a:p>
          <a:p>
            <a:pPr marL="1188720" lvl="2" indent="-514350">
              <a:buFont typeface="Wingdings" panose="05000000000000000000" pitchFamily="2" charset="2"/>
              <a:buNone/>
              <a:defRPr/>
            </a:pPr>
            <a:r>
              <a:rPr lang="en-US" b="1" dirty="0"/>
              <a:t>     Answer: </a:t>
            </a:r>
            <a:r>
              <a:rPr lang="en-US" dirty="0"/>
              <a:t>True</a:t>
            </a:r>
          </a:p>
          <a:p>
            <a:pPr marL="914400" lvl="1" indent="-514350">
              <a:buFont typeface="+mj-lt"/>
              <a:buAutoNum type="arabicPeriod"/>
              <a:defRPr/>
            </a:pP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P(</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a:t>
            </a:r>
            <a:r>
              <a:rPr lang="en-US" dirty="0"/>
              <a:t>       </a:t>
            </a:r>
          </a:p>
          <a:p>
            <a:pPr marL="1188720" lvl="2" indent="-514350">
              <a:buFont typeface="Wingdings" panose="05000000000000000000" pitchFamily="2" charset="2"/>
              <a:buNone/>
              <a:defRPr/>
            </a:pPr>
            <a:r>
              <a:rPr lang="en-US" b="1" dirty="0"/>
              <a:t>    Answer: </a:t>
            </a:r>
            <a:r>
              <a:rPr lang="en-US" dirty="0"/>
              <a:t>False</a:t>
            </a:r>
          </a:p>
          <a:p>
            <a:pPr marL="914400" lvl="1" indent="-514350">
              <a:buFont typeface="+mj-lt"/>
              <a:buAutoNum type="arabicPeriod"/>
              <a:defRPr/>
            </a:pPr>
            <a:r>
              <a:rPr lang="en-US" i="1" dirty="0">
                <a:latin typeface="Cambria Math" pitchFamily="18" charset="0"/>
                <a:ea typeface="Cambria Math" pitchFamily="18" charset="0"/>
                <a:sym typeface="Symbol"/>
              </a:rPr>
              <a:t>x  y P(</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a:t>
            </a:r>
            <a:r>
              <a:rPr lang="en-US" dirty="0"/>
              <a:t>     </a:t>
            </a:r>
          </a:p>
          <a:p>
            <a:pPr marL="1188720" lvl="2" indent="-514350">
              <a:buFont typeface="Wingdings" panose="05000000000000000000" pitchFamily="2" charset="2"/>
              <a:buNone/>
              <a:defRPr/>
            </a:pPr>
            <a:r>
              <a:rPr lang="en-US" dirty="0"/>
              <a:t>   </a:t>
            </a:r>
            <a:r>
              <a:rPr lang="en-US" b="1" dirty="0"/>
              <a:t>Answer: </a:t>
            </a:r>
            <a:r>
              <a:rPr lang="en-US" dirty="0"/>
              <a:t>True</a:t>
            </a:r>
          </a:p>
          <a:p>
            <a:pPr>
              <a:buFont typeface="Wingdings" panose="05000000000000000000" pitchFamily="2" charset="2"/>
              <a:buNone/>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itle 1"/>
          <p:cNvSpPr>
            <a:spLocks noGrp="1"/>
          </p:cNvSpPr>
          <p:nvPr>
            <p:ph type="title"/>
          </p:nvPr>
        </p:nvSpPr>
        <p:spPr/>
        <p:txBody>
          <a:bodyPr/>
          <a:lstStyle/>
          <a:p>
            <a:r>
              <a:rPr lang="en-US" altLang="en-US"/>
              <a:t>Quantifications of Two Variables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1300259"/>
              </p:ext>
            </p:extLst>
          </p:nvPr>
        </p:nvGraphicFramePr>
        <p:xfrm>
          <a:off x="457200" y="1682751"/>
          <a:ext cx="8229600" cy="4364037"/>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xmlns="" val="20000"/>
                    </a:ext>
                  </a:extLst>
                </a:gridCol>
                <a:gridCol w="2743200">
                  <a:extLst>
                    <a:ext uri="{9D8B030D-6E8A-4147-A177-3AD203B41FA5}">
                      <a16:colId xmlns:a16="http://schemas.microsoft.com/office/drawing/2014/main" xmlns="" val="20001"/>
                    </a:ext>
                  </a:extLst>
                </a:gridCol>
                <a:gridCol w="2743200">
                  <a:extLst>
                    <a:ext uri="{9D8B030D-6E8A-4147-A177-3AD203B41FA5}">
                      <a16:colId xmlns:a16="http://schemas.microsoft.com/office/drawing/2014/main" xmlns="" val="20002"/>
                    </a:ext>
                  </a:extLst>
                </a:gridCol>
              </a:tblGrid>
              <a:tr h="431089">
                <a:tc>
                  <a:txBody>
                    <a:bodyPr/>
                    <a:lstStyle/>
                    <a:p>
                      <a:r>
                        <a:rPr lang="en-US" sz="1800" dirty="0"/>
                        <a:t>Statement</a:t>
                      </a:r>
                    </a:p>
                  </a:txBody>
                  <a:tcPr marT="45724" marB="45724"/>
                </a:tc>
                <a:tc>
                  <a:txBody>
                    <a:bodyPr/>
                    <a:lstStyle/>
                    <a:p>
                      <a:r>
                        <a:rPr lang="en-US" sz="1800" dirty="0"/>
                        <a:t>When True?</a:t>
                      </a:r>
                    </a:p>
                  </a:txBody>
                  <a:tcPr marT="45724" marB="45724"/>
                </a:tc>
                <a:tc>
                  <a:txBody>
                    <a:bodyPr/>
                    <a:lstStyle/>
                    <a:p>
                      <a:r>
                        <a:rPr lang="en-US" sz="1800" dirty="0"/>
                        <a:t>When False</a:t>
                      </a:r>
                    </a:p>
                  </a:txBody>
                  <a:tcPr marT="45724" marB="45724"/>
                </a:tc>
                <a:extLst>
                  <a:ext uri="{0D108BD9-81ED-4DB2-BD59-A6C34878D82A}">
                    <a16:rowId xmlns:a16="http://schemas.microsoft.com/office/drawing/2014/main" xmlns="" val="10000"/>
                  </a:ext>
                </a:extLst>
              </a:tr>
              <a:tr h="1062959">
                <a:tc>
                  <a:txBody>
                    <a:bodyPr/>
                    <a:lstStyle/>
                    <a:p>
                      <a:endParaRPr lang="en-US" sz="1800" dirty="0"/>
                    </a:p>
                    <a:p>
                      <a:endParaRPr lang="en-US" sz="1800" dirty="0"/>
                    </a:p>
                    <a:p>
                      <a:endParaRPr lang="en-US" sz="1800" dirty="0"/>
                    </a:p>
                  </a:txBody>
                  <a:tcPr marT="45724" marB="45724"/>
                </a:tc>
                <a:tc>
                  <a:txBody>
                    <a:bodyPr/>
                    <a:lstStyle/>
                    <a:p>
                      <a:r>
                        <a:rPr lang="en-US" sz="1800" i="1" dirty="0"/>
                        <a:t>P</a:t>
                      </a:r>
                      <a:r>
                        <a:rPr lang="en-US" sz="1800" dirty="0"/>
                        <a:t>(</a:t>
                      </a:r>
                      <a:r>
                        <a:rPr lang="en-US" sz="1800" i="1" dirty="0" err="1"/>
                        <a:t>x</a:t>
                      </a:r>
                      <a:r>
                        <a:rPr lang="en-US" sz="1800" dirty="0" err="1"/>
                        <a:t>,</a:t>
                      </a:r>
                      <a:r>
                        <a:rPr lang="en-US" sz="1800" i="1" dirty="0" err="1"/>
                        <a:t>y</a:t>
                      </a:r>
                      <a:r>
                        <a:rPr lang="en-US" sz="1800" dirty="0"/>
                        <a:t>) is true for every pair </a:t>
                      </a:r>
                      <a:r>
                        <a:rPr lang="en-US" sz="1800" i="1" dirty="0" err="1"/>
                        <a:t>x</a:t>
                      </a:r>
                      <a:r>
                        <a:rPr lang="en-US" sz="1800" dirty="0" err="1"/>
                        <a:t>,</a:t>
                      </a:r>
                      <a:r>
                        <a:rPr lang="en-US" sz="1800" i="1" dirty="0" err="1"/>
                        <a:t>y</a:t>
                      </a:r>
                      <a:r>
                        <a:rPr lang="en-US" sz="1800" dirty="0"/>
                        <a:t>.</a:t>
                      </a:r>
                    </a:p>
                  </a:txBody>
                  <a:tcPr marT="45724" marB="45724"/>
                </a:tc>
                <a:tc>
                  <a:txBody>
                    <a:bodyPr/>
                    <a:lstStyle/>
                    <a:p>
                      <a:r>
                        <a:rPr lang="en-US" sz="1800" dirty="0"/>
                        <a:t>There is a pair </a:t>
                      </a:r>
                      <a:r>
                        <a:rPr lang="en-US" sz="1800" i="1" dirty="0"/>
                        <a:t>x, y </a:t>
                      </a:r>
                      <a:r>
                        <a:rPr lang="en-US" sz="1800" dirty="0"/>
                        <a:t>for</a:t>
                      </a:r>
                      <a:r>
                        <a:rPr lang="en-US" sz="1800" baseline="0" dirty="0"/>
                        <a:t> which </a:t>
                      </a:r>
                      <a:r>
                        <a:rPr lang="en-US" sz="1800" i="1" baseline="0" dirty="0"/>
                        <a:t>P</a:t>
                      </a:r>
                      <a:r>
                        <a:rPr lang="en-US" sz="1800" baseline="0" dirty="0"/>
                        <a:t>(</a:t>
                      </a:r>
                      <a:r>
                        <a:rPr lang="en-US" sz="1800" i="1" baseline="0" dirty="0" err="1"/>
                        <a:t>x,y</a:t>
                      </a:r>
                      <a:r>
                        <a:rPr lang="en-US" sz="1800" baseline="0" dirty="0"/>
                        <a:t>) is false.</a:t>
                      </a:r>
                      <a:endParaRPr lang="en-US" sz="1800" dirty="0"/>
                    </a:p>
                  </a:txBody>
                  <a:tcPr marT="45724" marB="45724"/>
                </a:tc>
                <a:extLst>
                  <a:ext uri="{0D108BD9-81ED-4DB2-BD59-A6C34878D82A}">
                    <a16:rowId xmlns:a16="http://schemas.microsoft.com/office/drawing/2014/main" xmlns="" val="10001"/>
                  </a:ext>
                </a:extLst>
              </a:tr>
              <a:tr h="1062959">
                <a:tc>
                  <a:txBody>
                    <a:bodyPr/>
                    <a:lstStyle/>
                    <a:p>
                      <a:endParaRPr lang="en-US" sz="1800" dirty="0"/>
                    </a:p>
                    <a:p>
                      <a:endParaRPr lang="en-US" sz="1800" dirty="0"/>
                    </a:p>
                  </a:txBody>
                  <a:tcPr marT="45724" marB="45724"/>
                </a:tc>
                <a:tc>
                  <a:txBody>
                    <a:bodyPr/>
                    <a:lstStyle/>
                    <a:p>
                      <a:r>
                        <a:rPr lang="en-US" sz="1800" dirty="0"/>
                        <a:t>For every </a:t>
                      </a:r>
                      <a:r>
                        <a:rPr lang="en-US" sz="1800" i="1" dirty="0"/>
                        <a:t>x </a:t>
                      </a:r>
                      <a:r>
                        <a:rPr lang="en-US" sz="1800" dirty="0"/>
                        <a:t>there is a </a:t>
                      </a:r>
                      <a:r>
                        <a:rPr lang="en-US" sz="1800" i="1" dirty="0"/>
                        <a:t>y</a:t>
                      </a:r>
                      <a:r>
                        <a:rPr lang="en-US" sz="1800" dirty="0"/>
                        <a:t> for which </a:t>
                      </a:r>
                      <a:r>
                        <a:rPr lang="en-US" sz="1800" i="1" dirty="0"/>
                        <a:t>P</a:t>
                      </a:r>
                      <a:r>
                        <a:rPr lang="en-US" sz="1800" dirty="0"/>
                        <a:t>(</a:t>
                      </a:r>
                      <a:r>
                        <a:rPr lang="en-US" sz="1800" i="1" dirty="0" err="1"/>
                        <a:t>x,y</a:t>
                      </a:r>
                      <a:r>
                        <a:rPr lang="en-US" sz="1800" dirty="0"/>
                        <a:t>) is true.</a:t>
                      </a:r>
                    </a:p>
                  </a:txBody>
                  <a:tcPr marT="45724" marB="45724"/>
                </a:tc>
                <a:tc>
                  <a:txBody>
                    <a:bodyPr/>
                    <a:lstStyle/>
                    <a:p>
                      <a:r>
                        <a:rPr lang="en-US" sz="1800" dirty="0"/>
                        <a:t>There is an x such that </a:t>
                      </a:r>
                      <a:r>
                        <a:rPr lang="en-US" sz="1800" i="1" dirty="0"/>
                        <a:t>P</a:t>
                      </a:r>
                      <a:r>
                        <a:rPr lang="en-US" sz="1800" dirty="0"/>
                        <a:t>(</a:t>
                      </a:r>
                      <a:r>
                        <a:rPr lang="en-US" sz="1800" i="1" dirty="0" err="1"/>
                        <a:t>x,y</a:t>
                      </a:r>
                      <a:r>
                        <a:rPr lang="en-US" sz="1800" dirty="0"/>
                        <a:t>) is false for every </a:t>
                      </a:r>
                      <a:r>
                        <a:rPr lang="en-US" sz="1800" i="1" dirty="0"/>
                        <a:t>y</a:t>
                      </a:r>
                      <a:r>
                        <a:rPr lang="en-US" sz="1800" dirty="0"/>
                        <a:t>.</a:t>
                      </a:r>
                    </a:p>
                  </a:txBody>
                  <a:tcPr marT="45724" marB="45724"/>
                </a:tc>
                <a:extLst>
                  <a:ext uri="{0D108BD9-81ED-4DB2-BD59-A6C34878D82A}">
                    <a16:rowId xmlns:a16="http://schemas.microsoft.com/office/drawing/2014/main" xmlns="" val="10002"/>
                  </a:ext>
                </a:extLst>
              </a:tr>
              <a:tr h="744071">
                <a:tc>
                  <a:txBody>
                    <a:bodyPr/>
                    <a:lstStyle/>
                    <a:p>
                      <a:endParaRPr lang="en-US" sz="1800" dirty="0"/>
                    </a:p>
                    <a:p>
                      <a:endParaRPr lang="en-US" sz="1800" dirty="0"/>
                    </a:p>
                  </a:txBody>
                  <a:tcPr marT="45724" marB="45724"/>
                </a:tc>
                <a:tc>
                  <a:txBody>
                    <a:bodyPr/>
                    <a:lstStyle/>
                    <a:p>
                      <a:r>
                        <a:rPr lang="en-US" sz="1800" dirty="0"/>
                        <a:t>There is an </a:t>
                      </a:r>
                      <a:r>
                        <a:rPr lang="en-US" sz="1800" i="1" dirty="0"/>
                        <a:t>x</a:t>
                      </a:r>
                      <a:r>
                        <a:rPr lang="en-US" sz="1800" dirty="0"/>
                        <a:t> for which </a:t>
                      </a:r>
                      <a:r>
                        <a:rPr lang="en-US" sz="1800" i="1" dirty="0"/>
                        <a:t>P</a:t>
                      </a:r>
                      <a:r>
                        <a:rPr lang="en-US" sz="1800" dirty="0"/>
                        <a:t>(</a:t>
                      </a:r>
                      <a:r>
                        <a:rPr lang="en-US" sz="1800" i="1" dirty="0" err="1"/>
                        <a:t>x,y</a:t>
                      </a:r>
                      <a:r>
                        <a:rPr lang="en-US" sz="1800" dirty="0"/>
                        <a:t>) is true for every </a:t>
                      </a:r>
                      <a:r>
                        <a:rPr lang="en-US" sz="1800" i="1" dirty="0"/>
                        <a:t>y</a:t>
                      </a:r>
                      <a:r>
                        <a:rPr lang="en-US" sz="1800" dirty="0"/>
                        <a:t>.</a:t>
                      </a:r>
                    </a:p>
                  </a:txBody>
                  <a:tcPr marT="45724" marB="45724"/>
                </a:tc>
                <a:tc>
                  <a:txBody>
                    <a:bodyPr/>
                    <a:lstStyle/>
                    <a:p>
                      <a:r>
                        <a:rPr lang="en-US" sz="1800" dirty="0"/>
                        <a:t>For every </a:t>
                      </a:r>
                      <a:r>
                        <a:rPr lang="en-US" sz="1800" i="1" dirty="0"/>
                        <a:t>x</a:t>
                      </a:r>
                      <a:r>
                        <a:rPr lang="en-US" sz="1800" dirty="0"/>
                        <a:t> there is a y for which </a:t>
                      </a:r>
                      <a:r>
                        <a:rPr lang="en-US" sz="1800" i="1" dirty="0"/>
                        <a:t>P</a:t>
                      </a:r>
                      <a:r>
                        <a:rPr lang="en-US" sz="1800" dirty="0"/>
                        <a:t>(</a:t>
                      </a:r>
                      <a:r>
                        <a:rPr lang="en-US" sz="1800" dirty="0" err="1"/>
                        <a:t>x,y</a:t>
                      </a:r>
                      <a:r>
                        <a:rPr lang="en-US" sz="1800" dirty="0"/>
                        <a:t>) is false.</a:t>
                      </a:r>
                    </a:p>
                  </a:txBody>
                  <a:tcPr marT="45724" marB="45724"/>
                </a:tc>
                <a:extLst>
                  <a:ext uri="{0D108BD9-81ED-4DB2-BD59-A6C34878D82A}">
                    <a16:rowId xmlns:a16="http://schemas.microsoft.com/office/drawing/2014/main" xmlns="" val="10003"/>
                  </a:ext>
                </a:extLst>
              </a:tr>
              <a:tr h="1062959">
                <a:tc>
                  <a:txBody>
                    <a:bodyPr/>
                    <a:lstStyle/>
                    <a:p>
                      <a:endParaRPr lang="en-US" sz="1800" dirty="0"/>
                    </a:p>
                    <a:p>
                      <a:endParaRPr lang="en-US" sz="1800" dirty="0"/>
                    </a:p>
                    <a:p>
                      <a:endParaRPr lang="en-US" sz="1800" dirty="0"/>
                    </a:p>
                  </a:txBody>
                  <a:tcPr marT="45724" marB="45724"/>
                </a:tc>
                <a:tc>
                  <a:txBody>
                    <a:bodyPr/>
                    <a:lstStyle/>
                    <a:p>
                      <a:r>
                        <a:rPr lang="en-US" sz="1800" dirty="0"/>
                        <a:t>There is a pair </a:t>
                      </a:r>
                      <a:r>
                        <a:rPr lang="en-US" sz="1800" i="1" dirty="0"/>
                        <a:t>x, y </a:t>
                      </a:r>
                      <a:r>
                        <a:rPr lang="en-US" sz="1800" dirty="0"/>
                        <a:t>for which </a:t>
                      </a:r>
                      <a:r>
                        <a:rPr lang="en-US" sz="1800" i="1" dirty="0"/>
                        <a:t>P</a:t>
                      </a:r>
                      <a:r>
                        <a:rPr lang="en-US" sz="1800" dirty="0"/>
                        <a:t>(</a:t>
                      </a:r>
                      <a:r>
                        <a:rPr lang="en-US" sz="1800" i="1" dirty="0" err="1"/>
                        <a:t>x,y</a:t>
                      </a:r>
                      <a:r>
                        <a:rPr lang="en-US" sz="1800" dirty="0"/>
                        <a:t>) is true.</a:t>
                      </a:r>
                    </a:p>
                  </a:txBody>
                  <a:tcPr marT="45724" marB="45724"/>
                </a:tc>
                <a:tc>
                  <a:txBody>
                    <a:bodyPr/>
                    <a:lstStyle/>
                    <a:p>
                      <a:r>
                        <a:rPr lang="en-US" sz="1800" i="1" dirty="0"/>
                        <a:t>P</a:t>
                      </a:r>
                      <a:r>
                        <a:rPr lang="en-US" sz="1800" dirty="0"/>
                        <a:t>(</a:t>
                      </a:r>
                      <a:r>
                        <a:rPr lang="en-US" sz="1800" dirty="0" err="1"/>
                        <a:t>x,y</a:t>
                      </a:r>
                      <a:r>
                        <a:rPr lang="en-US" sz="1800" dirty="0"/>
                        <a:t>) is false for every pair </a:t>
                      </a:r>
                      <a:r>
                        <a:rPr lang="en-US" sz="1800" i="1" dirty="0" err="1"/>
                        <a:t>x,y</a:t>
                      </a:r>
                      <a:endParaRPr lang="en-US" sz="1800" i="1" dirty="0"/>
                    </a:p>
                  </a:txBody>
                  <a:tcPr marT="45724" marB="45724"/>
                </a:tc>
                <a:extLst>
                  <a:ext uri="{0D108BD9-81ED-4DB2-BD59-A6C34878D82A}">
                    <a16:rowId xmlns:a16="http://schemas.microsoft.com/office/drawing/2014/main" xmlns="" val="10004"/>
                  </a:ext>
                </a:extLst>
              </a:tr>
            </a:tbl>
          </a:graphicData>
        </a:graphic>
      </p:graphicFrame>
      <p:pic>
        <p:nvPicPr>
          <p:cNvPr id="149533" name="Picture 4" descr="addin_tmp.png"/>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928687" y="2297253"/>
            <a:ext cx="13208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9534" name="Picture 5" descr="addin_tmp.png"/>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951878" y="2674890"/>
            <a:ext cx="13208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9535" name="Picture 9" descr="addin_tmp.png"/>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978382" y="3409133"/>
            <a:ext cx="13208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9536" name="Picture 10" descr="addin_tmp.png"/>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992669" y="4528203"/>
            <a:ext cx="130651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9537" name="Picture 8" descr="addin_tmp.png"/>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966165" y="5096479"/>
            <a:ext cx="130651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9538" name="Picture 12" descr="addin_tmp.png"/>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978382" y="5430944"/>
            <a:ext cx="130651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Translating Nested Quantifiers into English</a:t>
            </a:r>
          </a:p>
        </p:txBody>
      </p:sp>
      <p:sp>
        <p:nvSpPr>
          <p:cNvPr id="3" name="Content Placeholder 2"/>
          <p:cNvSpPr>
            <a:spLocks noGrp="1"/>
          </p:cNvSpPr>
          <p:nvPr>
            <p:ph idx="1"/>
          </p:nvPr>
        </p:nvSpPr>
        <p:spPr/>
        <p:txBody>
          <a:bodyPr/>
          <a:lstStyle/>
          <a:p>
            <a:pPr marL="273050" lvl="1" indent="-273050">
              <a:buClr>
                <a:srgbClr val="FFFFFF"/>
              </a:buClr>
              <a:buSzPct val="95000"/>
              <a:buFont typeface="Wingdings" panose="05000000000000000000" pitchFamily="2" charset="2"/>
              <a:buNone/>
            </a:pPr>
            <a:r>
              <a:rPr lang="en-US" altLang="en-US" b="1"/>
              <a:t>Example </a:t>
            </a:r>
            <a:r>
              <a:rPr lang="en-US" altLang="en-US" b="1">
                <a:latin typeface="Cambria Math" panose="02040503050406030204" pitchFamily="18" charset="0"/>
                <a:ea typeface="Cambria Math" panose="02040503050406030204" pitchFamily="18" charset="0"/>
                <a:cs typeface="Cambria Math" panose="02040503050406030204" pitchFamily="18" charset="0"/>
              </a:rPr>
              <a:t>1</a:t>
            </a:r>
            <a:r>
              <a:rPr lang="en-US" altLang="en-US"/>
              <a:t>: Translate the statement </a:t>
            </a:r>
          </a:p>
          <a:p>
            <a:pPr marL="273050" lvl="1" indent="-273050">
              <a:buClr>
                <a:srgbClr val="FFFFFF"/>
              </a:buClr>
              <a:buSzPct val="95000"/>
              <a:buFont typeface="Wingdings" panose="05000000000000000000" pitchFamily="2" charset="2"/>
              <a:buNone/>
            </a:pPr>
            <a:r>
              <a:rPr lang="en-US" altLang="en-US" i="1">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x  (C(x )∨ y (C(y ) ∧ F(x, y))) </a:t>
            </a:r>
          </a:p>
          <a:p>
            <a:pPr marL="273050" lvl="1" indent="-273050">
              <a:buClr>
                <a:srgbClr val="FFFFFF"/>
              </a:buClr>
              <a:buSzPct val="95000"/>
              <a:buFont typeface="Wingdings" panose="05000000000000000000" pitchFamily="2" charset="2"/>
              <a:buNone/>
            </a:pPr>
            <a:r>
              <a:rPr lang="en-US" altLang="en-US"/>
              <a:t>     where C(x) is “</a:t>
            </a:r>
            <a:r>
              <a:rPr lang="en-US" altLang="en-US" i="1"/>
              <a:t>x</a:t>
            </a:r>
            <a:r>
              <a:rPr lang="en-US" altLang="en-US"/>
              <a:t> has a computer,” and </a:t>
            </a:r>
            <a:r>
              <a:rPr lang="en-US" altLang="en-US" i="1"/>
              <a:t>F</a:t>
            </a:r>
            <a:r>
              <a:rPr lang="en-US" altLang="en-US"/>
              <a:t>(</a:t>
            </a:r>
            <a:r>
              <a:rPr lang="en-US" altLang="en-US" i="1"/>
              <a:t>x</a:t>
            </a:r>
            <a:r>
              <a:rPr lang="en-US" altLang="en-US"/>
              <a:t>,</a:t>
            </a:r>
            <a:r>
              <a:rPr lang="en-US" altLang="en-US" i="1"/>
              <a:t>y</a:t>
            </a:r>
            <a:r>
              <a:rPr lang="en-US" altLang="en-US"/>
              <a:t>) is “</a:t>
            </a:r>
            <a:r>
              <a:rPr lang="en-US" altLang="en-US" i="1"/>
              <a:t>x</a:t>
            </a:r>
            <a:r>
              <a:rPr lang="en-US" altLang="en-US"/>
              <a:t> and </a:t>
            </a:r>
            <a:r>
              <a:rPr lang="en-US" altLang="en-US" i="1"/>
              <a:t>y</a:t>
            </a:r>
            <a:r>
              <a:rPr lang="en-US" altLang="en-US"/>
              <a:t> are friends,” and the domain for both </a:t>
            </a:r>
            <a:r>
              <a:rPr lang="en-US" altLang="en-US" i="1"/>
              <a:t>x</a:t>
            </a:r>
            <a:r>
              <a:rPr lang="en-US" altLang="en-US"/>
              <a:t> and </a:t>
            </a:r>
            <a:r>
              <a:rPr lang="en-US" altLang="en-US" i="1"/>
              <a:t>y</a:t>
            </a:r>
            <a:r>
              <a:rPr lang="en-US" altLang="en-US"/>
              <a:t> consists of all students in your school. </a:t>
            </a:r>
          </a:p>
          <a:p>
            <a:pPr marL="273050" lvl="1" indent="-273050">
              <a:buClr>
                <a:srgbClr val="FFFFFF"/>
              </a:buClr>
              <a:buSzPct val="95000"/>
              <a:buFont typeface="Wingdings" panose="05000000000000000000" pitchFamily="2" charset="2"/>
              <a:buNone/>
            </a:pPr>
            <a:r>
              <a:rPr lang="en-US" altLang="en-US"/>
              <a:t>    </a:t>
            </a:r>
            <a:r>
              <a:rPr lang="en-US" altLang="en-US" b="1"/>
              <a:t>Solution</a:t>
            </a:r>
            <a:r>
              <a:rPr lang="en-US" altLang="en-US"/>
              <a:t>: Every student in your school has a computer or has a friend who has a computer.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Translating Mathematical Statements into Predicate Logic </a:t>
            </a:r>
          </a:p>
        </p:txBody>
      </p:sp>
      <p:sp>
        <p:nvSpPr>
          <p:cNvPr id="151555" name="Content Placeholder 2"/>
          <p:cNvSpPr>
            <a:spLocks noGrp="1"/>
          </p:cNvSpPr>
          <p:nvPr>
            <p:ph idx="1"/>
          </p:nvPr>
        </p:nvSpPr>
        <p:spPr/>
        <p:txBody>
          <a:bodyPr/>
          <a:lstStyle/>
          <a:p>
            <a:pPr>
              <a:lnSpc>
                <a:spcPct val="80000"/>
              </a:lnSpc>
              <a:buFont typeface="Wingdings" panose="05000000000000000000" pitchFamily="2" charset="2"/>
              <a:buNone/>
            </a:pPr>
            <a:r>
              <a:rPr lang="en-US" altLang="en-US" sz="2500" b="1" dirty="0"/>
              <a:t>  Example </a:t>
            </a:r>
            <a:r>
              <a:rPr lang="en-US" altLang="en-US" sz="2500" dirty="0">
                <a:latin typeface="Cambria Math" panose="02040503050406030204" pitchFamily="18" charset="0"/>
                <a:ea typeface="Cambria Math" panose="02040503050406030204" pitchFamily="18" charset="0"/>
                <a:cs typeface="Cambria Math" panose="02040503050406030204" pitchFamily="18" charset="0"/>
              </a:rPr>
              <a:t>:</a:t>
            </a:r>
            <a:r>
              <a:rPr lang="en-US" altLang="en-US" sz="2500" dirty="0"/>
              <a:t> Translate “The sum of two positive integers is always positive” into a logical expression.</a:t>
            </a:r>
          </a:p>
          <a:p>
            <a:pPr>
              <a:lnSpc>
                <a:spcPct val="80000"/>
              </a:lnSpc>
              <a:buFont typeface="Wingdings" panose="05000000000000000000" pitchFamily="2" charset="2"/>
              <a:buNone/>
            </a:pPr>
            <a:r>
              <a:rPr lang="en-US" altLang="en-US" sz="2500" b="1" dirty="0"/>
              <a:t>  Solution</a:t>
            </a:r>
            <a:r>
              <a:rPr lang="en-US" altLang="en-US" sz="2500" dirty="0"/>
              <a:t>:</a:t>
            </a:r>
          </a:p>
          <a:p>
            <a:pPr marL="849313" lvl="1" indent="-457200">
              <a:lnSpc>
                <a:spcPct val="80000"/>
              </a:lnSpc>
              <a:buFont typeface="Arial" panose="020B0604020202020204" pitchFamily="34" charset="0"/>
              <a:buAutoNum type="arabicPeriod"/>
            </a:pPr>
            <a:r>
              <a:rPr lang="en-US" altLang="en-US" sz="2100" dirty="0"/>
              <a:t>Rewrite the statement to make the implied quantifiers and domains explicit:</a:t>
            </a:r>
          </a:p>
          <a:p>
            <a:pPr marL="1123950" lvl="2" indent="-457200">
              <a:lnSpc>
                <a:spcPct val="80000"/>
              </a:lnSpc>
              <a:buFont typeface="Wingdings" panose="05000000000000000000" pitchFamily="2" charset="2"/>
              <a:buNone/>
            </a:pPr>
            <a:r>
              <a:rPr lang="en-US" altLang="en-US" sz="1800" dirty="0"/>
              <a:t>“For every two integers, if these integers are both positive, then the sum of these integers is positive.”</a:t>
            </a:r>
          </a:p>
          <a:p>
            <a:pPr marL="849313" lvl="1" indent="-457200">
              <a:lnSpc>
                <a:spcPct val="80000"/>
              </a:lnSpc>
              <a:buFont typeface="Arial" panose="020B0604020202020204" pitchFamily="34" charset="0"/>
              <a:buAutoNum type="arabicPeriod"/>
            </a:pPr>
            <a:r>
              <a:rPr lang="en-US" altLang="en-US" sz="2100" dirty="0"/>
              <a:t>Introduce the variables </a:t>
            </a:r>
            <a:r>
              <a:rPr lang="en-US" altLang="en-US" sz="2100" i="1" dirty="0"/>
              <a:t>x</a:t>
            </a:r>
            <a:r>
              <a:rPr lang="en-US" altLang="en-US" sz="2100" dirty="0"/>
              <a:t> and </a:t>
            </a:r>
            <a:r>
              <a:rPr lang="en-US" altLang="en-US" sz="2100" i="1" dirty="0"/>
              <a:t>y</a:t>
            </a:r>
            <a:r>
              <a:rPr lang="en-US" altLang="en-US" sz="2100" dirty="0"/>
              <a:t>, and specify the domain, to obtain:</a:t>
            </a:r>
          </a:p>
          <a:p>
            <a:pPr marL="1123950" lvl="2" indent="-457200">
              <a:lnSpc>
                <a:spcPct val="80000"/>
              </a:lnSpc>
              <a:buFont typeface="Wingdings" panose="05000000000000000000" pitchFamily="2" charset="2"/>
              <a:buNone/>
            </a:pPr>
            <a:r>
              <a:rPr lang="en-US" altLang="en-US" sz="1800" dirty="0"/>
              <a:t>“For all positive integers </a:t>
            </a:r>
            <a:r>
              <a:rPr lang="en-US" altLang="en-US" sz="1800" i="1" dirty="0"/>
              <a:t>x</a:t>
            </a:r>
            <a:r>
              <a:rPr lang="en-US" altLang="en-US" sz="1800" dirty="0"/>
              <a:t> and </a:t>
            </a:r>
            <a:r>
              <a:rPr lang="en-US" altLang="en-US" sz="1800" i="1" dirty="0"/>
              <a:t>y</a:t>
            </a:r>
            <a:r>
              <a:rPr lang="en-US" altLang="en-US" sz="1800" dirty="0"/>
              <a:t>, </a:t>
            </a:r>
            <a:r>
              <a:rPr lang="en-US" altLang="en-US" sz="1800" i="1" dirty="0"/>
              <a:t>x</a:t>
            </a:r>
            <a:r>
              <a:rPr lang="en-US" altLang="en-US" sz="1800" dirty="0"/>
              <a:t> </a:t>
            </a:r>
            <a:r>
              <a:rPr lang="en-US" altLang="en-US" sz="1800" i="1" dirty="0"/>
              <a:t>+ y</a:t>
            </a:r>
            <a:r>
              <a:rPr lang="en-US" altLang="en-US" sz="1800" dirty="0"/>
              <a:t> is positive.”</a:t>
            </a:r>
          </a:p>
          <a:p>
            <a:pPr marL="849313" lvl="1" indent="-457200">
              <a:lnSpc>
                <a:spcPct val="80000"/>
              </a:lnSpc>
              <a:buFont typeface="Arial" panose="020B0604020202020204" pitchFamily="34" charset="0"/>
              <a:buAutoNum type="arabicPeriod"/>
            </a:pPr>
            <a:r>
              <a:rPr lang="en-US" altLang="en-US" sz="2100" dirty="0"/>
              <a:t>The result is:</a:t>
            </a:r>
          </a:p>
          <a:p>
            <a:pPr marL="1123950" lvl="2" indent="-457200">
              <a:lnSpc>
                <a:spcPct val="80000"/>
              </a:lnSpc>
              <a:buFont typeface="Wingdings" panose="05000000000000000000" pitchFamily="2" charset="2"/>
              <a:buNone/>
            </a:pPr>
            <a:r>
              <a:rPr lang="en-US" altLang="en-US" sz="18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a:t>
            </a:r>
            <a:r>
              <a:rPr lang="en-US" altLang="en-US" sz="1800" i="1" dirty="0">
                <a:ea typeface="Cambria Math" panose="02040503050406030204" pitchFamily="18" charset="0"/>
                <a:cs typeface="Cambria Math" panose="02040503050406030204" pitchFamily="18" charset="0"/>
                <a:sym typeface="Symbol" panose="05050102010706020507" pitchFamily="18" charset="2"/>
              </a:rPr>
              <a:t>x</a:t>
            </a:r>
            <a:r>
              <a:rPr lang="en-US" altLang="en-US" sz="18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 </a:t>
            </a:r>
            <a:r>
              <a:rPr lang="en-US" altLang="en-US" sz="1800"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y </a:t>
            </a:r>
            <a:r>
              <a:rPr lang="en-US" altLang="en-US" sz="18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a:t>
            </a:r>
            <a:r>
              <a:rPr lang="en-US" altLang="en-US" sz="1800" i="1" dirty="0">
                <a:ea typeface="Cambria Math" panose="02040503050406030204" pitchFamily="18" charset="0"/>
                <a:cs typeface="Cambria Math" panose="02040503050406030204" pitchFamily="18" charset="0"/>
                <a:sym typeface="Symbol" panose="05050102010706020507" pitchFamily="18" charset="2"/>
              </a:rPr>
              <a:t>x</a:t>
            </a:r>
            <a:r>
              <a:rPr lang="en-US" altLang="en-US" sz="18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&gt; 0)∧ (</a:t>
            </a:r>
            <a:r>
              <a:rPr lang="en-US" altLang="en-US" sz="1800" i="1" dirty="0">
                <a:ea typeface="Cambria Math" panose="02040503050406030204" pitchFamily="18" charset="0"/>
                <a:cs typeface="Cambria Math" panose="02040503050406030204" pitchFamily="18" charset="0"/>
                <a:sym typeface="Symbol" panose="05050102010706020507" pitchFamily="18" charset="2"/>
              </a:rPr>
              <a:t>y </a:t>
            </a:r>
            <a:r>
              <a:rPr lang="en-US" altLang="en-US" sz="18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&gt; 0)</a:t>
            </a:r>
            <a:r>
              <a:rPr lang="en-US" altLang="en-US" sz="1800" dirty="0">
                <a:latin typeface="Cambria Math" panose="02040503050406030204" pitchFamily="18" charset="0"/>
                <a:ea typeface="Cambria Math" panose="02040503050406030204" pitchFamily="18" charset="0"/>
                <a:cs typeface="Cambria Math" panose="02040503050406030204" pitchFamily="18" charset="0"/>
              </a:rPr>
              <a:t>→ (</a:t>
            </a:r>
            <a:r>
              <a:rPr lang="en-US" altLang="en-US" sz="1800" i="1" dirty="0">
                <a:ea typeface="Cambria Math" panose="02040503050406030204" pitchFamily="18" charset="0"/>
                <a:cs typeface="Cambria Math" panose="02040503050406030204" pitchFamily="18" charset="0"/>
              </a:rPr>
              <a:t>x</a:t>
            </a:r>
            <a:r>
              <a:rPr lang="en-US" altLang="en-US" sz="1800" dirty="0">
                <a:latin typeface="Cambria Math" panose="02040503050406030204" pitchFamily="18" charset="0"/>
                <a:ea typeface="Cambria Math" panose="02040503050406030204" pitchFamily="18" charset="0"/>
                <a:cs typeface="Cambria Math" panose="02040503050406030204" pitchFamily="18" charset="0"/>
              </a:rPr>
              <a:t> + </a:t>
            </a:r>
            <a:r>
              <a:rPr lang="en-US" altLang="en-US" sz="1800" i="1" dirty="0">
                <a:ea typeface="Cambria Math" panose="02040503050406030204" pitchFamily="18" charset="0"/>
                <a:cs typeface="Cambria Math" panose="02040503050406030204" pitchFamily="18" charset="0"/>
              </a:rPr>
              <a:t>y </a:t>
            </a:r>
            <a:r>
              <a:rPr lang="en-US" altLang="en-US" sz="1800" dirty="0">
                <a:latin typeface="Cambria Math" panose="02040503050406030204" pitchFamily="18" charset="0"/>
                <a:ea typeface="Cambria Math" panose="02040503050406030204" pitchFamily="18" charset="0"/>
                <a:cs typeface="Cambria Math" panose="02040503050406030204" pitchFamily="18" charset="0"/>
              </a:rPr>
              <a:t>&gt; 0))</a:t>
            </a:r>
          </a:p>
          <a:p>
            <a:pPr marL="1123950" lvl="2" indent="-457200">
              <a:lnSpc>
                <a:spcPct val="80000"/>
              </a:lnSpc>
              <a:buFont typeface="Wingdings" panose="05000000000000000000" pitchFamily="2" charset="2"/>
              <a:buNone/>
            </a:pPr>
            <a:r>
              <a:rPr lang="en-US" altLang="en-US" sz="1800" dirty="0">
                <a:latin typeface="Cambria Math" panose="02040503050406030204" pitchFamily="18" charset="0"/>
                <a:ea typeface="Cambria Math" panose="02040503050406030204" pitchFamily="18" charset="0"/>
                <a:cs typeface="Cambria Math" panose="02040503050406030204" pitchFamily="18" charset="0"/>
              </a:rPr>
              <a:t> where the domain of both variables consists of all integers</a:t>
            </a:r>
            <a:endParaRPr lang="en-US" altLang="en-US" sz="1800" dirty="0"/>
          </a:p>
          <a:p>
            <a:pPr>
              <a:lnSpc>
                <a:spcPct val="80000"/>
              </a:lnSpc>
            </a:pPr>
            <a:endParaRPr lang="en-US" altLang="en-US" sz="25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15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155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155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155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155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1555">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1555">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15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p:cNvSpPr>
          <p:nvPr>
            <p:ph type="title"/>
          </p:nvPr>
        </p:nvSpPr>
        <p:spPr/>
        <p:txBody>
          <a:bodyPr/>
          <a:lstStyle/>
          <a:p>
            <a:r>
              <a:rPr lang="en-US" altLang="en-US"/>
              <a:t>Translation from English to Logic</a:t>
            </a:r>
          </a:p>
        </p:txBody>
      </p:sp>
      <p:sp>
        <p:nvSpPr>
          <p:cNvPr id="133123" name="Content Placeholder 2"/>
          <p:cNvSpPr>
            <a:spLocks noGrp="1"/>
          </p:cNvSpPr>
          <p:nvPr>
            <p:ph idx="1"/>
          </p:nvPr>
        </p:nvSpPr>
        <p:spPr/>
        <p:txBody>
          <a:bodyPr/>
          <a:lstStyle/>
          <a:p>
            <a:pPr>
              <a:lnSpc>
                <a:spcPct val="80000"/>
              </a:lnSpc>
              <a:buFont typeface="Wingdings" panose="05000000000000000000" pitchFamily="2" charset="2"/>
              <a:buNone/>
            </a:pPr>
            <a:r>
              <a:rPr lang="en-US" altLang="en-US" sz="3000" b="1" dirty="0"/>
              <a:t>Examples</a:t>
            </a:r>
            <a:r>
              <a:rPr lang="en-US" altLang="en-US" sz="3000" dirty="0"/>
              <a:t>:</a:t>
            </a:r>
          </a:p>
          <a:p>
            <a:pPr>
              <a:lnSpc>
                <a:spcPct val="80000"/>
              </a:lnSpc>
              <a:buFont typeface="Arial" panose="020B0604020202020204" pitchFamily="34" charset="0"/>
              <a:buAutoNum type="arabicPeriod"/>
            </a:pPr>
            <a:r>
              <a:rPr lang="en-US" altLang="en-US" sz="3000" dirty="0"/>
              <a:t>“Some student in this class has visited Mexico.”</a:t>
            </a:r>
          </a:p>
          <a:p>
            <a:pPr marL="849313" lvl="1" indent="-457200">
              <a:lnSpc>
                <a:spcPct val="80000"/>
              </a:lnSpc>
              <a:buFont typeface="Wingdings" panose="05000000000000000000" pitchFamily="2" charset="2"/>
              <a:buNone/>
            </a:pPr>
            <a:r>
              <a:rPr lang="en-US" altLang="en-US" sz="2500" dirty="0"/>
              <a:t>   </a:t>
            </a:r>
            <a:r>
              <a:rPr lang="en-US" altLang="en-US" sz="2500" b="1" dirty="0"/>
              <a:t>Solution</a:t>
            </a:r>
            <a:r>
              <a:rPr lang="en-US" altLang="en-US" sz="2500" dirty="0"/>
              <a:t>: Let </a:t>
            </a:r>
            <a:r>
              <a:rPr lang="en-US" altLang="en-US" sz="2500" i="1" dirty="0"/>
              <a:t>M</a:t>
            </a:r>
            <a:r>
              <a:rPr lang="en-US" altLang="en-US" sz="2500" dirty="0"/>
              <a:t>(</a:t>
            </a:r>
            <a:r>
              <a:rPr lang="en-US" altLang="en-US" sz="2500" i="1" dirty="0"/>
              <a:t>x</a:t>
            </a:r>
            <a:r>
              <a:rPr lang="en-US" altLang="en-US" sz="2500" dirty="0"/>
              <a:t>) denote “</a:t>
            </a:r>
            <a:r>
              <a:rPr lang="en-US" altLang="en-US" sz="2500" i="1" dirty="0"/>
              <a:t>x</a:t>
            </a:r>
            <a:r>
              <a:rPr lang="en-US" altLang="en-US" sz="2500" dirty="0"/>
              <a:t> has visited Mexico” and </a:t>
            </a:r>
            <a:r>
              <a:rPr lang="en-US" altLang="en-US" sz="2500" i="1" dirty="0"/>
              <a:t>S</a:t>
            </a:r>
            <a:r>
              <a:rPr lang="en-US" altLang="en-US" sz="2500" dirty="0"/>
              <a:t>(</a:t>
            </a:r>
            <a:r>
              <a:rPr lang="en-US" altLang="en-US" sz="2500" i="1" dirty="0"/>
              <a:t>x</a:t>
            </a:r>
            <a:r>
              <a:rPr lang="en-US" altLang="en-US" sz="2500" dirty="0"/>
              <a:t>) denote “</a:t>
            </a:r>
            <a:r>
              <a:rPr lang="en-US" altLang="en-US" sz="2500" i="1" dirty="0"/>
              <a:t>x</a:t>
            </a:r>
            <a:r>
              <a:rPr lang="en-US" altLang="en-US" sz="2500" dirty="0"/>
              <a:t> is a student in this class,”  and </a:t>
            </a:r>
            <a:r>
              <a:rPr lang="en-US" altLang="en-US" sz="2500"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U  </a:t>
            </a:r>
            <a:r>
              <a:rPr lang="en-US" altLang="en-US" sz="25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be all people.</a:t>
            </a:r>
            <a:endParaRPr lang="en-US" altLang="en-US" sz="2500" dirty="0"/>
          </a:p>
          <a:p>
            <a:pPr marL="849313" lvl="1" indent="-457200">
              <a:lnSpc>
                <a:spcPct val="80000"/>
              </a:lnSpc>
              <a:buFont typeface="Wingdings" panose="05000000000000000000" pitchFamily="2" charset="2"/>
              <a:buNone/>
            </a:pPr>
            <a:r>
              <a:rPr lang="en-US" altLang="en-US" sz="2500" dirty="0"/>
              <a:t>                      </a:t>
            </a:r>
            <a:r>
              <a:rPr lang="en-US" altLang="en-US" sz="2500" dirty="0">
                <a:sym typeface="Symbol" panose="05050102010706020507" pitchFamily="18" charset="2"/>
              </a:rPr>
              <a:t></a:t>
            </a:r>
            <a:r>
              <a:rPr lang="en-US" altLang="en-US" sz="2500"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x  (S(x) </a:t>
            </a:r>
            <a:r>
              <a:rPr lang="en-US" altLang="en-US" sz="25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a:t>
            </a:r>
            <a:r>
              <a:rPr lang="en-US" altLang="en-US" sz="2500"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M(x))</a:t>
            </a:r>
            <a:endParaRPr lang="en-US" altLang="en-US" sz="2500" dirty="0"/>
          </a:p>
          <a:p>
            <a:pPr>
              <a:lnSpc>
                <a:spcPct val="80000"/>
              </a:lnSpc>
              <a:buFont typeface="Arial" panose="020B0604020202020204" pitchFamily="34" charset="0"/>
              <a:buAutoNum type="arabicPeriod"/>
            </a:pPr>
            <a:r>
              <a:rPr lang="en-US" altLang="en-US" sz="3000" dirty="0"/>
              <a:t>“Every student in this class has visited Canada or Mexico.”</a:t>
            </a:r>
          </a:p>
          <a:p>
            <a:pPr marL="849313" lvl="1" indent="-457200">
              <a:lnSpc>
                <a:spcPct val="80000"/>
              </a:lnSpc>
              <a:buFont typeface="Wingdings" panose="05000000000000000000" pitchFamily="2" charset="2"/>
              <a:buNone/>
            </a:pPr>
            <a:r>
              <a:rPr lang="en-US" altLang="en-US" sz="2500" dirty="0"/>
              <a:t>  </a:t>
            </a:r>
            <a:r>
              <a:rPr lang="en-US" altLang="en-US" sz="2500" b="1" dirty="0"/>
              <a:t>Solution</a:t>
            </a:r>
            <a:r>
              <a:rPr lang="en-US" altLang="en-US" sz="2500" dirty="0"/>
              <a:t>: Add </a:t>
            </a:r>
            <a:r>
              <a:rPr lang="en-US" altLang="en-US" sz="2500" i="1" dirty="0"/>
              <a:t>C</a:t>
            </a:r>
            <a:r>
              <a:rPr lang="en-US" altLang="en-US" sz="2500" dirty="0"/>
              <a:t>(</a:t>
            </a:r>
            <a:r>
              <a:rPr lang="en-US" altLang="en-US" sz="2500" i="1" dirty="0"/>
              <a:t>x</a:t>
            </a:r>
            <a:r>
              <a:rPr lang="en-US" altLang="en-US" sz="2500" dirty="0"/>
              <a:t>) denoting “</a:t>
            </a:r>
            <a:r>
              <a:rPr lang="en-US" altLang="en-US" sz="2500" i="1" dirty="0"/>
              <a:t>x</a:t>
            </a:r>
            <a:r>
              <a:rPr lang="en-US" altLang="en-US" sz="2500" dirty="0"/>
              <a:t> has visited Canada.”</a:t>
            </a:r>
          </a:p>
          <a:p>
            <a:pPr marL="849313" lvl="1" indent="-457200">
              <a:lnSpc>
                <a:spcPct val="80000"/>
              </a:lnSpc>
              <a:buNone/>
            </a:pPr>
            <a:r>
              <a:rPr lang="en-US" altLang="en-US" sz="2500" dirty="0"/>
              <a:t>and </a:t>
            </a:r>
            <a:r>
              <a:rPr lang="en-US" altLang="en-US" sz="2500"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U  </a:t>
            </a:r>
            <a:r>
              <a:rPr lang="en-US" altLang="en-US" sz="25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be all </a:t>
            </a:r>
            <a:r>
              <a:rPr lang="en-US" altLang="en-US" sz="250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people.</a:t>
            </a:r>
            <a:endParaRPr lang="en-US" altLang="en-US" sz="2500" dirty="0"/>
          </a:p>
          <a:p>
            <a:pPr marL="849313" lvl="1" indent="-457200">
              <a:lnSpc>
                <a:spcPct val="80000"/>
              </a:lnSpc>
              <a:buFont typeface="Wingdings" panose="05000000000000000000" pitchFamily="2" charset="2"/>
              <a:buNone/>
            </a:pPr>
            <a:r>
              <a:rPr lang="en-US" altLang="en-US" sz="2500"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x (S(x)→ (M(x)∨C(x)))</a:t>
            </a:r>
            <a:endParaRPr lang="en-US" altLang="en-US" sz="2500" i="1" dirty="0">
              <a:latin typeface="Cambria Math" panose="02040503050406030204" pitchFamily="18" charset="0"/>
              <a:ea typeface="Cambria Math" panose="02040503050406030204" pitchFamily="18" charset="0"/>
              <a:cs typeface="Cambria Math" panose="02040503050406030204" pitchFamily="18" charset="0"/>
            </a:endParaRPr>
          </a:p>
          <a:p>
            <a:pPr>
              <a:lnSpc>
                <a:spcPct val="80000"/>
              </a:lnSpc>
            </a:pPr>
            <a:endParaRPr lang="en-US" altLang="en-US" sz="3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Translating English into Logical Expressions Example</a:t>
            </a:r>
          </a:p>
        </p:txBody>
      </p:sp>
      <p:sp>
        <p:nvSpPr>
          <p:cNvPr id="152579" name="Content Placeholder 2"/>
          <p:cNvSpPr>
            <a:spLocks noGrp="1"/>
          </p:cNvSpPr>
          <p:nvPr>
            <p:ph idx="1"/>
          </p:nvPr>
        </p:nvSpPr>
        <p:spPr/>
        <p:txBody>
          <a:bodyPr/>
          <a:lstStyle/>
          <a:p>
            <a:pPr>
              <a:buFont typeface="Wingdings" panose="05000000000000000000" pitchFamily="2" charset="2"/>
              <a:buNone/>
            </a:pPr>
            <a:r>
              <a:rPr lang="en-US" altLang="en-US" b="1" dirty="0"/>
              <a:t>Example</a:t>
            </a:r>
            <a:r>
              <a:rPr lang="en-US" altLang="en-US" dirty="0"/>
              <a:t>: Use quantifiers to express the statement “There is a woman who has taken a flight on every airline in the world.”</a:t>
            </a:r>
          </a:p>
          <a:p>
            <a:pPr>
              <a:buFont typeface="Wingdings" panose="05000000000000000000" pitchFamily="2" charset="2"/>
              <a:buNone/>
            </a:pPr>
            <a:r>
              <a:rPr lang="en-US" altLang="en-US" b="1" dirty="0"/>
              <a:t>Solution</a:t>
            </a:r>
            <a:r>
              <a:rPr lang="en-US" altLang="en-US" dirty="0"/>
              <a:t>:</a:t>
            </a:r>
          </a:p>
          <a:p>
            <a:pPr marL="849313" lvl="1" indent="-457200">
              <a:buFont typeface="Arial" panose="020B0604020202020204" pitchFamily="34" charset="0"/>
              <a:buAutoNum type="arabicPeriod"/>
            </a:pPr>
            <a:r>
              <a:rPr lang="en-US" altLang="en-US" dirty="0"/>
              <a:t>Let </a:t>
            </a:r>
            <a:r>
              <a:rPr lang="en-US" altLang="en-US" i="1" dirty="0">
                <a:latin typeface="Cambria Math" panose="02040503050406030204" pitchFamily="18" charset="0"/>
                <a:ea typeface="Cambria Math" panose="02040503050406030204" pitchFamily="18" charset="0"/>
                <a:cs typeface="Cambria Math" panose="02040503050406030204" pitchFamily="18" charset="0"/>
              </a:rPr>
              <a:t>P(</a:t>
            </a:r>
            <a:r>
              <a:rPr lang="en-US" altLang="en-US" i="1" dirty="0" err="1">
                <a:ea typeface="Cambria Math" panose="02040503050406030204" pitchFamily="18" charset="0"/>
                <a:cs typeface="Cambria Math" panose="02040503050406030204" pitchFamily="18" charset="0"/>
              </a:rPr>
              <a:t>w,f</a:t>
            </a:r>
            <a:r>
              <a:rPr lang="en-US" altLang="en-US" i="1" dirty="0">
                <a:latin typeface="Cambria Math" panose="02040503050406030204" pitchFamily="18" charset="0"/>
                <a:ea typeface="Cambria Math" panose="02040503050406030204" pitchFamily="18" charset="0"/>
                <a:cs typeface="Cambria Math" panose="02040503050406030204" pitchFamily="18" charset="0"/>
              </a:rPr>
              <a:t>)</a:t>
            </a:r>
            <a:r>
              <a:rPr lang="en-US" altLang="en-US" dirty="0"/>
              <a:t> be “</a:t>
            </a:r>
            <a:r>
              <a:rPr lang="en-US" altLang="en-US" i="1" dirty="0">
                <a:ea typeface="Cambria Math" panose="02040503050406030204" pitchFamily="18" charset="0"/>
                <a:cs typeface="Cambria Math" panose="02040503050406030204" pitchFamily="18" charset="0"/>
              </a:rPr>
              <a:t>w</a:t>
            </a:r>
            <a:r>
              <a:rPr lang="en-US" altLang="en-US" dirty="0"/>
              <a:t> has taken </a:t>
            </a:r>
            <a:r>
              <a:rPr lang="en-US" altLang="en-US" i="1" dirty="0">
                <a:latin typeface="Cambria Math" panose="02040503050406030204" pitchFamily="18" charset="0"/>
                <a:ea typeface="Cambria Math" panose="02040503050406030204" pitchFamily="18" charset="0"/>
                <a:cs typeface="Cambria Math" panose="02040503050406030204" pitchFamily="18" charset="0"/>
              </a:rPr>
              <a:t>f  </a:t>
            </a:r>
            <a:r>
              <a:rPr lang="en-US" altLang="en-US" dirty="0"/>
              <a:t>” and </a:t>
            </a:r>
            <a:r>
              <a:rPr lang="en-US" altLang="en-US" i="1" dirty="0">
                <a:latin typeface="Cambria Math" panose="02040503050406030204" pitchFamily="18" charset="0"/>
                <a:ea typeface="Cambria Math" panose="02040503050406030204" pitchFamily="18" charset="0"/>
                <a:cs typeface="Cambria Math" panose="02040503050406030204" pitchFamily="18" charset="0"/>
              </a:rPr>
              <a:t>Q</a:t>
            </a:r>
            <a:r>
              <a:rPr lang="en-US" altLang="en-US" dirty="0">
                <a:latin typeface="Cambria Math" panose="02040503050406030204" pitchFamily="18" charset="0"/>
                <a:ea typeface="Cambria Math" panose="02040503050406030204" pitchFamily="18" charset="0"/>
                <a:cs typeface="Cambria Math" panose="02040503050406030204" pitchFamily="18" charset="0"/>
              </a:rPr>
              <a:t>(</a:t>
            </a:r>
            <a:r>
              <a:rPr lang="en-US" altLang="en-US" i="1" dirty="0" err="1">
                <a:ea typeface="Cambria Math" panose="02040503050406030204" pitchFamily="18" charset="0"/>
                <a:cs typeface="Cambria Math" panose="02040503050406030204" pitchFamily="18" charset="0"/>
              </a:rPr>
              <a:t>f,a</a:t>
            </a:r>
            <a:r>
              <a:rPr lang="en-US" altLang="en-US" dirty="0">
                <a:latin typeface="Cambria Math" panose="02040503050406030204" pitchFamily="18" charset="0"/>
                <a:ea typeface="Cambria Math" panose="02040503050406030204" pitchFamily="18" charset="0"/>
                <a:cs typeface="Cambria Math" panose="02040503050406030204" pitchFamily="18" charset="0"/>
              </a:rPr>
              <a:t>)</a:t>
            </a:r>
            <a:r>
              <a:rPr lang="en-US" altLang="en-US" i="1" dirty="0">
                <a:latin typeface="Cambria Math" panose="02040503050406030204" pitchFamily="18" charset="0"/>
                <a:ea typeface="Cambria Math" panose="02040503050406030204" pitchFamily="18" charset="0"/>
                <a:cs typeface="Cambria Math" panose="02040503050406030204" pitchFamily="18" charset="0"/>
              </a:rPr>
              <a:t> </a:t>
            </a:r>
            <a:r>
              <a:rPr lang="en-US" altLang="en-US" dirty="0"/>
              <a:t>be “</a:t>
            </a:r>
            <a:r>
              <a:rPr lang="en-US" altLang="en-US" i="1" dirty="0">
                <a:ea typeface="Cambria Math" panose="02040503050406030204" pitchFamily="18" charset="0"/>
                <a:cs typeface="Cambria Math" panose="02040503050406030204" pitchFamily="18" charset="0"/>
              </a:rPr>
              <a:t>f</a:t>
            </a:r>
            <a:r>
              <a:rPr lang="en-US" altLang="en-US" dirty="0"/>
              <a:t>  is a flight on </a:t>
            </a:r>
            <a:r>
              <a:rPr lang="en-US" altLang="en-US" i="1" dirty="0">
                <a:ea typeface="Cambria Math" panose="02040503050406030204" pitchFamily="18" charset="0"/>
                <a:cs typeface="Cambria Math" panose="02040503050406030204" pitchFamily="18" charset="0"/>
              </a:rPr>
              <a:t>a</a:t>
            </a:r>
            <a:r>
              <a:rPr lang="en-US" altLang="en-US" i="1" dirty="0">
                <a:latin typeface="Cambria Math" panose="02040503050406030204" pitchFamily="18" charset="0"/>
                <a:ea typeface="Cambria Math" panose="02040503050406030204" pitchFamily="18" charset="0"/>
                <a:cs typeface="Cambria Math" panose="02040503050406030204" pitchFamily="18" charset="0"/>
              </a:rPr>
              <a:t> .</a:t>
            </a:r>
            <a:r>
              <a:rPr lang="en-US" altLang="en-US" dirty="0"/>
              <a:t>” </a:t>
            </a:r>
          </a:p>
          <a:p>
            <a:pPr marL="849313" lvl="1" indent="-457200">
              <a:buFont typeface="Arial" panose="020B0604020202020204" pitchFamily="34" charset="0"/>
              <a:buAutoNum type="arabicPeriod"/>
            </a:pPr>
            <a:r>
              <a:rPr lang="en-US" altLang="en-US" dirty="0"/>
              <a:t>The domain of </a:t>
            </a:r>
            <a:r>
              <a:rPr lang="en-US" altLang="en-US" i="1" dirty="0"/>
              <a:t>w</a:t>
            </a:r>
            <a:r>
              <a:rPr lang="en-US" altLang="en-US" dirty="0"/>
              <a:t> is all women, the domain of </a:t>
            </a:r>
            <a:r>
              <a:rPr lang="en-US" altLang="en-US" i="1" dirty="0"/>
              <a:t>f</a:t>
            </a:r>
            <a:r>
              <a:rPr lang="en-US" altLang="en-US" dirty="0"/>
              <a:t> is all flights, and the domain of </a:t>
            </a:r>
            <a:r>
              <a:rPr lang="en-US" altLang="en-US" i="1" dirty="0"/>
              <a:t>a</a:t>
            </a:r>
            <a:r>
              <a:rPr lang="en-US" altLang="en-US" dirty="0"/>
              <a:t> is all airlines.</a:t>
            </a:r>
          </a:p>
          <a:p>
            <a:pPr marL="849313" lvl="1" indent="-457200">
              <a:buFont typeface="Arial" panose="020B0604020202020204" pitchFamily="34" charset="0"/>
              <a:buAutoNum type="arabicPeriod"/>
            </a:pPr>
            <a:r>
              <a:rPr lang="en-US" altLang="en-US" dirty="0"/>
              <a:t>Then the statement can be expressed as:</a:t>
            </a:r>
          </a:p>
          <a:p>
            <a:pPr marL="849313" lvl="1" indent="-457200">
              <a:buNone/>
            </a:pPr>
            <a:r>
              <a:rPr lang="en-US" altLang="en-US" dirty="0"/>
              <a:t>             </a:t>
            </a:r>
            <a:r>
              <a:rPr lang="en-US" altLang="en-US"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a:t>
            </a:r>
            <a:r>
              <a:rPr lang="en-US" altLang="en-US" i="1" dirty="0">
                <a:ea typeface="Cambria Math" panose="02040503050406030204" pitchFamily="18" charset="0"/>
                <a:cs typeface="Cambria Math" panose="02040503050406030204" pitchFamily="18" charset="0"/>
                <a:sym typeface="Symbol" panose="05050102010706020507" pitchFamily="18" charset="2"/>
              </a:rPr>
              <a:t>w</a:t>
            </a:r>
            <a:r>
              <a:rPr lang="en-US" altLang="en-US"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a:t>
            </a:r>
            <a:r>
              <a:rPr lang="en-US" altLang="en-US"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a:t>
            </a:r>
            <a:r>
              <a:rPr lang="en-US" altLang="en-US"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f</a:t>
            </a:r>
            <a:r>
              <a:rPr lang="en-US" altLang="en-US"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a:t>
            </a:r>
            <a:r>
              <a:rPr lang="en-US" altLang="en-US" i="1" dirty="0">
                <a:ea typeface="Cambria Math" panose="02040503050406030204" pitchFamily="18" charset="0"/>
                <a:cs typeface="Cambria Math" panose="02040503050406030204" pitchFamily="18" charset="0"/>
                <a:sym typeface="Symbol" panose="05050102010706020507" pitchFamily="18" charset="2"/>
              </a:rPr>
              <a:t>a</a:t>
            </a:r>
            <a:r>
              <a:rPr lang="en-US" altLang="en-US"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a:t>
            </a:r>
            <a:r>
              <a:rPr lang="en-US" altLang="en-US"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a:t>
            </a:r>
            <a:r>
              <a:rPr lang="en-US" altLang="en-US"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P</a:t>
            </a:r>
            <a:r>
              <a:rPr lang="en-US" altLang="en-US"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a:t>
            </a:r>
            <a:r>
              <a:rPr lang="en-US" altLang="en-US" i="1" dirty="0" err="1">
                <a:ea typeface="Cambria Math" panose="02040503050406030204" pitchFamily="18" charset="0"/>
                <a:cs typeface="Cambria Math" panose="02040503050406030204" pitchFamily="18" charset="0"/>
                <a:sym typeface="Symbol" panose="05050102010706020507" pitchFamily="18" charset="2"/>
              </a:rPr>
              <a:t>w,f</a:t>
            </a:r>
            <a:r>
              <a:rPr lang="en-US" altLang="en-US" i="1" dirty="0">
                <a:ea typeface="Cambria Math" panose="02040503050406030204" pitchFamily="18" charset="0"/>
                <a:cs typeface="Cambria Math" panose="02040503050406030204" pitchFamily="18" charset="0"/>
                <a:sym typeface="Symbol" panose="05050102010706020507" pitchFamily="18" charset="2"/>
              </a:rPr>
              <a:t> </a:t>
            </a:r>
            <a:r>
              <a:rPr lang="en-US" altLang="en-US"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 </a:t>
            </a:r>
            <a:r>
              <a:rPr lang="en-US" altLang="en-US"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Q</a:t>
            </a:r>
            <a:r>
              <a:rPr lang="en-US" altLang="en-US"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a:t>
            </a:r>
            <a:r>
              <a:rPr lang="en-US" altLang="en-US" i="1" dirty="0" err="1">
                <a:ea typeface="Cambria Math" panose="02040503050406030204" pitchFamily="18" charset="0"/>
                <a:cs typeface="Cambria Math" panose="02040503050406030204" pitchFamily="18" charset="0"/>
                <a:sym typeface="Symbol" panose="05050102010706020507" pitchFamily="18" charset="2"/>
              </a:rPr>
              <a:t>f,a</a:t>
            </a:r>
            <a:r>
              <a:rPr lang="en-US" altLang="en-US"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a:t>
            </a:r>
            <a:endParaRPr lang="en-US" altLang="en-US" dirty="0">
              <a:latin typeface="Cambria Math" panose="02040503050406030204" pitchFamily="18" charset="0"/>
              <a:ea typeface="Cambria Math" panose="02040503050406030204" pitchFamily="18" charset="0"/>
              <a:cs typeface="Cambria Math" panose="0204050305040603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257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257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257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2579">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25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Questions on Translation from English</a:t>
            </a:r>
          </a:p>
        </p:txBody>
      </p:sp>
      <p:sp>
        <p:nvSpPr>
          <p:cNvPr id="3" name="Content Placeholder 2"/>
          <p:cNvSpPr>
            <a:spLocks noGrp="1"/>
          </p:cNvSpPr>
          <p:nvPr>
            <p:ph idx="1"/>
          </p:nvPr>
        </p:nvSpPr>
        <p:spPr/>
        <p:txBody>
          <a:bodyPr/>
          <a:lstStyle/>
          <a:p>
            <a:pPr>
              <a:lnSpc>
                <a:spcPct val="80000"/>
              </a:lnSpc>
              <a:buFont typeface="Wingdings" panose="05000000000000000000" pitchFamily="2" charset="2"/>
              <a:buNone/>
            </a:pPr>
            <a:r>
              <a:rPr lang="en-US" altLang="en-US" sz="2200"/>
              <a:t>  Choose the obvious predicates and express in predicate logic.</a:t>
            </a:r>
          </a:p>
          <a:p>
            <a:pPr>
              <a:lnSpc>
                <a:spcPct val="80000"/>
              </a:lnSpc>
              <a:buFont typeface="Wingdings" panose="05000000000000000000" pitchFamily="2" charset="2"/>
              <a:buNone/>
            </a:pPr>
            <a:r>
              <a:rPr lang="en-US" altLang="en-US" sz="2200" b="1"/>
              <a:t>Example </a:t>
            </a:r>
            <a:r>
              <a:rPr lang="en-US" altLang="en-US" sz="2200" b="1">
                <a:latin typeface="Cambria Math" panose="02040503050406030204" pitchFamily="18" charset="0"/>
                <a:ea typeface="Cambria Math" panose="02040503050406030204" pitchFamily="18" charset="0"/>
                <a:cs typeface="Cambria Math" panose="02040503050406030204" pitchFamily="18" charset="0"/>
              </a:rPr>
              <a:t>1</a:t>
            </a:r>
            <a:r>
              <a:rPr lang="en-US" altLang="en-US" sz="2200"/>
              <a:t>: “Brothers are siblings.”</a:t>
            </a:r>
          </a:p>
          <a:p>
            <a:pPr>
              <a:lnSpc>
                <a:spcPct val="80000"/>
              </a:lnSpc>
              <a:buFont typeface="Wingdings" panose="05000000000000000000" pitchFamily="2" charset="2"/>
              <a:buNone/>
            </a:pPr>
            <a:r>
              <a:rPr lang="en-US" altLang="en-US" sz="2200">
                <a:sym typeface="Symbol" panose="05050102010706020507" pitchFamily="18" charset="2"/>
              </a:rPr>
              <a:t>            </a:t>
            </a:r>
            <a:r>
              <a:rPr lang="en-US" altLang="en-US" sz="2200" b="1">
                <a:sym typeface="Symbol" panose="05050102010706020507" pitchFamily="18" charset="2"/>
              </a:rPr>
              <a:t>Solution</a:t>
            </a:r>
            <a:r>
              <a:rPr lang="en-US" altLang="en-US" sz="2200">
                <a:sym typeface="Symbol" panose="05050102010706020507" pitchFamily="18" charset="2"/>
              </a:rPr>
              <a:t>: </a:t>
            </a:r>
            <a:r>
              <a:rPr lang="en-US" altLang="en-US" sz="2200" i="1">
                <a:sym typeface="Symbol" panose="05050102010706020507" pitchFamily="18" charset="2"/>
              </a:rPr>
              <a:t>x</a:t>
            </a:r>
            <a:r>
              <a:rPr lang="en-US" altLang="en-US" sz="2200">
                <a:sym typeface="Symbol" panose="05050102010706020507" pitchFamily="18" charset="2"/>
              </a:rPr>
              <a:t> </a:t>
            </a:r>
            <a:r>
              <a:rPr lang="en-US" altLang="en-US" sz="2200" i="1">
                <a:sym typeface="Symbol" panose="05050102010706020507" pitchFamily="18" charset="2"/>
              </a:rPr>
              <a:t>y</a:t>
            </a:r>
            <a:r>
              <a:rPr lang="en-US" altLang="en-US" sz="2200">
                <a:sym typeface="Symbol" panose="05050102010706020507" pitchFamily="18" charset="2"/>
              </a:rPr>
              <a:t> (</a:t>
            </a:r>
            <a:r>
              <a:rPr lang="en-US" altLang="en-US" sz="2200" i="1">
                <a:sym typeface="Symbol" panose="05050102010706020507" pitchFamily="18" charset="2"/>
              </a:rPr>
              <a:t>B</a:t>
            </a:r>
            <a:r>
              <a:rPr lang="en-US" altLang="en-US" sz="2200">
                <a:sym typeface="Symbol" panose="05050102010706020507" pitchFamily="18" charset="2"/>
              </a:rPr>
              <a:t>(x,y) </a:t>
            </a:r>
            <a:r>
              <a:rPr lang="en-US" altLang="en-US" sz="220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a:t>
            </a:r>
            <a:r>
              <a:rPr lang="en-US" altLang="en-US" sz="2200" i="1">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S</a:t>
            </a:r>
            <a:r>
              <a:rPr lang="en-US" altLang="en-US" sz="220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(x,y))</a:t>
            </a:r>
            <a:endParaRPr lang="en-US" altLang="en-US" sz="2200"/>
          </a:p>
          <a:p>
            <a:pPr>
              <a:lnSpc>
                <a:spcPct val="80000"/>
              </a:lnSpc>
              <a:buFont typeface="Wingdings" panose="05000000000000000000" pitchFamily="2" charset="2"/>
              <a:buNone/>
            </a:pPr>
            <a:r>
              <a:rPr lang="en-US" altLang="en-US" sz="2200" b="1"/>
              <a:t>Example </a:t>
            </a:r>
            <a:r>
              <a:rPr lang="en-US" altLang="en-US" sz="2200" b="1">
                <a:latin typeface="Cambria Math" panose="02040503050406030204" pitchFamily="18" charset="0"/>
                <a:ea typeface="Cambria Math" panose="02040503050406030204" pitchFamily="18" charset="0"/>
                <a:cs typeface="Cambria Math" panose="02040503050406030204" pitchFamily="18" charset="0"/>
              </a:rPr>
              <a:t>2</a:t>
            </a:r>
            <a:r>
              <a:rPr lang="en-US" altLang="en-US" sz="2200"/>
              <a:t>: “Siblinghood is symmetric.”</a:t>
            </a:r>
          </a:p>
          <a:p>
            <a:pPr>
              <a:lnSpc>
                <a:spcPct val="80000"/>
              </a:lnSpc>
              <a:buFont typeface="Wingdings" panose="05000000000000000000" pitchFamily="2" charset="2"/>
              <a:buNone/>
            </a:pPr>
            <a:r>
              <a:rPr lang="en-US" altLang="en-US" sz="2200">
                <a:sym typeface="Symbol" panose="05050102010706020507" pitchFamily="18" charset="2"/>
              </a:rPr>
              <a:t>            </a:t>
            </a:r>
            <a:r>
              <a:rPr lang="en-US" altLang="en-US" sz="2200" b="1">
                <a:sym typeface="Symbol" panose="05050102010706020507" pitchFamily="18" charset="2"/>
              </a:rPr>
              <a:t>Solution</a:t>
            </a:r>
            <a:r>
              <a:rPr lang="en-US" altLang="en-US" sz="2200">
                <a:sym typeface="Symbol" panose="05050102010706020507" pitchFamily="18" charset="2"/>
              </a:rPr>
              <a:t>: </a:t>
            </a:r>
            <a:r>
              <a:rPr lang="en-US" altLang="en-US" sz="2200" i="1">
                <a:sym typeface="Symbol" panose="05050102010706020507" pitchFamily="18" charset="2"/>
              </a:rPr>
              <a:t>x</a:t>
            </a:r>
            <a:r>
              <a:rPr lang="en-US" altLang="en-US" sz="2200">
                <a:sym typeface="Symbol" panose="05050102010706020507" pitchFamily="18" charset="2"/>
              </a:rPr>
              <a:t> </a:t>
            </a:r>
            <a:r>
              <a:rPr lang="en-US" altLang="en-US" sz="2200" i="1">
                <a:sym typeface="Symbol" panose="05050102010706020507" pitchFamily="18" charset="2"/>
              </a:rPr>
              <a:t>y</a:t>
            </a:r>
            <a:r>
              <a:rPr lang="en-US" altLang="en-US" sz="2200">
                <a:sym typeface="Symbol" panose="05050102010706020507" pitchFamily="18" charset="2"/>
              </a:rPr>
              <a:t> (</a:t>
            </a:r>
            <a:r>
              <a:rPr lang="en-US" altLang="en-US" sz="2200" i="1">
                <a:sym typeface="Symbol" panose="05050102010706020507" pitchFamily="18" charset="2"/>
              </a:rPr>
              <a:t>S</a:t>
            </a:r>
            <a:r>
              <a:rPr lang="en-US" altLang="en-US" sz="2200">
                <a:sym typeface="Symbol" panose="05050102010706020507" pitchFamily="18" charset="2"/>
              </a:rPr>
              <a:t>(</a:t>
            </a:r>
            <a:r>
              <a:rPr lang="en-US" altLang="en-US" sz="2200" i="1">
                <a:sym typeface="Symbol" panose="05050102010706020507" pitchFamily="18" charset="2"/>
              </a:rPr>
              <a:t>x,y</a:t>
            </a:r>
            <a:r>
              <a:rPr lang="en-US" altLang="en-US" sz="2200">
                <a:sym typeface="Symbol" panose="05050102010706020507" pitchFamily="18" charset="2"/>
              </a:rPr>
              <a:t>) </a:t>
            </a:r>
            <a:r>
              <a:rPr lang="en-US" altLang="en-US" sz="220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a:t>
            </a:r>
            <a:r>
              <a:rPr lang="en-US" altLang="en-US" sz="2200" i="1">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S</a:t>
            </a:r>
            <a:r>
              <a:rPr lang="en-US" altLang="en-US" sz="220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a:t>
            </a:r>
            <a:r>
              <a:rPr lang="en-US" altLang="en-US" sz="2200" i="1">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y,x</a:t>
            </a:r>
            <a:r>
              <a:rPr lang="en-US" altLang="en-US" sz="220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a:t>
            </a:r>
            <a:endParaRPr lang="en-US" altLang="en-US" sz="2200"/>
          </a:p>
          <a:p>
            <a:pPr>
              <a:lnSpc>
                <a:spcPct val="80000"/>
              </a:lnSpc>
              <a:buFont typeface="Wingdings" panose="05000000000000000000" pitchFamily="2" charset="2"/>
              <a:buNone/>
            </a:pPr>
            <a:r>
              <a:rPr lang="en-US" altLang="en-US" sz="2200" b="1"/>
              <a:t>Example </a:t>
            </a:r>
            <a:r>
              <a:rPr lang="en-US" altLang="en-US" sz="2200" b="1">
                <a:latin typeface="Cambria Math" panose="02040503050406030204" pitchFamily="18" charset="0"/>
                <a:ea typeface="Cambria Math" panose="02040503050406030204" pitchFamily="18" charset="0"/>
                <a:cs typeface="Cambria Math" panose="02040503050406030204" pitchFamily="18" charset="0"/>
              </a:rPr>
              <a:t>3</a:t>
            </a:r>
            <a:r>
              <a:rPr lang="en-US" altLang="en-US" sz="2200"/>
              <a:t>: “Everybody loves somebody.”</a:t>
            </a:r>
          </a:p>
          <a:p>
            <a:pPr>
              <a:lnSpc>
                <a:spcPct val="80000"/>
              </a:lnSpc>
              <a:buFont typeface="Wingdings" panose="05000000000000000000" pitchFamily="2" charset="2"/>
              <a:buNone/>
            </a:pPr>
            <a:r>
              <a:rPr lang="en-US" altLang="en-US" sz="2200">
                <a:sym typeface="Symbol" panose="05050102010706020507" pitchFamily="18" charset="2"/>
              </a:rPr>
              <a:t>            </a:t>
            </a:r>
            <a:r>
              <a:rPr lang="en-US" altLang="en-US" sz="2200" b="1">
                <a:sym typeface="Symbol" panose="05050102010706020507" pitchFamily="18" charset="2"/>
              </a:rPr>
              <a:t>Solution</a:t>
            </a:r>
            <a:r>
              <a:rPr lang="en-US" altLang="en-US" sz="2200">
                <a:sym typeface="Symbol" panose="05050102010706020507" pitchFamily="18" charset="2"/>
              </a:rPr>
              <a:t>: </a:t>
            </a:r>
            <a:r>
              <a:rPr lang="en-US" altLang="en-US" sz="2200" i="1">
                <a:sym typeface="Symbol" panose="05050102010706020507" pitchFamily="18" charset="2"/>
              </a:rPr>
              <a:t>x</a:t>
            </a:r>
            <a:r>
              <a:rPr lang="en-US" altLang="en-US" sz="2200">
                <a:sym typeface="Symbol" panose="05050102010706020507" pitchFamily="18" charset="2"/>
              </a:rPr>
              <a:t> </a:t>
            </a:r>
            <a:r>
              <a:rPr lang="en-US" altLang="en-US" sz="2200" i="1">
                <a:sym typeface="Symbol" panose="05050102010706020507" pitchFamily="18" charset="2"/>
              </a:rPr>
              <a:t>y</a:t>
            </a:r>
            <a:r>
              <a:rPr lang="en-US" altLang="en-US" sz="2200">
                <a:sym typeface="Symbol" panose="05050102010706020507" pitchFamily="18" charset="2"/>
              </a:rPr>
              <a:t> </a:t>
            </a:r>
            <a:r>
              <a:rPr lang="en-US" altLang="en-US" sz="2200" i="1">
                <a:sym typeface="Symbol" panose="05050102010706020507" pitchFamily="18" charset="2"/>
              </a:rPr>
              <a:t>L</a:t>
            </a:r>
            <a:r>
              <a:rPr lang="en-US" altLang="en-US" sz="2200">
                <a:sym typeface="Symbol" panose="05050102010706020507" pitchFamily="18" charset="2"/>
              </a:rPr>
              <a:t>(</a:t>
            </a:r>
            <a:r>
              <a:rPr lang="en-US" altLang="en-US" sz="2200" i="1">
                <a:sym typeface="Symbol" panose="05050102010706020507" pitchFamily="18" charset="2"/>
              </a:rPr>
              <a:t>x,y</a:t>
            </a:r>
            <a:r>
              <a:rPr lang="en-US" altLang="en-US" sz="2200">
                <a:sym typeface="Symbol" panose="05050102010706020507" pitchFamily="18" charset="2"/>
              </a:rPr>
              <a:t>)</a:t>
            </a:r>
            <a:endParaRPr lang="en-US" altLang="en-US" sz="2200"/>
          </a:p>
          <a:p>
            <a:pPr>
              <a:lnSpc>
                <a:spcPct val="80000"/>
              </a:lnSpc>
              <a:buFont typeface="Wingdings" panose="05000000000000000000" pitchFamily="2" charset="2"/>
              <a:buNone/>
            </a:pPr>
            <a:r>
              <a:rPr lang="en-US" altLang="en-US" sz="2200" b="1"/>
              <a:t>Example </a:t>
            </a:r>
            <a:r>
              <a:rPr lang="en-US" altLang="en-US" sz="2200" b="1">
                <a:latin typeface="Cambria Math" panose="02040503050406030204" pitchFamily="18" charset="0"/>
                <a:ea typeface="Cambria Math" panose="02040503050406030204" pitchFamily="18" charset="0"/>
                <a:cs typeface="Cambria Math" panose="02040503050406030204" pitchFamily="18" charset="0"/>
              </a:rPr>
              <a:t>4</a:t>
            </a:r>
            <a:r>
              <a:rPr lang="en-US" altLang="en-US" sz="2200"/>
              <a:t>: “There is someone who is loved by everyone.”</a:t>
            </a:r>
          </a:p>
          <a:p>
            <a:pPr>
              <a:lnSpc>
                <a:spcPct val="80000"/>
              </a:lnSpc>
              <a:buFont typeface="Wingdings" panose="05000000000000000000" pitchFamily="2" charset="2"/>
              <a:buNone/>
            </a:pPr>
            <a:r>
              <a:rPr lang="en-US" altLang="en-US" sz="2200" b="1">
                <a:sym typeface="Symbol" panose="05050102010706020507" pitchFamily="18" charset="2"/>
              </a:rPr>
              <a:t>            Solution</a:t>
            </a:r>
            <a:r>
              <a:rPr lang="en-US" altLang="en-US" sz="2200">
                <a:sym typeface="Symbol" panose="05050102010706020507" pitchFamily="18" charset="2"/>
              </a:rPr>
              <a:t>: </a:t>
            </a:r>
            <a:r>
              <a:rPr lang="en-US" altLang="en-US" sz="2200" i="1">
                <a:sym typeface="Symbol" panose="05050102010706020507" pitchFamily="18" charset="2"/>
              </a:rPr>
              <a:t>y</a:t>
            </a:r>
            <a:r>
              <a:rPr lang="en-US" altLang="en-US" sz="2200">
                <a:sym typeface="Symbol" panose="05050102010706020507" pitchFamily="18" charset="2"/>
              </a:rPr>
              <a:t> </a:t>
            </a:r>
            <a:r>
              <a:rPr lang="en-US" altLang="en-US" sz="2200" i="1">
                <a:sym typeface="Symbol" panose="05050102010706020507" pitchFamily="18" charset="2"/>
              </a:rPr>
              <a:t>x</a:t>
            </a:r>
            <a:r>
              <a:rPr lang="en-US" altLang="en-US" sz="2200">
                <a:sym typeface="Symbol" panose="05050102010706020507" pitchFamily="18" charset="2"/>
              </a:rPr>
              <a:t> </a:t>
            </a:r>
            <a:r>
              <a:rPr lang="en-US" altLang="en-US" sz="2200" i="1">
                <a:sym typeface="Symbol" panose="05050102010706020507" pitchFamily="18" charset="2"/>
              </a:rPr>
              <a:t>L</a:t>
            </a:r>
            <a:r>
              <a:rPr lang="en-US" altLang="en-US" sz="2200">
                <a:sym typeface="Symbol" panose="05050102010706020507" pitchFamily="18" charset="2"/>
              </a:rPr>
              <a:t>(</a:t>
            </a:r>
            <a:r>
              <a:rPr lang="en-US" altLang="en-US" sz="2200" i="1">
                <a:sym typeface="Symbol" panose="05050102010706020507" pitchFamily="18" charset="2"/>
              </a:rPr>
              <a:t>x,y</a:t>
            </a:r>
            <a:r>
              <a:rPr lang="en-US" altLang="en-US" sz="2200">
                <a:sym typeface="Symbol" panose="05050102010706020507" pitchFamily="18" charset="2"/>
              </a:rPr>
              <a:t>)</a:t>
            </a:r>
            <a:endParaRPr lang="en-US" altLang="en-US" sz="2200"/>
          </a:p>
          <a:p>
            <a:pPr>
              <a:lnSpc>
                <a:spcPct val="80000"/>
              </a:lnSpc>
              <a:buFont typeface="Wingdings" panose="05000000000000000000" pitchFamily="2" charset="2"/>
              <a:buNone/>
            </a:pPr>
            <a:r>
              <a:rPr lang="en-US" altLang="en-US" sz="2200" b="1"/>
              <a:t>Example </a:t>
            </a:r>
            <a:r>
              <a:rPr lang="en-US" altLang="en-US" sz="2200" b="1">
                <a:latin typeface="Cambria Math" panose="02040503050406030204" pitchFamily="18" charset="0"/>
                <a:ea typeface="Cambria Math" panose="02040503050406030204" pitchFamily="18" charset="0"/>
                <a:cs typeface="Cambria Math" panose="02040503050406030204" pitchFamily="18" charset="0"/>
              </a:rPr>
              <a:t>5</a:t>
            </a:r>
            <a:r>
              <a:rPr lang="en-US" altLang="en-US" sz="2200"/>
              <a:t>: “There is someone who loves someone.”</a:t>
            </a:r>
          </a:p>
          <a:p>
            <a:pPr>
              <a:lnSpc>
                <a:spcPct val="80000"/>
              </a:lnSpc>
              <a:buFont typeface="Wingdings" panose="05000000000000000000" pitchFamily="2" charset="2"/>
              <a:buNone/>
            </a:pPr>
            <a:r>
              <a:rPr lang="en-US" altLang="en-US" sz="2200" b="1">
                <a:sym typeface="Symbol" panose="05050102010706020507" pitchFamily="18" charset="2"/>
              </a:rPr>
              <a:t>            Solution</a:t>
            </a:r>
            <a:r>
              <a:rPr lang="en-US" altLang="en-US" sz="2200">
                <a:sym typeface="Symbol" panose="05050102010706020507" pitchFamily="18" charset="2"/>
              </a:rPr>
              <a:t>: </a:t>
            </a:r>
            <a:r>
              <a:rPr lang="en-US" altLang="en-US" sz="2200" i="1">
                <a:sym typeface="Symbol" panose="05050102010706020507" pitchFamily="18" charset="2"/>
              </a:rPr>
              <a:t>x</a:t>
            </a:r>
            <a:r>
              <a:rPr lang="en-US" altLang="en-US" sz="2200">
                <a:sym typeface="Symbol" panose="05050102010706020507" pitchFamily="18" charset="2"/>
              </a:rPr>
              <a:t> </a:t>
            </a:r>
            <a:r>
              <a:rPr lang="en-US" altLang="en-US" sz="2200" i="1">
                <a:sym typeface="Symbol" panose="05050102010706020507" pitchFamily="18" charset="2"/>
              </a:rPr>
              <a:t>y</a:t>
            </a:r>
            <a:r>
              <a:rPr lang="en-US" altLang="en-US" sz="2200">
                <a:sym typeface="Symbol" panose="05050102010706020507" pitchFamily="18" charset="2"/>
              </a:rPr>
              <a:t> </a:t>
            </a:r>
            <a:r>
              <a:rPr lang="en-US" altLang="en-US" sz="2200" i="1">
                <a:sym typeface="Symbol" panose="05050102010706020507" pitchFamily="18" charset="2"/>
              </a:rPr>
              <a:t>L</a:t>
            </a:r>
            <a:r>
              <a:rPr lang="en-US" altLang="en-US" sz="2200">
                <a:sym typeface="Symbol" panose="05050102010706020507" pitchFamily="18" charset="2"/>
              </a:rPr>
              <a:t>(</a:t>
            </a:r>
            <a:r>
              <a:rPr lang="en-US" altLang="en-US" sz="2200" i="1">
                <a:sym typeface="Symbol" panose="05050102010706020507" pitchFamily="18" charset="2"/>
              </a:rPr>
              <a:t>x,y</a:t>
            </a:r>
            <a:r>
              <a:rPr lang="en-US" altLang="en-US" sz="2200">
                <a:sym typeface="Symbol" panose="05050102010706020507" pitchFamily="18" charset="2"/>
              </a:rPr>
              <a:t>)</a:t>
            </a:r>
            <a:endParaRPr lang="en-US" altLang="en-US" sz="2200"/>
          </a:p>
          <a:p>
            <a:pPr>
              <a:lnSpc>
                <a:spcPct val="80000"/>
              </a:lnSpc>
              <a:buFont typeface="Wingdings" panose="05000000000000000000" pitchFamily="2" charset="2"/>
              <a:buNone/>
            </a:pPr>
            <a:r>
              <a:rPr lang="en-US" altLang="en-US" sz="2200" b="1"/>
              <a:t>Example </a:t>
            </a:r>
            <a:r>
              <a:rPr lang="en-US" altLang="en-US" sz="2200" b="1">
                <a:latin typeface="Cambria Math" panose="02040503050406030204" pitchFamily="18" charset="0"/>
                <a:ea typeface="Cambria Math" panose="02040503050406030204" pitchFamily="18" charset="0"/>
                <a:cs typeface="Cambria Math" panose="02040503050406030204" pitchFamily="18" charset="0"/>
              </a:rPr>
              <a:t>6</a:t>
            </a:r>
            <a:r>
              <a:rPr lang="en-US" altLang="en-US" sz="2200"/>
              <a:t>: “Everyone loves himself”</a:t>
            </a:r>
          </a:p>
          <a:p>
            <a:pPr>
              <a:lnSpc>
                <a:spcPct val="80000"/>
              </a:lnSpc>
              <a:buFont typeface="Wingdings" panose="05000000000000000000" pitchFamily="2" charset="2"/>
              <a:buNone/>
            </a:pPr>
            <a:r>
              <a:rPr lang="en-US" altLang="en-US" sz="2200" b="1">
                <a:sym typeface="Symbol" panose="05050102010706020507" pitchFamily="18" charset="2"/>
              </a:rPr>
              <a:t>            Solution</a:t>
            </a:r>
            <a:r>
              <a:rPr lang="en-US" altLang="en-US" sz="2200">
                <a:sym typeface="Symbol" panose="05050102010706020507" pitchFamily="18" charset="2"/>
              </a:rPr>
              <a:t>: </a:t>
            </a:r>
            <a:r>
              <a:rPr lang="en-US" altLang="en-US" sz="2200" i="1">
                <a:sym typeface="Symbol" panose="05050102010706020507" pitchFamily="18" charset="2"/>
              </a:rPr>
              <a:t>x</a:t>
            </a:r>
            <a:r>
              <a:rPr lang="en-US" altLang="en-US" sz="2200">
                <a:sym typeface="Symbol" panose="05050102010706020507" pitchFamily="18" charset="2"/>
              </a:rPr>
              <a:t> </a:t>
            </a:r>
            <a:r>
              <a:rPr lang="en-US" altLang="en-US" sz="2200" i="1">
                <a:sym typeface="Symbol" panose="05050102010706020507" pitchFamily="18" charset="2"/>
              </a:rPr>
              <a:t>L</a:t>
            </a:r>
            <a:r>
              <a:rPr lang="en-US" altLang="en-US" sz="2200">
                <a:sym typeface="Symbol" panose="05050102010706020507" pitchFamily="18" charset="2"/>
              </a:rPr>
              <a:t>(</a:t>
            </a:r>
            <a:r>
              <a:rPr lang="en-US" altLang="en-US" sz="2200" i="1">
                <a:sym typeface="Symbol" panose="05050102010706020507" pitchFamily="18" charset="2"/>
              </a:rPr>
              <a:t>x</a:t>
            </a:r>
            <a:r>
              <a:rPr lang="en-US" altLang="en-US" sz="2200">
                <a:sym typeface="Symbol" panose="05050102010706020507" pitchFamily="18" charset="2"/>
              </a:rPr>
              <a:t>,</a:t>
            </a:r>
            <a:r>
              <a:rPr lang="en-US" altLang="en-US" sz="2200" i="1">
                <a:sym typeface="Symbol" panose="05050102010706020507" pitchFamily="18" charset="2"/>
              </a:rPr>
              <a:t>x</a:t>
            </a:r>
            <a:r>
              <a:rPr lang="en-US" altLang="en-US" sz="2200">
                <a:sym typeface="Symbol" panose="05050102010706020507" pitchFamily="18" charset="2"/>
              </a:rPr>
              <a:t>)</a:t>
            </a:r>
            <a:endParaRPr lang="en-US" altLang="en-US" sz="2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itle 1"/>
          <p:cNvSpPr>
            <a:spLocks noGrp="1"/>
          </p:cNvSpPr>
          <p:nvPr>
            <p:ph type="title"/>
          </p:nvPr>
        </p:nvSpPr>
        <p:spPr/>
        <p:txBody>
          <a:bodyPr/>
          <a:lstStyle/>
          <a:p>
            <a:r>
              <a:rPr lang="en-US" altLang="en-US"/>
              <a:t>Negating Nested Quantifiers</a:t>
            </a:r>
          </a:p>
        </p:txBody>
      </p:sp>
      <p:sp>
        <p:nvSpPr>
          <p:cNvPr id="3" name="Content Placeholder 2"/>
          <p:cNvSpPr>
            <a:spLocks noGrp="1"/>
          </p:cNvSpPr>
          <p:nvPr>
            <p:ph idx="1"/>
          </p:nvPr>
        </p:nvSpPr>
        <p:spPr/>
        <p:txBody>
          <a:bodyPr/>
          <a:lstStyle/>
          <a:p>
            <a:pPr>
              <a:buFont typeface="Wingdings" panose="05000000000000000000" pitchFamily="2" charset="2"/>
              <a:buNone/>
            </a:pPr>
            <a:r>
              <a:rPr lang="en-US" altLang="en-US" sz="1600" dirty="0"/>
              <a:t>Example </a:t>
            </a:r>
            <a:r>
              <a:rPr lang="en-US" altLang="en-US" sz="1600" dirty="0">
                <a:latin typeface="Cambria Math" panose="02040503050406030204" pitchFamily="18" charset="0"/>
                <a:ea typeface="Cambria Math" panose="02040503050406030204" pitchFamily="18" charset="0"/>
                <a:cs typeface="Cambria Math" panose="02040503050406030204" pitchFamily="18" charset="0"/>
              </a:rPr>
              <a:t>1</a:t>
            </a:r>
            <a:r>
              <a:rPr lang="en-US" altLang="en-US" sz="1600" dirty="0"/>
              <a:t>: Recall the logical expression developed three slides back:</a:t>
            </a:r>
          </a:p>
          <a:p>
            <a:pPr>
              <a:buFont typeface="Wingdings" panose="05000000000000000000" pitchFamily="2" charset="2"/>
              <a:buNone/>
            </a:pPr>
            <a:r>
              <a:rPr lang="en-US" altLang="en-US" sz="1600" dirty="0"/>
              <a:t>                 </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a:t>
            </a:r>
            <a:r>
              <a:rPr lang="en-US" altLang="en-US" sz="1600"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w </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a:t>
            </a:r>
            <a:r>
              <a:rPr lang="en-US" altLang="en-US" sz="1600"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a </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a:t>
            </a:r>
            <a:r>
              <a:rPr lang="en-US" altLang="en-US" sz="1600"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f</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a:t>
            </a:r>
            <a:r>
              <a:rPr lang="en-US" altLang="en-US" sz="1600"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P</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a:t>
            </a:r>
            <a:r>
              <a:rPr lang="en-US" altLang="en-US" sz="1600" i="1" dirty="0" err="1">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w,f</a:t>
            </a:r>
            <a:r>
              <a:rPr lang="en-US" altLang="en-US" sz="1600"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 </a:t>
            </a:r>
            <a:r>
              <a:rPr lang="en-US" altLang="en-US" sz="1600"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Q</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a:t>
            </a:r>
            <a:r>
              <a:rPr lang="en-US" altLang="en-US" sz="1600" i="1" dirty="0" err="1">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f,a</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a:t>
            </a:r>
            <a:endParaRPr lang="en-US" altLang="en-US" sz="1600" dirty="0"/>
          </a:p>
          <a:p>
            <a:pPr>
              <a:buFont typeface="Wingdings" panose="05000000000000000000" pitchFamily="2" charset="2"/>
              <a:buNone/>
            </a:pPr>
            <a:r>
              <a:rPr lang="en-US" altLang="en-US" sz="1600" dirty="0"/>
              <a:t>   Part </a:t>
            </a:r>
            <a:r>
              <a:rPr lang="en-US" altLang="en-US" sz="1600" dirty="0">
                <a:latin typeface="Cambria Math" panose="02040503050406030204" pitchFamily="18" charset="0"/>
                <a:ea typeface="Cambria Math" panose="02040503050406030204" pitchFamily="18" charset="0"/>
                <a:cs typeface="Cambria Math" panose="02040503050406030204" pitchFamily="18" charset="0"/>
              </a:rPr>
              <a:t>1</a:t>
            </a:r>
            <a:r>
              <a:rPr lang="en-US" altLang="en-US" sz="1600" dirty="0"/>
              <a:t>: Use quantifiers to express the statement that “There does not exist a woman who has taken a flight on every airline in the world.”</a:t>
            </a:r>
          </a:p>
          <a:p>
            <a:pPr>
              <a:buFont typeface="Wingdings" panose="05000000000000000000" pitchFamily="2" charset="2"/>
              <a:buNone/>
            </a:pPr>
            <a:r>
              <a:rPr lang="en-US" altLang="en-US" sz="1600" dirty="0"/>
              <a:t>    Solution: </a:t>
            </a:r>
            <a:r>
              <a:rPr lang="en-US" altLang="en-US" sz="1600" dirty="0">
                <a:latin typeface="Cambria Math" panose="02040503050406030204" pitchFamily="18" charset="0"/>
                <a:ea typeface="Cambria Math" panose="02040503050406030204" pitchFamily="18" charset="0"/>
                <a:cs typeface="Cambria Math" panose="02040503050406030204" pitchFamily="18" charset="0"/>
              </a:rPr>
              <a:t>¬</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a:t>
            </a:r>
            <a:r>
              <a:rPr lang="en-US" altLang="en-US" sz="1600"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w </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a:t>
            </a:r>
            <a:r>
              <a:rPr lang="en-US" altLang="en-US" sz="1600"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a </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a:t>
            </a:r>
            <a:r>
              <a:rPr lang="en-US" altLang="en-US" sz="1600"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f</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a:t>
            </a:r>
            <a:r>
              <a:rPr lang="en-US" altLang="en-US" sz="1600"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P</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a:t>
            </a:r>
            <a:r>
              <a:rPr lang="en-US" altLang="en-US" sz="1600" i="1" dirty="0" err="1">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w,f</a:t>
            </a:r>
            <a:r>
              <a:rPr lang="en-US" altLang="en-US" sz="1600"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 </a:t>
            </a:r>
            <a:r>
              <a:rPr lang="en-US" altLang="en-US" sz="1600"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Q</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a:t>
            </a:r>
            <a:r>
              <a:rPr lang="en-US" altLang="en-US" sz="1600" i="1" dirty="0" err="1">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f,a</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a:t>
            </a:r>
          </a:p>
          <a:p>
            <a:pPr>
              <a:buFont typeface="Wingdings" panose="05000000000000000000" pitchFamily="2" charset="2"/>
              <a:buNone/>
            </a:pPr>
            <a:r>
              <a:rPr lang="en-US" altLang="en-US" sz="1600" dirty="0"/>
              <a:t> Part </a:t>
            </a:r>
            <a:r>
              <a:rPr lang="en-US" altLang="en-US" sz="1600" dirty="0">
                <a:latin typeface="Cambria Math" panose="02040503050406030204" pitchFamily="18" charset="0"/>
                <a:ea typeface="Cambria Math" panose="02040503050406030204" pitchFamily="18" charset="0"/>
                <a:cs typeface="Cambria Math" panose="02040503050406030204" pitchFamily="18" charset="0"/>
              </a:rPr>
              <a:t>2</a:t>
            </a:r>
            <a:r>
              <a:rPr lang="en-US" altLang="en-US" sz="1600" dirty="0"/>
              <a:t>: Now use De Morgan’s Laws to move the negation as far inwards as possible.</a:t>
            </a:r>
          </a:p>
          <a:p>
            <a:pPr>
              <a:buFont typeface="Wingdings" panose="05000000000000000000" pitchFamily="2" charset="2"/>
              <a:buNone/>
            </a:pPr>
            <a:r>
              <a:rPr lang="en-US" altLang="en-US" sz="1600" dirty="0"/>
              <a:t>     Solution:</a:t>
            </a:r>
          </a:p>
          <a:p>
            <a:pPr>
              <a:buFont typeface="Arial" panose="020B0604020202020204" pitchFamily="34" charset="0"/>
              <a:buAutoNum type="arabicPeriod"/>
            </a:pPr>
            <a:r>
              <a:rPr lang="en-US" altLang="en-US" sz="1600" dirty="0"/>
              <a:t> </a:t>
            </a:r>
            <a:r>
              <a:rPr lang="en-US" altLang="en-US" sz="1600" dirty="0">
                <a:latin typeface="Cambria Math" panose="02040503050406030204" pitchFamily="18" charset="0"/>
                <a:ea typeface="Cambria Math" panose="02040503050406030204" pitchFamily="18" charset="0"/>
                <a:cs typeface="Cambria Math" panose="02040503050406030204" pitchFamily="18" charset="0"/>
              </a:rPr>
              <a:t>¬</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a:t>
            </a:r>
            <a:r>
              <a:rPr lang="en-US" altLang="en-US" sz="1600"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w </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a:t>
            </a:r>
            <a:r>
              <a:rPr lang="en-US" altLang="en-US" sz="1600"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a </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a:t>
            </a:r>
            <a:r>
              <a:rPr lang="en-US" altLang="en-US" sz="1600"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f</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a:t>
            </a:r>
            <a:r>
              <a:rPr lang="en-US" altLang="en-US" sz="1600"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P</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a:t>
            </a:r>
            <a:r>
              <a:rPr lang="en-US" altLang="en-US" sz="1600" i="1" dirty="0" err="1">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w,f</a:t>
            </a:r>
            <a:r>
              <a:rPr lang="en-US" altLang="en-US" sz="1600"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 </a:t>
            </a:r>
            <a:r>
              <a:rPr lang="en-US" altLang="en-US" sz="1600"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Q</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a:t>
            </a:r>
            <a:r>
              <a:rPr lang="en-US" altLang="en-US" sz="1600" i="1" dirty="0" err="1">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f,a</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a:t>
            </a:r>
          </a:p>
          <a:p>
            <a:pPr>
              <a:buFont typeface="Arial" panose="020B0604020202020204" pitchFamily="34" charset="0"/>
              <a:buAutoNum type="arabicPeriod"/>
            </a:pP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a:t>
            </a:r>
            <a:r>
              <a:rPr lang="en-US" altLang="en-US" sz="1600"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w</a:t>
            </a:r>
            <a:r>
              <a:rPr lang="en-US" altLang="en-US" sz="1600" dirty="0">
                <a:latin typeface="Cambria Math" panose="02040503050406030204" pitchFamily="18" charset="0"/>
                <a:ea typeface="Cambria Math" panose="02040503050406030204" pitchFamily="18" charset="0"/>
                <a:cs typeface="Cambria Math" panose="02040503050406030204" pitchFamily="18" charset="0"/>
              </a:rPr>
              <a:t> ¬</a:t>
            </a:r>
            <a:r>
              <a:rPr lang="en-US" altLang="en-US" sz="1600"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a:t>
            </a:r>
            <a:r>
              <a:rPr lang="en-US" altLang="en-US" sz="1600"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a </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a:t>
            </a:r>
            <a:r>
              <a:rPr lang="en-US" altLang="en-US" sz="1600"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f</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a:t>
            </a:r>
            <a:r>
              <a:rPr lang="en-US" altLang="en-US" sz="1600"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P</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a:t>
            </a:r>
            <a:r>
              <a:rPr lang="en-US" altLang="en-US" sz="1600" i="1" dirty="0" err="1">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w,f</a:t>
            </a:r>
            <a:r>
              <a:rPr lang="en-US" altLang="en-US" sz="1600"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 </a:t>
            </a:r>
            <a:r>
              <a:rPr lang="en-US" altLang="en-US" sz="1600"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Q</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a:t>
            </a:r>
            <a:r>
              <a:rPr lang="en-US" altLang="en-US" sz="1600" i="1" dirty="0" err="1">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f,a</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by De Morgan’s for </a:t>
            </a:r>
          </a:p>
          <a:p>
            <a:pPr>
              <a:buFont typeface="Arial" panose="020B0604020202020204" pitchFamily="34" charset="0"/>
              <a:buAutoNum type="arabicPeriod"/>
            </a:pP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a:t>
            </a:r>
            <a:r>
              <a:rPr lang="en-US" altLang="en-US" sz="1600"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w</a:t>
            </a:r>
            <a:r>
              <a:rPr lang="en-US" altLang="en-US" sz="1600" dirty="0">
                <a:latin typeface="Cambria Math" panose="02040503050406030204" pitchFamily="18" charset="0"/>
                <a:ea typeface="Cambria Math" panose="02040503050406030204" pitchFamily="18" charset="0"/>
                <a:cs typeface="Cambria Math" panose="02040503050406030204" pitchFamily="18" charset="0"/>
              </a:rPr>
              <a:t> </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a:t>
            </a:r>
            <a:r>
              <a:rPr lang="en-US" altLang="en-US" sz="1600"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a </a:t>
            </a:r>
            <a:r>
              <a:rPr lang="en-US" altLang="en-US" sz="1600" dirty="0">
                <a:latin typeface="Cambria Math" panose="02040503050406030204" pitchFamily="18" charset="0"/>
                <a:ea typeface="Cambria Math" panose="02040503050406030204" pitchFamily="18" charset="0"/>
                <a:cs typeface="Cambria Math" panose="02040503050406030204" pitchFamily="18" charset="0"/>
              </a:rPr>
              <a:t>¬</a:t>
            </a:r>
            <a:r>
              <a:rPr lang="en-US" altLang="en-US" sz="1600"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a:t>
            </a:r>
            <a:r>
              <a:rPr lang="en-US" altLang="en-US" sz="1600"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f</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a:t>
            </a:r>
            <a:r>
              <a:rPr lang="en-US" altLang="en-US" sz="1600"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P</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a:t>
            </a:r>
            <a:r>
              <a:rPr lang="en-US" altLang="en-US" sz="1600" i="1" dirty="0" err="1">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w,f</a:t>
            </a:r>
            <a:r>
              <a:rPr lang="en-US" altLang="en-US" sz="1600"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 </a:t>
            </a:r>
            <a:r>
              <a:rPr lang="en-US" altLang="en-US" sz="1600"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Q</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a:t>
            </a:r>
            <a:r>
              <a:rPr lang="en-US" altLang="en-US" sz="1600" i="1" dirty="0" err="1">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f,a</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by De Morgan’s for </a:t>
            </a:r>
          </a:p>
          <a:p>
            <a:pPr>
              <a:buFont typeface="Arial" panose="020B0604020202020204" pitchFamily="34" charset="0"/>
              <a:buAutoNum type="arabicPeriod"/>
            </a:pP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a:t>
            </a:r>
            <a:r>
              <a:rPr lang="en-US" altLang="en-US" sz="1600"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w</a:t>
            </a:r>
            <a:r>
              <a:rPr lang="en-US" altLang="en-US" sz="1600" dirty="0">
                <a:latin typeface="Cambria Math" panose="02040503050406030204" pitchFamily="18" charset="0"/>
                <a:ea typeface="Cambria Math" panose="02040503050406030204" pitchFamily="18" charset="0"/>
                <a:cs typeface="Cambria Math" panose="02040503050406030204" pitchFamily="18" charset="0"/>
              </a:rPr>
              <a:t> </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a:t>
            </a:r>
            <a:r>
              <a:rPr lang="en-US" altLang="en-US" sz="1600"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a </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a:t>
            </a:r>
            <a:r>
              <a:rPr lang="en-US" altLang="en-US" sz="1600"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f</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a:t>
            </a:r>
            <a:r>
              <a:rPr lang="en-US" altLang="en-US" sz="1600" dirty="0">
                <a:latin typeface="Cambria Math" panose="02040503050406030204" pitchFamily="18" charset="0"/>
                <a:ea typeface="Cambria Math" panose="02040503050406030204" pitchFamily="18" charset="0"/>
                <a:cs typeface="Cambria Math" panose="02040503050406030204" pitchFamily="18" charset="0"/>
              </a:rPr>
              <a:t>¬</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a:t>
            </a:r>
            <a:r>
              <a:rPr lang="en-US" altLang="en-US" sz="1600"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P</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a:t>
            </a:r>
            <a:r>
              <a:rPr lang="en-US" altLang="en-US" sz="1600" i="1" dirty="0" err="1">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w,f</a:t>
            </a:r>
            <a:r>
              <a:rPr lang="en-US" altLang="en-US" sz="1600"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 </a:t>
            </a:r>
            <a:r>
              <a:rPr lang="en-US" altLang="en-US" sz="1600"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Q</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a:t>
            </a:r>
            <a:r>
              <a:rPr lang="en-US" altLang="en-US" sz="1600" i="1" dirty="0" err="1">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f,a</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by De Morgan’s for </a:t>
            </a:r>
          </a:p>
          <a:p>
            <a:pPr>
              <a:buFont typeface="Arial" panose="020B0604020202020204" pitchFamily="34" charset="0"/>
              <a:buAutoNum type="arabicPeriod"/>
            </a:pP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a:t>
            </a:r>
            <a:r>
              <a:rPr lang="en-US" altLang="en-US" sz="1600"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w</a:t>
            </a:r>
            <a:r>
              <a:rPr lang="en-US" altLang="en-US" sz="1600" dirty="0">
                <a:latin typeface="Cambria Math" panose="02040503050406030204" pitchFamily="18" charset="0"/>
                <a:ea typeface="Cambria Math" panose="02040503050406030204" pitchFamily="18" charset="0"/>
                <a:cs typeface="Cambria Math" panose="02040503050406030204" pitchFamily="18" charset="0"/>
              </a:rPr>
              <a:t> </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a:t>
            </a:r>
            <a:r>
              <a:rPr lang="en-US" altLang="en-US" sz="1600"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a </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a:t>
            </a:r>
            <a:r>
              <a:rPr lang="en-US" altLang="en-US" sz="1600"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f</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a:t>
            </a:r>
            <a:r>
              <a:rPr lang="en-US" altLang="en-US" sz="1600" dirty="0">
                <a:latin typeface="Cambria Math" panose="02040503050406030204" pitchFamily="18" charset="0"/>
                <a:ea typeface="Cambria Math" panose="02040503050406030204" pitchFamily="18" charset="0"/>
                <a:cs typeface="Cambria Math" panose="02040503050406030204" pitchFamily="18" charset="0"/>
              </a:rPr>
              <a:t>¬ </a:t>
            </a:r>
            <a:r>
              <a:rPr lang="en-US" altLang="en-US" sz="1600"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P</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a:t>
            </a:r>
            <a:r>
              <a:rPr lang="en-US" altLang="en-US" sz="1600" i="1" dirty="0" err="1">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w,f</a:t>
            </a:r>
            <a:r>
              <a:rPr lang="en-US" altLang="en-US" sz="1600"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 </a:t>
            </a:r>
            <a:r>
              <a:rPr lang="en-US" altLang="en-US" sz="1600" dirty="0">
                <a:latin typeface="Cambria Math" panose="02040503050406030204" pitchFamily="18" charset="0"/>
                <a:ea typeface="Cambria Math" panose="02040503050406030204" pitchFamily="18" charset="0"/>
                <a:cs typeface="Cambria Math" panose="02040503050406030204" pitchFamily="18" charset="0"/>
              </a:rPr>
              <a:t>¬ </a:t>
            </a:r>
            <a:r>
              <a:rPr lang="en-US" altLang="en-US" sz="1600"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Q</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a:t>
            </a:r>
            <a:r>
              <a:rPr lang="en-US" altLang="en-US" sz="1600" i="1" dirty="0" err="1">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f,a</a:t>
            </a: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by De Morgan’s for ∧</a:t>
            </a:r>
            <a:r>
              <a:rPr lang="en-US" altLang="en-US" sz="1600" dirty="0"/>
              <a:t>.</a:t>
            </a:r>
          </a:p>
          <a:p>
            <a:pPr>
              <a:buFont typeface="Wingdings" panose="05000000000000000000" pitchFamily="2" charset="2"/>
              <a:buNone/>
            </a:pPr>
            <a:r>
              <a:rPr lang="en-US" altLang="en-US" sz="1600" dirty="0"/>
              <a:t>Part </a:t>
            </a:r>
            <a:r>
              <a:rPr lang="en-US" altLang="en-US" sz="1600" dirty="0">
                <a:latin typeface="Cambria Math" panose="02040503050406030204" pitchFamily="18" charset="0"/>
                <a:ea typeface="Cambria Math" panose="02040503050406030204" pitchFamily="18" charset="0"/>
                <a:cs typeface="Cambria Math" panose="02040503050406030204" pitchFamily="18" charset="0"/>
              </a:rPr>
              <a:t>3</a:t>
            </a:r>
            <a:r>
              <a:rPr lang="en-US" altLang="en-US" sz="1600" dirty="0"/>
              <a:t>: Can you translate the result back into English?</a:t>
            </a:r>
          </a:p>
          <a:p>
            <a:pPr>
              <a:buFont typeface="Wingdings" panose="05000000000000000000" pitchFamily="2" charset="2"/>
              <a:buNone/>
            </a:pPr>
            <a:r>
              <a:rPr lang="en-US" altLang="en-US" sz="1600" dirty="0"/>
              <a:t>       Solution:</a:t>
            </a:r>
          </a:p>
          <a:p>
            <a:pPr>
              <a:buFont typeface="Wingdings" panose="05000000000000000000" pitchFamily="2" charset="2"/>
              <a:buNone/>
            </a:pPr>
            <a:r>
              <a:rPr lang="en-US" altLang="en-US" sz="1600" dirty="0"/>
              <a:t>        “For every woman there is an airline such that for all flights, this woman has not taken that flight or that flight is not on this airline”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79554"/>
          </a:xfrm>
        </p:spPr>
        <p:txBody>
          <a:bodyPr>
            <a:normAutofit/>
          </a:bodyPr>
          <a:lstStyle/>
          <a:p>
            <a:pPr>
              <a:defRPr/>
            </a:pPr>
            <a:r>
              <a:rPr lang="en-US" dirty="0"/>
              <a:t>Some Questions about Quantifiers</a:t>
            </a:r>
          </a:p>
        </p:txBody>
      </p:sp>
      <p:sp>
        <p:nvSpPr>
          <p:cNvPr id="3" name="Content Placeholder 2"/>
          <p:cNvSpPr>
            <a:spLocks noGrp="1"/>
          </p:cNvSpPr>
          <p:nvPr>
            <p:ph idx="1"/>
          </p:nvPr>
        </p:nvSpPr>
        <p:spPr>
          <a:xfrm>
            <a:off x="457200" y="954192"/>
            <a:ext cx="8229600" cy="5751408"/>
          </a:xfrm>
        </p:spPr>
        <p:txBody>
          <a:bodyPr>
            <a:normAutofit fontScale="62500" lnSpcReduction="20000"/>
          </a:bodyPr>
          <a:lstStyle/>
          <a:p>
            <a:pPr>
              <a:defRPr/>
            </a:pPr>
            <a:r>
              <a:rPr lang="en-US" dirty="0"/>
              <a:t>Can you switch the order of quantifiers? </a:t>
            </a:r>
          </a:p>
          <a:p>
            <a:pPr lvl="1">
              <a:defRPr/>
            </a:pPr>
            <a:r>
              <a:rPr lang="en-US" dirty="0"/>
              <a:t> Is this a valid equivalence?</a:t>
            </a:r>
          </a:p>
          <a:p>
            <a:pPr lvl="1">
              <a:buFont typeface="Wingdings" panose="05000000000000000000" pitchFamily="2" charset="2"/>
              <a:buNone/>
              <a:defRPr/>
            </a:pPr>
            <a:r>
              <a:rPr lang="en-US" dirty="0"/>
              <a:t>         </a:t>
            </a:r>
          </a:p>
          <a:p>
            <a:pPr lvl="1">
              <a:buFont typeface="Wingdings" panose="05000000000000000000" pitchFamily="2" charset="2"/>
              <a:buNone/>
              <a:defRPr/>
            </a:pPr>
            <a:r>
              <a:rPr lang="en-US" b="1" dirty="0"/>
              <a:t>Solution</a:t>
            </a:r>
            <a:r>
              <a:rPr lang="en-US" dirty="0"/>
              <a:t>: Yes! The left and the right side will always have the same truth value. The order in which </a:t>
            </a:r>
            <a:r>
              <a:rPr lang="en-US" i="1" dirty="0"/>
              <a:t>x</a:t>
            </a:r>
            <a:r>
              <a:rPr lang="en-US" dirty="0"/>
              <a:t> and </a:t>
            </a:r>
            <a:r>
              <a:rPr lang="en-US" i="1" dirty="0"/>
              <a:t>y</a:t>
            </a:r>
            <a:r>
              <a:rPr lang="en-US" dirty="0"/>
              <a:t> are picked does not matter.</a:t>
            </a:r>
          </a:p>
          <a:p>
            <a:pPr lvl="1">
              <a:defRPr/>
            </a:pPr>
            <a:r>
              <a:rPr lang="en-US" dirty="0"/>
              <a:t>Is this a valid equivalence?</a:t>
            </a:r>
          </a:p>
          <a:p>
            <a:pPr lvl="1">
              <a:buFont typeface="Wingdings" panose="05000000000000000000" pitchFamily="2" charset="2"/>
              <a:buNone/>
              <a:defRPr/>
            </a:pPr>
            <a:r>
              <a:rPr lang="en-US" dirty="0"/>
              <a:t>        </a:t>
            </a:r>
          </a:p>
          <a:p>
            <a:pPr lvl="1">
              <a:buFont typeface="Wingdings" panose="05000000000000000000" pitchFamily="2" charset="2"/>
              <a:buNone/>
              <a:defRPr/>
            </a:pPr>
            <a:r>
              <a:rPr lang="en-US" dirty="0"/>
              <a:t> </a:t>
            </a:r>
            <a:r>
              <a:rPr lang="en-US" b="1" dirty="0"/>
              <a:t>Solution</a:t>
            </a:r>
            <a:r>
              <a:rPr lang="en-US" dirty="0"/>
              <a:t>: No! The left and the right side may have different truth values for some propositional functions for </a:t>
            </a:r>
            <a:r>
              <a:rPr lang="en-US" i="1" dirty="0"/>
              <a:t>P</a:t>
            </a:r>
            <a:r>
              <a:rPr lang="en-US" dirty="0"/>
              <a:t>. Try “x + y = </a:t>
            </a:r>
            <a:r>
              <a:rPr lang="en-US" dirty="0">
                <a:latin typeface="Cambria Math" pitchFamily="18" charset="0"/>
                <a:ea typeface="Cambria Math" pitchFamily="18" charset="0"/>
              </a:rPr>
              <a:t>0</a:t>
            </a:r>
            <a:r>
              <a:rPr lang="en-US" dirty="0"/>
              <a:t>” for </a:t>
            </a:r>
            <a:r>
              <a:rPr lang="en-US" i="1" dirty="0"/>
              <a:t>P(</a:t>
            </a:r>
            <a:r>
              <a:rPr lang="en-US" i="1" dirty="0" err="1"/>
              <a:t>x,y</a:t>
            </a:r>
            <a:r>
              <a:rPr lang="en-US" i="1" dirty="0"/>
              <a:t>) </a:t>
            </a:r>
            <a:r>
              <a:rPr lang="en-US" dirty="0"/>
              <a:t>with</a:t>
            </a:r>
            <a:r>
              <a:rPr lang="en-US" i="1" dirty="0"/>
              <a:t> U </a:t>
            </a:r>
            <a:r>
              <a:rPr lang="en-US" dirty="0"/>
              <a:t>being the integers. The order in which the values of </a:t>
            </a:r>
            <a:r>
              <a:rPr lang="en-US" i="1" dirty="0"/>
              <a:t>x</a:t>
            </a:r>
            <a:r>
              <a:rPr lang="en-US" dirty="0"/>
              <a:t> and </a:t>
            </a:r>
            <a:r>
              <a:rPr lang="en-US" i="1" dirty="0"/>
              <a:t>y</a:t>
            </a:r>
            <a:r>
              <a:rPr lang="en-US" dirty="0"/>
              <a:t> are picked does matter.</a:t>
            </a:r>
          </a:p>
          <a:p>
            <a:pPr lvl="1">
              <a:buFont typeface="Wingdings" panose="05000000000000000000" pitchFamily="2" charset="2"/>
              <a:buNone/>
              <a:defRPr/>
            </a:pPr>
            <a:endParaRPr lang="en-US" dirty="0"/>
          </a:p>
          <a:p>
            <a:pPr>
              <a:defRPr/>
            </a:pPr>
            <a:r>
              <a:rPr lang="en-US" dirty="0"/>
              <a:t>Can you distribute quantifiers over logical connectives? </a:t>
            </a:r>
          </a:p>
          <a:p>
            <a:pPr lvl="1">
              <a:defRPr/>
            </a:pPr>
            <a:r>
              <a:rPr lang="en-US" dirty="0"/>
              <a:t>Is this a valid equivalence?</a:t>
            </a:r>
          </a:p>
          <a:p>
            <a:pPr lvl="1">
              <a:buFont typeface="Wingdings" panose="05000000000000000000" pitchFamily="2" charset="2"/>
              <a:buNone/>
              <a:defRPr/>
            </a:pPr>
            <a:r>
              <a:rPr lang="en-US" dirty="0"/>
              <a:t>        </a:t>
            </a:r>
          </a:p>
          <a:p>
            <a:pPr lvl="1">
              <a:buFont typeface="Wingdings" panose="05000000000000000000" pitchFamily="2" charset="2"/>
              <a:buNone/>
              <a:defRPr/>
            </a:pPr>
            <a:r>
              <a:rPr lang="en-US" dirty="0"/>
              <a:t> </a:t>
            </a:r>
            <a:r>
              <a:rPr lang="en-US" b="1" dirty="0"/>
              <a:t>Solution</a:t>
            </a:r>
            <a:r>
              <a:rPr lang="en-US" dirty="0"/>
              <a:t>: Yes! The left and the right side will always have the same truth value no matter what propositional functions are denoted by </a:t>
            </a:r>
            <a:r>
              <a:rPr lang="en-US" i="1" dirty="0"/>
              <a:t>P(x)</a:t>
            </a:r>
            <a:r>
              <a:rPr lang="en-US" dirty="0"/>
              <a:t> and </a:t>
            </a:r>
            <a:r>
              <a:rPr lang="en-US" i="1" dirty="0"/>
              <a:t>Q(x)</a:t>
            </a:r>
            <a:r>
              <a:rPr lang="en-US" dirty="0"/>
              <a:t>.</a:t>
            </a:r>
          </a:p>
          <a:p>
            <a:pPr lvl="1">
              <a:buFont typeface="Wingdings" panose="05000000000000000000" pitchFamily="2" charset="2"/>
              <a:buNone/>
              <a:defRPr/>
            </a:pPr>
            <a:endParaRPr lang="en-US" dirty="0"/>
          </a:p>
          <a:p>
            <a:pPr lvl="1">
              <a:defRPr/>
            </a:pPr>
            <a:r>
              <a:rPr lang="en-US" dirty="0"/>
              <a:t>Is this a valid equivalence?</a:t>
            </a:r>
          </a:p>
          <a:p>
            <a:pPr lvl="1">
              <a:buFont typeface="Wingdings" panose="05000000000000000000" pitchFamily="2" charset="2"/>
              <a:buNone/>
              <a:defRPr/>
            </a:pPr>
            <a:r>
              <a:rPr lang="en-US" dirty="0"/>
              <a:t>  </a:t>
            </a:r>
            <a:r>
              <a:rPr lang="en-US" b="1" dirty="0"/>
              <a:t>Solution</a:t>
            </a:r>
            <a:r>
              <a:rPr lang="en-US" dirty="0"/>
              <a:t>: No! The left and the right side may have different truth values. Pick “x is a fish” for P(x) and “x has scales” for Q(x) with the domain of discourse being all animals. Then the left side is false, because there are some fish that do not have scales.  But the right side is true since not all animals are fish.</a:t>
            </a:r>
          </a:p>
          <a:p>
            <a:pPr lvl="1">
              <a:buFont typeface="Wingdings" panose="05000000000000000000" pitchFamily="2" charset="2"/>
              <a:buNone/>
              <a:defRPr/>
            </a:pPr>
            <a:endParaRPr lang="en-US" dirty="0"/>
          </a:p>
          <a:p>
            <a:pPr lvl="1">
              <a:buFont typeface="Wingdings" panose="05000000000000000000" pitchFamily="2" charset="2"/>
              <a:buNone/>
              <a:defRPr/>
            </a:pPr>
            <a:endParaRPr lang="en-US" dirty="0"/>
          </a:p>
        </p:txBody>
      </p:sp>
      <p:pic>
        <p:nvPicPr>
          <p:cNvPr id="156676" name="Picture 16" descr="addin_tmp.png"/>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4206771" y="1395119"/>
            <a:ext cx="3001962"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6677" name="Picture 17" descr="addin_tmp.png"/>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4206770" y="2330261"/>
            <a:ext cx="3001963"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6678" name="Picture 14" descr="addin_tmp.png"/>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4206771" y="4038566"/>
            <a:ext cx="409257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6679" name="Picture 18" descr="addin_tmp.png"/>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4094852" y="5183964"/>
            <a:ext cx="4316412"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Some Fun with Translating from English into Logical Expressions</a:t>
            </a:r>
          </a:p>
        </p:txBody>
      </p:sp>
      <p:sp>
        <p:nvSpPr>
          <p:cNvPr id="3" name="Content Placeholder 2"/>
          <p:cNvSpPr>
            <a:spLocks noGrp="1"/>
          </p:cNvSpPr>
          <p:nvPr>
            <p:ph idx="1"/>
          </p:nvPr>
        </p:nvSpPr>
        <p:spPr/>
        <p:txBody>
          <a:bodyPr/>
          <a:lstStyle/>
          <a:p>
            <a:r>
              <a:rPr lang="en-US" altLang="en-US" dirty="0"/>
              <a:t>U = {Nitwits, Blubbers, Oddments}</a:t>
            </a:r>
          </a:p>
          <a:p>
            <a:pPr lvl="1">
              <a:buFont typeface="Wingdings" panose="05000000000000000000" pitchFamily="2" charset="2"/>
              <a:buNone/>
            </a:pPr>
            <a:r>
              <a:rPr lang="en-US" altLang="en-US" i="1" dirty="0"/>
              <a:t>F(x)</a:t>
            </a:r>
            <a:r>
              <a:rPr lang="en-US" altLang="en-US" dirty="0"/>
              <a:t>: </a:t>
            </a:r>
            <a:r>
              <a:rPr lang="en-US" altLang="en-US" i="1" dirty="0"/>
              <a:t>x</a:t>
            </a:r>
            <a:r>
              <a:rPr lang="en-US" altLang="en-US" dirty="0"/>
              <a:t> is a Nitwit</a:t>
            </a:r>
          </a:p>
          <a:p>
            <a:pPr lvl="1">
              <a:buFont typeface="Wingdings" panose="05000000000000000000" pitchFamily="2" charset="2"/>
              <a:buNone/>
            </a:pPr>
            <a:r>
              <a:rPr lang="en-US" altLang="en-US" i="1" dirty="0"/>
              <a:t>S(x)</a:t>
            </a:r>
            <a:r>
              <a:rPr lang="en-US" altLang="en-US" dirty="0"/>
              <a:t>: </a:t>
            </a:r>
            <a:r>
              <a:rPr lang="en-US" altLang="en-US" i="1" dirty="0"/>
              <a:t>x</a:t>
            </a:r>
            <a:r>
              <a:rPr lang="en-US" altLang="en-US" dirty="0"/>
              <a:t> is a Blubber</a:t>
            </a:r>
          </a:p>
          <a:p>
            <a:pPr lvl="1">
              <a:buFont typeface="Wingdings" panose="05000000000000000000" pitchFamily="2" charset="2"/>
              <a:buNone/>
            </a:pPr>
            <a:r>
              <a:rPr lang="en-US" altLang="en-US" i="1" dirty="0"/>
              <a:t>T(x)</a:t>
            </a:r>
            <a:r>
              <a:rPr lang="en-US" altLang="en-US" dirty="0"/>
              <a:t>: x is a Oddment</a:t>
            </a:r>
          </a:p>
          <a:p>
            <a:pPr>
              <a:buFont typeface="Wingdings" panose="05000000000000000000" pitchFamily="2" charset="2"/>
              <a:buNone/>
            </a:pPr>
            <a:r>
              <a:rPr lang="en-US" altLang="en-US" b="1" dirty="0"/>
              <a:t>   </a:t>
            </a:r>
            <a:r>
              <a:rPr lang="en-US" altLang="en-US" dirty="0"/>
              <a:t>Translate “Everything is a Nitwit”</a:t>
            </a:r>
          </a:p>
          <a:p>
            <a:pPr>
              <a:buFont typeface="Wingdings" panose="05000000000000000000" pitchFamily="2" charset="2"/>
              <a:buNone/>
            </a:pPr>
            <a:endParaRPr lang="en-US" altLang="en-US" dirty="0"/>
          </a:p>
          <a:p>
            <a:pPr>
              <a:buFont typeface="Wingdings" panose="05000000000000000000" pitchFamily="2" charset="2"/>
              <a:buNone/>
            </a:pPr>
            <a:r>
              <a:rPr lang="en-US" altLang="en-US" b="1" dirty="0"/>
              <a:t>    Solution</a:t>
            </a:r>
            <a:r>
              <a:rPr lang="en-US" altLang="en-US" dirty="0"/>
              <a:t>: </a:t>
            </a:r>
            <a:r>
              <a:rPr lang="en-US" altLang="en-US"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x F(x)</a:t>
            </a:r>
            <a:endParaRPr lang="en-US" altLang="en-US" i="1" dirty="0">
              <a:latin typeface="Cambria Math" panose="02040503050406030204" pitchFamily="18" charset="0"/>
              <a:ea typeface="Cambria Math" panose="02040503050406030204" pitchFamily="18" charset="0"/>
              <a:cs typeface="Cambria Math" panose="02040503050406030204" pitchFamily="18" charset="0"/>
            </a:endParaRPr>
          </a:p>
          <a:p>
            <a:endParaRPr lang="en-US"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p:cNvSpPr>
            <a:spLocks noGrp="1"/>
          </p:cNvSpPr>
          <p:nvPr>
            <p:ph type="title"/>
          </p:nvPr>
        </p:nvSpPr>
        <p:spPr/>
        <p:txBody>
          <a:bodyPr/>
          <a:lstStyle/>
          <a:p>
            <a:r>
              <a:rPr lang="en-US" altLang="en-US"/>
              <a:t>Translation (cont)</a:t>
            </a:r>
          </a:p>
        </p:txBody>
      </p:sp>
      <p:sp>
        <p:nvSpPr>
          <p:cNvPr id="3" name="Content Placeholder 2"/>
          <p:cNvSpPr>
            <a:spLocks noGrp="1"/>
          </p:cNvSpPr>
          <p:nvPr>
            <p:ph idx="1"/>
          </p:nvPr>
        </p:nvSpPr>
        <p:spPr/>
        <p:txBody>
          <a:bodyPr/>
          <a:lstStyle/>
          <a:p>
            <a:r>
              <a:rPr lang="en-US" altLang="en-US" dirty="0"/>
              <a:t>U = {Nitwits, Blubbers, Oddments}</a:t>
            </a:r>
          </a:p>
          <a:p>
            <a:pPr lvl="1">
              <a:buFont typeface="Wingdings" panose="05000000000000000000" pitchFamily="2" charset="2"/>
              <a:buNone/>
            </a:pPr>
            <a:r>
              <a:rPr lang="en-US" altLang="en-US" i="1" dirty="0"/>
              <a:t>F(x)</a:t>
            </a:r>
            <a:r>
              <a:rPr lang="en-US" altLang="en-US" dirty="0"/>
              <a:t>: </a:t>
            </a:r>
            <a:r>
              <a:rPr lang="en-US" altLang="en-US" i="1" dirty="0"/>
              <a:t>x</a:t>
            </a:r>
            <a:r>
              <a:rPr lang="en-US" altLang="en-US" dirty="0"/>
              <a:t> is a Nitwit</a:t>
            </a:r>
          </a:p>
          <a:p>
            <a:pPr lvl="1">
              <a:buFont typeface="Wingdings" panose="05000000000000000000" pitchFamily="2" charset="2"/>
              <a:buNone/>
            </a:pPr>
            <a:r>
              <a:rPr lang="en-US" altLang="en-US" i="1" dirty="0"/>
              <a:t>S(x)</a:t>
            </a:r>
            <a:r>
              <a:rPr lang="en-US" altLang="en-US" dirty="0"/>
              <a:t>: </a:t>
            </a:r>
            <a:r>
              <a:rPr lang="en-US" altLang="en-US" i="1" dirty="0"/>
              <a:t>x</a:t>
            </a:r>
            <a:r>
              <a:rPr lang="en-US" altLang="en-US" dirty="0"/>
              <a:t> is a Blubber</a:t>
            </a:r>
          </a:p>
          <a:p>
            <a:pPr lvl="1">
              <a:buFont typeface="Wingdings" panose="05000000000000000000" pitchFamily="2" charset="2"/>
              <a:buNone/>
            </a:pPr>
            <a:r>
              <a:rPr lang="en-US" altLang="en-US" i="1" dirty="0"/>
              <a:t>T(x)</a:t>
            </a:r>
            <a:r>
              <a:rPr lang="en-US" altLang="en-US" dirty="0"/>
              <a:t>: </a:t>
            </a:r>
            <a:r>
              <a:rPr lang="en-US" altLang="en-US" i="1" dirty="0"/>
              <a:t>x</a:t>
            </a:r>
            <a:r>
              <a:rPr lang="en-US" altLang="en-US" dirty="0"/>
              <a:t> is a Oddment</a:t>
            </a:r>
          </a:p>
          <a:p>
            <a:pPr>
              <a:buFont typeface="Wingdings" panose="05000000000000000000" pitchFamily="2" charset="2"/>
              <a:buNone/>
            </a:pPr>
            <a:r>
              <a:rPr lang="en-US" altLang="en-US" dirty="0"/>
              <a:t>   “Nothing is a Blubber.”</a:t>
            </a:r>
          </a:p>
          <a:p>
            <a:endParaRPr lang="en-US" altLang="en-US" dirty="0"/>
          </a:p>
          <a:p>
            <a:pPr>
              <a:buFont typeface="Wingdings" panose="05000000000000000000" pitchFamily="2" charset="2"/>
              <a:buNone/>
            </a:pPr>
            <a:r>
              <a:rPr lang="en-US" altLang="en-US" b="1" dirty="0"/>
              <a:t>     Solution</a:t>
            </a:r>
            <a:r>
              <a:rPr lang="en-US" altLang="en-US" dirty="0"/>
              <a:t>: </a:t>
            </a:r>
            <a:r>
              <a:rPr lang="en-US" altLang="en-US" dirty="0">
                <a:latin typeface="Cambria Math" panose="02040503050406030204" pitchFamily="18" charset="0"/>
                <a:ea typeface="Cambria Math" panose="02040503050406030204" pitchFamily="18" charset="0"/>
                <a:cs typeface="Cambria Math" panose="02040503050406030204" pitchFamily="18" charset="0"/>
              </a:rPr>
              <a:t>¬</a:t>
            </a:r>
            <a:r>
              <a:rPr lang="en-US" altLang="en-US" dirty="0">
                <a:sym typeface="Symbol" panose="05050102010706020507" pitchFamily="18" charset="2"/>
              </a:rPr>
              <a:t></a:t>
            </a:r>
            <a:r>
              <a:rPr lang="en-US" altLang="en-US"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x S(x)   </a:t>
            </a:r>
            <a:r>
              <a:rPr lang="en-US" altLang="en-US"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What is this equivalent to?</a:t>
            </a:r>
            <a:endParaRPr lang="en-US" altLang="en-US" dirty="0">
              <a:latin typeface="Cambria Math" panose="02040503050406030204" pitchFamily="18" charset="0"/>
              <a:ea typeface="Cambria Math" panose="02040503050406030204" pitchFamily="18" charset="0"/>
              <a:cs typeface="Cambria Math" panose="02040503050406030204" pitchFamily="18" charset="0"/>
            </a:endParaRPr>
          </a:p>
          <a:p>
            <a:pPr>
              <a:buFont typeface="Wingdings" panose="05000000000000000000" pitchFamily="2" charset="2"/>
              <a:buNone/>
            </a:pPr>
            <a:r>
              <a:rPr lang="en-US" altLang="en-US" dirty="0"/>
              <a:t>     </a:t>
            </a:r>
            <a:r>
              <a:rPr lang="en-US" altLang="en-US" b="1" dirty="0"/>
              <a:t>Solution</a:t>
            </a:r>
            <a:r>
              <a:rPr lang="en-US" altLang="en-US" dirty="0"/>
              <a:t>:   </a:t>
            </a:r>
            <a:r>
              <a:rPr lang="en-US" altLang="en-US" dirty="0">
                <a:sym typeface="Symbol" panose="05050102010706020507" pitchFamily="18" charset="2"/>
              </a:rPr>
              <a:t></a:t>
            </a:r>
            <a:r>
              <a:rPr lang="en-US" altLang="en-US"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x </a:t>
            </a:r>
            <a:r>
              <a:rPr lang="en-US" altLang="en-US" dirty="0">
                <a:latin typeface="Cambria Math" panose="02040503050406030204" pitchFamily="18" charset="0"/>
                <a:ea typeface="Cambria Math" panose="02040503050406030204" pitchFamily="18" charset="0"/>
                <a:cs typeface="Cambria Math" panose="02040503050406030204" pitchFamily="18" charset="0"/>
              </a:rPr>
              <a:t>¬ </a:t>
            </a:r>
            <a:r>
              <a:rPr lang="en-US" altLang="en-US"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S(x) </a:t>
            </a:r>
            <a:endParaRPr lang="en-US"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
          <p:cNvSpPr>
            <a:spLocks noGrp="1"/>
          </p:cNvSpPr>
          <p:nvPr>
            <p:ph type="title"/>
          </p:nvPr>
        </p:nvSpPr>
        <p:spPr/>
        <p:txBody>
          <a:bodyPr/>
          <a:lstStyle/>
          <a:p>
            <a:r>
              <a:rPr lang="en-US" altLang="en-US"/>
              <a:t>Translation (cont)</a:t>
            </a:r>
          </a:p>
        </p:txBody>
      </p:sp>
      <p:sp>
        <p:nvSpPr>
          <p:cNvPr id="3" name="Content Placeholder 2"/>
          <p:cNvSpPr>
            <a:spLocks noGrp="1"/>
          </p:cNvSpPr>
          <p:nvPr>
            <p:ph idx="1"/>
          </p:nvPr>
        </p:nvSpPr>
        <p:spPr/>
        <p:txBody>
          <a:bodyPr/>
          <a:lstStyle/>
          <a:p>
            <a:r>
              <a:rPr lang="en-US" altLang="en-US"/>
              <a:t>U = {Nitwits, Blubbers, Oddments}</a:t>
            </a:r>
          </a:p>
          <a:p>
            <a:pPr lvl="1">
              <a:buFont typeface="Wingdings" panose="05000000000000000000" pitchFamily="2" charset="2"/>
              <a:buNone/>
            </a:pPr>
            <a:r>
              <a:rPr lang="en-US" altLang="en-US" i="1"/>
              <a:t>F(x)</a:t>
            </a:r>
            <a:r>
              <a:rPr lang="en-US" altLang="en-US"/>
              <a:t>: </a:t>
            </a:r>
            <a:r>
              <a:rPr lang="en-US" altLang="en-US" i="1"/>
              <a:t>x</a:t>
            </a:r>
            <a:r>
              <a:rPr lang="en-US" altLang="en-US"/>
              <a:t> is a Nitwit</a:t>
            </a:r>
          </a:p>
          <a:p>
            <a:pPr lvl="1">
              <a:buFont typeface="Wingdings" panose="05000000000000000000" pitchFamily="2" charset="2"/>
              <a:buNone/>
            </a:pPr>
            <a:r>
              <a:rPr lang="en-US" altLang="en-US" i="1"/>
              <a:t>S(x)</a:t>
            </a:r>
            <a:r>
              <a:rPr lang="en-US" altLang="en-US"/>
              <a:t>: </a:t>
            </a:r>
            <a:r>
              <a:rPr lang="en-US" altLang="en-US" i="1"/>
              <a:t>x</a:t>
            </a:r>
            <a:r>
              <a:rPr lang="en-US" altLang="en-US"/>
              <a:t> is a Blubber</a:t>
            </a:r>
          </a:p>
          <a:p>
            <a:pPr lvl="1">
              <a:buFont typeface="Wingdings" panose="05000000000000000000" pitchFamily="2" charset="2"/>
              <a:buNone/>
            </a:pPr>
            <a:r>
              <a:rPr lang="en-US" altLang="en-US" i="1"/>
              <a:t>T(x)</a:t>
            </a:r>
            <a:r>
              <a:rPr lang="en-US" altLang="en-US"/>
              <a:t>: </a:t>
            </a:r>
            <a:r>
              <a:rPr lang="en-US" altLang="en-US" i="1"/>
              <a:t>x</a:t>
            </a:r>
            <a:r>
              <a:rPr lang="en-US" altLang="en-US"/>
              <a:t> is a Oddment</a:t>
            </a:r>
          </a:p>
          <a:p>
            <a:pPr>
              <a:buFont typeface="Wingdings" panose="05000000000000000000" pitchFamily="2" charset="2"/>
              <a:buNone/>
            </a:pPr>
            <a:r>
              <a:rPr lang="en-US" altLang="en-US"/>
              <a:t>  “All Nitwits are Blubbers.”</a:t>
            </a:r>
          </a:p>
          <a:p>
            <a:endParaRPr lang="en-US" altLang="en-US"/>
          </a:p>
          <a:p>
            <a:pPr>
              <a:buFont typeface="Wingdings" panose="05000000000000000000" pitchFamily="2" charset="2"/>
              <a:buNone/>
            </a:pPr>
            <a:r>
              <a:rPr lang="en-US" altLang="en-US" b="1"/>
              <a:t>   Solution</a:t>
            </a:r>
            <a:r>
              <a:rPr lang="en-US" altLang="en-US"/>
              <a:t>: </a:t>
            </a:r>
            <a:r>
              <a:rPr lang="en-US" altLang="en-US" i="1">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x (F(x)→ S(x))</a:t>
            </a:r>
            <a:endParaRPr lang="en-US" altLang="en-US" i="1">
              <a:latin typeface="Cambria Math" panose="02040503050406030204" pitchFamily="18" charset="0"/>
              <a:ea typeface="Cambria Math" panose="02040503050406030204" pitchFamily="18" charset="0"/>
              <a:cs typeface="Cambria Math" panose="02040503050406030204" pitchFamily="18" charset="0"/>
            </a:endParaRPr>
          </a:p>
          <a:p>
            <a:endParaRPr lang="en-US" altLang="en-US"/>
          </a:p>
          <a:p>
            <a:endParaRPr lang="en-US" altLang="en-US"/>
          </a:p>
          <a:p>
            <a:endParaRPr lang="en-US"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p:cNvSpPr>
            <a:spLocks noGrp="1"/>
          </p:cNvSpPr>
          <p:nvPr>
            <p:ph type="title"/>
          </p:nvPr>
        </p:nvSpPr>
        <p:spPr/>
        <p:txBody>
          <a:bodyPr/>
          <a:lstStyle/>
          <a:p>
            <a:r>
              <a:rPr lang="en-US" altLang="en-US"/>
              <a:t>Translation (cont)</a:t>
            </a:r>
          </a:p>
        </p:txBody>
      </p:sp>
      <p:sp>
        <p:nvSpPr>
          <p:cNvPr id="3" name="Content Placeholder 2"/>
          <p:cNvSpPr>
            <a:spLocks noGrp="1"/>
          </p:cNvSpPr>
          <p:nvPr>
            <p:ph idx="1"/>
          </p:nvPr>
        </p:nvSpPr>
        <p:spPr/>
        <p:txBody>
          <a:bodyPr/>
          <a:lstStyle/>
          <a:p>
            <a:r>
              <a:rPr lang="en-US" altLang="en-US"/>
              <a:t>U = {Nitwits, Blubbers, Oddments}</a:t>
            </a:r>
          </a:p>
          <a:p>
            <a:pPr lvl="1">
              <a:buFont typeface="Wingdings" panose="05000000000000000000" pitchFamily="2" charset="2"/>
              <a:buNone/>
            </a:pPr>
            <a:r>
              <a:rPr lang="en-US" altLang="en-US" i="1"/>
              <a:t>F(x)</a:t>
            </a:r>
            <a:r>
              <a:rPr lang="en-US" altLang="en-US"/>
              <a:t>: </a:t>
            </a:r>
            <a:r>
              <a:rPr lang="en-US" altLang="en-US" i="1"/>
              <a:t>x</a:t>
            </a:r>
            <a:r>
              <a:rPr lang="en-US" altLang="en-US"/>
              <a:t> is a Nitwit</a:t>
            </a:r>
          </a:p>
          <a:p>
            <a:pPr lvl="1">
              <a:buFont typeface="Wingdings" panose="05000000000000000000" pitchFamily="2" charset="2"/>
              <a:buNone/>
            </a:pPr>
            <a:r>
              <a:rPr lang="en-US" altLang="en-US" i="1"/>
              <a:t>S(x)</a:t>
            </a:r>
            <a:r>
              <a:rPr lang="en-US" altLang="en-US"/>
              <a:t>: </a:t>
            </a:r>
            <a:r>
              <a:rPr lang="en-US" altLang="en-US" i="1"/>
              <a:t>x</a:t>
            </a:r>
            <a:r>
              <a:rPr lang="en-US" altLang="en-US"/>
              <a:t> is a Blubber</a:t>
            </a:r>
          </a:p>
          <a:p>
            <a:pPr lvl="1">
              <a:buFont typeface="Wingdings" panose="05000000000000000000" pitchFamily="2" charset="2"/>
              <a:buNone/>
            </a:pPr>
            <a:r>
              <a:rPr lang="en-US" altLang="en-US" i="1"/>
              <a:t>T(x)</a:t>
            </a:r>
            <a:r>
              <a:rPr lang="en-US" altLang="en-US"/>
              <a:t>: </a:t>
            </a:r>
            <a:r>
              <a:rPr lang="en-US" altLang="en-US" i="1"/>
              <a:t>x</a:t>
            </a:r>
            <a:r>
              <a:rPr lang="en-US" altLang="en-US"/>
              <a:t> is a Oddment</a:t>
            </a:r>
          </a:p>
          <a:p>
            <a:pPr>
              <a:buFont typeface="Wingdings" panose="05000000000000000000" pitchFamily="2" charset="2"/>
              <a:buNone/>
            </a:pPr>
            <a:r>
              <a:rPr lang="en-US" altLang="en-US"/>
              <a:t>  “Some Nitwits are Oddments.”</a:t>
            </a:r>
          </a:p>
          <a:p>
            <a:endParaRPr lang="en-US" altLang="en-US"/>
          </a:p>
          <a:p>
            <a:pPr>
              <a:buFont typeface="Wingdings" panose="05000000000000000000" pitchFamily="2" charset="2"/>
              <a:buNone/>
            </a:pPr>
            <a:r>
              <a:rPr lang="en-US" altLang="en-US" b="1"/>
              <a:t>   Solution</a:t>
            </a:r>
            <a:r>
              <a:rPr lang="en-US" altLang="en-US"/>
              <a:t>: </a:t>
            </a:r>
            <a:r>
              <a:rPr lang="en-US" altLang="en-US">
                <a:sym typeface="Symbol" panose="05050102010706020507" pitchFamily="18" charset="2"/>
              </a:rPr>
              <a:t></a:t>
            </a:r>
            <a:r>
              <a:rPr lang="en-US" altLang="en-US" i="1">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x (F(x) </a:t>
            </a:r>
            <a:r>
              <a:rPr lang="en-US" altLang="en-US">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a:t>
            </a:r>
            <a:r>
              <a:rPr lang="en-US" altLang="en-US" i="1">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T(x))</a:t>
            </a:r>
            <a:endParaRPr lang="en-US" altLang="en-US" i="1">
              <a:latin typeface="Cambria Math" panose="02040503050406030204" pitchFamily="18" charset="0"/>
              <a:ea typeface="Cambria Math" panose="02040503050406030204" pitchFamily="18" charset="0"/>
              <a:cs typeface="Cambria Math" panose="02040503050406030204" pitchFamily="18" charset="0"/>
            </a:endParaRPr>
          </a:p>
          <a:p>
            <a:endParaRPr lang="en-US"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itle 1"/>
          <p:cNvSpPr>
            <a:spLocks noGrp="1"/>
          </p:cNvSpPr>
          <p:nvPr>
            <p:ph type="title"/>
          </p:nvPr>
        </p:nvSpPr>
        <p:spPr/>
        <p:txBody>
          <a:bodyPr/>
          <a:lstStyle/>
          <a:p>
            <a:r>
              <a:rPr lang="en-US" altLang="en-US"/>
              <a:t>Translation (cont)</a:t>
            </a:r>
          </a:p>
        </p:txBody>
      </p:sp>
      <p:sp>
        <p:nvSpPr>
          <p:cNvPr id="3" name="Content Placeholder 2"/>
          <p:cNvSpPr>
            <a:spLocks noGrp="1"/>
          </p:cNvSpPr>
          <p:nvPr>
            <p:ph idx="1"/>
          </p:nvPr>
        </p:nvSpPr>
        <p:spPr/>
        <p:txBody>
          <a:bodyPr/>
          <a:lstStyle/>
          <a:p>
            <a:r>
              <a:rPr lang="en-US" altLang="en-US" dirty="0"/>
              <a:t>U = {Nitwits, Blubbers, Oddments}</a:t>
            </a:r>
          </a:p>
          <a:p>
            <a:pPr lvl="1">
              <a:buFont typeface="Wingdings" panose="05000000000000000000" pitchFamily="2" charset="2"/>
              <a:buNone/>
            </a:pPr>
            <a:r>
              <a:rPr lang="en-US" altLang="en-US" i="1" dirty="0"/>
              <a:t>F(x)</a:t>
            </a:r>
            <a:r>
              <a:rPr lang="en-US" altLang="en-US" dirty="0"/>
              <a:t>: </a:t>
            </a:r>
            <a:r>
              <a:rPr lang="en-US" altLang="en-US" i="1" dirty="0"/>
              <a:t>x</a:t>
            </a:r>
            <a:r>
              <a:rPr lang="en-US" altLang="en-US" dirty="0"/>
              <a:t> is a Nitwit</a:t>
            </a:r>
          </a:p>
          <a:p>
            <a:pPr lvl="1">
              <a:buFont typeface="Wingdings" panose="05000000000000000000" pitchFamily="2" charset="2"/>
              <a:buNone/>
            </a:pPr>
            <a:r>
              <a:rPr lang="en-US" altLang="en-US" i="1" dirty="0"/>
              <a:t>S(x)</a:t>
            </a:r>
            <a:r>
              <a:rPr lang="en-US" altLang="en-US" dirty="0"/>
              <a:t>: </a:t>
            </a:r>
            <a:r>
              <a:rPr lang="en-US" altLang="en-US" i="1" dirty="0"/>
              <a:t>x </a:t>
            </a:r>
            <a:r>
              <a:rPr lang="en-US" altLang="en-US" dirty="0"/>
              <a:t>is a Blubber</a:t>
            </a:r>
          </a:p>
          <a:p>
            <a:pPr lvl="1">
              <a:buFont typeface="Wingdings" panose="05000000000000000000" pitchFamily="2" charset="2"/>
              <a:buNone/>
            </a:pPr>
            <a:r>
              <a:rPr lang="en-US" altLang="en-US" i="1" dirty="0"/>
              <a:t>T(x)</a:t>
            </a:r>
            <a:r>
              <a:rPr lang="en-US" altLang="en-US" dirty="0"/>
              <a:t>: </a:t>
            </a:r>
            <a:r>
              <a:rPr lang="en-US" altLang="en-US" i="1" dirty="0"/>
              <a:t>x</a:t>
            </a:r>
            <a:r>
              <a:rPr lang="en-US" altLang="en-US" dirty="0"/>
              <a:t> is a Oddment</a:t>
            </a:r>
          </a:p>
          <a:p>
            <a:pPr>
              <a:buFont typeface="Wingdings" panose="05000000000000000000" pitchFamily="2" charset="2"/>
              <a:buNone/>
            </a:pPr>
            <a:r>
              <a:rPr lang="en-US" altLang="en-US" dirty="0"/>
              <a:t>   “No Blubber is a Oddment.”</a:t>
            </a:r>
          </a:p>
          <a:p>
            <a:pPr>
              <a:buFont typeface="Wingdings" panose="05000000000000000000" pitchFamily="2" charset="2"/>
              <a:buNone/>
            </a:pPr>
            <a:r>
              <a:rPr lang="en-US" altLang="en-US" b="1" dirty="0"/>
              <a:t>	Solution</a:t>
            </a:r>
            <a:r>
              <a:rPr lang="en-US" altLang="en-US" dirty="0"/>
              <a:t>: </a:t>
            </a:r>
            <a:r>
              <a:rPr lang="en-US" altLang="en-US" dirty="0">
                <a:latin typeface="Cambria Math" panose="02040503050406030204" pitchFamily="18" charset="0"/>
                <a:ea typeface="Cambria Math" panose="02040503050406030204" pitchFamily="18" charset="0"/>
                <a:cs typeface="Cambria Math" panose="02040503050406030204" pitchFamily="18" charset="0"/>
              </a:rPr>
              <a:t>¬</a:t>
            </a:r>
            <a:r>
              <a:rPr lang="en-US" altLang="en-US" dirty="0">
                <a:sym typeface="Symbol" panose="05050102010706020507" pitchFamily="18" charset="2"/>
              </a:rPr>
              <a:t></a:t>
            </a:r>
            <a:r>
              <a:rPr lang="en-US" altLang="en-US"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x (S(x) </a:t>
            </a:r>
            <a:r>
              <a:rPr lang="en-US" altLang="en-US"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a:t>
            </a:r>
            <a:r>
              <a:rPr lang="en-US" altLang="en-US"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T(x))  </a:t>
            </a:r>
            <a:r>
              <a:rPr lang="en-US" altLang="en-US"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What is this equivalent to?</a:t>
            </a:r>
            <a:endParaRPr lang="en-US" altLang="en-US" dirty="0">
              <a:latin typeface="Cambria Math" panose="02040503050406030204" pitchFamily="18" charset="0"/>
              <a:ea typeface="Cambria Math" panose="02040503050406030204" pitchFamily="18" charset="0"/>
              <a:cs typeface="Cambria Math" panose="02040503050406030204" pitchFamily="18" charset="0"/>
            </a:endParaRPr>
          </a:p>
          <a:p>
            <a:pPr>
              <a:buNone/>
            </a:pPr>
            <a:r>
              <a:rPr lang="en-US" altLang="en-US" dirty="0"/>
              <a:t>     </a:t>
            </a:r>
            <a:r>
              <a:rPr lang="en-US" altLang="en-US" b="1" dirty="0"/>
              <a:t>Solution</a:t>
            </a:r>
            <a:r>
              <a:rPr lang="en-US" altLang="en-US" dirty="0"/>
              <a:t>: </a:t>
            </a:r>
            <a:r>
              <a:rPr lang="en-US" altLang="en-US" dirty="0">
                <a:sym typeface="Symbol" panose="05050102010706020507" pitchFamily="18" charset="2"/>
              </a:rPr>
              <a:t></a:t>
            </a:r>
            <a:r>
              <a:rPr lang="en-US" altLang="en-US"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x </a:t>
            </a:r>
            <a:r>
              <a:rPr lang="en-US" altLang="en-US" dirty="0">
                <a:latin typeface="Cambria Math" panose="02040503050406030204" pitchFamily="18" charset="0"/>
                <a:ea typeface="Cambria Math" panose="02040503050406030204" pitchFamily="18" charset="0"/>
                <a:cs typeface="Cambria Math" panose="02040503050406030204" pitchFamily="18" charset="0"/>
              </a:rPr>
              <a:t>¬ </a:t>
            </a:r>
            <a:r>
              <a:rPr lang="en-US" altLang="en-US"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(S(x) </a:t>
            </a:r>
            <a:r>
              <a:rPr lang="en-US" altLang="en-US"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a:t>
            </a:r>
            <a:r>
              <a:rPr lang="en-US" altLang="en-US"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T(x))</a:t>
            </a:r>
            <a:endParaRPr lang="en-US" altLang="en-US" dirty="0">
              <a:sym typeface="Symbol" panose="05050102010706020507" pitchFamily="18" charset="2"/>
            </a:endParaRPr>
          </a:p>
          <a:p>
            <a:pPr>
              <a:buNone/>
            </a:pPr>
            <a:r>
              <a:rPr lang="en-US" altLang="en-US" dirty="0">
                <a:sym typeface="Symbol" panose="05050102010706020507" pitchFamily="18" charset="2"/>
              </a:rPr>
              <a:t>			     </a:t>
            </a:r>
            <a:r>
              <a:rPr lang="en-US" altLang="en-US"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x (</a:t>
            </a:r>
            <a:r>
              <a:rPr lang="en-US" altLang="en-US" dirty="0">
                <a:latin typeface="Cambria Math" panose="02040503050406030204" pitchFamily="18" charset="0"/>
                <a:ea typeface="Cambria Math" panose="02040503050406030204" pitchFamily="18" charset="0"/>
                <a:cs typeface="Cambria Math" panose="02040503050406030204" pitchFamily="18" charset="0"/>
              </a:rPr>
              <a:t>¬</a:t>
            </a:r>
            <a:r>
              <a:rPr lang="en-US" altLang="en-US"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S(x) ∨ </a:t>
            </a:r>
            <a:r>
              <a:rPr lang="en-US" altLang="en-US" dirty="0">
                <a:latin typeface="Cambria Math" panose="02040503050406030204" pitchFamily="18" charset="0"/>
                <a:ea typeface="Cambria Math" panose="02040503050406030204" pitchFamily="18" charset="0"/>
                <a:cs typeface="Cambria Math" panose="02040503050406030204" pitchFamily="18" charset="0"/>
              </a:rPr>
              <a:t>¬</a:t>
            </a:r>
            <a:r>
              <a:rPr lang="en-US" altLang="en-US" i="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T(x))</a:t>
            </a:r>
            <a:endParaRPr lang="en-US"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le 1"/>
          <p:cNvSpPr>
            <a:spLocks noGrp="1"/>
          </p:cNvSpPr>
          <p:nvPr>
            <p:ph type="title"/>
          </p:nvPr>
        </p:nvSpPr>
        <p:spPr/>
        <p:txBody>
          <a:bodyPr/>
          <a:lstStyle/>
          <a:p>
            <a:r>
              <a:rPr lang="en-US" altLang="en-US"/>
              <a:t>Translation (cont)</a:t>
            </a:r>
          </a:p>
        </p:txBody>
      </p:sp>
      <p:sp>
        <p:nvSpPr>
          <p:cNvPr id="3" name="Content Placeholder 2"/>
          <p:cNvSpPr>
            <a:spLocks noGrp="1"/>
          </p:cNvSpPr>
          <p:nvPr>
            <p:ph idx="1"/>
          </p:nvPr>
        </p:nvSpPr>
        <p:spPr/>
        <p:txBody>
          <a:bodyPr/>
          <a:lstStyle/>
          <a:p>
            <a:r>
              <a:rPr lang="en-US" altLang="en-US"/>
              <a:t>U = {Nitwits, Blubbers, Oddments}</a:t>
            </a:r>
          </a:p>
          <a:p>
            <a:pPr lvl="1">
              <a:buFont typeface="Wingdings" panose="05000000000000000000" pitchFamily="2" charset="2"/>
              <a:buNone/>
            </a:pPr>
            <a:r>
              <a:rPr lang="en-US" altLang="en-US" i="1"/>
              <a:t>F(x)</a:t>
            </a:r>
            <a:r>
              <a:rPr lang="en-US" altLang="en-US"/>
              <a:t>: x is a Nitwit</a:t>
            </a:r>
          </a:p>
          <a:p>
            <a:pPr lvl="1">
              <a:buFont typeface="Wingdings" panose="05000000000000000000" pitchFamily="2" charset="2"/>
              <a:buNone/>
            </a:pPr>
            <a:r>
              <a:rPr lang="en-US" altLang="en-US" i="1"/>
              <a:t>S(x)</a:t>
            </a:r>
            <a:r>
              <a:rPr lang="en-US" altLang="en-US"/>
              <a:t>: </a:t>
            </a:r>
            <a:r>
              <a:rPr lang="en-US" altLang="en-US" i="1"/>
              <a:t>x</a:t>
            </a:r>
            <a:r>
              <a:rPr lang="en-US" altLang="en-US"/>
              <a:t> is a Blubber</a:t>
            </a:r>
          </a:p>
          <a:p>
            <a:pPr lvl="1">
              <a:buFont typeface="Wingdings" panose="05000000000000000000" pitchFamily="2" charset="2"/>
              <a:buNone/>
            </a:pPr>
            <a:r>
              <a:rPr lang="en-US" altLang="en-US" i="1"/>
              <a:t>T(x)</a:t>
            </a:r>
            <a:r>
              <a:rPr lang="en-US" altLang="en-US"/>
              <a:t>: </a:t>
            </a:r>
            <a:r>
              <a:rPr lang="en-US" altLang="en-US" i="1"/>
              <a:t>x</a:t>
            </a:r>
            <a:r>
              <a:rPr lang="en-US" altLang="en-US"/>
              <a:t> is a Oddment</a:t>
            </a:r>
          </a:p>
          <a:p>
            <a:pPr>
              <a:buFont typeface="Wingdings" panose="05000000000000000000" pitchFamily="2" charset="2"/>
              <a:buNone/>
            </a:pPr>
            <a:r>
              <a:rPr lang="en-US" altLang="en-US"/>
              <a:t>  “If any Nitwit is a Blubber then it is also a Oddment.”</a:t>
            </a:r>
          </a:p>
          <a:p>
            <a:endParaRPr lang="en-US" altLang="en-US"/>
          </a:p>
          <a:p>
            <a:pPr>
              <a:buFont typeface="Wingdings" panose="05000000000000000000" pitchFamily="2" charset="2"/>
              <a:buNone/>
            </a:pPr>
            <a:r>
              <a:rPr lang="en-US" altLang="en-US" b="1"/>
              <a:t>     Solution</a:t>
            </a:r>
            <a:r>
              <a:rPr lang="en-US" altLang="en-US"/>
              <a:t>: </a:t>
            </a:r>
            <a:r>
              <a:rPr lang="en-US" altLang="en-US" i="1">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x ((F(x) </a:t>
            </a:r>
            <a:r>
              <a:rPr lang="en-US" altLang="en-US">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a:t>
            </a:r>
            <a:r>
              <a:rPr lang="en-US" altLang="en-US" i="1">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S(x))→ T(x))</a:t>
            </a:r>
            <a:endParaRPr lang="en-US" altLang="en-US" i="1">
              <a:latin typeface="Cambria Math" panose="02040503050406030204" pitchFamily="18" charset="0"/>
              <a:ea typeface="Cambria Math" panose="02040503050406030204" pitchFamily="18" charset="0"/>
              <a:cs typeface="Cambria Math" panose="02040503050406030204" pitchFamily="18" charset="0"/>
            </a:endParaRPr>
          </a:p>
          <a:p>
            <a:endParaRPr lang="en-US"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itle 1"/>
          <p:cNvSpPr>
            <a:spLocks noGrp="1"/>
          </p:cNvSpPr>
          <p:nvPr>
            <p:ph type="title"/>
          </p:nvPr>
        </p:nvSpPr>
        <p:spPr/>
        <p:txBody>
          <a:bodyPr/>
          <a:lstStyle/>
          <a:p>
            <a:r>
              <a:rPr lang="en-US" altLang="en-US"/>
              <a:t>Lewis Carroll Example</a:t>
            </a:r>
          </a:p>
        </p:txBody>
      </p:sp>
      <p:sp>
        <p:nvSpPr>
          <p:cNvPr id="141315" name="Content Placeholder 4"/>
          <p:cNvSpPr>
            <a:spLocks noGrp="1"/>
          </p:cNvSpPr>
          <p:nvPr>
            <p:ph idx="1"/>
          </p:nvPr>
        </p:nvSpPr>
        <p:spPr>
          <a:xfrm>
            <a:off x="457200" y="2209800"/>
            <a:ext cx="8229600" cy="3921125"/>
          </a:xfrm>
        </p:spPr>
        <p:txBody>
          <a:bodyPr/>
          <a:lstStyle/>
          <a:p>
            <a:pPr>
              <a:lnSpc>
                <a:spcPct val="80000"/>
              </a:lnSpc>
            </a:pPr>
            <a:r>
              <a:rPr lang="en-US" altLang="en-US" sz="2200"/>
              <a:t>The first two are called </a:t>
            </a:r>
            <a:r>
              <a:rPr lang="en-US" altLang="en-US" sz="2200" i="1"/>
              <a:t>premises</a:t>
            </a:r>
            <a:r>
              <a:rPr lang="en-US" altLang="en-US" sz="2200"/>
              <a:t> and the third is called the </a:t>
            </a:r>
            <a:r>
              <a:rPr lang="en-US" altLang="en-US" sz="2200" i="1"/>
              <a:t>conclusion</a:t>
            </a:r>
            <a:r>
              <a:rPr lang="en-US" altLang="en-US" sz="2200"/>
              <a:t>. </a:t>
            </a:r>
          </a:p>
          <a:p>
            <a:pPr marL="849313" lvl="1" indent="-457200">
              <a:lnSpc>
                <a:spcPct val="80000"/>
              </a:lnSpc>
              <a:buFont typeface="Arial" panose="020B0604020202020204" pitchFamily="34" charset="0"/>
              <a:buAutoNum type="arabicPeriod"/>
            </a:pPr>
            <a:r>
              <a:rPr lang="en-US" altLang="en-US" sz="1900"/>
              <a:t>“All lions are fierce.”</a:t>
            </a:r>
          </a:p>
          <a:p>
            <a:pPr marL="849313" lvl="1" indent="-457200">
              <a:lnSpc>
                <a:spcPct val="80000"/>
              </a:lnSpc>
              <a:buFont typeface="Arial" panose="020B0604020202020204" pitchFamily="34" charset="0"/>
              <a:buAutoNum type="arabicPeriod"/>
            </a:pPr>
            <a:r>
              <a:rPr lang="en-US" altLang="en-US" sz="1900"/>
              <a:t>“Some lions do not drink coffee.”</a:t>
            </a:r>
          </a:p>
          <a:p>
            <a:pPr marL="849313" lvl="1" indent="-457200">
              <a:lnSpc>
                <a:spcPct val="80000"/>
              </a:lnSpc>
              <a:buFont typeface="Arial" panose="020B0604020202020204" pitchFamily="34" charset="0"/>
              <a:buAutoNum type="arabicPeriod"/>
            </a:pPr>
            <a:r>
              <a:rPr lang="en-US" altLang="en-US" sz="1900"/>
              <a:t>“Some fierce creatures do not drink coffee.” </a:t>
            </a:r>
          </a:p>
          <a:p>
            <a:pPr>
              <a:lnSpc>
                <a:spcPct val="80000"/>
              </a:lnSpc>
            </a:pPr>
            <a:r>
              <a:rPr lang="en-US" altLang="en-US" sz="2200"/>
              <a:t>Here is one way to translate these statements to predicate logic. Let P(x), Q(x), and R(x) be the propositional functions “x is a lion,” “x is fierce,” and “x drinks coffee,” respectively.</a:t>
            </a:r>
          </a:p>
          <a:p>
            <a:pPr marL="849313" lvl="1" indent="-457200">
              <a:lnSpc>
                <a:spcPct val="80000"/>
              </a:lnSpc>
              <a:buFont typeface="Arial" panose="020B0604020202020204" pitchFamily="34" charset="0"/>
              <a:buAutoNum type="arabicPeriod"/>
            </a:pPr>
            <a:r>
              <a:rPr lang="en-US" altLang="en-US" sz="1900" i="1">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x (P(x)→ Q(x))</a:t>
            </a:r>
          </a:p>
          <a:p>
            <a:pPr marL="849313" lvl="1" indent="-457200">
              <a:lnSpc>
                <a:spcPct val="80000"/>
              </a:lnSpc>
              <a:buFont typeface="Arial" panose="020B0604020202020204" pitchFamily="34" charset="0"/>
              <a:buAutoNum type="arabicPeriod"/>
            </a:pPr>
            <a:r>
              <a:rPr lang="en-US" altLang="en-US" sz="1900">
                <a:sym typeface="Symbol" panose="05050102010706020507" pitchFamily="18" charset="2"/>
              </a:rPr>
              <a:t></a:t>
            </a:r>
            <a:r>
              <a:rPr lang="en-US" altLang="en-US" sz="1900" i="1">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x (P(x) </a:t>
            </a:r>
            <a:r>
              <a:rPr lang="en-US" altLang="en-US" sz="190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a:t>
            </a:r>
            <a:r>
              <a:rPr lang="en-US" altLang="en-US" sz="1900" i="1">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R(x))</a:t>
            </a:r>
          </a:p>
          <a:p>
            <a:pPr marL="849313" lvl="1" indent="-457200">
              <a:lnSpc>
                <a:spcPct val="80000"/>
              </a:lnSpc>
              <a:buFont typeface="Arial" panose="020B0604020202020204" pitchFamily="34" charset="0"/>
              <a:buAutoNum type="arabicPeriod"/>
            </a:pPr>
            <a:r>
              <a:rPr lang="en-US" altLang="en-US" sz="1900">
                <a:sym typeface="Symbol" panose="05050102010706020507" pitchFamily="18" charset="2"/>
              </a:rPr>
              <a:t></a:t>
            </a:r>
            <a:r>
              <a:rPr lang="en-US" altLang="en-US" sz="1900" i="1">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x (Q(x) </a:t>
            </a:r>
            <a:r>
              <a:rPr lang="en-US" altLang="en-US" sz="190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a:t>
            </a:r>
            <a:r>
              <a:rPr lang="en-US" altLang="en-US" sz="1900" i="1">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R(x))</a:t>
            </a:r>
          </a:p>
          <a:p>
            <a:pPr>
              <a:lnSpc>
                <a:spcPct val="80000"/>
              </a:lnSpc>
            </a:pPr>
            <a:r>
              <a:rPr lang="en-US" altLang="en-US" sz="2200"/>
              <a:t>Later we will see how to prove that the conclusion follows from the premises.</a:t>
            </a:r>
          </a:p>
          <a:p>
            <a:pPr marL="849313" lvl="1" indent="-457200">
              <a:lnSpc>
                <a:spcPct val="80000"/>
              </a:lnSpc>
              <a:buFont typeface="Arial" panose="020B0604020202020204" pitchFamily="34" charset="0"/>
              <a:buAutoNum type="arabicPeriod"/>
            </a:pPr>
            <a:endParaRPr lang="en-US" altLang="en-US" sz="1900"/>
          </a:p>
        </p:txBody>
      </p:sp>
      <p:pic>
        <p:nvPicPr>
          <p:cNvPr id="141316" name="Content Placeholder 3" descr="011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76200"/>
            <a:ext cx="887413"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Box 6"/>
          <p:cNvSpPr txBox="1">
            <a:spLocks noChangeArrowheads="1"/>
          </p:cNvSpPr>
          <p:nvPr/>
        </p:nvSpPr>
        <p:spPr bwMode="auto">
          <a:xfrm>
            <a:off x="6096000" y="1066800"/>
            <a:ext cx="2895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badi"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badi"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badi" pitchFamily="34" charset="0"/>
              </a:defRPr>
            </a:lvl3pPr>
            <a:lvl4pPr marL="1600200" indent="-228600">
              <a:spcBef>
                <a:spcPct val="20000"/>
              </a:spcBef>
              <a:buClr>
                <a:schemeClr val="accent1"/>
              </a:buClr>
              <a:buChar char="•"/>
              <a:defRPr sz="2000">
                <a:solidFill>
                  <a:schemeClr val="tx1"/>
                </a:solidFill>
                <a:latin typeface="Abadi"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badi"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badi"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badi"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badi"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badi" pitchFamily="34" charset="0"/>
              </a:defRPr>
            </a:lvl9pPr>
          </a:lstStyle>
          <a:p>
            <a:pPr>
              <a:spcBef>
                <a:spcPct val="0"/>
              </a:spcBef>
              <a:buClrTx/>
              <a:buFontTx/>
              <a:buNone/>
            </a:pPr>
            <a:r>
              <a:rPr lang="en-US" altLang="en-US" sz="1800">
                <a:latin typeface="Arial" panose="020B0604020202020204" pitchFamily="34" charset="0"/>
              </a:rPr>
              <a:t>Charles Lutwidge Dodgson</a:t>
            </a:r>
          </a:p>
          <a:p>
            <a:pPr>
              <a:spcBef>
                <a:spcPct val="0"/>
              </a:spcBef>
              <a:buClrTx/>
              <a:buFontTx/>
              <a:buNone/>
            </a:pPr>
            <a:r>
              <a:rPr lang="en-US" altLang="en-US" sz="1800">
                <a:latin typeface="Arial" panose="020B0604020202020204" pitchFamily="34" charset="0"/>
              </a:rPr>
              <a:t>   (AKA Lewis Caroll)</a:t>
            </a:r>
          </a:p>
          <a:p>
            <a:pPr>
              <a:spcBef>
                <a:spcPct val="0"/>
              </a:spcBef>
              <a:buClrTx/>
              <a:buFontTx/>
              <a:buNone/>
            </a:pPr>
            <a:r>
              <a:rPr lang="en-US" altLang="en-US" sz="1800">
                <a:latin typeface="Arial" panose="020B0604020202020204" pitchFamily="34" charset="0"/>
              </a:rPr>
              <a:t>        (1832-1898)</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forall x P(x) \equiv \exists x \neg P(x)$&#10;&#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y \forall x P(x,y)$&#10;&#10;&#10;&#10;\end{document}"/>
  <p:tag name="IGUANATEXSIZE" val="2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exists y P(x,y)$&#10;&#10;&#10;&#10;\end{document}"/>
  <p:tag name="IGUANATEXSIZE" val="2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xists x \forall y P(x,y)$&#10;&#10;&#10;&#10;\end{document}"/>
  <p:tag name="IGUANATEXSIZE" val="2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xists x \exists y P(x,y)$&#10;&#10;&#10;&#10;\end{document}"/>
  <p:tag name="IGUANATEXSIZE" val="2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xists y \exists x P(x,y)$&#10;&#10;&#10;&#10;\end{document}"/>
  <p:tag name="IGUANATEXSIZE" val="2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orall y P(x,y) &#10;\equiv \forall y\forall x P(x,y)\;\;\; $&#10;&#10;&#10;&#10;\end{document}"/>
  <p:tag name="IGUANATEXSIZE" val="2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exists y P(x,y) &#10;\equiv \exists y\forall x P(x,y)\;\;\; $&#10;&#10;&#10;&#10;\end{document}"/>
  <p:tag name="IGUANATEXSIZE" val="2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P(x) \wedge Q(x))&#10;\equiv \forall x P(x) \wedge \forall x Q(x)\;\;\; $&#10;&#10;&#10;&#10;\end{document}"/>
  <p:tag name="IGUANATEXSIZE" val="2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P(x) \rightarrow Q(x))&#10;\equiv \forall x P(x)\rightarrow \forall x Q(x)\;\;$&#10;&#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exists x P(x) \equiv \forall  x \neg P(x)$&#10;&#10;&#10;\end{document}"/>
  <p:tag name="IGUANATEXSIZE" val="30"/>
</p:tagLst>
</file>

<file path=ppt/tags/tag3.xml><?xml version="1.0" encoding="utf-8"?>
<p:tagLst xmlns:a="http://schemas.openxmlformats.org/drawingml/2006/main" xmlns:r="http://schemas.openxmlformats.org/officeDocument/2006/relationships" xmlns:p="http://schemas.openxmlformats.org/presentationml/2006/main">
  <p:tag name="TIMING" val="|0.7"/>
</p:tagLst>
</file>

<file path=ppt/tags/tag4.xml><?xml version="1.0" encoding="utf-8"?>
<p:tagLst xmlns:a="http://schemas.openxmlformats.org/drawingml/2006/main" xmlns:r="http://schemas.openxmlformats.org/officeDocument/2006/relationships" xmlns:p="http://schemas.openxmlformats.org/presentationml/2006/main">
  <p:tag name="TIMING" val="|0.5"/>
</p:tagLst>
</file>

<file path=ppt/tags/tag5.xml><?xml version="1.0" encoding="utf-8"?>
<p:tagLst xmlns:a="http://schemas.openxmlformats.org/drawingml/2006/main" xmlns:r="http://schemas.openxmlformats.org/officeDocument/2006/relationships" xmlns:p="http://schemas.openxmlformats.org/presentationml/2006/main">
  <p:tag name="TIMING" val="|0.4"/>
</p:tagLst>
</file>

<file path=ppt/tags/tag6.xml><?xml version="1.0" encoding="utf-8"?>
<p:tagLst xmlns:a="http://schemas.openxmlformats.org/drawingml/2006/main" xmlns:r="http://schemas.openxmlformats.org/officeDocument/2006/relationships" xmlns:p="http://schemas.openxmlformats.org/presentationml/2006/main">
  <p:tag name="TIMING" val="|0.4"/>
</p:tagLst>
</file>

<file path=ppt/tags/tag7.xml><?xml version="1.0" encoding="utf-8"?>
<p:tagLst xmlns:a="http://schemas.openxmlformats.org/drawingml/2006/main" xmlns:r="http://schemas.openxmlformats.org/officeDocument/2006/relationships" xmlns:p="http://schemas.openxmlformats.org/presentationml/2006/main">
  <p:tag name="TIMING" val="|0.3"/>
</p:tagLst>
</file>

<file path=ppt/tags/tag8.xml><?xml version="1.0" encoding="utf-8"?>
<p:tagLst xmlns:a="http://schemas.openxmlformats.org/drawingml/2006/main" xmlns:r="http://schemas.openxmlformats.org/officeDocument/2006/relationships" xmlns:p="http://schemas.openxmlformats.org/presentationml/2006/main">
  <p:tag name="TIMING" val="|0.4"/>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orall y P(x,y)$&#10;&#10;&#10;&#10;\end{document}"/>
  <p:tag name="IGUANATEXSIZE" val="20"/>
</p:tagLst>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36082</TotalTime>
  <Words>2216</Words>
  <Application>Microsoft Office PowerPoint</Application>
  <PresentationFormat>On-screen Show (4:3)</PresentationFormat>
  <Paragraphs>227</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Abadi</vt:lpstr>
      <vt:lpstr>Arial</vt:lpstr>
      <vt:lpstr>Calibri</vt:lpstr>
      <vt:lpstr>Cambria Math</vt:lpstr>
      <vt:lpstr>Symbol</vt:lpstr>
      <vt:lpstr>Wingdings</vt:lpstr>
      <vt:lpstr>Watermark</vt:lpstr>
      <vt:lpstr>De Morgan’s Laws for Quantifiers</vt:lpstr>
      <vt:lpstr>Translation from English to Logic</vt:lpstr>
      <vt:lpstr>Some Fun with Translating from English into Logical Expressions</vt:lpstr>
      <vt:lpstr>Translation (cont)</vt:lpstr>
      <vt:lpstr>Translation (cont)</vt:lpstr>
      <vt:lpstr>Translation (cont)</vt:lpstr>
      <vt:lpstr>Translation (cont)</vt:lpstr>
      <vt:lpstr>Translation (cont)</vt:lpstr>
      <vt:lpstr>Lewis Carroll Example</vt:lpstr>
      <vt:lpstr>Nested Quantifiers</vt:lpstr>
      <vt:lpstr>Section Summary</vt:lpstr>
      <vt:lpstr>Nested Quantifiers</vt:lpstr>
      <vt:lpstr>Thinking of Nested Quantification</vt:lpstr>
      <vt:lpstr>Order of Quantifiers</vt:lpstr>
      <vt:lpstr>Questions on Order of Quantifiers </vt:lpstr>
      <vt:lpstr>Questions on Order of Quantifiers</vt:lpstr>
      <vt:lpstr>Quantifications of Two Variables</vt:lpstr>
      <vt:lpstr>Translating Nested Quantifiers into English</vt:lpstr>
      <vt:lpstr>Translating Mathematical Statements into Predicate Logic </vt:lpstr>
      <vt:lpstr>Translating English into Logical Expressions Example</vt:lpstr>
      <vt:lpstr>Questions on Translation from English</vt:lpstr>
      <vt:lpstr>Negating Nested Quantifiers</vt:lpstr>
      <vt:lpstr>Some Questions about Quantifiers</vt:lpstr>
    </vt:vector>
  </TitlesOfParts>
  <Company>Indiana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The Foundations: Logic and Proofs</dc:title>
  <dc:creator>profile</dc:creator>
  <cp:lastModifiedBy>Mussavir .</cp:lastModifiedBy>
  <cp:revision>286</cp:revision>
  <cp:lastPrinted>2021-09-21T06:11:53Z</cp:lastPrinted>
  <dcterms:created xsi:type="dcterms:W3CDTF">2008-01-06T01:37:51Z</dcterms:created>
  <dcterms:modified xsi:type="dcterms:W3CDTF">2021-09-23T09:53:16Z</dcterms:modified>
</cp:coreProperties>
</file>