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424" r:id="rId2"/>
    <p:sldId id="425" r:id="rId3"/>
    <p:sldId id="426" r:id="rId4"/>
    <p:sldId id="394" r:id="rId5"/>
    <p:sldId id="427" r:id="rId6"/>
    <p:sldId id="442" r:id="rId7"/>
    <p:sldId id="441" r:id="rId8"/>
    <p:sldId id="443" r:id="rId9"/>
    <p:sldId id="428" r:id="rId10"/>
    <p:sldId id="446" r:id="rId11"/>
    <p:sldId id="429" r:id="rId12"/>
    <p:sldId id="448" r:id="rId13"/>
    <p:sldId id="447" r:id="rId14"/>
    <p:sldId id="430" r:id="rId15"/>
    <p:sldId id="431" r:id="rId16"/>
    <p:sldId id="596" r:id="rId17"/>
    <p:sldId id="451" r:id="rId18"/>
    <p:sldId id="432" r:id="rId19"/>
    <p:sldId id="433" r:id="rId20"/>
    <p:sldId id="449" r:id="rId21"/>
    <p:sldId id="434" r:id="rId22"/>
    <p:sldId id="450" r:id="rId23"/>
    <p:sldId id="435" r:id="rId24"/>
    <p:sldId id="436" r:id="rId25"/>
    <p:sldId id="597" r:id="rId26"/>
    <p:sldId id="437" r:id="rId27"/>
    <p:sldId id="444" r:id="rId28"/>
    <p:sldId id="445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9933"/>
    <a:srgbClr val="B4C3B1"/>
    <a:srgbClr val="E7EDE7"/>
    <a:srgbClr val="EB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434" autoAdjust="0"/>
  </p:normalViewPr>
  <p:slideViewPr>
    <p:cSldViewPr>
      <p:cViewPr varScale="1">
        <p:scale>
          <a:sx n="74" d="100"/>
          <a:sy n="74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04A13C90-7AB4-4CB7-BE6C-78DC8C348C06}" type="datetimeFigureOut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99DC993B-1BF7-4906-BF49-AD2BA45F83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293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C04DE952-5AB4-416E-B1EF-F9677026CD30}" type="datetimeFigureOut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9E0B6C28-6DB7-4457-BBC3-BD8A1E8F73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5420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DF4C6-4B06-4E12-B45B-A8E16D68E8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25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B3E3E-82DF-486D-9DF0-5D760BA23D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204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9375C-04BD-4675-BCD8-F285E5EF57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888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C80D2-1E79-40C6-B367-42910EE112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421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D20BB-6840-4825-A58A-B934E31A4F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955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13FC0-8D2E-408A-B1B6-2E6BE6BDF2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91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B3ADA-7D94-4387-ADFB-C9ECA51860E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08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F2834-1B70-45D7-85B9-55EB445FC3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646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0C23B-68D3-49C8-94D2-F931DE048D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496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0C1AC-1C8F-48D6-AA6C-391EB630EB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466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21EE8-4034-49C8-BA9D-8B4D42CDCC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95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DF046-D91F-4ECD-8278-2A8AB93881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45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0B73D-2B78-43E1-A89D-B713026D73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960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E686C-61A6-4C8E-BF3E-29B35B9CB0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766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BAA80B90-BCCA-4A13-8CA9-0A8D797021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Abadi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Abadi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Abadi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Abadi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Abadi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Summary</a:t>
            </a:r>
          </a:p>
        </p:txBody>
      </p:sp>
      <p:sp>
        <p:nvSpPr>
          <p:cNvPr id="161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Valid Arguments</a:t>
            </a:r>
          </a:p>
          <a:p>
            <a:r>
              <a:rPr lang="en-US" altLang="en-US" dirty="0"/>
              <a:t>Inference Rules for Propositional Logic</a:t>
            </a:r>
          </a:p>
          <a:p>
            <a:r>
              <a:rPr lang="en-US" altLang="en-US" dirty="0"/>
              <a:t>Using Rules of Inference to Build Arguments</a:t>
            </a:r>
          </a:p>
          <a:p>
            <a:r>
              <a:rPr lang="en-US" altLang="en-US" dirty="0"/>
              <a:t>Rules of Inference for Quantified Statements</a:t>
            </a:r>
          </a:p>
          <a:p>
            <a:r>
              <a:rPr lang="en-US" altLang="en-US" dirty="0"/>
              <a:t>Building Arguments for Quantified Statements</a:t>
            </a:r>
          </a:p>
          <a:p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Rules of Inference for Propositional Logic: </a:t>
            </a:r>
            <a:r>
              <a:rPr lang="en-US" b="1" i="1" dirty="0"/>
              <a:t>Modus </a:t>
            </a:r>
            <a:r>
              <a:rPr lang="en-US" b="1" i="1" dirty="0" err="1"/>
              <a:t>Ponendo</a:t>
            </a:r>
            <a:r>
              <a:rPr lang="en-US" b="1" i="1" dirty="0"/>
              <a:t>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Latin for “the way that affirms by affirming”</a:t>
            </a:r>
            <a:endParaRPr lang="en-US" altLang="en-US" b="1" i="1"/>
          </a:p>
          <a:p>
            <a:endParaRPr lang="en-US" altLang="en-US" b="1"/>
          </a:p>
          <a:p>
            <a:r>
              <a:rPr lang="en-US" altLang="en-US" b="1"/>
              <a:t>Implication elimination</a:t>
            </a:r>
          </a:p>
          <a:p>
            <a:r>
              <a:rPr lang="en-US" altLang="en-US"/>
              <a:t>Abbreviated to </a:t>
            </a:r>
            <a:r>
              <a:rPr lang="en-US" altLang="en-US" b="1"/>
              <a:t>MP</a:t>
            </a:r>
            <a:r>
              <a:rPr lang="en-US" altLang="en-US"/>
              <a:t> or </a:t>
            </a:r>
            <a:r>
              <a:rPr lang="en-US" altLang="en-US" b="1" i="1"/>
              <a:t>modus ponens</a:t>
            </a:r>
          </a:p>
          <a:p>
            <a:endParaRPr lang="en-US" altLang="en-US" b="1" i="1" baseline="30000"/>
          </a:p>
          <a:p>
            <a:r>
              <a:rPr lang="en-US" altLang="en-US"/>
              <a:t>whenever </a:t>
            </a:r>
            <a:r>
              <a:rPr lang="en-US" altLang="en-US" i="1"/>
              <a:t>p → q</a:t>
            </a:r>
            <a:r>
              <a:rPr lang="en-US" altLang="en-US"/>
              <a:t> is true </a:t>
            </a:r>
          </a:p>
          <a:p>
            <a:r>
              <a:rPr lang="en-US" altLang="en-US"/>
              <a:t>and p is true, </a:t>
            </a:r>
          </a:p>
          <a:p>
            <a:r>
              <a:rPr lang="en-US" altLang="en-US" i="1"/>
              <a:t>q</a:t>
            </a:r>
            <a:r>
              <a:rPr lang="en-US" altLang="en-US"/>
              <a:t> must also be true.</a:t>
            </a:r>
            <a:endParaRPr lang="en-US" altLang="en-US" baseline="30000"/>
          </a:p>
          <a:p>
            <a:endParaRPr lang="en-US" altLang="en-US" b="1" i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67400" y="4191000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2052" name="Picture 2" descr="\frac{P \to Q, P}{\therefore Q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838200"/>
            <a:ext cx="819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Modus Ponens</a:t>
            </a:r>
          </a:p>
        </p:txBody>
      </p:sp>
      <p:sp>
        <p:nvSpPr>
          <p:cNvPr id="173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          </a:t>
            </a:r>
          </a:p>
        </p:txBody>
      </p:sp>
      <p:pic>
        <p:nvPicPr>
          <p:cNvPr id="173060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13462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1" name="TextBox 6"/>
          <p:cNvSpPr txBox="1">
            <a:spLocks noChangeArrowheads="1"/>
          </p:cNvSpPr>
          <p:nvPr/>
        </p:nvSpPr>
        <p:spPr bwMode="auto">
          <a:xfrm>
            <a:off x="2667000" y="3962400"/>
            <a:ext cx="5257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Example: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p</a:t>
            </a:r>
            <a:r>
              <a:rPr lang="en-US" altLang="en-US" dirty="0"/>
              <a:t> be “It is snowing.”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q</a:t>
            </a:r>
            <a:r>
              <a:rPr lang="en-US" altLang="en-US" dirty="0"/>
              <a:t> be “I will study discrete math.”</a:t>
            </a:r>
          </a:p>
          <a:p>
            <a:endParaRPr lang="en-US" altLang="en-US" dirty="0"/>
          </a:p>
          <a:p>
            <a:r>
              <a:rPr lang="en-US" altLang="en-US" dirty="0"/>
              <a:t>“If it is snowing,  then I will study discrete math.”</a:t>
            </a:r>
          </a:p>
          <a:p>
            <a:r>
              <a:rPr lang="en-US" altLang="en-US" dirty="0"/>
              <a:t>“It is snowing.”</a:t>
            </a:r>
          </a:p>
          <a:p>
            <a:endParaRPr lang="en-US" altLang="en-US" dirty="0"/>
          </a:p>
          <a:p>
            <a:r>
              <a:rPr lang="en-US" altLang="en-US" dirty="0"/>
              <a:t>“Therefore , I will  study discrete math.”</a:t>
            </a:r>
          </a:p>
          <a:p>
            <a:endParaRPr lang="en-US" altLang="en-US" dirty="0"/>
          </a:p>
        </p:txBody>
      </p:sp>
      <p:sp>
        <p:nvSpPr>
          <p:cNvPr id="173062" name="TextBox 7"/>
          <p:cNvSpPr txBox="1">
            <a:spLocks noChangeArrowheads="1"/>
          </p:cNvSpPr>
          <p:nvPr/>
        </p:nvSpPr>
        <p:spPr bwMode="auto">
          <a:xfrm>
            <a:off x="3810000" y="2209800"/>
            <a:ext cx="403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Corresponding Tautology: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       (</a:t>
            </a:r>
            <a:r>
              <a:rPr lang="en-US" altLang="en-US" i="1" dirty="0"/>
              <a:t>p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∧ (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→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)) →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</a:t>
            </a:r>
            <a:endParaRPr lang="en-US" alt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19238"/>
              </p:ext>
            </p:extLst>
          </p:nvPr>
        </p:nvGraphicFramePr>
        <p:xfrm>
          <a:off x="6172200" y="0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2857009"/>
            <a:ext cx="2476500" cy="1623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State which rule of inference is the basis of the following argument: </a:t>
            </a:r>
          </a:p>
          <a:p>
            <a:pPr>
              <a:defRPr/>
            </a:pPr>
            <a:r>
              <a:rPr lang="en-US" dirty="0"/>
              <a:t>“If it snows today, then we will go skiing”. “It is snowing today”, “therefore we will go skiing”.</a:t>
            </a:r>
          </a:p>
          <a:p>
            <a:pPr>
              <a:defRPr/>
            </a:pPr>
            <a:r>
              <a:rPr lang="en-US" dirty="0"/>
              <a:t>Let p be the proposition “It is snowing today” and q the proposition “We will go skiing” Then this argument is of the form </a:t>
            </a:r>
          </a:p>
          <a:p>
            <a:pPr marL="3086100" lvl="7" indent="0">
              <a:buFont typeface="Wingdings" pitchFamily="2" charset="2"/>
              <a:buNone/>
              <a:defRPr/>
            </a:pPr>
            <a:r>
              <a:rPr lang="en-US" sz="2600" dirty="0"/>
              <a:t>   p </a:t>
            </a:r>
            <a:r>
              <a:rPr lang="en-US" sz="2600" dirty="0">
                <a:sym typeface="Wingdings" pitchFamily="2" charset="2"/>
              </a:rPr>
              <a:t> q</a:t>
            </a:r>
          </a:p>
          <a:p>
            <a:pPr marL="3086100" lvl="7" indent="0">
              <a:buFont typeface="Wingdings" pitchFamily="2" charset="2"/>
              <a:buNone/>
              <a:defRPr/>
            </a:pPr>
            <a:r>
              <a:rPr lang="en-US" sz="2600" dirty="0">
                <a:sym typeface="Wingdings" pitchFamily="2" charset="2"/>
              </a:rPr>
              <a:t>   p</a:t>
            </a:r>
            <a:endParaRPr lang="en-US" sz="2600" dirty="0"/>
          </a:p>
          <a:p>
            <a:pPr marL="3086100" lvl="7" indent="0">
              <a:buFont typeface="Wingdings" pitchFamily="2" charset="2"/>
              <a:buNone/>
              <a:defRPr/>
            </a:pPr>
            <a:r>
              <a:rPr lang="en-US" sz="2600" dirty="0"/>
              <a:t>∴q </a:t>
            </a:r>
          </a:p>
          <a:p>
            <a:pPr>
              <a:defRPr/>
            </a:pPr>
            <a:r>
              <a:rPr lang="en-US" dirty="0"/>
              <a:t>This is an argument that uses the Modus Ponens rule.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Modus Tollendo Tollens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Latin for "the way that denies by denying"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Denying the consequent</a:t>
            </a:r>
            <a:endParaRPr lang="en-US" dirty="0"/>
          </a:p>
          <a:p>
            <a:pPr>
              <a:defRPr/>
            </a:pPr>
            <a:r>
              <a:rPr lang="en-US" b="1" i="1" dirty="0"/>
              <a:t>Abbreviated to modus </a:t>
            </a:r>
            <a:r>
              <a:rPr lang="en-US" b="1" i="1" dirty="0" err="1"/>
              <a:t>tollens</a:t>
            </a:r>
            <a:endParaRPr lang="en-US" b="1" i="1" dirty="0"/>
          </a:p>
          <a:p>
            <a:pPr>
              <a:defRPr/>
            </a:pPr>
            <a:endParaRPr lang="en-US" b="1" i="1" dirty="0"/>
          </a:p>
          <a:p>
            <a:pPr>
              <a:defRPr/>
            </a:pPr>
            <a:r>
              <a:rPr lang="en-US" dirty="0"/>
              <a:t>in every instance in which </a:t>
            </a:r>
          </a:p>
          <a:p>
            <a:pPr>
              <a:defRPr/>
            </a:pPr>
            <a:r>
              <a:rPr lang="en-US" dirty="0"/>
              <a:t>p → q is true and q is false, </a:t>
            </a:r>
          </a:p>
          <a:p>
            <a:pPr>
              <a:defRPr/>
            </a:pPr>
            <a:r>
              <a:rPr lang="en-US" dirty="0"/>
              <a:t>p must also be false.</a:t>
            </a:r>
            <a:endParaRPr lang="en-US" b="1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67400" y="4343400"/>
          <a:ext cx="2889250" cy="1828800"/>
        </p:xfrm>
        <a:graphic>
          <a:graphicData uri="http://schemas.openxmlformats.org/drawingml/2006/table">
            <a:tbl>
              <a:tblPr/>
              <a:tblGrid>
                <a:gridCol w="9585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3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53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q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 → q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5134" name="Picture 2" descr="\frac{P \to Q, \neg Q}{\therefore \neg P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85800"/>
            <a:ext cx="9525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Modus Tollens</a:t>
            </a:r>
          </a:p>
        </p:txBody>
      </p:sp>
      <p:sp>
        <p:nvSpPr>
          <p:cNvPr id="176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                   </a:t>
            </a:r>
          </a:p>
        </p:txBody>
      </p:sp>
      <p:pic>
        <p:nvPicPr>
          <p:cNvPr id="176132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13462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TextBox 6"/>
          <p:cNvSpPr txBox="1">
            <a:spLocks noChangeArrowheads="1"/>
          </p:cNvSpPr>
          <p:nvPr/>
        </p:nvSpPr>
        <p:spPr bwMode="auto">
          <a:xfrm>
            <a:off x="2667000" y="4114800"/>
            <a:ext cx="59436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p</a:t>
            </a:r>
            <a:r>
              <a:rPr lang="en-US" altLang="en-US" dirty="0"/>
              <a:t> be “it is snowing.”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q</a:t>
            </a:r>
            <a:r>
              <a:rPr lang="en-US" altLang="en-US" dirty="0"/>
              <a:t> be “I will study discrete math.”</a:t>
            </a:r>
          </a:p>
          <a:p>
            <a:endParaRPr lang="en-US" altLang="en-US" dirty="0"/>
          </a:p>
          <a:p>
            <a:r>
              <a:rPr lang="en-US" altLang="en-US" dirty="0"/>
              <a:t>“If it is snowing,  then I will study discrete math.”</a:t>
            </a:r>
          </a:p>
          <a:p>
            <a:r>
              <a:rPr lang="en-US" altLang="en-US" dirty="0"/>
              <a:t>“I will not study discrete math.”</a:t>
            </a:r>
          </a:p>
          <a:p>
            <a:endParaRPr lang="en-US" altLang="en-US" dirty="0"/>
          </a:p>
          <a:p>
            <a:r>
              <a:rPr lang="en-US" altLang="en-US" dirty="0"/>
              <a:t>“Therefore , it is not snowing.”</a:t>
            </a:r>
          </a:p>
          <a:p>
            <a:endParaRPr lang="en-US" altLang="en-US" dirty="0"/>
          </a:p>
        </p:txBody>
      </p:sp>
      <p:sp>
        <p:nvSpPr>
          <p:cNvPr id="176134" name="TextBox 9"/>
          <p:cNvSpPr txBox="1">
            <a:spLocks noChangeArrowheads="1"/>
          </p:cNvSpPr>
          <p:nvPr/>
        </p:nvSpPr>
        <p:spPr bwMode="auto">
          <a:xfrm>
            <a:off x="4572000" y="220980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Corresponding Tautology: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       </a:t>
            </a:r>
            <a:r>
              <a:rPr lang="en-US" altLang="en-US" dirty="0" smtClean="0"/>
              <a:t>(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¬</a:t>
            </a:r>
            <a:r>
              <a:rPr lang="en-US" altLang="en-US" i="1" dirty="0"/>
              <a:t>q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∧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(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→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))→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¬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</a:t>
            </a:r>
            <a:endParaRPr lang="en-US" alt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14688"/>
              </p:ext>
            </p:extLst>
          </p:nvPr>
        </p:nvGraphicFramePr>
        <p:xfrm>
          <a:off x="6019800" y="76200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839" y="2855913"/>
            <a:ext cx="2700761" cy="174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Hypothetical Syllogism</a:t>
            </a:r>
          </a:p>
        </p:txBody>
      </p:sp>
      <p:sp>
        <p:nvSpPr>
          <p:cNvPr id="177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          </a:t>
            </a:r>
          </a:p>
        </p:txBody>
      </p:sp>
      <p:pic>
        <p:nvPicPr>
          <p:cNvPr id="17715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1703388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7" name="TextBox 8"/>
          <p:cNvSpPr txBox="1">
            <a:spLocks noChangeArrowheads="1"/>
          </p:cNvSpPr>
          <p:nvPr/>
        </p:nvSpPr>
        <p:spPr bwMode="auto">
          <a:xfrm>
            <a:off x="2667000" y="3886200"/>
            <a:ext cx="5638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p</a:t>
            </a:r>
            <a:r>
              <a:rPr lang="en-US" altLang="en-US" dirty="0"/>
              <a:t> be “it snows.”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q</a:t>
            </a:r>
            <a:r>
              <a:rPr lang="en-US" altLang="en-US" dirty="0"/>
              <a:t> be “I will study discrete math.”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r </a:t>
            </a:r>
            <a:r>
              <a:rPr lang="en-US" altLang="en-US" dirty="0"/>
              <a:t>be “I will get an A.”</a:t>
            </a:r>
          </a:p>
          <a:p>
            <a:endParaRPr lang="en-US" altLang="en-US" dirty="0"/>
          </a:p>
          <a:p>
            <a:r>
              <a:rPr lang="en-US" altLang="en-US" dirty="0"/>
              <a:t>“If it snows,  then I will study discrete math.”</a:t>
            </a:r>
          </a:p>
          <a:p>
            <a:r>
              <a:rPr lang="en-US" altLang="en-US" dirty="0"/>
              <a:t>“If I study discrete math, I will get an A.”</a:t>
            </a:r>
          </a:p>
          <a:p>
            <a:endParaRPr lang="en-US" altLang="en-US" dirty="0"/>
          </a:p>
          <a:p>
            <a:r>
              <a:rPr lang="en-US" altLang="en-US" dirty="0"/>
              <a:t>“Therefore , If it snows, I will get an A.”</a:t>
            </a:r>
          </a:p>
        </p:txBody>
      </p:sp>
      <p:sp>
        <p:nvSpPr>
          <p:cNvPr id="177158" name="TextBox 9"/>
          <p:cNvSpPr txBox="1">
            <a:spLocks noChangeArrowheads="1"/>
          </p:cNvSpPr>
          <p:nvPr/>
        </p:nvSpPr>
        <p:spPr bwMode="auto">
          <a:xfrm>
            <a:off x="4267200" y="2286000"/>
            <a:ext cx="419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Corresponding Tautology: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(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(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→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 ∧</a:t>
            </a:r>
            <a:r>
              <a:rPr lang="en-US" altLang="en-US" dirty="0"/>
              <a:t> (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q→</a:t>
            </a:r>
            <a:r>
              <a:rPr lang="en-US" alt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r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))→(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→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r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</a:t>
            </a:r>
            <a:endParaRPr lang="en-US" altLang="en-US" i="1" dirty="0"/>
          </a:p>
          <a:p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endParaRPr lang="en-US" alt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60138"/>
              </p:ext>
            </p:extLst>
          </p:nvPr>
        </p:nvGraphicFramePr>
        <p:xfrm>
          <a:off x="6096000" y="157766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3ADA-7D94-4387-ADFB-C9ECA51860E3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01792"/>
            <a:ext cx="5205412" cy="43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Hypothetical Syllogism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State which rule of inference is used in the argument: </a:t>
            </a:r>
          </a:p>
          <a:p>
            <a:pPr>
              <a:defRPr/>
            </a:pPr>
            <a:r>
              <a:rPr lang="en-US" sz="2800" dirty="0"/>
              <a:t>If it rains today, then we will not have a barbecue today. If we do not have a barbecue today, then we will have a barbecue tomorrow. Therefore, if it rains today, then we will have a barbecue tomorrow.</a:t>
            </a:r>
          </a:p>
          <a:p>
            <a:pPr marL="3543300" lvl="8" indent="0">
              <a:buFont typeface="Wingdings" pitchFamily="2" charset="2"/>
              <a:buNone/>
              <a:defRPr/>
            </a:pPr>
            <a:r>
              <a:rPr lang="en-US" sz="2400" dirty="0"/>
              <a:t> </a:t>
            </a:r>
            <a:r>
              <a:rPr lang="en-US" sz="2400" dirty="0" err="1"/>
              <a:t>p→q</a:t>
            </a:r>
            <a:r>
              <a:rPr lang="en-US" sz="2400" dirty="0"/>
              <a:t> </a:t>
            </a:r>
          </a:p>
          <a:p>
            <a:pPr marL="3543300" lvl="8" indent="0">
              <a:buFont typeface="Wingdings" pitchFamily="2" charset="2"/>
              <a:buNone/>
              <a:defRPr/>
            </a:pPr>
            <a:r>
              <a:rPr lang="en-US" sz="2400" dirty="0"/>
              <a:t>  </a:t>
            </a:r>
            <a:r>
              <a:rPr lang="en-US" sz="2400" dirty="0" err="1"/>
              <a:t>q→r</a:t>
            </a:r>
            <a:r>
              <a:rPr lang="en-US" sz="2400" dirty="0"/>
              <a:t> </a:t>
            </a:r>
          </a:p>
          <a:p>
            <a:pPr marL="3543300" lvl="8" indent="0">
              <a:buFont typeface="Wingdings" pitchFamily="2" charset="2"/>
              <a:buNone/>
              <a:defRPr/>
            </a:pPr>
            <a:r>
              <a:rPr lang="en-US" sz="2400" dirty="0"/>
              <a:t>∴</a:t>
            </a:r>
            <a:r>
              <a:rPr lang="en-US" sz="2400" dirty="0" err="1"/>
              <a:t>p→r</a:t>
            </a:r>
            <a:endParaRPr lang="en-US" sz="1800" dirty="0"/>
          </a:p>
          <a:p>
            <a:pPr>
              <a:defRPr/>
            </a:pPr>
            <a:r>
              <a:rPr lang="en-US" sz="2800" dirty="0"/>
              <a:t>Hence, this argument is a hypothetical syllogism.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Disjunctive Syllogism</a:t>
            </a:r>
          </a:p>
        </p:txBody>
      </p:sp>
      <p:sp>
        <p:nvSpPr>
          <p:cNvPr id="179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          </a:t>
            </a:r>
          </a:p>
        </p:txBody>
      </p:sp>
      <p:pic>
        <p:nvPicPr>
          <p:cNvPr id="179204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11779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5" name="TextBox 6"/>
          <p:cNvSpPr txBox="1">
            <a:spLocks noChangeArrowheads="1"/>
          </p:cNvSpPr>
          <p:nvPr/>
        </p:nvSpPr>
        <p:spPr bwMode="auto">
          <a:xfrm>
            <a:off x="2286000" y="3962400"/>
            <a:ext cx="6400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Example</a:t>
            </a:r>
            <a:r>
              <a:rPr lang="en-US" altLang="en-US"/>
              <a:t>:</a:t>
            </a:r>
          </a:p>
          <a:p>
            <a:r>
              <a:rPr lang="en-US" altLang="en-US"/>
              <a:t>Let </a:t>
            </a:r>
            <a:r>
              <a:rPr lang="en-US" altLang="en-US" i="1"/>
              <a:t>p</a:t>
            </a:r>
            <a:r>
              <a:rPr lang="en-US" altLang="en-US"/>
              <a:t> be “I will study discrete math.”</a:t>
            </a:r>
          </a:p>
          <a:p>
            <a:r>
              <a:rPr lang="en-US" altLang="en-US"/>
              <a:t>Let </a:t>
            </a:r>
            <a:r>
              <a:rPr lang="en-US" altLang="en-US" i="1"/>
              <a:t>q</a:t>
            </a:r>
            <a:r>
              <a:rPr lang="en-US" altLang="en-US"/>
              <a:t> be “I will study English literature.”</a:t>
            </a:r>
          </a:p>
          <a:p>
            <a:endParaRPr lang="en-US" altLang="en-US"/>
          </a:p>
          <a:p>
            <a:r>
              <a:rPr lang="en-US" altLang="en-US"/>
              <a:t>“I will study discrete math or I will study English literature.”</a:t>
            </a:r>
          </a:p>
          <a:p>
            <a:r>
              <a:rPr lang="en-US" altLang="en-US"/>
              <a:t>“I will not study discrete math.”</a:t>
            </a:r>
          </a:p>
          <a:p>
            <a:endParaRPr lang="en-US" altLang="en-US"/>
          </a:p>
          <a:p>
            <a:r>
              <a:rPr lang="en-US" altLang="en-US"/>
              <a:t>“Therefore , I will study English literature.”</a:t>
            </a:r>
          </a:p>
        </p:txBody>
      </p:sp>
      <p:sp>
        <p:nvSpPr>
          <p:cNvPr id="179206" name="TextBox 8"/>
          <p:cNvSpPr txBox="1">
            <a:spLocks noChangeArrowheads="1"/>
          </p:cNvSpPr>
          <p:nvPr/>
        </p:nvSpPr>
        <p:spPr bwMode="auto">
          <a:xfrm>
            <a:off x="3962400" y="2590800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Corresponding Tautology: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(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¬</a:t>
            </a:r>
            <a:r>
              <a:rPr lang="en-US" altLang="en-US" i="1" dirty="0"/>
              <a:t>p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∧(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∨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))→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</a:t>
            </a:r>
            <a:endParaRPr lang="en-US" alt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97362"/>
              </p:ext>
            </p:extLst>
          </p:nvPr>
        </p:nvGraphicFramePr>
        <p:xfrm>
          <a:off x="6172200" y="274638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675" y="3002288"/>
            <a:ext cx="2581275" cy="1726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</a:t>
            </a:r>
          </a:p>
        </p:txBody>
      </p:sp>
      <p:sp>
        <p:nvSpPr>
          <p:cNvPr id="180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          </a:t>
            </a:r>
          </a:p>
        </p:txBody>
      </p:sp>
      <p:pic>
        <p:nvPicPr>
          <p:cNvPr id="180228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15351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29" name="TextBox 17"/>
          <p:cNvSpPr txBox="1">
            <a:spLocks noChangeArrowheads="1"/>
          </p:cNvSpPr>
          <p:nvPr/>
        </p:nvSpPr>
        <p:spPr bwMode="auto">
          <a:xfrm>
            <a:off x="2971800" y="3810000"/>
            <a:ext cx="5638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p</a:t>
            </a:r>
            <a:r>
              <a:rPr lang="en-US" altLang="en-US" dirty="0"/>
              <a:t> be “I will study discrete math.”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q</a:t>
            </a:r>
            <a:r>
              <a:rPr lang="en-US" altLang="en-US" dirty="0"/>
              <a:t> be “I will visit Las Vegas.”</a:t>
            </a:r>
          </a:p>
          <a:p>
            <a:endParaRPr lang="en-US" altLang="en-US" dirty="0"/>
          </a:p>
          <a:p>
            <a:r>
              <a:rPr lang="en-US" altLang="en-US" dirty="0"/>
              <a:t>“I will study discrete math.”</a:t>
            </a:r>
          </a:p>
          <a:p>
            <a:endParaRPr lang="en-US" altLang="en-US" dirty="0"/>
          </a:p>
          <a:p>
            <a:r>
              <a:rPr lang="en-US" altLang="en-US" dirty="0"/>
              <a:t>“Therefore, I will  study discrete math or I will visit </a:t>
            </a:r>
          </a:p>
          <a:p>
            <a:r>
              <a:rPr lang="en-US" altLang="en-US" dirty="0"/>
              <a:t>Las Vegas.”</a:t>
            </a:r>
          </a:p>
          <a:p>
            <a:endParaRPr lang="en-US" altLang="en-US" dirty="0"/>
          </a:p>
        </p:txBody>
      </p:sp>
      <p:sp>
        <p:nvSpPr>
          <p:cNvPr id="180230" name="TextBox 9"/>
          <p:cNvSpPr txBox="1">
            <a:spLocks noChangeArrowheads="1"/>
          </p:cNvSpPr>
          <p:nvPr/>
        </p:nvSpPr>
        <p:spPr bwMode="auto">
          <a:xfrm>
            <a:off x="4648200" y="2514600"/>
            <a:ext cx="3657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Corresponding Tautology:</a:t>
            </a:r>
            <a:r>
              <a:rPr lang="en-US" altLang="en-US" dirty="0"/>
              <a:t> </a:t>
            </a:r>
          </a:p>
          <a:p>
            <a:r>
              <a:rPr lang="en-US" altLang="en-US" i="1" dirty="0"/>
              <a:t>            </a:t>
            </a:r>
            <a:r>
              <a:rPr lang="en-US" altLang="en-US" i="1" dirty="0"/>
              <a:t>p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→(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∨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</a:t>
            </a:r>
          </a:p>
          <a:p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altLang="en-US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(</a:t>
            </a:r>
            <a:r>
              <a:rPr lang="en-US" alt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pvq</a:t>
            </a:r>
            <a:r>
              <a:rPr lang="en-US" altLang="en-US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endParaRPr lang="en-US" alt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55023"/>
              </p:ext>
            </p:extLst>
          </p:nvPr>
        </p:nvGraphicFramePr>
        <p:xfrm>
          <a:off x="5943600" y="72478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504" y="253453"/>
            <a:ext cx="2343150" cy="1952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89" y="3810000"/>
            <a:ext cx="230505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Revisiting the Socrates Example</a:t>
            </a:r>
          </a:p>
        </p:txBody>
      </p:sp>
      <p:sp>
        <p:nvSpPr>
          <p:cNvPr id="162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have the two premises:</a:t>
            </a:r>
          </a:p>
          <a:p>
            <a:pPr lvl="1"/>
            <a:r>
              <a:rPr lang="en-US" altLang="en-US"/>
              <a:t>“All men are mortal.”</a:t>
            </a:r>
          </a:p>
          <a:p>
            <a:pPr lvl="1"/>
            <a:r>
              <a:rPr lang="en-US" altLang="en-US"/>
              <a:t>“Socrates is a man.”</a:t>
            </a:r>
          </a:p>
          <a:p>
            <a:r>
              <a:rPr lang="en-US" altLang="en-US"/>
              <a:t>And the conclusion: </a:t>
            </a:r>
          </a:p>
          <a:p>
            <a:pPr lvl="1"/>
            <a:r>
              <a:rPr lang="en-US" altLang="en-US"/>
              <a:t>“Socrates is mortal.”</a:t>
            </a:r>
          </a:p>
          <a:p>
            <a:r>
              <a:rPr lang="en-US" altLang="en-US"/>
              <a:t>How do we get the conclusion from the premises?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State which rule of inference is the basis of the following argument: </a:t>
            </a:r>
          </a:p>
          <a:p>
            <a:pPr>
              <a:defRPr/>
            </a:pPr>
            <a:r>
              <a:rPr lang="en-US" dirty="0"/>
              <a:t>“It is below freezing now. Therefore, it is either below freezing or raining now.” </a:t>
            </a:r>
          </a:p>
          <a:p>
            <a:pPr>
              <a:defRPr/>
            </a:pPr>
            <a:r>
              <a:rPr lang="en-US" dirty="0"/>
              <a:t>Let p be the proposition “It is below freezing now” and q the proposition “It is raining now.” Then this argument is of the form </a:t>
            </a:r>
          </a:p>
          <a:p>
            <a:pPr marL="3086100" lvl="7" indent="0">
              <a:buFont typeface="Wingdings" pitchFamily="2" charset="2"/>
              <a:buNone/>
              <a:defRPr/>
            </a:pPr>
            <a:r>
              <a:rPr lang="en-US" sz="2600" dirty="0"/>
              <a:t>   p </a:t>
            </a:r>
          </a:p>
          <a:p>
            <a:pPr marL="3086100" lvl="7" indent="0">
              <a:buFont typeface="Wingdings" pitchFamily="2" charset="2"/>
              <a:buNone/>
              <a:defRPr/>
            </a:pPr>
            <a:r>
              <a:rPr lang="en-US" sz="2600" dirty="0"/>
              <a:t>∴</a:t>
            </a:r>
            <a:r>
              <a:rPr lang="en-US" sz="2600" dirty="0" err="1"/>
              <a:t>p∨q</a:t>
            </a:r>
            <a:r>
              <a:rPr lang="en-US" sz="2600" dirty="0"/>
              <a:t> </a:t>
            </a:r>
          </a:p>
          <a:p>
            <a:pPr>
              <a:defRPr/>
            </a:pPr>
            <a:r>
              <a:rPr lang="en-US" dirty="0"/>
              <a:t>This is an argument that uses the addition rule.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Simplification</a:t>
            </a:r>
          </a:p>
        </p:txBody>
      </p:sp>
      <p:sp>
        <p:nvSpPr>
          <p:cNvPr id="182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          </a:t>
            </a:r>
          </a:p>
        </p:txBody>
      </p:sp>
      <p:sp>
        <p:nvSpPr>
          <p:cNvPr id="182276" name="TextBox 17"/>
          <p:cNvSpPr txBox="1">
            <a:spLocks noChangeArrowheads="1"/>
          </p:cNvSpPr>
          <p:nvPr/>
        </p:nvSpPr>
        <p:spPr bwMode="auto">
          <a:xfrm>
            <a:off x="2209800" y="3962400"/>
            <a:ext cx="5257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p</a:t>
            </a:r>
            <a:r>
              <a:rPr lang="en-US" altLang="en-US" dirty="0"/>
              <a:t> be “I will study discrete math.”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q</a:t>
            </a:r>
            <a:r>
              <a:rPr lang="en-US" altLang="en-US" dirty="0"/>
              <a:t> be “I will study English literature.”</a:t>
            </a:r>
          </a:p>
          <a:p>
            <a:endParaRPr lang="en-US" altLang="en-US" dirty="0"/>
          </a:p>
          <a:p>
            <a:r>
              <a:rPr lang="en-US" altLang="en-US" dirty="0"/>
              <a:t>“I will study discrete math and English literature”</a:t>
            </a:r>
          </a:p>
          <a:p>
            <a:endParaRPr lang="en-US" altLang="en-US" dirty="0"/>
          </a:p>
          <a:p>
            <a:r>
              <a:rPr lang="en-US" altLang="en-US" dirty="0"/>
              <a:t>“Therefore, I will study discrete math.”</a:t>
            </a:r>
          </a:p>
          <a:p>
            <a:endParaRPr lang="en-US" altLang="en-US" dirty="0"/>
          </a:p>
        </p:txBody>
      </p:sp>
      <p:pic>
        <p:nvPicPr>
          <p:cNvPr id="182277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1177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8" name="TextBox 10"/>
          <p:cNvSpPr txBox="1">
            <a:spLocks noChangeArrowheads="1"/>
          </p:cNvSpPr>
          <p:nvPr/>
        </p:nvSpPr>
        <p:spPr bwMode="auto">
          <a:xfrm>
            <a:off x="4343400" y="2743200"/>
            <a:ext cx="3657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Corresponding Tautology: </a:t>
            </a:r>
          </a:p>
          <a:p>
            <a:r>
              <a:rPr lang="en-US" altLang="en-US" dirty="0"/>
              <a:t>         (</a:t>
            </a:r>
            <a:r>
              <a:rPr lang="en-US" altLang="en-US" i="1" dirty="0" err="1"/>
              <a:t>p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∧</a:t>
            </a:r>
            <a:r>
              <a:rPr lang="en-US" alt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 →</a:t>
            </a:r>
            <a:r>
              <a:rPr lang="en-US" altLang="en-US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</a:t>
            </a:r>
          </a:p>
          <a:p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∧q)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q</a:t>
            </a:r>
            <a:endParaRPr lang="en-US" alt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24706"/>
              </p:ext>
            </p:extLst>
          </p:nvPr>
        </p:nvGraphicFramePr>
        <p:xfrm>
          <a:off x="5943600" y="406646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06646"/>
            <a:ext cx="2362200" cy="1857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781" y="3019425"/>
            <a:ext cx="2400300" cy="197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Simplification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which rule of inference is the basis of the following argument: </a:t>
            </a:r>
          </a:p>
          <a:p>
            <a:pPr>
              <a:defRPr/>
            </a:pPr>
            <a:r>
              <a:rPr lang="en-US" dirty="0"/>
              <a:t>“It is below freezing and raining now. Therefore, it is below freezing now.” </a:t>
            </a:r>
          </a:p>
          <a:p>
            <a:pPr>
              <a:defRPr/>
            </a:pPr>
            <a:r>
              <a:rPr lang="en-US" dirty="0"/>
              <a:t>Let p be the proposition “It is below freezing now,” and let q be the proposition “It is raining now.” This argument is of the form </a:t>
            </a:r>
          </a:p>
          <a:p>
            <a:pPr marL="3086100" lvl="7" indent="0">
              <a:buFont typeface="Wingdings" pitchFamily="2" charset="2"/>
              <a:buNone/>
              <a:defRPr/>
            </a:pPr>
            <a:r>
              <a:rPr lang="en-US" sz="2600" dirty="0" err="1"/>
              <a:t>p∧q</a:t>
            </a:r>
            <a:r>
              <a:rPr lang="en-US" sz="2600" dirty="0"/>
              <a:t> </a:t>
            </a:r>
          </a:p>
          <a:p>
            <a:pPr marL="3086100" lvl="7" indent="0">
              <a:buFont typeface="Wingdings" pitchFamily="2" charset="2"/>
              <a:buNone/>
              <a:defRPr/>
            </a:pPr>
            <a:r>
              <a:rPr lang="en-US" sz="2600" dirty="0"/>
              <a:t>∴p </a:t>
            </a:r>
          </a:p>
          <a:p>
            <a:pPr>
              <a:defRPr/>
            </a:pPr>
            <a:r>
              <a:rPr lang="en-US" dirty="0"/>
              <a:t>This argument uses the simplification rule.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Conjunction</a:t>
            </a:r>
          </a:p>
        </p:txBody>
      </p:sp>
      <p:sp>
        <p:nvSpPr>
          <p:cNvPr id="184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          </a:t>
            </a:r>
          </a:p>
        </p:txBody>
      </p:sp>
      <p:sp>
        <p:nvSpPr>
          <p:cNvPr id="184324" name="TextBox 17"/>
          <p:cNvSpPr txBox="1">
            <a:spLocks noChangeArrowheads="1"/>
          </p:cNvSpPr>
          <p:nvPr/>
        </p:nvSpPr>
        <p:spPr bwMode="auto">
          <a:xfrm>
            <a:off x="2362200" y="3581400"/>
            <a:ext cx="6019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p</a:t>
            </a:r>
            <a:r>
              <a:rPr lang="en-US" altLang="en-US" dirty="0"/>
              <a:t> be “I will study discrete math.”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q</a:t>
            </a:r>
            <a:r>
              <a:rPr lang="en-US" altLang="en-US" dirty="0"/>
              <a:t> be “I will study English literature.”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“I will study discrete math.”</a:t>
            </a:r>
          </a:p>
          <a:p>
            <a:r>
              <a:rPr lang="en-US" altLang="en-US" dirty="0"/>
              <a:t>“I will study  English literature.”</a:t>
            </a:r>
          </a:p>
          <a:p>
            <a:endParaRPr lang="en-US" altLang="en-US" dirty="0"/>
          </a:p>
          <a:p>
            <a:r>
              <a:rPr lang="en-US" altLang="en-US" dirty="0"/>
              <a:t>“Therefore, I will study discrete math and I will study English literature.”</a:t>
            </a:r>
          </a:p>
        </p:txBody>
      </p:sp>
      <p:pic>
        <p:nvPicPr>
          <p:cNvPr id="184325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153511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6" name="TextBox 8"/>
          <p:cNvSpPr txBox="1">
            <a:spLocks noChangeArrowheads="1"/>
          </p:cNvSpPr>
          <p:nvPr/>
        </p:nvSpPr>
        <p:spPr bwMode="auto">
          <a:xfrm>
            <a:off x="4800600" y="2362200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Corresponding Tautology:</a:t>
            </a:r>
          </a:p>
          <a:p>
            <a:r>
              <a:rPr lang="en-US" altLang="en-US"/>
              <a:t> (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(</a:t>
            </a:r>
            <a:r>
              <a:rPr lang="en-US" altLang="en-US" i="1"/>
              <a:t>p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∧ (</a:t>
            </a:r>
            <a:r>
              <a:rPr lang="en-US" altLang="en-US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)) →(</a:t>
            </a:r>
            <a:r>
              <a:rPr lang="en-US" altLang="en-US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 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∧ </a:t>
            </a:r>
            <a:r>
              <a:rPr lang="en-US" altLang="en-US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</a:t>
            </a:r>
            <a:endParaRPr lang="en-US" altLang="en-US" i="1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10800"/>
              </p:ext>
            </p:extLst>
          </p:nvPr>
        </p:nvGraphicFramePr>
        <p:xfrm>
          <a:off x="5803899" y="208208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</a:t>
            </a:r>
          </a:p>
        </p:txBody>
      </p:sp>
      <p:sp>
        <p:nvSpPr>
          <p:cNvPr id="185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          </a:t>
            </a:r>
          </a:p>
        </p:txBody>
      </p:sp>
      <p:sp>
        <p:nvSpPr>
          <p:cNvPr id="185348" name="TextBox 17"/>
          <p:cNvSpPr txBox="1">
            <a:spLocks noChangeArrowheads="1"/>
          </p:cNvSpPr>
          <p:nvPr/>
        </p:nvSpPr>
        <p:spPr bwMode="auto">
          <a:xfrm>
            <a:off x="1981200" y="3657600"/>
            <a:ext cx="6477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p</a:t>
            </a:r>
            <a:r>
              <a:rPr lang="en-US" altLang="en-US" dirty="0"/>
              <a:t> be “I will study discrete math.”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“I will study English literature.”</a:t>
            </a:r>
          </a:p>
          <a:p>
            <a:r>
              <a:rPr lang="en-US" altLang="en-US" dirty="0"/>
              <a:t>Let q be “I will study databases.”</a:t>
            </a:r>
          </a:p>
          <a:p>
            <a:endParaRPr lang="en-US" altLang="en-US" dirty="0"/>
          </a:p>
          <a:p>
            <a:r>
              <a:rPr lang="en-US" altLang="en-US" dirty="0"/>
              <a:t>“I will not study discrete math or I will study English literature.”</a:t>
            </a:r>
          </a:p>
          <a:p>
            <a:r>
              <a:rPr lang="en-US" altLang="en-US" dirty="0"/>
              <a:t>“I will study  discrete math or I will study databases.”</a:t>
            </a:r>
          </a:p>
          <a:p>
            <a:endParaRPr lang="en-US" altLang="en-US" dirty="0"/>
          </a:p>
          <a:p>
            <a:r>
              <a:rPr lang="en-US" altLang="en-US" dirty="0"/>
              <a:t>“Therefore, I will study databases or I will English literature.”</a:t>
            </a:r>
          </a:p>
        </p:txBody>
      </p:sp>
      <p:pic>
        <p:nvPicPr>
          <p:cNvPr id="185349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1525588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50" name="TextBox 9"/>
          <p:cNvSpPr txBox="1">
            <a:spLocks noChangeArrowheads="1"/>
          </p:cNvSpPr>
          <p:nvPr/>
        </p:nvSpPr>
        <p:spPr bwMode="auto">
          <a:xfrm>
            <a:off x="4114800" y="2438400"/>
            <a:ext cx="411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Corresponding Tautology: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 ((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¬</a:t>
            </a:r>
            <a:r>
              <a:rPr lang="en-US" altLang="en-US" i="1" dirty="0"/>
              <a:t>p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∨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r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)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∧ (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∨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)) →(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∨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r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</a:t>
            </a:r>
            <a:endParaRPr lang="en-US" altLang="en-US" i="1" dirty="0"/>
          </a:p>
        </p:txBody>
      </p:sp>
      <p:sp>
        <p:nvSpPr>
          <p:cNvPr id="185351" name="TextBox 10"/>
          <p:cNvSpPr txBox="1">
            <a:spLocks noChangeArrowheads="1"/>
          </p:cNvSpPr>
          <p:nvPr/>
        </p:nvSpPr>
        <p:spPr bwMode="auto">
          <a:xfrm>
            <a:off x="4419600" y="1371600"/>
            <a:ext cx="373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Resolution plays an important role in AI and is used in Prolog.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31428"/>
              </p:ext>
            </p:extLst>
          </p:nvPr>
        </p:nvGraphicFramePr>
        <p:xfrm>
          <a:off x="6172200" y="193675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3ADA-7D94-4387-ADFB-C9ECA51860E3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65" y="1915318"/>
            <a:ext cx="480060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Using the Rules of Inference to Build Valid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A  </a:t>
            </a:r>
            <a:r>
              <a:rPr lang="en-US" i="1" dirty="0"/>
              <a:t>valid argument </a:t>
            </a:r>
            <a:r>
              <a:rPr lang="en-US" dirty="0"/>
              <a:t>is a sequence of statements. Each statement is either a premise or follows from previous statements by  rules of inference. The last statement is called conclusion.</a:t>
            </a:r>
          </a:p>
          <a:p>
            <a:pPr>
              <a:defRPr/>
            </a:pPr>
            <a:r>
              <a:rPr lang="en-US" dirty="0"/>
              <a:t>A valid argument takes the following form: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          	         S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			</a:t>
            </a:r>
            <a:r>
              <a:rPr lang="en-US" dirty="0"/>
              <a:t>         S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                                       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                                       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                                       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                              </a:t>
            </a:r>
            <a:r>
              <a:rPr lang="en-US" dirty="0" err="1"/>
              <a:t>S</a:t>
            </a:r>
            <a:r>
              <a:rPr lang="en-US" sz="2800" i="1" baseline="-25000" dirty="0" err="1"/>
              <a:t>n</a:t>
            </a:r>
            <a:endParaRPr lang="en-US" sz="2800" i="1" baseline="-250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800" dirty="0"/>
              <a:t>                               </a:t>
            </a:r>
            <a:endParaRPr lang="en-US" sz="24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                                      </a:t>
            </a:r>
            <a:r>
              <a:rPr lang="en-US" sz="3400" dirty="0"/>
              <a:t>C</a:t>
            </a:r>
          </a:p>
        </p:txBody>
      </p:sp>
      <p:pic>
        <p:nvPicPr>
          <p:cNvPr id="186372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486400"/>
            <a:ext cx="2317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4191000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137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189038"/>
            <a:ext cx="8458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2149475"/>
            <a:ext cx="8439150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Argument</a:t>
            </a:r>
          </a:p>
        </p:txBody>
      </p:sp>
      <p:sp>
        <p:nvSpPr>
          <p:cNvPr id="163843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can express the premises (above the line) and the conclusion (below the line) in predicate logic as an argument: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We will see shortly that this is a valid argument.</a:t>
            </a:r>
          </a:p>
        </p:txBody>
      </p:sp>
      <p:pic>
        <p:nvPicPr>
          <p:cNvPr id="163844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24200"/>
            <a:ext cx="43783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5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33800"/>
            <a:ext cx="25606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6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72000"/>
            <a:ext cx="37433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04168"/>
              </p:ext>
            </p:extLst>
          </p:nvPr>
        </p:nvGraphicFramePr>
        <p:xfrm>
          <a:off x="6197332" y="3505200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effectLst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Lewis Carroll Example</a:t>
            </a:r>
          </a:p>
        </p:txBody>
      </p:sp>
      <p:sp>
        <p:nvSpPr>
          <p:cNvPr id="141315" name="Content Placeholder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/>
              <a:t>The first two are called </a:t>
            </a:r>
            <a:r>
              <a:rPr lang="en-US" altLang="en-US" sz="2200" i="1"/>
              <a:t>premises</a:t>
            </a:r>
            <a:r>
              <a:rPr lang="en-US" altLang="en-US" sz="2200"/>
              <a:t> and the third is called the </a:t>
            </a:r>
            <a:r>
              <a:rPr lang="en-US" altLang="en-US" sz="2200" i="1"/>
              <a:t>conclusion</a:t>
            </a:r>
            <a:r>
              <a:rPr lang="en-US" altLang="en-US" sz="2200"/>
              <a:t>. </a:t>
            </a:r>
          </a:p>
          <a:p>
            <a:pPr marL="849313" lvl="1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en-US" sz="1900"/>
              <a:t>“All lions are fierce.”</a:t>
            </a:r>
          </a:p>
          <a:p>
            <a:pPr marL="849313" lvl="1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en-US" sz="1900"/>
              <a:t>“Some lions do not drink coffee.”</a:t>
            </a:r>
          </a:p>
          <a:p>
            <a:pPr marL="849313" lvl="1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en-US" sz="1900"/>
              <a:t>“Some fierce creatures do not drink coffee.” 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Here is one way to translate these statements to predicate logic. Let P(x), Q(x), and R(x) be the propositional functions “x is a lion,” “x is fierce,” and “x drinks coffee,” respectively.</a:t>
            </a:r>
          </a:p>
          <a:p>
            <a:pPr marL="849313" lvl="1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en-US" sz="19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x (P(x)→ Q(x))</a:t>
            </a:r>
          </a:p>
          <a:p>
            <a:pPr marL="849313" lvl="1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en-US" sz="1900">
                <a:sym typeface="Symbol" panose="05050102010706020507" pitchFamily="18" charset="2"/>
              </a:rPr>
              <a:t></a:t>
            </a:r>
            <a:r>
              <a:rPr lang="en-US" altLang="en-US" sz="19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x (P(x) </a:t>
            </a:r>
            <a:r>
              <a:rPr lang="en-US" altLang="en-US" sz="19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∧ ¬</a:t>
            </a:r>
            <a:r>
              <a:rPr lang="en-US" altLang="en-US" sz="19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R(x))</a:t>
            </a:r>
          </a:p>
          <a:p>
            <a:pPr marL="849313" lvl="1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en-US" sz="1900">
                <a:sym typeface="Symbol" panose="05050102010706020507" pitchFamily="18" charset="2"/>
              </a:rPr>
              <a:t></a:t>
            </a:r>
            <a:r>
              <a:rPr lang="en-US" altLang="en-US" sz="19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x (Q(x) </a:t>
            </a:r>
            <a:r>
              <a:rPr lang="en-US" altLang="en-US" sz="19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∧ ¬</a:t>
            </a:r>
            <a:r>
              <a:rPr lang="en-US" altLang="en-US" sz="19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R(x))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Later we will see how to prove that the conclusion follows from the premises.</a:t>
            </a:r>
          </a:p>
          <a:p>
            <a:pPr marL="849313" lvl="1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endParaRPr lang="en-US" altLang="en-US" sz="1900"/>
          </a:p>
        </p:txBody>
      </p:sp>
      <p:pic>
        <p:nvPicPr>
          <p:cNvPr id="141316" name="Content Placeholder 3" descr="01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76200"/>
            <a:ext cx="887413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7" name="TextBox 6"/>
          <p:cNvSpPr txBox="1">
            <a:spLocks noChangeArrowheads="1"/>
          </p:cNvSpPr>
          <p:nvPr/>
        </p:nvSpPr>
        <p:spPr bwMode="auto">
          <a:xfrm>
            <a:off x="6096000" y="1066800"/>
            <a:ext cx="2895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bad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bad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bad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bad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bad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bad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bad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bad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badi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Charles Lutwidge Dodgson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(AKA Lewis Caroll)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(1832-1898)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18527"/>
              </p:ext>
            </p:extLst>
          </p:nvPr>
        </p:nvGraphicFramePr>
        <p:xfrm>
          <a:off x="6088855" y="152400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 Arguments </a:t>
            </a:r>
          </a:p>
        </p:txBody>
      </p:sp>
      <p:sp>
        <p:nvSpPr>
          <p:cNvPr id="164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altLang="en-US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79475" lvl="1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Propositional Logic</a:t>
            </a:r>
          </a:p>
          <a:p>
            <a:pPr marL="1187450" lvl="2" indent="-514350">
              <a:buFont typeface="Wingdings" panose="05000000000000000000" pitchFamily="2" charset="2"/>
              <a:buNone/>
            </a:pPr>
            <a:r>
              <a:rPr lang="en-US" altLang="en-US"/>
              <a:t>Inference Rules</a:t>
            </a:r>
          </a:p>
          <a:p>
            <a:pPr marL="879475" lvl="1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Predicate Logic</a:t>
            </a:r>
          </a:p>
          <a:p>
            <a:pPr marL="1187450" lvl="2" indent="-514350">
              <a:buFont typeface="Wingdings" panose="05000000000000000000" pitchFamily="2" charset="2"/>
              <a:buNone/>
            </a:pPr>
            <a:r>
              <a:rPr lang="en-US" altLang="en-US"/>
              <a:t>Inference rules for propositional logic plus additional inference rules to handle variables and quantifiers.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p: “You have a current password” </a:t>
            </a:r>
          </a:p>
          <a:p>
            <a:pPr>
              <a:defRPr/>
            </a:pPr>
            <a:r>
              <a:rPr lang="en-US" dirty="0"/>
              <a:t>q: “You can log onto the network.” </a:t>
            </a:r>
          </a:p>
          <a:p>
            <a:pPr>
              <a:defRPr/>
            </a:pPr>
            <a:r>
              <a:rPr lang="en-US" dirty="0"/>
              <a:t>the argument has the form 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2800" dirty="0" err="1" smtClean="0"/>
              <a:t>p→q</a:t>
            </a:r>
            <a:r>
              <a:rPr lang="en-US" sz="2800" dirty="0" smtClean="0"/>
              <a:t>  (IF p and </a:t>
            </a:r>
            <a:r>
              <a:rPr lang="en-US" sz="2800" dirty="0" err="1" smtClean="0"/>
              <a:t>p</a:t>
            </a:r>
            <a:r>
              <a:rPr lang="en-US" sz="2800" dirty="0" err="1" smtClean="0">
                <a:sym typeface="Wingdings" panose="05000000000000000000" pitchFamily="2" charset="2"/>
              </a:rPr>
              <a:t>q</a:t>
            </a:r>
            <a:r>
              <a:rPr lang="en-US" sz="2800" dirty="0" smtClean="0">
                <a:sym typeface="Wingdings" panose="05000000000000000000" pitchFamily="2" charset="2"/>
              </a:rPr>
              <a:t> are true, then q must be true</a:t>
            </a:r>
            <a:r>
              <a:rPr lang="en-US" sz="2800" dirty="0" smtClean="0"/>
              <a:t>).</a:t>
            </a:r>
          </a:p>
          <a:p>
            <a:pPr marL="2628900" lvl="6" indent="0">
              <a:buFont typeface="Wingdings" pitchFamily="2" charset="2"/>
              <a:buNone/>
              <a:defRPr/>
            </a:pPr>
            <a:r>
              <a:rPr lang="en-US" sz="2800" dirty="0" smtClean="0"/>
              <a:t>p </a:t>
            </a:r>
            <a:endParaRPr lang="en-US" sz="2800" dirty="0"/>
          </a:p>
          <a:p>
            <a:pPr marL="2628900" lvl="6" indent="0">
              <a:buFont typeface="Wingdings" pitchFamily="2" charset="2"/>
              <a:buNone/>
              <a:defRPr/>
            </a:pPr>
            <a:r>
              <a:rPr lang="en-US" sz="2800" dirty="0"/>
              <a:t>∴q </a:t>
            </a:r>
          </a:p>
          <a:p>
            <a:pPr marL="2628900" lvl="6" indent="0">
              <a:buFont typeface="Wingdings" pitchFamily="2" charset="2"/>
              <a:buNone/>
              <a:defRPr/>
            </a:pPr>
            <a:endParaRPr lang="en-US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5221288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000" dirty="0">
                <a:solidFill>
                  <a:srgbClr val="FF0000"/>
                </a:solidFill>
              </a:rPr>
              <a:t>the statement ((p → q) ∧ p) → q is a tautology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370256"/>
              </p:ext>
            </p:extLst>
          </p:nvPr>
        </p:nvGraphicFramePr>
        <p:xfrm>
          <a:off x="6232122" y="274638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848" y="3858027"/>
            <a:ext cx="2924175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Valid Arguments (Propositional Logic)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“If you have a current password, then you can log onto the network.” </a:t>
            </a:r>
          </a:p>
          <a:p>
            <a:r>
              <a:rPr lang="en-US" altLang="en-US" dirty="0"/>
              <a:t>“You have a current password.” </a:t>
            </a:r>
          </a:p>
          <a:p>
            <a:r>
              <a:rPr lang="en-US" altLang="en-US" dirty="0"/>
              <a:t>Therefore, “You can log onto the network.” </a:t>
            </a:r>
          </a:p>
          <a:p>
            <a:endParaRPr lang="en-US" altLang="en-US" dirty="0"/>
          </a:p>
          <a:p>
            <a:r>
              <a:rPr lang="en-US" altLang="en-US" dirty="0"/>
              <a:t>Sequence of propositions (argument) is valid; the conclusion must be true when both premise are true.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p: ““You have access to the network” </a:t>
            </a:r>
          </a:p>
          <a:p>
            <a:pPr>
              <a:defRPr/>
            </a:pPr>
            <a:r>
              <a:rPr lang="en-US" sz="2400" dirty="0"/>
              <a:t>q: “You can change your grade”  </a:t>
            </a:r>
          </a:p>
          <a:p>
            <a:pPr>
              <a:defRPr/>
            </a:pPr>
            <a:r>
              <a:rPr lang="en-US" sz="2400" dirty="0"/>
              <a:t>the argument has the form 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“If you have access to the network, then you can change your grade.”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“You have access to the network.”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∴ “You can change your grade.”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argument is valid, but if premise is false, we cannot conclude that the conclusion is true.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46825"/>
              </p:ext>
            </p:extLst>
          </p:nvPr>
        </p:nvGraphicFramePr>
        <p:xfrm>
          <a:off x="5943600" y="846138"/>
          <a:ext cx="2882901" cy="2133600"/>
        </p:xfrm>
        <a:graphic>
          <a:graphicData uri="http://schemas.openxmlformats.org/drawingml/2006/table">
            <a:tbl>
              <a:tblPr/>
              <a:tblGrid>
                <a:gridCol w="958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8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p → q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Arguments in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200"/>
              <a:t>A </a:t>
            </a:r>
            <a:r>
              <a:rPr lang="en-US" altLang="en-US" sz="2200" i="1"/>
              <a:t>argument </a:t>
            </a:r>
            <a:r>
              <a:rPr lang="en-US" altLang="en-US" sz="2200"/>
              <a:t>in propositional logic is a sequence of propositions. All but the final proposition are called </a:t>
            </a:r>
            <a:r>
              <a:rPr lang="en-US" altLang="en-US" sz="2200" i="1"/>
              <a:t>premises</a:t>
            </a:r>
            <a:r>
              <a:rPr lang="en-US" altLang="en-US" sz="2200"/>
              <a:t>. The last statement is the </a:t>
            </a:r>
            <a:r>
              <a:rPr lang="en-US" altLang="en-US" sz="2200" i="1"/>
              <a:t>conclusion</a:t>
            </a:r>
            <a:r>
              <a:rPr lang="en-US" altLang="en-US" sz="2200"/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The argument is valid if the premises imply the conclusion.  An </a:t>
            </a:r>
            <a:r>
              <a:rPr lang="en-US" altLang="en-US" sz="2200" i="1"/>
              <a:t>argument form</a:t>
            </a:r>
            <a:r>
              <a:rPr lang="en-US" altLang="en-US" sz="2200"/>
              <a:t>   is  an argument that is valid no matter what propositions are substituted into its propositional variables.    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If the premises are  </a:t>
            </a:r>
            <a:r>
              <a:rPr lang="en-US" altLang="en-US" sz="22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</a:t>
            </a:r>
            <a:r>
              <a:rPr lang="en-US" altLang="en-US" sz="22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 </a:t>
            </a:r>
            <a:r>
              <a:rPr lang="en-US" altLang="en-US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,</a:t>
            </a:r>
            <a:r>
              <a:rPr lang="en-US" altLang="en-US" sz="22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</a:t>
            </a:r>
            <a:r>
              <a:rPr lang="en-US" altLang="en-US" sz="22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en-US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, …,</a:t>
            </a:r>
            <a:r>
              <a:rPr lang="en-US" altLang="en-US" sz="22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</a:t>
            </a:r>
            <a:r>
              <a:rPr lang="en-US" altLang="en-US" sz="2200" i="1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en-US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</a:t>
            </a:r>
            <a:r>
              <a:rPr lang="en-US" altLang="en-US" sz="2200"/>
              <a:t>and the conclusion is </a:t>
            </a:r>
            <a:r>
              <a:rPr lang="en-US" altLang="en-US" sz="22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q</a:t>
            </a:r>
            <a:r>
              <a:rPr lang="en-US" altLang="en-US" sz="2200"/>
              <a:t>  then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        (</a:t>
            </a:r>
            <a:r>
              <a:rPr lang="en-US" altLang="en-US" sz="22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</a:t>
            </a:r>
            <a:r>
              <a:rPr lang="en-US" altLang="en-US" sz="22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 </a:t>
            </a:r>
            <a:r>
              <a:rPr lang="en-US" altLang="en-US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∧ </a:t>
            </a:r>
            <a:r>
              <a:rPr lang="en-US" altLang="en-US" sz="22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</a:t>
            </a:r>
            <a:r>
              <a:rPr lang="en-US" altLang="en-US" sz="22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en-US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∧ … ∧ </a:t>
            </a:r>
            <a:r>
              <a:rPr lang="en-US" altLang="en-US" sz="22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</a:t>
            </a:r>
            <a:r>
              <a:rPr lang="en-US" altLang="en-US" sz="2200" i="1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en-US" sz="2200"/>
              <a:t> ) </a:t>
            </a:r>
            <a:r>
              <a:rPr lang="en-US" altLang="en-US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→</a:t>
            </a:r>
            <a:r>
              <a:rPr lang="en-US" altLang="en-US" sz="22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q </a:t>
            </a:r>
            <a:r>
              <a:rPr lang="en-US" altLang="en-US" sz="2200"/>
              <a:t> is a tautology.</a:t>
            </a:r>
            <a:r>
              <a:rPr lang="en-US" altLang="en-US" sz="22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200"/>
              <a:t>Inference rules are all argument simple argument forms that will be used to construct more complex argument forms.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37451</TotalTime>
  <Words>1847</Words>
  <Application>Microsoft Office PowerPoint</Application>
  <PresentationFormat>On-screen Show (4:3)</PresentationFormat>
  <Paragraphs>467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Abadi</vt:lpstr>
      <vt:lpstr>Arial</vt:lpstr>
      <vt:lpstr>Calibri</vt:lpstr>
      <vt:lpstr>Cambria Math</vt:lpstr>
      <vt:lpstr>Symbol</vt:lpstr>
      <vt:lpstr>Wingdings</vt:lpstr>
      <vt:lpstr>Watermark</vt:lpstr>
      <vt:lpstr>Section Summary</vt:lpstr>
      <vt:lpstr>Revisiting the Socrates Example</vt:lpstr>
      <vt:lpstr>The Argument</vt:lpstr>
      <vt:lpstr>Lewis Carroll Example</vt:lpstr>
      <vt:lpstr>Valid Arguments </vt:lpstr>
      <vt:lpstr>Argument Form</vt:lpstr>
      <vt:lpstr>Valid Arguments (Propositional Logic)</vt:lpstr>
      <vt:lpstr>Argument Form</vt:lpstr>
      <vt:lpstr>Arguments in Propositional Logic</vt:lpstr>
      <vt:lpstr>Rules of Inference for Propositional Logic: Modus Ponendo Ponens</vt:lpstr>
      <vt:lpstr>Modus Ponens</vt:lpstr>
      <vt:lpstr>Modus Ponens</vt:lpstr>
      <vt:lpstr>Modus Tollendo Tollens</vt:lpstr>
      <vt:lpstr> Modus Tollens</vt:lpstr>
      <vt:lpstr>Hypothetical Syllogism</vt:lpstr>
      <vt:lpstr>PowerPoint Presentation</vt:lpstr>
      <vt:lpstr>Hypothetical Syllogism</vt:lpstr>
      <vt:lpstr>Disjunctive Syllogism</vt:lpstr>
      <vt:lpstr>Addition</vt:lpstr>
      <vt:lpstr>Addition Rule</vt:lpstr>
      <vt:lpstr>Simplification</vt:lpstr>
      <vt:lpstr>Simplification Rule</vt:lpstr>
      <vt:lpstr>Conjunction</vt:lpstr>
      <vt:lpstr>Resolution</vt:lpstr>
      <vt:lpstr>PowerPoint Presentation</vt:lpstr>
      <vt:lpstr>Using the Rules of Inference to Build Valid Arguments</vt:lpstr>
      <vt:lpstr>PowerPoint Presentation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Foundations: Logic and Proofs</dc:title>
  <dc:creator>profile</dc:creator>
  <cp:lastModifiedBy>Mussavir .</cp:lastModifiedBy>
  <cp:revision>302</cp:revision>
  <cp:lastPrinted>2021-09-21T06:11:53Z</cp:lastPrinted>
  <dcterms:created xsi:type="dcterms:W3CDTF">2008-01-06T01:37:51Z</dcterms:created>
  <dcterms:modified xsi:type="dcterms:W3CDTF">2021-09-24T08:43:40Z</dcterms:modified>
</cp:coreProperties>
</file>