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5244" y="2514600"/>
            <a:ext cx="2738628" cy="5608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17416" y="3241039"/>
            <a:ext cx="1709166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3"/>
            <a:ext cx="9143999" cy="1028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7" cy="10205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28" y="52323"/>
            <a:ext cx="9145590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100" y="426465"/>
            <a:ext cx="830580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76" y="1950847"/>
            <a:ext cx="7953247" cy="248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9540" y="1662683"/>
            <a:ext cx="4424171" cy="15285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1447800"/>
            <a:ext cx="8229600" cy="1828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300" y="460324"/>
            <a:ext cx="27832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Sequences</a:t>
            </a:r>
            <a:endParaRPr sz="5000"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000" y="3733800"/>
            <a:ext cx="83058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2507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7848600" cy="1371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500628"/>
            <a:ext cx="7848600" cy="25191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1140" y="1352753"/>
            <a:ext cx="8683625" cy="50939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6385" marR="5715" indent="-274320" algn="just">
              <a:lnSpc>
                <a:spcPct val="90000"/>
              </a:lnSpc>
              <a:spcBef>
                <a:spcPts val="434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 sequence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in</a:t>
            </a:r>
            <a:r>
              <a:rPr sz="2800" spc="-5" dirty="0">
                <a:latin typeface="Microsoft Sans Serif"/>
                <a:cs typeface="Microsoft Sans Serif"/>
              </a:rPr>
              <a:t> which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every</a:t>
            </a:r>
            <a:r>
              <a:rPr sz="2800" dirty="0">
                <a:latin typeface="Microsoft Sans Serif"/>
                <a:cs typeface="Microsoft Sans Serif"/>
              </a:rPr>
              <a:t> term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after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first</a:t>
            </a:r>
            <a:r>
              <a:rPr sz="2800" spc="-5" dirty="0">
                <a:latin typeface="Microsoft Sans Serif"/>
                <a:cs typeface="Microsoft Sans Serif"/>
              </a:rPr>
              <a:t> is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obtained</a:t>
            </a:r>
            <a:r>
              <a:rPr sz="2800" dirty="0">
                <a:latin typeface="Microsoft Sans Serif"/>
                <a:cs typeface="Microsoft Sans Serif"/>
              </a:rPr>
              <a:t> from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preceding</a:t>
            </a:r>
            <a:r>
              <a:rPr sz="2800" dirty="0">
                <a:latin typeface="Microsoft Sans Serif"/>
                <a:cs typeface="Microsoft Sans Serif"/>
              </a:rPr>
              <a:t> term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by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adding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dirty="0">
                <a:latin typeface="Microsoft Sans Serif"/>
                <a:cs typeface="Microsoft Sans Serif"/>
              </a:rPr>
              <a:t> constant number </a:t>
            </a:r>
            <a:r>
              <a:rPr sz="2800" spc="-5" dirty="0">
                <a:latin typeface="Microsoft Sans Serif"/>
                <a:cs typeface="Microsoft Sans Serif"/>
              </a:rPr>
              <a:t>is </a:t>
            </a:r>
            <a:r>
              <a:rPr sz="2800" spc="-10" dirty="0">
                <a:latin typeface="Microsoft Sans Serif"/>
                <a:cs typeface="Microsoft Sans Serif"/>
              </a:rPr>
              <a:t>called </a:t>
            </a:r>
            <a:r>
              <a:rPr sz="2800" spc="-5" dirty="0">
                <a:latin typeface="Microsoft Sans Serif"/>
                <a:cs typeface="Microsoft Sans Serif"/>
              </a:rPr>
              <a:t>an arithmetic </a:t>
            </a:r>
            <a:r>
              <a:rPr sz="2800" dirty="0">
                <a:latin typeface="Microsoft Sans Serif"/>
                <a:cs typeface="Microsoft Sans Serif"/>
              </a:rPr>
              <a:t>sequence or 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arithmetic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progression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(A.P.)</a:t>
            </a:r>
            <a:endParaRPr sz="2800">
              <a:latin typeface="Microsoft Sans Serif"/>
              <a:cs typeface="Microsoft Sans Serif"/>
            </a:endParaRPr>
          </a:p>
          <a:p>
            <a:pPr marL="286385" marR="5080" indent="-274320" algn="just">
              <a:lnSpc>
                <a:spcPts val="3020"/>
              </a:lnSpc>
              <a:spcBef>
                <a:spcPts val="72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dirty="0">
                <a:latin typeface="Microsoft Sans Serif"/>
                <a:cs typeface="Microsoft Sans Serif"/>
              </a:rPr>
              <a:t> constant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number,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being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difference</a:t>
            </a:r>
            <a:r>
              <a:rPr sz="2800" spc="72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of  </a:t>
            </a:r>
            <a:r>
              <a:rPr sz="2800" dirty="0">
                <a:latin typeface="Microsoft Sans Serif"/>
                <a:cs typeface="Microsoft Sans Serif"/>
              </a:rPr>
              <a:t>any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two</a:t>
            </a:r>
            <a:r>
              <a:rPr sz="2800" dirty="0">
                <a:latin typeface="Microsoft Sans Serif"/>
                <a:cs typeface="Microsoft Sans Serif"/>
              </a:rPr>
              <a:t> consecutive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terms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called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common 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difference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A.P.,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commonly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denoted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“d”.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800" b="1" spc="-10" dirty="0">
                <a:latin typeface="Times New Roman"/>
                <a:cs typeface="Times New Roman"/>
              </a:rPr>
              <a:t>EXAMPLES:</a:t>
            </a:r>
            <a:endParaRPr sz="2800">
              <a:latin typeface="Times New Roman"/>
              <a:cs typeface="Times New Roman"/>
            </a:endParaRPr>
          </a:p>
          <a:p>
            <a:pPr marL="1322070" lvl="1" indent="-39497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1322070" algn="l"/>
              </a:tabLst>
            </a:pPr>
            <a:r>
              <a:rPr sz="2800" dirty="0">
                <a:latin typeface="Microsoft Sans Serif"/>
                <a:cs typeface="Microsoft Sans Serif"/>
              </a:rPr>
              <a:t>5,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9,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13,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17,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1210" dirty="0">
                <a:latin typeface="Microsoft Sans Serif"/>
                <a:cs typeface="Microsoft Sans Serif"/>
              </a:rPr>
              <a:t>…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(common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difference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4)</a:t>
            </a:r>
            <a:endParaRPr sz="2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Microsoft Sans Serif"/>
                <a:cs typeface="Microsoft Sans Serif"/>
              </a:rPr>
              <a:t>2.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0,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-5,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-10,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-15,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215" dirty="0">
                <a:latin typeface="Microsoft Sans Serif"/>
                <a:cs typeface="Microsoft Sans Serif"/>
              </a:rPr>
              <a:t>…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(common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difference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-5)</a:t>
            </a:r>
            <a:endParaRPr sz="2800">
              <a:latin typeface="Microsoft Sans Serif"/>
              <a:cs typeface="Microsoft Sans Serif"/>
            </a:endParaRPr>
          </a:p>
          <a:p>
            <a:pPr marL="927100">
              <a:lnSpc>
                <a:spcPts val="3150"/>
              </a:lnSpc>
              <a:spcBef>
                <a:spcPts val="340"/>
              </a:spcBef>
            </a:pPr>
            <a:r>
              <a:rPr sz="2800" dirty="0">
                <a:latin typeface="Microsoft Sans Serif"/>
                <a:cs typeface="Microsoft Sans Serif"/>
              </a:rPr>
              <a:t>3.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</a:t>
            </a:r>
            <a:r>
              <a:rPr sz="2800" spc="1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a,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3a,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</a:t>
            </a:r>
            <a:r>
              <a:rPr sz="2800" spc="10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5a,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1210" dirty="0">
                <a:latin typeface="Microsoft Sans Serif"/>
                <a:cs typeface="Microsoft Sans Serif"/>
              </a:rPr>
              <a:t>…</a:t>
            </a:r>
            <a:r>
              <a:rPr sz="2800" spc="9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(common</a:t>
            </a:r>
            <a:r>
              <a:rPr sz="2800" spc="1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difference</a:t>
            </a:r>
            <a:r>
              <a:rPr sz="2800" spc="1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ts val="3150"/>
              </a:lnSpc>
            </a:pPr>
            <a:r>
              <a:rPr sz="2800" dirty="0">
                <a:latin typeface="Microsoft Sans Serif"/>
                <a:cs typeface="Microsoft Sans Serif"/>
              </a:rPr>
              <a:t>2a)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9700" y="388696"/>
            <a:ext cx="87503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10" dirty="0"/>
              <a:t> </a:t>
            </a:r>
            <a:r>
              <a:rPr spc="-15" dirty="0"/>
              <a:t>Progression</a:t>
            </a:r>
            <a:r>
              <a:rPr spc="-5" dirty="0"/>
              <a:t> </a:t>
            </a:r>
            <a:r>
              <a:rPr spc="-10" dirty="0"/>
              <a:t>OR</a:t>
            </a:r>
            <a:r>
              <a:rPr spc="-25" dirty="0"/>
              <a:t> </a:t>
            </a:r>
            <a:r>
              <a:rPr spc="-5" dirty="0"/>
              <a:t>Sequences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1264361"/>
            <a:ext cx="8312150" cy="48221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651510">
              <a:lnSpc>
                <a:spcPts val="3570"/>
              </a:lnSpc>
              <a:spcBef>
                <a:spcPts val="545"/>
              </a:spcBef>
            </a:pPr>
            <a:r>
              <a:rPr sz="3300" b="1" dirty="0">
                <a:latin typeface="Times New Roman"/>
                <a:cs typeface="Times New Roman"/>
              </a:rPr>
              <a:t>GEN</a:t>
            </a:r>
            <a:r>
              <a:rPr sz="3300" b="1" spc="-10" dirty="0">
                <a:latin typeface="Times New Roman"/>
                <a:cs typeface="Times New Roman"/>
              </a:rPr>
              <a:t>E</a:t>
            </a:r>
            <a:r>
              <a:rPr sz="3300" b="1" dirty="0">
                <a:latin typeface="Times New Roman"/>
                <a:cs typeface="Times New Roman"/>
              </a:rPr>
              <a:t>RAL</a:t>
            </a:r>
            <a:r>
              <a:rPr sz="3300" b="1" spc="-2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T</a:t>
            </a:r>
            <a:r>
              <a:rPr sz="3300" b="1" spc="-15" dirty="0">
                <a:latin typeface="Times New Roman"/>
                <a:cs typeface="Times New Roman"/>
              </a:rPr>
              <a:t>E</a:t>
            </a:r>
            <a:r>
              <a:rPr sz="3300" b="1" dirty="0">
                <a:latin typeface="Times New Roman"/>
                <a:cs typeface="Times New Roman"/>
              </a:rPr>
              <a:t>RM OF</a:t>
            </a:r>
            <a:r>
              <a:rPr sz="3300" b="1" spc="-3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AN</a:t>
            </a:r>
            <a:r>
              <a:rPr sz="3300" b="1" spc="-17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ARITHME</a:t>
            </a:r>
            <a:r>
              <a:rPr sz="3300" b="1" spc="-15" dirty="0">
                <a:latin typeface="Times New Roman"/>
                <a:cs typeface="Times New Roman"/>
              </a:rPr>
              <a:t>T</a:t>
            </a:r>
            <a:r>
              <a:rPr sz="3300" b="1" dirty="0">
                <a:latin typeface="Times New Roman"/>
                <a:cs typeface="Times New Roman"/>
              </a:rPr>
              <a:t>IC  </a:t>
            </a:r>
            <a:r>
              <a:rPr sz="3300" b="1" spc="-5" dirty="0">
                <a:latin typeface="Times New Roman"/>
                <a:cs typeface="Times New Roman"/>
              </a:rPr>
              <a:t>SEQUENCE:</a:t>
            </a: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ts val="2820"/>
              </a:lnSpc>
              <a:spcBef>
                <a:spcPts val="625"/>
              </a:spcBef>
            </a:pPr>
            <a:r>
              <a:rPr sz="2600" dirty="0">
                <a:latin typeface="Microsoft Sans Serif"/>
                <a:cs typeface="Microsoft Sans Serif"/>
              </a:rPr>
              <a:t>Let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Microsoft Sans Serif"/>
                <a:cs typeface="Microsoft Sans Serif"/>
              </a:rPr>
              <a:t>be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first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 </a:t>
            </a:r>
            <a:r>
              <a:rPr sz="2600" dirty="0">
                <a:latin typeface="Microsoft Sans Serif"/>
                <a:cs typeface="Microsoft Sans Serif"/>
              </a:rPr>
              <a:t>be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common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difference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arithmetic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sequence.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sequence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is:</a:t>
            </a:r>
            <a:endParaRPr sz="2600">
              <a:latin typeface="Microsoft Sans Serif"/>
              <a:cs typeface="Microsoft Sans Serif"/>
            </a:endParaRPr>
          </a:p>
          <a:p>
            <a:pPr marL="1932939">
              <a:lnSpc>
                <a:spcPct val="100000"/>
              </a:lnSpc>
              <a:spcBef>
                <a:spcPts val="270"/>
              </a:spcBef>
            </a:pPr>
            <a:r>
              <a:rPr sz="2600" dirty="0">
                <a:latin typeface="Microsoft Sans Serif"/>
                <a:cs typeface="Microsoft Sans Serif"/>
              </a:rPr>
              <a:t>a,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a+d,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a+2d, a+3d, </a:t>
            </a:r>
            <a:r>
              <a:rPr sz="2600" spc="1130" dirty="0">
                <a:latin typeface="Microsoft Sans Serif"/>
                <a:cs typeface="Microsoft Sans Serif"/>
              </a:rPr>
              <a:t>…</a:t>
            </a:r>
            <a:endParaRPr sz="2600">
              <a:latin typeface="Microsoft Sans Serif"/>
              <a:cs typeface="Microsoft Sans Serif"/>
            </a:endParaRPr>
          </a:p>
          <a:p>
            <a:pPr marL="12700" marR="130810">
              <a:lnSpc>
                <a:spcPct val="110000"/>
              </a:lnSpc>
            </a:pPr>
            <a:r>
              <a:rPr sz="2600" dirty="0">
                <a:latin typeface="Microsoft Sans Serif"/>
                <a:cs typeface="Microsoft Sans Serif"/>
              </a:rPr>
              <a:t>If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a</a:t>
            </a:r>
            <a:r>
              <a:rPr sz="700" spc="-10" dirty="0">
                <a:latin typeface="Microsoft Sans Serif"/>
                <a:cs typeface="Microsoft Sans Serif"/>
              </a:rPr>
              <a:t>i</a:t>
            </a:r>
            <a:r>
              <a:rPr sz="2600" dirty="0">
                <a:latin typeface="Microsoft Sans Serif"/>
                <a:cs typeface="Microsoft Sans Serif"/>
              </a:rPr>
              <a:t>,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for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i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≥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repre</a:t>
            </a:r>
            <a:r>
              <a:rPr sz="2600" spc="10" dirty="0">
                <a:latin typeface="Microsoft Sans Serif"/>
                <a:cs typeface="Microsoft Sans Serif"/>
              </a:rPr>
              <a:t>s</a:t>
            </a:r>
            <a:r>
              <a:rPr sz="2600" dirty="0">
                <a:latin typeface="Microsoft Sans Serif"/>
                <a:cs typeface="Microsoft Sans Serif"/>
              </a:rPr>
              <a:t>e</a:t>
            </a:r>
            <a:r>
              <a:rPr sz="2600" spc="5" dirty="0">
                <a:latin typeface="Microsoft Sans Serif"/>
                <a:cs typeface="Microsoft Sans Serif"/>
              </a:rPr>
              <a:t>n</a:t>
            </a:r>
            <a:r>
              <a:rPr sz="2600" dirty="0">
                <a:latin typeface="Microsoft Sans Serif"/>
                <a:cs typeface="Microsoft Sans Serif"/>
              </a:rPr>
              <a:t>ts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</a:t>
            </a:r>
            <a:r>
              <a:rPr sz="2600" spc="5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q</a:t>
            </a:r>
            <a:r>
              <a:rPr sz="2600" spc="5" dirty="0">
                <a:latin typeface="Microsoft Sans Serif"/>
                <a:cs typeface="Microsoft Sans Serif"/>
              </a:rPr>
              <a:t>u</a:t>
            </a:r>
            <a:r>
              <a:rPr sz="2600" dirty="0">
                <a:latin typeface="Microsoft Sans Serif"/>
                <a:cs typeface="Microsoft Sans Serif"/>
              </a:rPr>
              <a:t>e</a:t>
            </a:r>
            <a:r>
              <a:rPr sz="2600" spc="5" dirty="0">
                <a:latin typeface="Microsoft Sans Serif"/>
                <a:cs typeface="Microsoft Sans Serif"/>
              </a:rPr>
              <a:t>n</a:t>
            </a:r>
            <a:r>
              <a:rPr sz="2600" dirty="0">
                <a:latin typeface="Microsoft Sans Serif"/>
                <a:cs typeface="Microsoft Sans Serif"/>
              </a:rPr>
              <a:t>ce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then  a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first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(1-1)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</a:t>
            </a:r>
            <a:endParaRPr sz="2600">
              <a:latin typeface="Microsoft Sans Serif"/>
              <a:cs typeface="Microsoft Sans Serif"/>
            </a:endParaRPr>
          </a:p>
          <a:p>
            <a:pPr marL="12700" marR="2823845">
              <a:lnSpc>
                <a:spcPct val="110000"/>
              </a:lnSpc>
              <a:spcBef>
                <a:spcPts val="5"/>
              </a:spcBef>
            </a:pP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2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second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(2-1)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third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2d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(3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-1)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 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By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symmetry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nth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(n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-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1)d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for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all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integers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≥1.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9700" y="312496"/>
            <a:ext cx="509079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50" dirty="0"/>
              <a:t> </a:t>
            </a:r>
            <a:r>
              <a:rPr spc="-5" dirty="0"/>
              <a:t>Sequences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61238"/>
            <a:ext cx="50914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5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379730"/>
            <a:ext cx="3629660" cy="8940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latin typeface="Constantia"/>
                <a:cs typeface="Constantia"/>
              </a:rPr>
              <a:t>Examples</a:t>
            </a:r>
            <a:r>
              <a:rPr sz="2400" spc="-5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893444" algn="l"/>
              </a:tabLst>
            </a:pPr>
            <a:r>
              <a:rPr sz="2050" spc="-10" dirty="0">
                <a:solidFill>
                  <a:srgbClr val="0E6EC5"/>
                </a:solidFill>
                <a:latin typeface="Constantia"/>
                <a:cs typeface="Constantia"/>
              </a:rPr>
              <a:t>1.	</a:t>
            </a:r>
            <a:r>
              <a:rPr sz="2400" spc="5" dirty="0">
                <a:latin typeface="Constantia"/>
                <a:cs typeface="Constantia"/>
              </a:rPr>
              <a:t>Let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20" dirty="0">
                <a:latin typeface="Constantia"/>
                <a:cs typeface="Constantia"/>
              </a:rPr>
              <a:t> </a:t>
            </a:r>
            <a:r>
              <a:rPr sz="2500" spc="-40" dirty="0">
                <a:latin typeface="Cambria Math"/>
                <a:cs typeface="Cambria Math"/>
              </a:rPr>
              <a:t>−</a:t>
            </a:r>
            <a:r>
              <a:rPr sz="2400" spc="-40" dirty="0">
                <a:latin typeface="Cambria Math"/>
                <a:cs typeface="Cambria Math"/>
              </a:rPr>
              <a:t>1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179470"/>
            <a:ext cx="33401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7685" algn="l"/>
                <a:tab pos="1100455" algn="l"/>
              </a:tabLst>
            </a:pPr>
            <a:r>
              <a:rPr sz="2050" spc="-10" dirty="0">
                <a:solidFill>
                  <a:srgbClr val="0E6EC5"/>
                </a:solidFill>
                <a:latin typeface="Constantia"/>
                <a:cs typeface="Constantia"/>
              </a:rPr>
              <a:t>2.	</a:t>
            </a:r>
            <a:r>
              <a:rPr sz="2400" spc="5" dirty="0">
                <a:latin typeface="Constantia"/>
                <a:cs typeface="Constantia"/>
              </a:rPr>
              <a:t>Let	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=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500" spc="-30" dirty="0">
                <a:latin typeface="Cambria Math"/>
                <a:cs typeface="Cambria Math"/>
              </a:rPr>
              <a:t>−</a:t>
            </a:r>
            <a:r>
              <a:rPr sz="2400" spc="-30" dirty="0">
                <a:latin typeface="Cambria Math"/>
                <a:cs typeface="Cambria Math"/>
              </a:rPr>
              <a:t>3</a:t>
            </a:r>
            <a:r>
              <a:rPr sz="2400" spc="-3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4512945"/>
            <a:ext cx="305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050" spc="-5" dirty="0">
                <a:solidFill>
                  <a:srgbClr val="0E6EC5"/>
                </a:solidFill>
                <a:latin typeface="Constantia"/>
                <a:cs typeface="Constantia"/>
              </a:rPr>
              <a:t>3.	</a:t>
            </a:r>
            <a:r>
              <a:rPr sz="2400" spc="5" dirty="0">
                <a:latin typeface="Constantia"/>
                <a:cs typeface="Constantia"/>
              </a:rPr>
              <a:t>Let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dirty="0">
                <a:latin typeface="Constantia"/>
                <a:cs typeface="Constantia"/>
              </a:rPr>
              <a:t>: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1600" y="2577083"/>
            <a:ext cx="5940552" cy="54711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4836" y="3858767"/>
            <a:ext cx="5436108" cy="58521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6463" y="5266944"/>
            <a:ext cx="5364480" cy="5852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31140" y="1234131"/>
            <a:ext cx="6684009" cy="52641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600" b="1" dirty="0"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spc="-5" dirty="0">
                <a:latin typeface="Microsoft Sans Serif"/>
                <a:cs typeface="Microsoft Sans Serif"/>
              </a:rPr>
              <a:t>Find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20th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arithmetic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sequence</a:t>
            </a:r>
            <a:endParaRPr sz="2600">
              <a:latin typeface="Microsoft Sans Serif"/>
              <a:cs typeface="Microsoft Sans Serif"/>
            </a:endParaRPr>
          </a:p>
          <a:p>
            <a:pPr marL="2756535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Microsoft Sans Serif"/>
                <a:cs typeface="Microsoft Sans Serif"/>
              </a:rPr>
              <a:t>3,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9,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15,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21,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1130" dirty="0">
                <a:latin typeface="Microsoft Sans Serif"/>
                <a:cs typeface="Microsoft Sans Serif"/>
              </a:rPr>
              <a:t>…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600" b="1" dirty="0">
                <a:latin typeface="Times New Roman"/>
                <a:cs typeface="Times New Roman"/>
              </a:rPr>
              <a:t>SOLUTION: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Microsoft Sans Serif"/>
                <a:cs typeface="Microsoft Sans Serif"/>
              </a:rPr>
              <a:t>Here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first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3</a:t>
            </a:r>
            <a:endParaRPr sz="2600">
              <a:latin typeface="Microsoft Sans Serif"/>
              <a:cs typeface="Microsoft Sans Serif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Microsoft Sans Serif"/>
                <a:cs typeface="Microsoft Sans Serif"/>
              </a:rPr>
              <a:t>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common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difference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9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-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3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6</a:t>
            </a:r>
            <a:endParaRPr sz="2600">
              <a:latin typeface="Microsoft Sans Serif"/>
              <a:cs typeface="Microsoft Sans Serif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Microsoft Sans Serif"/>
                <a:cs typeface="Microsoft Sans Serif"/>
              </a:rPr>
              <a:t>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number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20</a:t>
            </a:r>
            <a:endParaRPr sz="2600">
              <a:latin typeface="Microsoft Sans Serif"/>
              <a:cs typeface="Microsoft Sans Serif"/>
            </a:endParaRPr>
          </a:p>
          <a:p>
            <a:pPr marL="2870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1500" b="1" dirty="0">
                <a:latin typeface="Arial"/>
                <a:cs typeface="Arial"/>
              </a:rPr>
              <a:t>2</a:t>
            </a:r>
            <a:r>
              <a:rPr sz="1500" b="1" spc="-5" dirty="0">
                <a:latin typeface="Arial"/>
                <a:cs typeface="Arial"/>
              </a:rPr>
              <a:t>0</a:t>
            </a:r>
            <a:r>
              <a:rPr sz="1500" b="1" spc="-220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</a:t>
            </a:r>
            <a:r>
              <a:rPr sz="2600" spc="5" dirty="0">
                <a:latin typeface="Microsoft Sans Serif"/>
                <a:cs typeface="Microsoft Sans Serif"/>
              </a:rPr>
              <a:t>a</a:t>
            </a:r>
            <a:r>
              <a:rPr sz="2600" spc="-5" dirty="0">
                <a:latin typeface="Microsoft Sans Serif"/>
                <a:cs typeface="Microsoft Sans Serif"/>
              </a:rPr>
              <a:t>lue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20th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term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?</a:t>
            </a:r>
            <a:endParaRPr sz="2600">
              <a:latin typeface="Microsoft Sans Serif"/>
              <a:cs typeface="Microsoft Sans Serif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Sin</a:t>
            </a:r>
            <a:r>
              <a:rPr sz="2600" dirty="0">
                <a:latin typeface="Microsoft Sans Serif"/>
                <a:cs typeface="Microsoft Sans Serif"/>
              </a:rPr>
              <a:t>ce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a</a:t>
            </a:r>
            <a:r>
              <a:rPr sz="700" spc="-5" dirty="0">
                <a:latin typeface="Microsoft Sans Serif"/>
                <a:cs typeface="Microsoft Sans Serif"/>
              </a:rPr>
              <a:t>n</a:t>
            </a:r>
            <a:r>
              <a:rPr sz="7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-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1)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d;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≥</a:t>
            </a:r>
            <a:r>
              <a:rPr sz="2600" dirty="0">
                <a:latin typeface="Microsoft Sans Serif"/>
                <a:cs typeface="Microsoft Sans Serif"/>
              </a:rPr>
              <a:t>1</a:t>
            </a:r>
            <a:endParaRPr sz="2600">
              <a:latin typeface="Microsoft Sans Serif"/>
              <a:cs typeface="Microsoft Sans Serif"/>
            </a:endParaRPr>
          </a:p>
          <a:p>
            <a:pPr marR="3733165" algn="ctr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Cambria Math"/>
                <a:cs typeface="Cambria Math"/>
              </a:rPr>
              <a:t>∴</a:t>
            </a:r>
            <a:r>
              <a:rPr sz="2600" spc="130" dirty="0">
                <a:latin typeface="Cambria Math"/>
                <a:cs typeface="Cambria Math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1500" b="1" dirty="0">
                <a:latin typeface="Arial"/>
                <a:cs typeface="Arial"/>
              </a:rPr>
              <a:t>20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3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(20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-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1)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6</a:t>
            </a:r>
            <a:endParaRPr sz="2600">
              <a:latin typeface="Microsoft Sans Serif"/>
              <a:cs typeface="Microsoft Sans Serif"/>
            </a:endParaRPr>
          </a:p>
          <a:p>
            <a:pPr marR="3804285" algn="ctr">
              <a:lnSpc>
                <a:spcPct val="100000"/>
              </a:lnSpc>
              <a:spcBef>
                <a:spcPts val="315"/>
              </a:spcBef>
            </a:pP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3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114</a:t>
            </a:r>
            <a:endParaRPr sz="2600">
              <a:latin typeface="Microsoft Sans Serif"/>
              <a:cs typeface="Microsoft Sans Serif"/>
            </a:endParaRPr>
          </a:p>
          <a:p>
            <a:pPr marR="4364990" algn="ctr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Microsoft Sans Serif"/>
                <a:cs typeface="Microsoft Sans Serif"/>
              </a:rPr>
              <a:t>=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117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479806"/>
            <a:ext cx="56508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Arithmetic</a:t>
            </a:r>
            <a:r>
              <a:rPr sz="5000" spc="-90" dirty="0"/>
              <a:t> </a:t>
            </a:r>
            <a:r>
              <a:rPr sz="5000" spc="-5" dirty="0"/>
              <a:t>Sequences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484378"/>
            <a:ext cx="50971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85" dirty="0"/>
              <a:t> </a:t>
            </a:r>
            <a:r>
              <a:rPr spc="-5" dirty="0"/>
              <a:t>Sequences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1140" y="1320749"/>
            <a:ext cx="8648065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EXERCISE: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300"/>
              </a:lnSpc>
              <a:spcBef>
                <a:spcPts val="590"/>
              </a:spcBef>
            </a:pPr>
            <a:r>
              <a:rPr sz="2400" spc="-10" dirty="0">
                <a:latin typeface="Microsoft Sans Serif"/>
                <a:cs typeface="Microsoft Sans Serif"/>
              </a:rPr>
              <a:t>Find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36th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arithmetic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sequence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whose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3rd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7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8th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17.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latin typeface="Microsoft Sans Serif"/>
                <a:cs typeface="Microsoft Sans Serif"/>
              </a:rPr>
              <a:t>Let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first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common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difference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605"/>
              </a:lnSpc>
            </a:pPr>
            <a:r>
              <a:rPr sz="2400" spc="-5" dirty="0">
                <a:latin typeface="Microsoft Sans Serif"/>
                <a:cs typeface="Microsoft Sans Serif"/>
              </a:rPr>
              <a:t>arithmetic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sequence.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The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1900" b="1" spc="-5" dirty="0">
                <a:latin typeface="Arial"/>
                <a:cs typeface="Arial"/>
              </a:rPr>
              <a:t>n</a:t>
            </a:r>
            <a:r>
              <a:rPr sz="1900" b="1" spc="-32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1)d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≥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⇒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1900" b="1" spc="-5" dirty="0">
                <a:latin typeface="Arial"/>
                <a:cs typeface="Arial"/>
              </a:rPr>
              <a:t>3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(3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1)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1900" b="1" spc="-5" dirty="0">
                <a:latin typeface="Arial"/>
                <a:cs typeface="Arial"/>
              </a:rPr>
              <a:t>8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(8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-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Given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</a:t>
            </a:r>
            <a:r>
              <a:rPr sz="700" spc="-5" dirty="0">
                <a:latin typeface="Microsoft Sans Serif"/>
                <a:cs typeface="Microsoft Sans Serif"/>
              </a:rPr>
              <a:t>3</a:t>
            </a:r>
            <a:r>
              <a:rPr sz="7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7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700" spc="-5" dirty="0">
                <a:latin typeface="Microsoft Sans Serif"/>
                <a:cs typeface="Microsoft Sans Serif"/>
              </a:rPr>
              <a:t>8</a:t>
            </a:r>
            <a:r>
              <a:rPr sz="7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1</a:t>
            </a:r>
            <a:r>
              <a:rPr sz="2400" dirty="0">
                <a:latin typeface="Microsoft Sans Serif"/>
                <a:cs typeface="Microsoft Sans Serif"/>
              </a:rPr>
              <a:t>7.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</a:t>
            </a:r>
            <a:r>
              <a:rPr sz="2400" spc="-15" dirty="0">
                <a:latin typeface="Microsoft Sans Serif"/>
                <a:cs typeface="Microsoft Sans Serif"/>
              </a:rPr>
              <a:t>e</a:t>
            </a:r>
            <a:r>
              <a:rPr sz="2400" spc="-5" dirty="0">
                <a:latin typeface="Microsoft Sans Serif"/>
                <a:cs typeface="Microsoft Sans Serif"/>
              </a:rPr>
              <a:t>refo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590"/>
              </a:lnSpc>
            </a:pPr>
            <a:r>
              <a:rPr sz="2400" dirty="0">
                <a:latin typeface="Microsoft Sans Serif"/>
                <a:cs typeface="Microsoft Sans Serif"/>
              </a:rPr>
              <a:t>7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635" dirty="0">
                <a:latin typeface="Microsoft Sans Serif"/>
                <a:cs typeface="Microsoft Sans Serif"/>
              </a:rPr>
              <a:t>2d……………………(1)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17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590"/>
              </a:lnSpc>
            </a:pPr>
            <a:r>
              <a:rPr sz="2400" spc="480" dirty="0">
                <a:latin typeface="Microsoft Sans Serif"/>
                <a:cs typeface="Microsoft Sans Serif"/>
              </a:rPr>
              <a:t>7d………….………..(2)</a:t>
            </a:r>
            <a:endParaRPr sz="2400">
              <a:latin typeface="Microsoft Sans Serif"/>
              <a:cs typeface="Microsoft Sans Serif"/>
            </a:endParaRPr>
          </a:p>
          <a:p>
            <a:pPr marL="12700" marR="4265295">
              <a:lnSpc>
                <a:spcPct val="99600"/>
              </a:lnSpc>
              <a:spcBef>
                <a:spcPts val="10"/>
              </a:spcBef>
              <a:tabLst>
                <a:tab pos="1841500" algn="l"/>
                <a:tab pos="27559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Subtracting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(1)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from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(2),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get,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10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5d		</a:t>
            </a:r>
            <a:r>
              <a:rPr sz="2400" dirty="0">
                <a:latin typeface="Cambria Math"/>
                <a:cs typeface="Cambria Math"/>
              </a:rPr>
              <a:t>⇒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Substituting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(1)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have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7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2(2)	which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gives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 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3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538757"/>
            <a:ext cx="6512559" cy="308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Microsoft Sans Serif"/>
                <a:cs typeface="Microsoft Sans Serif"/>
              </a:rPr>
              <a:t>Thu</a:t>
            </a:r>
            <a:r>
              <a:rPr sz="2800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1)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</a:t>
            </a:r>
            <a:r>
              <a:rPr sz="2800" dirty="0">
                <a:latin typeface="Microsoft Sans Serif"/>
                <a:cs typeface="Microsoft Sans Serif"/>
              </a:rPr>
              <a:t>u</a:t>
            </a:r>
            <a:r>
              <a:rPr sz="2800" spc="-15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Microsoft Sans Serif"/>
                <a:cs typeface="Microsoft Sans Serif"/>
              </a:rPr>
              <a:t>ing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lu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d)</a:t>
            </a:r>
            <a:endParaRPr sz="2800">
              <a:latin typeface="Microsoft Sans Serif"/>
              <a:cs typeface="Microsoft Sans Serif"/>
            </a:endParaRPr>
          </a:p>
          <a:p>
            <a:pPr marL="12065" marR="1565275" algn="ctr">
              <a:lnSpc>
                <a:spcPts val="4029"/>
              </a:lnSpc>
              <a:spcBef>
                <a:spcPts val="245"/>
              </a:spcBef>
              <a:tabLst>
                <a:tab pos="926465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Hence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value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36th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term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36	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(36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-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1)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2</a:t>
            </a:r>
            <a:endParaRPr sz="2800">
              <a:latin typeface="Microsoft Sans Serif"/>
              <a:cs typeface="Microsoft Sans Serif"/>
            </a:endParaRPr>
          </a:p>
          <a:p>
            <a:pPr marR="1515745" algn="ctr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3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+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70</a:t>
            </a:r>
            <a:endParaRPr sz="2800">
              <a:latin typeface="Microsoft Sans Serif"/>
              <a:cs typeface="Microsoft Sans Serif"/>
            </a:endParaRPr>
          </a:p>
          <a:p>
            <a:pPr marR="2934970" algn="ctr">
              <a:lnSpc>
                <a:spcPct val="100000"/>
              </a:lnSpc>
              <a:spcBef>
                <a:spcPts val="590"/>
              </a:spcBef>
              <a:tabLst>
                <a:tab pos="814705" algn="l"/>
              </a:tabLst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1400" b="1" dirty="0">
                <a:latin typeface="Arial"/>
                <a:cs typeface="Arial"/>
              </a:rPr>
              <a:t>36	</a:t>
            </a:r>
            <a:r>
              <a:rPr sz="2800" spc="-5" dirty="0">
                <a:latin typeface="Microsoft Sans Serif"/>
                <a:cs typeface="Microsoft Sans Serif"/>
              </a:rPr>
              <a:t>=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73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661238"/>
            <a:ext cx="50914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</a:t>
            </a:r>
            <a:r>
              <a:rPr spc="-45" dirty="0"/>
              <a:t> </a:t>
            </a:r>
            <a:r>
              <a:rPr spc="-5" dirty="0"/>
              <a:t>Sequences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5243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Section</a:t>
            </a:r>
            <a:r>
              <a:rPr sz="5000" spc="-85" dirty="0"/>
              <a:t> </a:t>
            </a:r>
            <a:r>
              <a:rPr sz="5000" dirty="0"/>
              <a:t>Summary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67436"/>
            <a:ext cx="6666865" cy="26981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Sequences.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Examples: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Geometric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Progression,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Arithmetic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Progression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Recurrence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Relations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Example: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Fibonacci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Summations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255778"/>
            <a:ext cx="29165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1140" y="931251"/>
            <a:ext cx="8489950" cy="5245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Sequences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ordered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lists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elements.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EXAMPLES:</a:t>
            </a:r>
            <a:endParaRPr sz="24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2,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3,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5,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8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  <a:tab pos="1290955" algn="l"/>
              </a:tabLst>
            </a:pP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3,	9,</a:t>
            </a:r>
            <a:r>
              <a:rPr sz="2200" spc="-4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27, </a:t>
            </a:r>
            <a:r>
              <a:rPr sz="2200" spc="-5" dirty="0">
                <a:latin typeface="Constantia"/>
                <a:cs typeface="Constantia"/>
              </a:rPr>
              <a:t>81,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…….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2,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3,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4,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5, …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4,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8,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12,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16,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20,…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60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2,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4,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8,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16,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32,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…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1/2,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1/3,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1/4,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1/5,</a:t>
            </a:r>
            <a:r>
              <a:rPr sz="2200" spc="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…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4,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9,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16,</a:t>
            </a:r>
            <a:r>
              <a:rPr sz="2200" spc="-15" dirty="0">
                <a:latin typeface="Constantia"/>
                <a:cs typeface="Constantia"/>
              </a:rPr>
              <a:t> 25,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…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4090"/>
              <a:buFont typeface="Segoe UI Symbol"/>
              <a:buChar char="⚫"/>
              <a:tabLst>
                <a:tab pos="722630" algn="l"/>
                <a:tab pos="723265" algn="l"/>
              </a:tabLst>
            </a:pP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-1,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-1,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-1,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…</a:t>
            </a:r>
            <a:endParaRPr sz="2200">
              <a:latin typeface="Constantia"/>
              <a:cs typeface="Constantia"/>
            </a:endParaRPr>
          </a:p>
          <a:p>
            <a:pPr marL="286385" marR="209550" indent="-274320">
              <a:lnSpc>
                <a:spcPts val="2590"/>
              </a:lnSpc>
              <a:spcBef>
                <a:spcPts val="6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Sequences </a:t>
            </a:r>
            <a:r>
              <a:rPr sz="2400" dirty="0">
                <a:latin typeface="Constantia"/>
                <a:cs typeface="Constantia"/>
              </a:rPr>
              <a:t>arise </a:t>
            </a:r>
            <a:r>
              <a:rPr sz="2400" spc="-10" dirty="0">
                <a:latin typeface="Constantia"/>
                <a:cs typeface="Constantia"/>
              </a:rPr>
              <a:t>throughout mathematics, </a:t>
            </a:r>
            <a:r>
              <a:rPr sz="2400" spc="-15" dirty="0">
                <a:latin typeface="Constantia"/>
                <a:cs typeface="Constantia"/>
              </a:rPr>
              <a:t>computer </a:t>
            </a:r>
            <a:r>
              <a:rPr sz="2400" spc="-10" dirty="0">
                <a:latin typeface="Constantia"/>
                <a:cs typeface="Constantia"/>
              </a:rPr>
              <a:t>science,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disciplines,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ranging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botany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music.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59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3255645" algn="l"/>
              </a:tabLst>
            </a:pPr>
            <a:r>
              <a:rPr sz="2400" spc="-85" dirty="0">
                <a:latin typeface="Constantia"/>
                <a:cs typeface="Constantia"/>
              </a:rPr>
              <a:t>We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introduce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	terminology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represent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sums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terms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sequences.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959991"/>
            <a:ext cx="804545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important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data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type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computer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programming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consists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finite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sequences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known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one- </a:t>
            </a:r>
            <a:r>
              <a:rPr sz="2800" spc="-5" dirty="0">
                <a:latin typeface="Microsoft Sans Serif"/>
                <a:cs typeface="Microsoft Sans Serif"/>
              </a:rPr>
              <a:t> dimensional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arrays;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single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which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 </a:t>
            </a:r>
            <a:r>
              <a:rPr sz="2800" dirty="0">
                <a:latin typeface="Microsoft Sans Serif"/>
                <a:cs typeface="Microsoft Sans Serif"/>
              </a:rPr>
              <a:t> sequence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variables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may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stored.</a:t>
            </a: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b="1" spc="-10" dirty="0">
                <a:latin typeface="Times New Roman"/>
                <a:cs typeface="Times New Roman"/>
              </a:rPr>
              <a:t>EXAMPLE:</a:t>
            </a:r>
            <a:endParaRPr sz="2800" dirty="0">
              <a:latin typeface="Times New Roman"/>
              <a:cs typeface="Times New Roman"/>
            </a:endParaRPr>
          </a:p>
          <a:p>
            <a:pPr marL="286385" marR="517525" indent="-274320">
              <a:lnSpc>
                <a:spcPct val="100000"/>
              </a:lnSpc>
              <a:spcBef>
                <a:spcPts val="70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names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students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in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class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may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be </a:t>
            </a:r>
            <a:r>
              <a:rPr sz="2800" dirty="0">
                <a:latin typeface="Microsoft Sans Serif"/>
                <a:cs typeface="Microsoft Sans Serif"/>
              </a:rPr>
              <a:t> represented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array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elements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“name”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as:</a:t>
            </a: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Microsoft Sans Serif"/>
                <a:cs typeface="Microsoft Sans Serif"/>
              </a:rPr>
              <a:t>name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[0],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name[1],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name[2],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605" dirty="0">
                <a:latin typeface="Microsoft Sans Serif"/>
                <a:cs typeface="Microsoft Sans Serif"/>
              </a:rPr>
              <a:t>…,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name[k-1]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038" rIns="0" bIns="0" rtlCol="0">
            <a:spAutoFit/>
          </a:bodyPr>
          <a:lstStyle/>
          <a:p>
            <a:pPr marL="38100" marR="5080">
              <a:lnSpc>
                <a:spcPts val="3940"/>
              </a:lnSpc>
              <a:spcBef>
                <a:spcPts val="1050"/>
              </a:spcBef>
            </a:pPr>
            <a:r>
              <a:rPr sz="4100" b="1" dirty="0">
                <a:latin typeface="Times New Roman"/>
                <a:cs typeface="Times New Roman"/>
              </a:rPr>
              <a:t>SEQUENCES</a:t>
            </a:r>
            <a:r>
              <a:rPr sz="4100" b="1" spc="-55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IN</a:t>
            </a:r>
            <a:r>
              <a:rPr sz="4100" b="1" spc="-25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COMPUTER </a:t>
            </a:r>
            <a:r>
              <a:rPr sz="4100" b="1" spc="-1010" dirty="0">
                <a:latin typeface="Times New Roman"/>
                <a:cs typeface="Times New Roman"/>
              </a:rPr>
              <a:t> </a:t>
            </a:r>
            <a:r>
              <a:rPr sz="4100" b="1" dirty="0">
                <a:latin typeface="Times New Roman"/>
                <a:cs typeface="Times New Roman"/>
              </a:rPr>
              <a:t>PROGRAMMING:</a:t>
            </a:r>
            <a:endParaRPr sz="4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12673"/>
            <a:ext cx="250634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340" y="1649095"/>
            <a:ext cx="8128634" cy="38703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7985" marR="214629" indent="-116205">
              <a:lnSpc>
                <a:spcPts val="2830"/>
              </a:lnSpc>
              <a:spcBef>
                <a:spcPts val="440"/>
              </a:spcBef>
            </a:pPr>
            <a:r>
              <a:rPr sz="2600" b="1" dirty="0">
                <a:latin typeface="Constantia"/>
                <a:cs typeface="Constantia"/>
              </a:rPr>
              <a:t>De</a:t>
            </a:r>
            <a:r>
              <a:rPr sz="2600" b="1" spc="60" dirty="0">
                <a:latin typeface="Constantia"/>
                <a:cs typeface="Constantia"/>
              </a:rPr>
              <a:t>f</a:t>
            </a:r>
            <a:r>
              <a:rPr sz="2600" b="1" dirty="0">
                <a:latin typeface="Constantia"/>
                <a:cs typeface="Constantia"/>
              </a:rPr>
              <a:t>initi</a:t>
            </a:r>
            <a:r>
              <a:rPr sz="2600" b="1" spc="5" dirty="0">
                <a:latin typeface="Constantia"/>
                <a:cs typeface="Constantia"/>
              </a:rPr>
              <a:t>o</a:t>
            </a:r>
            <a:r>
              <a:rPr sz="2600" b="1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s</a:t>
            </a:r>
            <a:r>
              <a:rPr sz="2600" i="1" spc="5" dirty="0">
                <a:latin typeface="Constantia"/>
                <a:cs typeface="Constantia"/>
              </a:rPr>
              <a:t>e</a:t>
            </a:r>
            <a:r>
              <a:rPr sz="2600" i="1" dirty="0">
                <a:latin typeface="Constantia"/>
                <a:cs typeface="Constantia"/>
              </a:rPr>
              <a:t>quence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function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 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(usually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either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{</a:t>
            </a:r>
            <a:r>
              <a:rPr sz="2600" spc="-25" dirty="0">
                <a:latin typeface="Cambria Math"/>
                <a:cs typeface="Cambria Math"/>
              </a:rPr>
              <a:t>0,</a:t>
            </a:r>
            <a:r>
              <a:rPr sz="2600" dirty="0">
                <a:latin typeface="Cambria Math"/>
                <a:cs typeface="Cambria Math"/>
              </a:rPr>
              <a:t> 1,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2, 3, 4, </a:t>
            </a:r>
            <a:r>
              <a:rPr sz="2600" dirty="0">
                <a:latin typeface="Constantia"/>
                <a:cs typeface="Constantia"/>
              </a:rPr>
              <a:t>…..}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endParaRPr sz="2600">
              <a:latin typeface="Constantia"/>
              <a:cs typeface="Constantia"/>
            </a:endParaRPr>
          </a:p>
          <a:p>
            <a:pPr marL="387985">
              <a:lnSpc>
                <a:spcPts val="2765"/>
              </a:lnSpc>
            </a:pPr>
            <a:r>
              <a:rPr sz="2600" spc="-5" dirty="0">
                <a:latin typeface="Constantia"/>
                <a:cs typeface="Constantia"/>
              </a:rPr>
              <a:t>{</a:t>
            </a:r>
            <a:r>
              <a:rPr sz="2600" dirty="0">
                <a:latin typeface="Cambria Math"/>
                <a:cs typeface="Cambria Math"/>
              </a:rPr>
              <a:t>1, 2, 3, 4,</a:t>
            </a:r>
            <a:r>
              <a:rPr sz="2600" spc="-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onstantia"/>
                <a:cs typeface="Constantia"/>
              </a:rPr>
              <a:t>…</a:t>
            </a:r>
            <a:r>
              <a:rPr sz="2600" spc="5" dirty="0">
                <a:latin typeface="Constantia"/>
                <a:cs typeface="Constantia"/>
              </a:rPr>
              <a:t>.</a:t>
            </a:r>
            <a:r>
              <a:rPr sz="2600" dirty="0">
                <a:latin typeface="Constantia"/>
                <a:cs typeface="Constantia"/>
              </a:rPr>
              <a:t>}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387985" marR="43180" indent="-274320">
              <a:lnSpc>
                <a:spcPct val="90000"/>
              </a:lnSpc>
              <a:spcBef>
                <a:spcPts val="6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88620" algn="l"/>
                <a:tab pos="838200" algn="l"/>
                <a:tab pos="1889760" algn="l"/>
                <a:tab pos="2401570" algn="l"/>
                <a:tab pos="2941320" algn="l"/>
                <a:tab pos="4782820" algn="l"/>
                <a:tab pos="4831715" algn="l"/>
                <a:tab pos="7043420" algn="l"/>
              </a:tabLst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</a:t>
            </a:r>
            <a:r>
              <a:rPr sz="2600" spc="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io</a:t>
            </a:r>
            <a:r>
              <a:rPr sz="2600" dirty="0">
                <a:latin typeface="Constantia"/>
                <a:cs typeface="Constantia"/>
              </a:rPr>
              <a:t>n	</a:t>
            </a:r>
            <a:r>
              <a:rPr sz="2600" i="1" spc="-5" dirty="0">
                <a:latin typeface="Constantia"/>
                <a:cs typeface="Constantia"/>
              </a:rPr>
              <a:t>a</a:t>
            </a:r>
            <a:r>
              <a:rPr sz="2700" spc="-67" baseline="-20061" dirty="0">
                <a:latin typeface="Cambria Math"/>
                <a:cs typeface="Cambria Math"/>
              </a:rPr>
              <a:t>n</a:t>
            </a:r>
            <a:r>
              <a:rPr sz="2700" baseline="-20061" dirty="0">
                <a:latin typeface="Cambria Math"/>
                <a:cs typeface="Cambria Math"/>
              </a:rPr>
              <a:t>	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den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ima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in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.	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a</a:t>
            </a:r>
            <a:r>
              <a:rPr sz="2700" spc="-67" baseline="-20061" dirty="0">
                <a:latin typeface="Cambria Math"/>
                <a:cs typeface="Cambria Math"/>
              </a:rPr>
              <a:t>n</a:t>
            </a:r>
            <a:r>
              <a:rPr sz="2700" baseline="-20061" dirty="0">
                <a:latin typeface="Cambria Math"/>
                <a:cs typeface="Cambria Math"/>
              </a:rPr>
              <a:t>		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equ</a:t>
            </a:r>
            <a:r>
              <a:rPr sz="2600" spc="-25" dirty="0">
                <a:latin typeface="Constantia"/>
                <a:cs typeface="Constantia"/>
              </a:rPr>
              <a:t>iv</a:t>
            </a:r>
            <a:r>
              <a:rPr sz="2600" dirty="0">
                <a:latin typeface="Constantia"/>
                <a:cs typeface="Constantia"/>
              </a:rPr>
              <a:t>alent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 </a:t>
            </a:r>
            <a:r>
              <a:rPr sz="2600" i="1" dirty="0">
                <a:latin typeface="Constantia"/>
                <a:cs typeface="Constantia"/>
              </a:rPr>
              <a:t>f(n)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f</a:t>
            </a:r>
            <a:r>
              <a:rPr sz="2600" i="1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function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	</a:t>
            </a:r>
            <a:r>
              <a:rPr sz="2600" spc="-15" dirty="0">
                <a:latin typeface="Constantia"/>
                <a:cs typeface="Constantia"/>
              </a:rPr>
              <a:t>{</a:t>
            </a:r>
            <a:r>
              <a:rPr sz="2600" dirty="0">
                <a:latin typeface="Cambria Math"/>
                <a:cs typeface="Cambria Math"/>
              </a:rPr>
              <a:t>0,1,2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10" dirty="0">
                <a:latin typeface="Constantia"/>
                <a:cs typeface="Constantia"/>
              </a:rPr>
              <a:t>…</a:t>
            </a:r>
            <a:r>
              <a:rPr sz="2600" dirty="0">
                <a:latin typeface="Constantia"/>
                <a:cs typeface="Constantia"/>
              </a:rPr>
              <a:t>..}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i="1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.	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  </a:t>
            </a:r>
            <a:r>
              <a:rPr sz="2600" i="1" spc="5" dirty="0">
                <a:latin typeface="Constantia"/>
                <a:cs typeface="Constantia"/>
              </a:rPr>
              <a:t>a</a:t>
            </a:r>
            <a:r>
              <a:rPr sz="2550" i="1" spc="7" baseline="-21241" dirty="0">
                <a:latin typeface="Constantia"/>
                <a:cs typeface="Constantia"/>
              </a:rPr>
              <a:t>n	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term</a:t>
            </a:r>
            <a:r>
              <a:rPr sz="2600" i="1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sequence.</a:t>
            </a:r>
            <a:endParaRPr sz="2600">
              <a:latin typeface="Constantia"/>
              <a:cs typeface="Constantia"/>
            </a:endParaRPr>
          </a:p>
          <a:p>
            <a:pPr marL="146050" algn="ctr">
              <a:lnSpc>
                <a:spcPct val="100000"/>
              </a:lnSpc>
              <a:spcBef>
                <a:spcPts val="315"/>
              </a:spcBef>
            </a:pPr>
            <a:r>
              <a:rPr sz="2600" spc="5" dirty="0">
                <a:latin typeface="Constantia"/>
                <a:cs typeface="Constantia"/>
              </a:rPr>
              <a:t>OR</a:t>
            </a:r>
            <a:endParaRPr sz="2600">
              <a:latin typeface="Constantia"/>
              <a:cs typeface="Constantia"/>
            </a:endParaRPr>
          </a:p>
          <a:p>
            <a:pPr marL="114300" marR="265430">
              <a:lnSpc>
                <a:spcPts val="2810"/>
              </a:lnSpc>
              <a:spcBef>
                <a:spcPts val="665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seq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ju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wri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 </a:t>
            </a:r>
            <a:r>
              <a:rPr sz="2600" spc="-85" dirty="0">
                <a:latin typeface="Constantia"/>
                <a:cs typeface="Constantia"/>
              </a:rPr>
              <a:t>row.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90499"/>
            <a:ext cx="27800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Sequenc</a:t>
            </a:r>
            <a:r>
              <a:rPr sz="5000" spc="-25" dirty="0"/>
              <a:t>e</a:t>
            </a:r>
            <a:r>
              <a:rPr sz="5000" dirty="0"/>
              <a:t>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47390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onstantia"/>
                <a:cs typeface="Constantia"/>
              </a:rPr>
              <a:t>Example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Consider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944" y="1947799"/>
            <a:ext cx="89661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4000" y="1981200"/>
            <a:ext cx="734568" cy="3825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7800" y="3048000"/>
            <a:ext cx="1385315" cy="7711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57600" y="3276600"/>
            <a:ext cx="3895344" cy="3825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24200" y="4572000"/>
            <a:ext cx="1982724" cy="7802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2507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3240" y="1361095"/>
            <a:ext cx="8005445" cy="47637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sz="3000" b="1" spc="-15" dirty="0">
                <a:latin typeface="Constantia"/>
                <a:cs typeface="Constantia"/>
              </a:rPr>
              <a:t>EXAMPLE:</a:t>
            </a:r>
            <a:endParaRPr sz="3000">
              <a:latin typeface="Constantia"/>
              <a:cs typeface="Constantia"/>
            </a:endParaRPr>
          </a:p>
          <a:p>
            <a:pPr marL="25400" marR="17780">
              <a:lnSpc>
                <a:spcPct val="101299"/>
              </a:lnSpc>
              <a:spcBef>
                <a:spcPts val="305"/>
              </a:spcBef>
              <a:tabLst>
                <a:tab pos="1854200" algn="l"/>
              </a:tabLst>
            </a:pPr>
            <a:r>
              <a:rPr sz="2600" spc="-30" dirty="0">
                <a:latin typeface="Constantia"/>
                <a:cs typeface="Constantia"/>
              </a:rPr>
              <a:t>Write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four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terms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defined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ormula:	bj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1 +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ambria Math"/>
                <a:cs typeface="Cambria Math"/>
              </a:rPr>
              <a:t>2</a:t>
            </a:r>
            <a:r>
              <a:rPr sz="2850" spc="1110" baseline="27777" dirty="0">
                <a:latin typeface="Cambria Math"/>
                <a:cs typeface="Cambria Math"/>
              </a:rPr>
              <a:t>𝑗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≥ 0   </a:t>
            </a:r>
            <a:r>
              <a:rPr sz="2600" spc="-5" dirty="0">
                <a:latin typeface="Constantia"/>
                <a:cs typeface="Constantia"/>
              </a:rPr>
              <a:t>SOLUTION: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33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b0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1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ambria Math"/>
                <a:cs typeface="Cambria Math"/>
              </a:rPr>
              <a:t>2</a:t>
            </a:r>
            <a:r>
              <a:rPr sz="2850" spc="30" baseline="27777" dirty="0">
                <a:latin typeface="Cambria Math"/>
                <a:cs typeface="Cambria Math"/>
              </a:rPr>
              <a:t>0</a:t>
            </a:r>
            <a:r>
              <a:rPr sz="2850" spc="502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b1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2</a:t>
            </a:r>
            <a:r>
              <a:rPr sz="2850" spc="-15" baseline="27777" dirty="0">
                <a:latin typeface="Cambria Math"/>
                <a:cs typeface="Cambria Math"/>
              </a:rPr>
              <a:t>1</a:t>
            </a:r>
            <a:r>
              <a:rPr sz="2850" spc="517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3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b2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ambria Math"/>
                <a:cs typeface="Cambria Math"/>
              </a:rPr>
              <a:t>2</a:t>
            </a:r>
            <a:r>
              <a:rPr sz="2850" spc="30" baseline="27777" dirty="0">
                <a:latin typeface="Cambria Math"/>
                <a:cs typeface="Cambria Math"/>
              </a:rPr>
              <a:t>2</a:t>
            </a:r>
            <a:r>
              <a:rPr sz="2850" spc="480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</a:t>
            </a:r>
            <a:endParaRPr sz="2600">
              <a:latin typeface="Constantia"/>
              <a:cs typeface="Constantia"/>
            </a:endParaRPr>
          </a:p>
          <a:p>
            <a:pPr marL="25400" marR="4722495">
              <a:lnSpc>
                <a:spcPct val="109200"/>
              </a:lnSpc>
              <a:spcBef>
                <a:spcPts val="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b3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ambria Math"/>
                <a:cs typeface="Cambria Math"/>
              </a:rPr>
              <a:t>2</a:t>
            </a:r>
            <a:r>
              <a:rPr sz="2850" spc="30" baseline="27777" dirty="0">
                <a:latin typeface="Cambria Math"/>
                <a:cs typeface="Cambria Math"/>
              </a:rPr>
              <a:t>3</a:t>
            </a:r>
            <a:r>
              <a:rPr sz="2850" spc="480" baseline="27777" dirty="0">
                <a:latin typeface="Cambria Math"/>
                <a:cs typeface="Cambria Math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9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REMARK:</a:t>
            </a:r>
            <a:endParaRPr sz="2600">
              <a:latin typeface="Constantia"/>
              <a:cs typeface="Constantia"/>
            </a:endParaRPr>
          </a:p>
          <a:p>
            <a:pPr marL="25400" marR="339090">
              <a:lnSpc>
                <a:spcPts val="2780"/>
              </a:lnSpc>
              <a:spcBef>
                <a:spcPts val="835"/>
              </a:spcBef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ormula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bj = 1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 </a:t>
            </a:r>
            <a:r>
              <a:rPr sz="2600" spc="55" dirty="0">
                <a:latin typeface="Cambria Math"/>
                <a:cs typeface="Cambria Math"/>
              </a:rPr>
              <a:t>2</a:t>
            </a:r>
            <a:r>
              <a:rPr sz="2850" spc="1110" baseline="27777" dirty="0">
                <a:latin typeface="Cambria Math"/>
                <a:cs typeface="Cambria Math"/>
              </a:rPr>
              <a:t>𝑗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 ≥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0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  </a:t>
            </a:r>
            <a:r>
              <a:rPr sz="2600" spc="-5" dirty="0">
                <a:latin typeface="Constantia"/>
                <a:cs typeface="Constantia"/>
              </a:rPr>
              <a:t>infinite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having </a:t>
            </a:r>
            <a:r>
              <a:rPr sz="2600" spc="-5" dirty="0">
                <a:latin typeface="Constantia"/>
                <a:cs typeface="Constantia"/>
              </a:rPr>
              <a:t>infinite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values.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0840" y="1089024"/>
            <a:ext cx="8499475" cy="59270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9720" indent="-274320">
              <a:lnSpc>
                <a:spcPct val="100000"/>
              </a:lnSpc>
              <a:spcBef>
                <a:spcPts val="41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EXERCISE:</a:t>
            </a:r>
            <a:endParaRPr sz="2400">
              <a:latin typeface="Times New Roman"/>
              <a:cs typeface="Times New Roman"/>
            </a:endParaRPr>
          </a:p>
          <a:p>
            <a:pPr marL="25400" marR="588010">
              <a:lnSpc>
                <a:spcPts val="2590"/>
              </a:lnSpc>
              <a:spcBef>
                <a:spcPts val="640"/>
              </a:spcBef>
            </a:pPr>
            <a:r>
              <a:rPr sz="2400" spc="-5" dirty="0">
                <a:latin typeface="Microsoft Sans Serif"/>
                <a:cs typeface="Microsoft Sans Serif"/>
              </a:rPr>
              <a:t>Compute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first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six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terms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sequence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defined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formula</a:t>
            </a:r>
            <a:endParaRPr sz="2400">
              <a:latin typeface="Microsoft Sans Serif"/>
              <a:cs typeface="Microsoft Sans Serif"/>
            </a:endParaRPr>
          </a:p>
          <a:p>
            <a:pPr marL="299720" indent="-274320">
              <a:lnSpc>
                <a:spcPct val="100000"/>
              </a:lnSpc>
              <a:spcBef>
                <a:spcPts val="254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1+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(−1)</a:t>
            </a:r>
            <a:r>
              <a:rPr sz="2625" spc="30" baseline="28571" dirty="0">
                <a:latin typeface="Cambria Math"/>
                <a:cs typeface="Cambria Math"/>
              </a:rPr>
              <a:t>𝑛</a:t>
            </a:r>
            <a:r>
              <a:rPr sz="2625" spc="38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all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integers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≥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2400" b="1" spc="-5" dirty="0">
                <a:latin typeface="Times New Roman"/>
                <a:cs typeface="Times New Roman"/>
              </a:rPr>
              <a:t>SOLUTION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99720" indent="-27432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C0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(−1)</a:t>
            </a:r>
            <a:r>
              <a:rPr sz="2625" spc="7" baseline="28571" dirty="0">
                <a:latin typeface="Cambria Math"/>
                <a:cs typeface="Cambria Math"/>
              </a:rPr>
              <a:t>0</a:t>
            </a:r>
            <a:r>
              <a:rPr sz="2625" spc="33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  <a:p>
            <a:pPr marL="2997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C1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(−1)</a:t>
            </a:r>
            <a:r>
              <a:rPr sz="2625" spc="-7" baseline="28571" dirty="0">
                <a:latin typeface="Cambria Math"/>
                <a:cs typeface="Cambria Math"/>
              </a:rPr>
              <a:t>1</a:t>
            </a:r>
            <a:r>
              <a:rPr sz="2625" spc="33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(-1)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  <a:p>
            <a:pPr marL="2997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dirty="0">
                <a:latin typeface="Microsoft Sans Serif"/>
                <a:cs typeface="Microsoft Sans Serif"/>
              </a:rPr>
              <a:t>C2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(−1)</a:t>
            </a:r>
            <a:r>
              <a:rPr sz="2625" spc="7" baseline="28571" dirty="0">
                <a:latin typeface="Cambria Math"/>
                <a:cs typeface="Cambria Math"/>
              </a:rPr>
              <a:t>2</a:t>
            </a:r>
            <a:r>
              <a:rPr sz="2625" spc="330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  <a:p>
            <a:pPr marL="299720" indent="-2743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C3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(−1)</a:t>
            </a:r>
            <a:r>
              <a:rPr sz="2625" spc="7" baseline="28571" dirty="0">
                <a:latin typeface="Cambria Math"/>
                <a:cs typeface="Cambria Math"/>
              </a:rPr>
              <a:t>3</a:t>
            </a:r>
            <a:r>
              <a:rPr sz="2625" spc="33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(-1)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  <a:p>
            <a:pPr marL="299720" indent="-2743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C4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(−1)</a:t>
            </a:r>
            <a:r>
              <a:rPr sz="2625" spc="7" baseline="28571" dirty="0">
                <a:latin typeface="Cambria Math"/>
                <a:cs typeface="Cambria Math"/>
              </a:rPr>
              <a:t>4</a:t>
            </a:r>
            <a:r>
              <a:rPr sz="2625" spc="33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1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endParaRPr sz="2400">
              <a:latin typeface="Microsoft Sans Serif"/>
              <a:cs typeface="Microsoft Sans Serif"/>
            </a:endParaRPr>
          </a:p>
          <a:p>
            <a:pPr marL="299720" indent="-274320">
              <a:lnSpc>
                <a:spcPct val="100000"/>
              </a:lnSpc>
              <a:spcBef>
                <a:spcPts val="32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99720" algn="l"/>
              </a:tabLst>
            </a:pPr>
            <a:r>
              <a:rPr sz="2400" dirty="0">
                <a:latin typeface="Microsoft Sans Serif"/>
                <a:cs typeface="Microsoft Sans Serif"/>
              </a:rPr>
              <a:t>C5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(−1)</a:t>
            </a:r>
            <a:r>
              <a:rPr sz="2625" spc="7" baseline="28571" dirty="0">
                <a:latin typeface="Cambria Math"/>
                <a:cs typeface="Cambria Math"/>
              </a:rPr>
              <a:t>5</a:t>
            </a:r>
            <a:r>
              <a:rPr sz="2625" spc="330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+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(-1)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</a:t>
            </a:r>
            <a:endParaRPr sz="2400">
              <a:latin typeface="Microsoft Sans Serif"/>
              <a:cs typeface="Microsoft Sans Serif"/>
            </a:endParaRPr>
          </a:p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2400" b="1" spc="-5" dirty="0">
                <a:latin typeface="Times New Roman"/>
                <a:cs typeface="Times New Roman"/>
              </a:rPr>
              <a:t>REMARK:</a:t>
            </a:r>
            <a:endParaRPr sz="2400">
              <a:latin typeface="Times New Roman"/>
              <a:cs typeface="Times New Roman"/>
            </a:endParaRPr>
          </a:p>
          <a:p>
            <a:pPr marL="25400" marR="17780">
              <a:lnSpc>
                <a:spcPts val="2590"/>
              </a:lnSpc>
              <a:spcBef>
                <a:spcPts val="640"/>
              </a:spcBef>
              <a:buAutoNum type="arabicParenR"/>
              <a:tabLst>
                <a:tab pos="381635" algn="l"/>
              </a:tabLst>
            </a:pPr>
            <a:r>
              <a:rPr sz="2400" dirty="0">
                <a:latin typeface="Microsoft Sans Serif"/>
                <a:cs typeface="Microsoft Sans Serif"/>
              </a:rPr>
              <a:t>If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even,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2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odd,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0.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Hence,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sequence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oscillates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endlessly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2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0.</a:t>
            </a:r>
            <a:endParaRPr sz="2400">
              <a:latin typeface="Microsoft Sans Serif"/>
              <a:cs typeface="Microsoft Sans Serif"/>
            </a:endParaRPr>
          </a:p>
          <a:p>
            <a:pPr marL="363220" indent="-338455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36385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infinite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sequence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have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only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finite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number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231724"/>
            <a:ext cx="27832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Sequences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3"/>
              <a:ext cx="9143999" cy="1028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7" cy="1020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28" y="52323"/>
              <a:ext cx="9145590" cy="90182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179578"/>
            <a:ext cx="2507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Sequences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1219200"/>
            <a:ext cx="8458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Constantia</vt:lpstr>
      <vt:lpstr>Microsoft Sans Serif</vt:lpstr>
      <vt:lpstr>Segoe UI Symbol</vt:lpstr>
      <vt:lpstr>Times New Roman</vt:lpstr>
      <vt:lpstr>Office Theme</vt:lpstr>
      <vt:lpstr>PowerPoint Presentation</vt:lpstr>
      <vt:lpstr>Section Summary</vt:lpstr>
      <vt:lpstr>Introduction</vt:lpstr>
      <vt:lpstr>SEQUENCES IN COMPUTER  PROGRAMMING:</vt:lpstr>
      <vt:lpstr>Sequences</vt:lpstr>
      <vt:lpstr>Sequences</vt:lpstr>
      <vt:lpstr>Sequences</vt:lpstr>
      <vt:lpstr>Sequences</vt:lpstr>
      <vt:lpstr>Sequences</vt:lpstr>
      <vt:lpstr>Sequences</vt:lpstr>
      <vt:lpstr>Sequences</vt:lpstr>
      <vt:lpstr>Arithmetic Progression OR Sequences</vt:lpstr>
      <vt:lpstr>Arithmetic Sequences</vt:lpstr>
      <vt:lpstr>Arithmetic Sequences</vt:lpstr>
      <vt:lpstr>Arithmetic Sequences</vt:lpstr>
      <vt:lpstr>Arithmetic Sequences</vt:lpstr>
      <vt:lpstr>Arithmetic Sequences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Shoaib Raza</dc:creator>
  <cp:lastModifiedBy>Mussavir .</cp:lastModifiedBy>
  <cp:revision>1</cp:revision>
  <dcterms:created xsi:type="dcterms:W3CDTF">2021-10-18T05:29:44Z</dcterms:created>
  <dcterms:modified xsi:type="dcterms:W3CDTF">2021-10-18T05:35:30Z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2021-10-18T00:00:00Z</vt:filetime>
  </property>
</Properties>
</file>