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538757"/>
            <a:ext cx="6512559" cy="3088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Microsoft Sans Serif"/>
                <a:cs typeface="Microsoft Sans Serif"/>
              </a:rPr>
              <a:t>Thu</a:t>
            </a: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Microsoft Sans Serif"/>
                <a:cs typeface="Microsoft Sans Serif"/>
              </a:rPr>
              <a:t>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1)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1)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2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</a:t>
            </a:r>
            <a:r>
              <a:rPr sz="2800" dirty="0">
                <a:latin typeface="Microsoft Sans Serif"/>
                <a:cs typeface="Microsoft Sans Serif"/>
              </a:rPr>
              <a:t>u</a:t>
            </a:r>
            <a:r>
              <a:rPr sz="2800" spc="-15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Microsoft Sans Serif"/>
                <a:cs typeface="Microsoft Sans Serif"/>
              </a:rPr>
              <a:t>ing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lu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5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d)</a:t>
            </a:r>
            <a:endParaRPr sz="2800">
              <a:latin typeface="Microsoft Sans Serif"/>
              <a:cs typeface="Microsoft Sans Serif"/>
            </a:endParaRPr>
          </a:p>
          <a:p>
            <a:pPr marL="12065" marR="1565275" algn="ctr">
              <a:lnSpc>
                <a:spcPts val="4029"/>
              </a:lnSpc>
              <a:spcBef>
                <a:spcPts val="245"/>
              </a:spcBef>
              <a:tabLst>
                <a:tab pos="92646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Hence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value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36th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term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36	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(36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1)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2</a:t>
            </a:r>
            <a:endParaRPr sz="2800">
              <a:latin typeface="Microsoft Sans Serif"/>
              <a:cs typeface="Microsoft Sans Serif"/>
            </a:endParaRPr>
          </a:p>
          <a:p>
            <a:pPr marR="1515745" algn="ctr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70</a:t>
            </a:r>
            <a:endParaRPr sz="2800">
              <a:latin typeface="Microsoft Sans Serif"/>
              <a:cs typeface="Microsoft Sans Serif"/>
            </a:endParaRPr>
          </a:p>
          <a:p>
            <a:pPr marR="2934970" algn="ctr">
              <a:lnSpc>
                <a:spcPct val="100000"/>
              </a:lnSpc>
              <a:spcBef>
                <a:spcPts val="590"/>
              </a:spcBef>
              <a:tabLst>
                <a:tab pos="814705" algn="l"/>
              </a:tabLst>
            </a:pP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36	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73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661238"/>
            <a:ext cx="50914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5" dirty="0"/>
              <a:t> </a:t>
            </a:r>
            <a:r>
              <a:rPr spc="-5" dirty="0"/>
              <a:t>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3350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1371735"/>
            <a:ext cx="8223601" cy="5237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24942"/>
            <a:ext cx="674814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5" dirty="0">
                <a:latin typeface="Times New Roman"/>
                <a:cs typeface="Times New Roman"/>
              </a:rPr>
              <a:t>ARITHMETIC</a:t>
            </a:r>
            <a:r>
              <a:rPr sz="4900" b="1" spc="-45" dirty="0">
                <a:latin typeface="Times New Roman"/>
                <a:cs typeface="Times New Roman"/>
              </a:rPr>
              <a:t> </a:t>
            </a:r>
            <a:r>
              <a:rPr sz="4900" b="1" spc="-5" dirty="0">
                <a:latin typeface="Times New Roman"/>
                <a:cs typeface="Times New Roman"/>
              </a:rPr>
              <a:t>SERIES:</a:t>
            </a:r>
            <a:endParaRPr sz="4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81534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99" y="609570"/>
            <a:ext cx="8675370" cy="6082030"/>
            <a:chOff x="152399" y="609570"/>
            <a:chExt cx="8675370" cy="6082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99" y="609570"/>
              <a:ext cx="8674823" cy="34216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99" y="3962414"/>
              <a:ext cx="8668993" cy="27290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24942"/>
            <a:ext cx="674814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5" dirty="0">
                <a:latin typeface="Times New Roman"/>
                <a:cs typeface="Times New Roman"/>
              </a:rPr>
              <a:t>ARITHMETIC</a:t>
            </a:r>
            <a:r>
              <a:rPr sz="4900" b="1" spc="-45" dirty="0">
                <a:latin typeface="Times New Roman"/>
                <a:cs typeface="Times New Roman"/>
              </a:rPr>
              <a:t> </a:t>
            </a:r>
            <a:r>
              <a:rPr sz="4900" b="1" spc="-5" dirty="0">
                <a:latin typeface="Times New Roman"/>
                <a:cs typeface="Times New Roman"/>
              </a:rPr>
              <a:t>SERIES:</a:t>
            </a:r>
            <a:endParaRPr sz="4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1450903"/>
            <a:ext cx="8211774" cy="4939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729437"/>
            <a:ext cx="654240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5" dirty="0">
                <a:latin typeface="Times New Roman"/>
                <a:cs typeface="Times New Roman"/>
              </a:rPr>
              <a:t>GEOMETRIC</a:t>
            </a:r>
            <a:r>
              <a:rPr sz="4900" b="1" spc="-40" dirty="0">
                <a:latin typeface="Times New Roman"/>
                <a:cs typeface="Times New Roman"/>
              </a:rPr>
              <a:t> </a:t>
            </a:r>
            <a:r>
              <a:rPr sz="4900" b="1" spc="-5" dirty="0">
                <a:latin typeface="Times New Roman"/>
                <a:cs typeface="Times New Roman"/>
              </a:rPr>
              <a:t>SERIES:</a:t>
            </a:r>
            <a:endParaRPr sz="4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9" y="1904878"/>
            <a:ext cx="8216766" cy="288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7780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Strings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851775" cy="264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940">
              <a:lnSpc>
                <a:spcPct val="100000"/>
              </a:lnSpc>
              <a:spcBef>
                <a:spcPts val="105"/>
              </a:spcBef>
            </a:pPr>
            <a:r>
              <a:rPr sz="2600" b="1" spc="5" dirty="0">
                <a:latin typeface="Constantia"/>
                <a:cs typeface="Constantia"/>
              </a:rPr>
              <a:t>Definition</a:t>
            </a:r>
            <a:r>
              <a:rPr sz="2600" spc="5" dirty="0">
                <a:latin typeface="Constantia"/>
                <a:cs typeface="Constantia"/>
              </a:rPr>
              <a:t>: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string</a:t>
            </a:r>
            <a:r>
              <a:rPr sz="2600" i="1" spc="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finite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finite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(an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alphabet).</a:t>
            </a:r>
            <a:endParaRPr sz="2600">
              <a:latin typeface="Constantia"/>
              <a:cs typeface="Constantia"/>
            </a:endParaRPr>
          </a:p>
          <a:p>
            <a:pPr marL="286385" marR="7156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4798695" algn="l"/>
              </a:tabLst>
            </a:pPr>
            <a:r>
              <a:rPr sz="2600" spc="-5" dirty="0">
                <a:latin typeface="Constantia"/>
                <a:cs typeface="Constantia"/>
              </a:rPr>
              <a:t>Sequences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characters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bits	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ompu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scien</a:t>
            </a:r>
            <a:r>
              <a:rPr sz="2600" spc="-4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empty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string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λ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190373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	</a:t>
            </a:r>
            <a:r>
              <a:rPr sz="2600" i="1" dirty="0">
                <a:latin typeface="Constantia"/>
                <a:cs typeface="Constantia"/>
              </a:rPr>
              <a:t>abcde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length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5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4590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" dirty="0"/>
              <a:t>Recurrence</a:t>
            </a:r>
            <a:r>
              <a:rPr sz="5000" spc="-70" dirty="0"/>
              <a:t> </a:t>
            </a:r>
            <a:r>
              <a:rPr sz="5000" spc="-15" dirty="0"/>
              <a:t>Relations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23240" y="1947799"/>
            <a:ext cx="8021320" cy="414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7780" indent="-274320">
              <a:lnSpc>
                <a:spcPct val="100000"/>
              </a:lnSpc>
              <a:spcBef>
                <a:spcPts val="105"/>
              </a:spcBef>
            </a:pPr>
            <a:r>
              <a:rPr sz="2600" b="1" spc="5" dirty="0">
                <a:latin typeface="Constantia"/>
                <a:cs typeface="Constantia"/>
              </a:rPr>
              <a:t>Definition: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i="1" spc="-15" dirty="0">
                <a:latin typeface="Constantia"/>
                <a:cs typeface="Constantia"/>
              </a:rPr>
              <a:t>recurrence </a:t>
            </a:r>
            <a:r>
              <a:rPr sz="2600" i="1" spc="-10" dirty="0">
                <a:latin typeface="Constantia"/>
                <a:cs typeface="Constantia"/>
              </a:rPr>
              <a:t>relation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the sequence </a:t>
            </a:r>
            <a:r>
              <a:rPr sz="2600" dirty="0">
                <a:latin typeface="Constantia"/>
                <a:cs typeface="Constantia"/>
              </a:rPr>
              <a:t>{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}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an equation that </a:t>
            </a:r>
            <a:r>
              <a:rPr sz="2600" spc="-5" dirty="0">
                <a:latin typeface="Constantia"/>
                <a:cs typeface="Constantia"/>
              </a:rPr>
              <a:t>expresses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n </a:t>
            </a:r>
            <a:r>
              <a:rPr sz="2600" spc="-5" dirty="0">
                <a:latin typeface="Constantia"/>
                <a:cs typeface="Constantia"/>
              </a:rPr>
              <a:t>in terms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more </a:t>
            </a:r>
            <a:r>
              <a:rPr sz="2600" dirty="0">
                <a:latin typeface="Constantia"/>
                <a:cs typeface="Constantia"/>
              </a:rPr>
              <a:t>of the </a:t>
            </a:r>
            <a:r>
              <a:rPr sz="2600" spc="-5" dirty="0">
                <a:latin typeface="Constantia"/>
                <a:cs typeface="Constantia"/>
              </a:rPr>
              <a:t>previous terms </a:t>
            </a:r>
            <a:r>
              <a:rPr sz="2600" dirty="0">
                <a:latin typeface="Constantia"/>
                <a:cs typeface="Constantia"/>
              </a:rPr>
              <a:t>of the </a:t>
            </a:r>
            <a:r>
              <a:rPr sz="2600" spc="-5" dirty="0">
                <a:latin typeface="Constantia"/>
                <a:cs typeface="Constantia"/>
              </a:rPr>
              <a:t>sequence, </a:t>
            </a:r>
            <a:r>
              <a:rPr sz="2600" spc="-40" dirty="0">
                <a:latin typeface="Constantia"/>
                <a:cs typeface="Constantia"/>
              </a:rPr>
              <a:t>namely, 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a</a:t>
            </a:r>
            <a:r>
              <a:rPr sz="2550" i="1" spc="7" baseline="-21241" dirty="0">
                <a:latin typeface="Constantia"/>
                <a:cs typeface="Constantia"/>
              </a:rPr>
              <a:t>0</a:t>
            </a:r>
            <a:r>
              <a:rPr sz="2600" i="1" spc="5" dirty="0">
                <a:latin typeface="Constantia"/>
                <a:cs typeface="Constantia"/>
              </a:rPr>
              <a:t>,</a:t>
            </a:r>
            <a:r>
              <a:rPr sz="2600" i="1" dirty="0">
                <a:latin typeface="Constantia"/>
                <a:cs typeface="Constantia"/>
              </a:rPr>
              <a:t> a</a:t>
            </a:r>
            <a:r>
              <a:rPr sz="2550" i="1" baseline="-21241" dirty="0">
                <a:latin typeface="Constantia"/>
                <a:cs typeface="Constantia"/>
              </a:rPr>
              <a:t>1</a:t>
            </a:r>
            <a:r>
              <a:rPr sz="2600" i="1" dirty="0">
                <a:latin typeface="Constantia"/>
                <a:cs typeface="Constantia"/>
              </a:rPr>
              <a:t>, …, a</a:t>
            </a:r>
            <a:r>
              <a:rPr sz="2550" i="1" baseline="-21241" dirty="0">
                <a:latin typeface="Constantia"/>
                <a:cs typeface="Constantia"/>
              </a:rPr>
              <a:t>n-1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 ≥ n</a:t>
            </a:r>
            <a:r>
              <a:rPr sz="2550" i="1" baseline="-21241" dirty="0">
                <a:latin typeface="Constantia"/>
                <a:cs typeface="Constantia"/>
              </a:rPr>
              <a:t>0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n</a:t>
            </a:r>
            <a:r>
              <a:rPr sz="2550" i="1" spc="7" baseline="-21241" dirty="0">
                <a:latin typeface="Constantia"/>
                <a:cs typeface="Constantia"/>
              </a:rPr>
              <a:t>0</a:t>
            </a:r>
            <a:r>
              <a:rPr sz="2550" i="1" spc="375" baseline="-21241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nonnegative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integer.</a:t>
            </a:r>
            <a:endParaRPr sz="2600">
              <a:latin typeface="Constantia"/>
              <a:cs typeface="Constantia"/>
            </a:endParaRPr>
          </a:p>
          <a:p>
            <a:pPr marL="299085" marR="558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solution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recurrence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terms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satisfy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recurrence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relation.</a:t>
            </a:r>
            <a:endParaRPr sz="2600">
              <a:latin typeface="Constantia"/>
              <a:cs typeface="Constantia"/>
            </a:endParaRPr>
          </a:p>
          <a:p>
            <a:pPr marL="299085" marR="1187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initial</a:t>
            </a:r>
            <a:r>
              <a:rPr sz="2600" i="1" spc="2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conditions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specify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terms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15" dirty="0">
                <a:latin typeface="Constantia"/>
                <a:cs typeface="Constantia"/>
              </a:rPr>
              <a:t>precede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spc="-10" dirty="0">
                <a:latin typeface="Constantia"/>
                <a:cs typeface="Constantia"/>
              </a:rPr>
              <a:t>term where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recurrence </a:t>
            </a:r>
            <a:r>
              <a:rPr sz="2600" spc="-5" dirty="0">
                <a:latin typeface="Constantia"/>
                <a:cs typeface="Constantia"/>
              </a:rPr>
              <a:t> relation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takes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effect.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92733"/>
            <a:ext cx="7888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Questions</a:t>
            </a:r>
            <a:r>
              <a:rPr sz="4000" spc="-15" dirty="0"/>
              <a:t> </a:t>
            </a:r>
            <a:r>
              <a:rPr sz="4000" spc="-5" dirty="0"/>
              <a:t>about</a:t>
            </a:r>
            <a:r>
              <a:rPr sz="4000" spc="-15" dirty="0"/>
              <a:t> Recurrence</a:t>
            </a:r>
            <a:r>
              <a:rPr sz="4000" spc="-20" dirty="0"/>
              <a:t> </a:t>
            </a:r>
            <a:r>
              <a:rPr sz="4000" spc="-15" dirty="0"/>
              <a:t>Relations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717295" y="1915795"/>
            <a:ext cx="7078345" cy="3331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5410" marR="43180" indent="-55244">
              <a:lnSpc>
                <a:spcPts val="2590"/>
              </a:lnSpc>
              <a:spcBef>
                <a:spcPts val="425"/>
              </a:spcBef>
              <a:tabLst>
                <a:tab pos="2820035" algn="l"/>
                <a:tab pos="6529705" algn="l"/>
              </a:tabLst>
            </a:pPr>
            <a:r>
              <a:rPr sz="2400" b="1" spc="-5" dirty="0">
                <a:latin typeface="Constantia"/>
                <a:cs typeface="Constantia"/>
              </a:rPr>
              <a:t>Example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dirty="0">
                <a:latin typeface="Constantia"/>
                <a:cs typeface="Constantia"/>
              </a:rPr>
              <a:t>: </a:t>
            </a:r>
            <a:r>
              <a:rPr sz="2400" spc="5" dirty="0">
                <a:latin typeface="Constantia"/>
                <a:cs typeface="Constantia"/>
              </a:rPr>
              <a:t>Let </a:t>
            </a:r>
            <a:r>
              <a:rPr sz="2400" spc="-5" dirty="0">
                <a:latin typeface="Constantia"/>
                <a:cs typeface="Constantia"/>
              </a:rPr>
              <a:t>{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} be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sequence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spc="5" dirty="0">
                <a:latin typeface="Constantia"/>
                <a:cs typeface="Constantia"/>
              </a:rPr>
              <a:t>satisfies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ec</a:t>
            </a:r>
            <a:r>
              <a:rPr sz="2400" spc="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ela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n</a:t>
            </a:r>
            <a:r>
              <a:rPr sz="2400" i="1" spc="270" baseline="-20833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15" baseline="-20833" dirty="0">
                <a:latin typeface="Constantia"/>
                <a:cs typeface="Constantia"/>
              </a:rPr>
              <a:t>n-</a:t>
            </a:r>
            <a:r>
              <a:rPr sz="2400" i="1" spc="-7" baseline="-20833" dirty="0">
                <a:latin typeface="Constantia"/>
                <a:cs typeface="Constantia"/>
              </a:rPr>
              <a:t>1</a:t>
            </a:r>
            <a:r>
              <a:rPr sz="2400" i="1" spc="277" baseline="-20833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+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1,2,</a:t>
            </a:r>
            <a:r>
              <a:rPr sz="2400" spc="5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,</a:t>
            </a:r>
            <a:r>
              <a:rPr sz="2400" spc="-10" dirty="0">
                <a:latin typeface="Cambria Math"/>
                <a:cs typeface="Cambria Math"/>
              </a:rPr>
              <a:t>4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onstantia"/>
                <a:cs typeface="Constantia"/>
              </a:rPr>
              <a:t>…</a:t>
            </a:r>
            <a:r>
              <a:rPr sz="2400" dirty="0">
                <a:latin typeface="Constantia"/>
                <a:cs typeface="Constantia"/>
              </a:rPr>
              <a:t>.	and  suppose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baseline="-20833" dirty="0">
                <a:latin typeface="Cambria Math"/>
                <a:cs typeface="Cambria Math"/>
              </a:rPr>
              <a:t>0</a:t>
            </a:r>
            <a:r>
              <a:rPr sz="2400" spc="337" baseline="-20833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i="1" dirty="0">
                <a:latin typeface="Constantia"/>
                <a:cs typeface="Constantia"/>
              </a:rPr>
              <a:t>.	</a:t>
            </a: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baseline="-20833" dirty="0">
                <a:latin typeface="Constantia"/>
                <a:cs typeface="Constantia"/>
              </a:rPr>
              <a:t>1</a:t>
            </a:r>
            <a:r>
              <a:rPr sz="2400" i="1" spc="22" baseline="-20833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3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baseline="-20833" dirty="0">
                <a:latin typeface="Constantia"/>
                <a:cs typeface="Constantia"/>
              </a:rPr>
              <a:t>2</a:t>
            </a:r>
            <a:r>
              <a:rPr sz="2400" i="1" spc="284" baseline="-20833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baseline="-20833" dirty="0">
                <a:latin typeface="Constantia"/>
                <a:cs typeface="Constantia"/>
              </a:rPr>
              <a:t>3</a:t>
            </a:r>
            <a:r>
              <a:rPr sz="2400" dirty="0">
                <a:latin typeface="Constantia"/>
                <a:cs typeface="Constantia"/>
              </a:rPr>
              <a:t>?</a:t>
            </a:r>
            <a:endParaRPr sz="2400">
              <a:latin typeface="Constantia"/>
              <a:cs typeface="Constantia"/>
            </a:endParaRPr>
          </a:p>
          <a:p>
            <a:pPr marL="212090">
              <a:lnSpc>
                <a:spcPct val="100000"/>
              </a:lnSpc>
              <a:spcBef>
                <a:spcPts val="259"/>
              </a:spcBef>
            </a:pPr>
            <a:r>
              <a:rPr sz="2400" spc="-20" dirty="0">
                <a:latin typeface="Constantia"/>
                <a:cs typeface="Constantia"/>
              </a:rPr>
              <a:t>[Here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spc="-7" baseline="-20833" dirty="0">
                <a:latin typeface="Constantia"/>
                <a:cs typeface="Constantia"/>
              </a:rPr>
              <a:t>0</a:t>
            </a:r>
            <a:r>
              <a:rPr sz="2400" i="1" spc="277" baseline="-20833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initial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condition</a:t>
            </a:r>
            <a:r>
              <a:rPr sz="2400" i="1" spc="-10" dirty="0">
                <a:latin typeface="Constantia"/>
                <a:cs typeface="Constantia"/>
              </a:rPr>
              <a:t>.</a:t>
            </a:r>
            <a:r>
              <a:rPr sz="2400" spc="-10" dirty="0">
                <a:latin typeface="Constantia"/>
                <a:cs typeface="Constantia"/>
              </a:rPr>
              <a:t>]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onstantia"/>
              <a:cs typeface="Constantia"/>
            </a:endParaRPr>
          </a:p>
          <a:p>
            <a:pPr marL="22479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onstantia"/>
                <a:cs typeface="Constantia"/>
              </a:rPr>
              <a:t>Solution</a:t>
            </a:r>
            <a:r>
              <a:rPr sz="2200" spc="-5" dirty="0">
                <a:latin typeface="Constantia"/>
                <a:cs typeface="Constantia"/>
              </a:rPr>
              <a:t>: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80" dirty="0">
                <a:latin typeface="Constantia"/>
                <a:cs typeface="Constantia"/>
              </a:rPr>
              <a:t>We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from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recurrence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relation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endParaRPr sz="2200">
              <a:latin typeface="Constantia"/>
              <a:cs typeface="Constantia"/>
            </a:endParaRPr>
          </a:p>
          <a:p>
            <a:pPr marL="643890">
              <a:lnSpc>
                <a:spcPct val="100000"/>
              </a:lnSpc>
              <a:spcBef>
                <a:spcPts val="275"/>
              </a:spcBef>
              <a:tabLst>
                <a:tab pos="1067435" algn="l"/>
                <a:tab pos="1408430" algn="l"/>
              </a:tabLst>
            </a:pP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baseline="-21072" dirty="0">
                <a:latin typeface="Cambria Math"/>
                <a:cs typeface="Cambria Math"/>
              </a:rPr>
              <a:t>1	</a:t>
            </a:r>
            <a:r>
              <a:rPr sz="2200" spc="-5" dirty="0">
                <a:latin typeface="Cambria Math"/>
                <a:cs typeface="Cambria Math"/>
              </a:rPr>
              <a:t>=	</a:t>
            </a: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i="1" baseline="-21072" dirty="0">
                <a:latin typeface="Constantia"/>
                <a:cs typeface="Constantia"/>
              </a:rPr>
              <a:t>0</a:t>
            </a:r>
            <a:r>
              <a:rPr sz="2175" i="1" spc="15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5</a:t>
            </a:r>
            <a:endParaRPr sz="2200">
              <a:latin typeface="Cambria Math"/>
              <a:cs typeface="Cambria Math"/>
            </a:endParaRPr>
          </a:p>
          <a:p>
            <a:pPr marL="623570">
              <a:lnSpc>
                <a:spcPct val="100000"/>
              </a:lnSpc>
              <a:spcBef>
                <a:spcPts val="265"/>
              </a:spcBef>
              <a:tabLst>
                <a:tab pos="1049020" algn="l"/>
              </a:tabLst>
            </a:pP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baseline="-21072" dirty="0">
                <a:latin typeface="Cambria Math"/>
                <a:cs typeface="Cambria Math"/>
              </a:rPr>
              <a:t>2	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5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8</a:t>
            </a:r>
            <a:endParaRPr sz="2200">
              <a:latin typeface="Cambria Math"/>
              <a:cs typeface="Cambria Math"/>
            </a:endParaRPr>
          </a:p>
          <a:p>
            <a:pPr marL="643890">
              <a:lnSpc>
                <a:spcPct val="100000"/>
              </a:lnSpc>
              <a:spcBef>
                <a:spcPts val="265"/>
              </a:spcBef>
              <a:tabLst>
                <a:tab pos="1068705" algn="l"/>
              </a:tabLst>
            </a:pP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baseline="-21072" dirty="0">
                <a:latin typeface="Cambria Math"/>
                <a:cs typeface="Cambria Math"/>
              </a:rPr>
              <a:t>3	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8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+ 3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11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92733"/>
            <a:ext cx="7888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Questions</a:t>
            </a:r>
            <a:r>
              <a:rPr sz="4000" spc="-15" dirty="0"/>
              <a:t> </a:t>
            </a:r>
            <a:r>
              <a:rPr sz="4000" spc="-5" dirty="0"/>
              <a:t>about</a:t>
            </a:r>
            <a:r>
              <a:rPr sz="4000" spc="-15" dirty="0"/>
              <a:t> Recurrence</a:t>
            </a:r>
            <a:r>
              <a:rPr sz="4000" spc="-20" dirty="0"/>
              <a:t> </a:t>
            </a:r>
            <a:r>
              <a:rPr sz="4000" spc="-15" dirty="0"/>
              <a:t>Relations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748283" y="1950847"/>
            <a:ext cx="7818755" cy="3593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295" marR="223520" indent="-36830">
              <a:lnSpc>
                <a:spcPct val="100000"/>
              </a:lnSpc>
              <a:spcBef>
                <a:spcPts val="105"/>
              </a:spcBef>
              <a:tabLst>
                <a:tab pos="7047865" algn="l"/>
              </a:tabLst>
            </a:pPr>
            <a:r>
              <a:rPr sz="2600" b="1" spc="-5" dirty="0">
                <a:latin typeface="Constantia"/>
                <a:cs typeface="Constantia"/>
              </a:rPr>
              <a:t>Example </a:t>
            </a:r>
            <a:r>
              <a:rPr sz="2600" spc="-5" dirty="0">
                <a:latin typeface="Cambria Math"/>
                <a:cs typeface="Cambria Math"/>
              </a:rPr>
              <a:t>2</a:t>
            </a:r>
            <a:r>
              <a:rPr sz="2600" spc="-5" dirty="0">
                <a:latin typeface="Constantia"/>
                <a:cs typeface="Constantia"/>
              </a:rPr>
              <a:t>: </a:t>
            </a:r>
            <a:r>
              <a:rPr sz="2600" spc="10" dirty="0">
                <a:latin typeface="Constantia"/>
                <a:cs typeface="Constantia"/>
              </a:rPr>
              <a:t>Let </a:t>
            </a:r>
            <a:r>
              <a:rPr sz="2600" dirty="0">
                <a:latin typeface="Constantia"/>
                <a:cs typeface="Constantia"/>
              </a:rPr>
              <a:t>{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}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sequence that </a:t>
            </a:r>
            <a:r>
              <a:rPr sz="2600" spc="5" dirty="0">
                <a:latin typeface="Constantia"/>
                <a:cs typeface="Constantia"/>
              </a:rPr>
              <a:t>satisfies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4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ela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a</a:t>
            </a:r>
            <a:r>
              <a:rPr sz="2550" i="1" spc="22" baseline="-21241" dirty="0">
                <a:latin typeface="Constantia"/>
                <a:cs typeface="Constantia"/>
              </a:rPr>
              <a:t>n</a:t>
            </a:r>
            <a:r>
              <a:rPr sz="2550" i="1" baseline="-21241" dirty="0">
                <a:latin typeface="Constantia"/>
                <a:cs typeface="Constantia"/>
              </a:rPr>
              <a:t> </a:t>
            </a:r>
            <a:r>
              <a:rPr sz="2550" i="1" spc="-292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i="1" spc="-10" dirty="0">
                <a:latin typeface="Constantia"/>
                <a:cs typeface="Constantia"/>
              </a:rPr>
              <a:t>a</a:t>
            </a:r>
            <a:r>
              <a:rPr sz="2550" i="1" spc="15" baseline="-21241" dirty="0">
                <a:latin typeface="Constantia"/>
                <a:cs typeface="Constantia"/>
              </a:rPr>
              <a:t>n</a:t>
            </a:r>
            <a:r>
              <a:rPr sz="2550" i="1" spc="7" baseline="-21241" dirty="0">
                <a:latin typeface="Constantia"/>
                <a:cs typeface="Constantia"/>
              </a:rPr>
              <a:t>-</a:t>
            </a:r>
            <a:r>
              <a:rPr sz="2550" spc="7" baseline="-21241" dirty="0">
                <a:latin typeface="Constantia"/>
                <a:cs typeface="Constantia"/>
              </a:rPr>
              <a:t>1</a:t>
            </a:r>
            <a:r>
              <a:rPr sz="2550" spc="292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–</a:t>
            </a:r>
            <a:r>
              <a:rPr sz="2600" i="1" spc="-10" dirty="0">
                <a:latin typeface="Constantia"/>
                <a:cs typeface="Constantia"/>
              </a:rPr>
              <a:t> a</a:t>
            </a:r>
            <a:r>
              <a:rPr sz="2550" i="1" spc="15" baseline="-21241" dirty="0">
                <a:latin typeface="Constantia"/>
                <a:cs typeface="Constantia"/>
              </a:rPr>
              <a:t>n</a:t>
            </a:r>
            <a:r>
              <a:rPr sz="2550" i="1" spc="7" baseline="-21241" dirty="0">
                <a:latin typeface="Constantia"/>
                <a:cs typeface="Constantia"/>
              </a:rPr>
              <a:t>-</a:t>
            </a:r>
            <a:r>
              <a:rPr sz="2550" spc="15" baseline="-21241" dirty="0">
                <a:latin typeface="Constantia"/>
                <a:cs typeface="Constantia"/>
              </a:rPr>
              <a:t>2</a:t>
            </a:r>
            <a:r>
              <a:rPr sz="2550" baseline="-21241" dirty="0">
                <a:latin typeface="Constantia"/>
                <a:cs typeface="Constantia"/>
              </a:rPr>
              <a:t> 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2,3,4</a:t>
            </a:r>
            <a:r>
              <a:rPr sz="2600" spc="5" dirty="0">
                <a:latin typeface="Cambria Math"/>
                <a:cs typeface="Cambria Math"/>
              </a:rPr>
              <a:t>,</a:t>
            </a:r>
            <a:r>
              <a:rPr sz="2600" dirty="0">
                <a:latin typeface="Cambria Math"/>
                <a:cs typeface="Cambria Math"/>
              </a:rPr>
              <a:t>….	</a:t>
            </a:r>
            <a:r>
              <a:rPr sz="2600" dirty="0">
                <a:latin typeface="Constantia"/>
                <a:cs typeface="Constantia"/>
              </a:rPr>
              <a:t>and  suppose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baseline="-21241" dirty="0">
                <a:latin typeface="Cambria Math"/>
                <a:cs typeface="Cambria Math"/>
              </a:rPr>
              <a:t>0</a:t>
            </a:r>
            <a:r>
              <a:rPr sz="2550" spc="382" baseline="-21241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dirty="0">
                <a:latin typeface="Cambria Math"/>
                <a:cs typeface="Cambria Math"/>
              </a:rPr>
              <a:t>3</a:t>
            </a:r>
            <a:r>
              <a:rPr sz="2600" spc="35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1</a:t>
            </a:r>
            <a:r>
              <a:rPr sz="2550" i="1" spc="322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dirty="0">
                <a:latin typeface="Cambria Math"/>
                <a:cs typeface="Cambria Math"/>
              </a:rPr>
              <a:t>5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550" spc="345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baseline="-21241" dirty="0">
                <a:latin typeface="Cambria Math"/>
                <a:cs typeface="Cambria Math"/>
              </a:rPr>
              <a:t>3</a:t>
            </a:r>
            <a:r>
              <a:rPr sz="2600" dirty="0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  <a:p>
            <a:pPr marL="130810">
              <a:lnSpc>
                <a:spcPct val="100000"/>
              </a:lnSpc>
              <a:spcBef>
                <a:spcPts val="625"/>
              </a:spcBef>
            </a:pPr>
            <a:r>
              <a:rPr sz="2600" spc="-15" dirty="0">
                <a:latin typeface="Constantia"/>
                <a:cs typeface="Constantia"/>
              </a:rPr>
              <a:t>[Here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initial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conditions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0</a:t>
            </a:r>
            <a:r>
              <a:rPr sz="2550" i="1" spc="330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dirty="0">
                <a:latin typeface="Cambria Math"/>
                <a:cs typeface="Cambria Math"/>
              </a:rPr>
              <a:t>3</a:t>
            </a:r>
            <a:r>
              <a:rPr sz="2600" spc="2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1</a:t>
            </a:r>
            <a:r>
              <a:rPr sz="2550" i="1" spc="322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5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]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Constantia"/>
              <a:cs typeface="Constantia"/>
            </a:endParaRPr>
          </a:p>
          <a:p>
            <a:pPr marL="542290">
              <a:lnSpc>
                <a:spcPct val="100000"/>
              </a:lnSpc>
            </a:pPr>
            <a:r>
              <a:rPr sz="2600" b="1" spc="-5" dirty="0">
                <a:latin typeface="Constantia"/>
                <a:cs typeface="Constantia"/>
              </a:rPr>
              <a:t>So</a:t>
            </a:r>
            <a:r>
              <a:rPr sz="2600" b="1" spc="-10" dirty="0">
                <a:latin typeface="Constantia"/>
                <a:cs typeface="Constantia"/>
              </a:rPr>
              <a:t>l</a:t>
            </a:r>
            <a:r>
              <a:rPr sz="2600" b="1" dirty="0">
                <a:latin typeface="Constantia"/>
                <a:cs typeface="Constantia"/>
              </a:rPr>
              <a:t>utio</a:t>
            </a:r>
            <a:r>
              <a:rPr sz="2600" b="1" spc="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ecur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elation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endParaRPr sz="2600">
              <a:latin typeface="Constantia"/>
              <a:cs typeface="Constantia"/>
            </a:endParaRPr>
          </a:p>
          <a:p>
            <a:pPr marL="955675">
              <a:lnSpc>
                <a:spcPct val="100000"/>
              </a:lnSpc>
              <a:spcBef>
                <a:spcPts val="650"/>
              </a:spcBef>
              <a:tabLst>
                <a:tab pos="1357630" algn="l"/>
              </a:tabLst>
            </a:pP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2	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1</a:t>
            </a:r>
            <a:r>
              <a:rPr sz="2550" i="1" spc="315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-</a:t>
            </a:r>
            <a:r>
              <a:rPr sz="2600" i="1" spc="-20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a</a:t>
            </a:r>
            <a:r>
              <a:rPr sz="2550" i="1" spc="7" baseline="-21241" dirty="0">
                <a:latin typeface="Constantia"/>
                <a:cs typeface="Constantia"/>
              </a:rPr>
              <a:t>0</a:t>
            </a:r>
            <a:r>
              <a:rPr sz="2550" i="1" spc="30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5</a:t>
            </a:r>
            <a:r>
              <a:rPr sz="2600" spc="25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–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3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2</a:t>
            </a:r>
            <a:endParaRPr sz="2600">
              <a:latin typeface="Cambria Math"/>
              <a:cs typeface="Cambria Math"/>
            </a:endParaRPr>
          </a:p>
          <a:p>
            <a:pPr marL="967740">
              <a:lnSpc>
                <a:spcPct val="100000"/>
              </a:lnSpc>
              <a:spcBef>
                <a:spcPts val="625"/>
              </a:spcBef>
              <a:tabLst>
                <a:tab pos="1367155" algn="l"/>
              </a:tabLst>
            </a:pP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3	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550" i="1" baseline="-21241" dirty="0">
                <a:latin typeface="Constantia"/>
                <a:cs typeface="Constantia"/>
              </a:rPr>
              <a:t>2</a:t>
            </a:r>
            <a:r>
              <a:rPr sz="2550" i="1" spc="315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– a</a:t>
            </a:r>
            <a:r>
              <a:rPr sz="2550" i="1" baseline="-21241" dirty="0">
                <a:latin typeface="Constantia"/>
                <a:cs typeface="Constantia"/>
              </a:rPr>
              <a:t>1</a:t>
            </a:r>
            <a:r>
              <a:rPr sz="2550" i="1" spc="37" baseline="-21241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2</a:t>
            </a:r>
            <a:r>
              <a:rPr sz="2600" spc="-5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–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5</a:t>
            </a:r>
            <a:r>
              <a:rPr sz="2600" spc="-5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–</a:t>
            </a:r>
            <a:r>
              <a:rPr sz="2600" dirty="0">
                <a:latin typeface="Cambria Math"/>
                <a:cs typeface="Cambria Math"/>
              </a:rPr>
              <a:t>3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4358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Solving</a:t>
            </a:r>
            <a:r>
              <a:rPr sz="5000" spc="-40" dirty="0"/>
              <a:t> </a:t>
            </a:r>
            <a:r>
              <a:rPr sz="5000" spc="-20" dirty="0"/>
              <a:t>Recurrence</a:t>
            </a:r>
            <a:r>
              <a:rPr sz="5000" spc="-35" dirty="0"/>
              <a:t> </a:t>
            </a:r>
            <a:r>
              <a:rPr sz="5000" spc="-15" dirty="0"/>
              <a:t>Relations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08175"/>
            <a:ext cx="7944484" cy="42271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Finding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formula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th </a:t>
            </a:r>
            <a:r>
              <a:rPr sz="2600" spc="-10" dirty="0">
                <a:latin typeface="Constantia"/>
                <a:cs typeface="Constantia"/>
              </a:rPr>
              <a:t>term </a:t>
            </a:r>
            <a:r>
              <a:rPr sz="2600" dirty="0">
                <a:latin typeface="Constantia"/>
                <a:cs typeface="Constantia"/>
              </a:rPr>
              <a:t>of the </a:t>
            </a:r>
            <a:r>
              <a:rPr sz="2600" spc="-5" dirty="0">
                <a:latin typeface="Constantia"/>
                <a:cs typeface="Constantia"/>
              </a:rPr>
              <a:t>sequence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generated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recurrence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solving </a:t>
            </a:r>
            <a:r>
              <a:rPr sz="2600" i="1" spc="-20" dirty="0">
                <a:latin typeface="Constantia"/>
                <a:cs typeface="Constantia"/>
              </a:rPr>
              <a:t>the </a:t>
            </a:r>
            <a:r>
              <a:rPr sz="2600" i="1" spc="-60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recurrence</a:t>
            </a:r>
            <a:r>
              <a:rPr sz="2600" i="1" spc="-3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relation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formula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closed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formula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167005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Various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solving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recurrence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25" dirty="0">
                <a:latin typeface="Constantia"/>
                <a:cs typeface="Constantia"/>
              </a:rPr>
              <a:t>covered </a:t>
            </a:r>
            <a:r>
              <a:rPr sz="2600" dirty="0">
                <a:latin typeface="Constantia"/>
                <a:cs typeface="Constantia"/>
              </a:rPr>
              <a:t>in </a:t>
            </a:r>
            <a:r>
              <a:rPr sz="2600" spc="-10" dirty="0">
                <a:latin typeface="Constantia"/>
                <a:cs typeface="Constantia"/>
              </a:rPr>
              <a:t>Chapter </a:t>
            </a:r>
            <a:r>
              <a:rPr sz="2600" dirty="0">
                <a:latin typeface="Constantia"/>
                <a:cs typeface="Constantia"/>
              </a:rPr>
              <a:t>8 </a:t>
            </a:r>
            <a:r>
              <a:rPr sz="2600" spc="-10" dirty="0">
                <a:latin typeface="Constantia"/>
                <a:cs typeface="Constantia"/>
              </a:rPr>
              <a:t>where recurrence </a:t>
            </a:r>
            <a:r>
              <a:rPr sz="2600" spc="-5" dirty="0">
                <a:latin typeface="Constantia"/>
                <a:cs typeface="Constantia"/>
              </a:rPr>
              <a:t>relations </a:t>
            </a:r>
            <a:r>
              <a:rPr sz="2600" dirty="0">
                <a:latin typeface="Constantia"/>
                <a:cs typeface="Constantia"/>
              </a:rPr>
              <a:t> will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die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dep</a:t>
            </a:r>
            <a:r>
              <a:rPr sz="2600" dirty="0">
                <a:latin typeface="Constantia"/>
                <a:cs typeface="Constantia"/>
              </a:rPr>
              <a:t>th.</a:t>
            </a:r>
            <a:endParaRPr sz="2600">
              <a:latin typeface="Constantia"/>
              <a:cs typeface="Constantia"/>
            </a:endParaRPr>
          </a:p>
          <a:p>
            <a:pPr marL="286385" marR="69850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Here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illustrate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example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iteration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guess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formula.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guess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spc="-25" dirty="0">
                <a:latin typeface="Constantia"/>
                <a:cs typeface="Constantia"/>
              </a:rPr>
              <a:t>proved </a:t>
            </a:r>
            <a:r>
              <a:rPr sz="2600" spc="-15" dirty="0">
                <a:latin typeface="Constantia"/>
                <a:cs typeface="Constantia"/>
              </a:rPr>
              <a:t>correct by </a:t>
            </a:r>
            <a:r>
              <a:rPr sz="2600" dirty="0">
                <a:latin typeface="Constantia"/>
                <a:cs typeface="Constantia"/>
              </a:rPr>
              <a:t>the method of </a:t>
            </a:r>
            <a:r>
              <a:rPr sz="2600" spc="-5" dirty="0">
                <a:latin typeface="Constantia"/>
                <a:cs typeface="Constantia"/>
              </a:rPr>
              <a:t>induction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(Chapter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5).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689" y="542290"/>
            <a:ext cx="8518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1435" algn="l"/>
              </a:tabLst>
            </a:pPr>
            <a:r>
              <a:rPr spc="-5" dirty="0"/>
              <a:t>Geometric	</a:t>
            </a:r>
            <a:r>
              <a:rPr spc="-15" dirty="0"/>
              <a:t>Progression</a:t>
            </a:r>
            <a:r>
              <a:rPr spc="-50" dirty="0"/>
              <a:t> </a:t>
            </a:r>
            <a:r>
              <a:rPr spc="-5" dirty="0"/>
              <a:t>OR</a:t>
            </a:r>
            <a:r>
              <a:rPr spc="-45" dirty="0"/>
              <a:t> </a:t>
            </a:r>
            <a:r>
              <a:rPr spc="-5" dirty="0"/>
              <a:t>Sequence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1410665"/>
            <a:ext cx="8607425" cy="5104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434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A sequence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in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which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every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term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after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first</a:t>
            </a:r>
            <a:r>
              <a:rPr sz="2800" spc="-5" dirty="0">
                <a:latin typeface="Microsoft Sans Serif"/>
                <a:cs typeface="Microsoft Sans Serif"/>
              </a:rPr>
              <a:t> is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obtained </a:t>
            </a:r>
            <a:r>
              <a:rPr sz="2800" dirty="0">
                <a:latin typeface="Microsoft Sans Serif"/>
                <a:cs typeface="Microsoft Sans Serif"/>
              </a:rPr>
              <a:t>from </a:t>
            </a:r>
            <a:r>
              <a:rPr sz="2800" spc="-5" dirty="0">
                <a:latin typeface="Microsoft Sans Serif"/>
                <a:cs typeface="Microsoft Sans Serif"/>
              </a:rPr>
              <a:t>the preceding </a:t>
            </a:r>
            <a:r>
              <a:rPr sz="2800" dirty="0">
                <a:latin typeface="Microsoft Sans Serif"/>
                <a:cs typeface="Microsoft Sans Serif"/>
              </a:rPr>
              <a:t>term by </a:t>
            </a:r>
            <a:r>
              <a:rPr sz="2800" spc="-10" dirty="0">
                <a:latin typeface="Microsoft Sans Serif"/>
                <a:cs typeface="Microsoft Sans Serif"/>
              </a:rPr>
              <a:t>multiplying it 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with</a:t>
            </a:r>
            <a:r>
              <a:rPr sz="2800" spc="-5" dirty="0">
                <a:latin typeface="Microsoft Sans Serif"/>
                <a:cs typeface="Microsoft Sans Serif"/>
              </a:rPr>
              <a:t> a</a:t>
            </a:r>
            <a:r>
              <a:rPr sz="2800" dirty="0">
                <a:latin typeface="Microsoft Sans Serif"/>
                <a:cs typeface="Microsoft Sans Serif"/>
              </a:rPr>
              <a:t> constant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number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called</a:t>
            </a:r>
            <a:r>
              <a:rPr sz="2800" spc="-5" dirty="0">
                <a:latin typeface="Microsoft Sans Serif"/>
                <a:cs typeface="Microsoft Sans Serif"/>
              </a:rPr>
              <a:t> a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geometric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sequence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geometric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progression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(G.P.)</a:t>
            </a:r>
            <a:endParaRPr sz="2800">
              <a:latin typeface="Microsoft Sans Serif"/>
              <a:cs typeface="Microsoft Sans Serif"/>
            </a:endParaRPr>
          </a:p>
          <a:p>
            <a:pPr marL="286385" marR="214629" indent="-274320" algn="just">
              <a:lnSpc>
                <a:spcPts val="3020"/>
              </a:lnSpc>
              <a:spcBef>
                <a:spcPts val="72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The </a:t>
            </a:r>
            <a:r>
              <a:rPr sz="2800" dirty="0">
                <a:latin typeface="Microsoft Sans Serif"/>
                <a:cs typeface="Microsoft Sans Serif"/>
              </a:rPr>
              <a:t>constant </a:t>
            </a:r>
            <a:r>
              <a:rPr sz="2800" spc="-25" dirty="0">
                <a:latin typeface="Microsoft Sans Serif"/>
                <a:cs typeface="Microsoft Sans Serif"/>
              </a:rPr>
              <a:t>number, </a:t>
            </a:r>
            <a:r>
              <a:rPr sz="2800" spc="-5" dirty="0">
                <a:latin typeface="Microsoft Sans Serif"/>
                <a:cs typeface="Microsoft Sans Serif"/>
              </a:rPr>
              <a:t>being the ratio of any two </a:t>
            </a:r>
            <a:r>
              <a:rPr sz="2800" dirty="0">
                <a:latin typeface="Microsoft Sans Serif"/>
                <a:cs typeface="Microsoft Sans Serif"/>
              </a:rPr>
              <a:t> consecutive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terms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called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common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ratio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endParaRPr sz="2800">
              <a:latin typeface="Microsoft Sans Serif"/>
              <a:cs typeface="Microsoft Sans Serif"/>
            </a:endParaRPr>
          </a:p>
          <a:p>
            <a:pPr marL="286385" algn="just">
              <a:lnSpc>
                <a:spcPts val="2970"/>
              </a:lnSpc>
            </a:pPr>
            <a:r>
              <a:rPr sz="2800" spc="-95" dirty="0">
                <a:latin typeface="Microsoft Sans Serif"/>
                <a:cs typeface="Microsoft Sans Serif"/>
              </a:rPr>
              <a:t>G.P.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commonly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denoted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by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“r”.</a:t>
            </a:r>
            <a:endParaRPr sz="2800">
              <a:latin typeface="Microsoft Sans Serif"/>
              <a:cs typeface="Microsoft Sans Serif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Microsoft Sans Serif"/>
                <a:cs typeface="Microsoft Sans Serif"/>
              </a:rPr>
              <a:t>1.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2,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4,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8,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16,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210" dirty="0">
                <a:latin typeface="Microsoft Sans Serif"/>
                <a:cs typeface="Microsoft Sans Serif"/>
              </a:rPr>
              <a:t>…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(common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ratio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2)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Microsoft Sans Serif"/>
                <a:cs typeface="Microsoft Sans Serif"/>
              </a:rPr>
              <a:t>2.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3/2,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3/4,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3/8,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210" dirty="0">
                <a:latin typeface="Microsoft Sans Serif"/>
                <a:cs typeface="Microsoft Sans Serif"/>
              </a:rPr>
              <a:t>…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(common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ratio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1/2)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3200"/>
              </a:lnSpc>
              <a:spcBef>
                <a:spcPts val="325"/>
              </a:spcBef>
            </a:pPr>
            <a:r>
              <a:rPr sz="2800" spc="-5" dirty="0">
                <a:latin typeface="Microsoft Sans Serif"/>
                <a:cs typeface="Microsoft Sans Serif"/>
              </a:rPr>
              <a:t>3.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Microsoft Sans Serif"/>
                <a:cs typeface="Microsoft Sans Serif"/>
              </a:rPr>
              <a:t>1,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Microsoft Sans Serif"/>
                <a:cs typeface="Microsoft Sans Serif"/>
              </a:rPr>
              <a:t>01,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0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Microsoft Sans Serif"/>
                <a:cs typeface="Microsoft Sans Serif"/>
              </a:rPr>
              <a:t>001,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0</a:t>
            </a:r>
            <a:r>
              <a:rPr sz="2800" b="1" spc="-5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Microsoft Sans Serif"/>
                <a:cs typeface="Microsoft Sans Serif"/>
              </a:rPr>
              <a:t>0001,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210" dirty="0">
                <a:latin typeface="Microsoft Sans Serif"/>
                <a:cs typeface="Microsoft Sans Serif"/>
              </a:rPr>
              <a:t>…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(common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ratio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0.1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3200"/>
              </a:lnSpc>
            </a:pPr>
            <a:r>
              <a:rPr sz="2800" dirty="0">
                <a:latin typeface="Microsoft Sans Serif"/>
                <a:cs typeface="Microsoft Sans Serif"/>
              </a:rPr>
              <a:t>1/10)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4593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Fibonacci</a:t>
            </a:r>
            <a:r>
              <a:rPr spc="-80" dirty="0"/>
              <a:t> </a:t>
            </a:r>
            <a:r>
              <a:rPr spc="-5" dirty="0"/>
              <a:t>Sequence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9544" y="1548510"/>
            <a:ext cx="7498715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216910" algn="l"/>
              </a:tabLst>
            </a:pPr>
            <a:r>
              <a:rPr sz="2400" b="1" dirty="0">
                <a:latin typeface="Constantia"/>
                <a:cs typeface="Constantia"/>
              </a:rPr>
              <a:t>Definition</a:t>
            </a:r>
            <a:r>
              <a:rPr sz="2400" dirty="0">
                <a:latin typeface="Cambria Math"/>
                <a:cs typeface="Cambria Math"/>
              </a:rPr>
              <a:t>: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onstantia"/>
                <a:cs typeface="Constantia"/>
              </a:rPr>
              <a:t>Define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	</a:t>
            </a:r>
            <a:r>
              <a:rPr sz="2400" i="1" spc="-5" dirty="0">
                <a:latin typeface="Constantia"/>
                <a:cs typeface="Constantia"/>
              </a:rPr>
              <a:t>Fibonacci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sequence</a:t>
            </a:r>
            <a:r>
              <a:rPr sz="2400" spc="-10" dirty="0">
                <a:latin typeface="Cambria Math"/>
                <a:cs typeface="Cambria Math"/>
              </a:rPr>
              <a:t>,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0</a:t>
            </a:r>
            <a:r>
              <a:rPr sz="2400" spc="22" baseline="-20833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,f</a:t>
            </a:r>
            <a:r>
              <a:rPr sz="2400" spc="-7" baseline="-20833" dirty="0">
                <a:latin typeface="Constantia"/>
                <a:cs typeface="Constantia"/>
              </a:rPr>
              <a:t>1</a:t>
            </a:r>
            <a:r>
              <a:rPr sz="2400" spc="-22" baseline="-20833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,f</a:t>
            </a:r>
            <a:r>
              <a:rPr sz="2400" spc="-15" baseline="-20833" dirty="0">
                <a:latin typeface="Constantia"/>
                <a:cs typeface="Constantia"/>
              </a:rPr>
              <a:t>2</a:t>
            </a:r>
            <a:r>
              <a:rPr sz="2400" i="1" spc="-10" dirty="0">
                <a:latin typeface="Constantia"/>
                <a:cs typeface="Constantia"/>
              </a:rPr>
              <a:t>,…,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i="1" spc="-1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519430" indent="-24765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520065" algn="l"/>
                <a:tab pos="3810000" algn="l"/>
              </a:tabLst>
            </a:pPr>
            <a:r>
              <a:rPr sz="2200" spc="-5" dirty="0">
                <a:latin typeface="Constantia"/>
                <a:cs typeface="Constantia"/>
              </a:rPr>
              <a:t>Initial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Conditions: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f</a:t>
            </a:r>
            <a:r>
              <a:rPr sz="2175" baseline="-21072" dirty="0">
                <a:latin typeface="Cambria Math"/>
                <a:cs typeface="Cambria Math"/>
              </a:rPr>
              <a:t>0</a:t>
            </a:r>
            <a:r>
              <a:rPr sz="2175" spc="75" baseline="-21072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=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0</a:t>
            </a:r>
            <a:r>
              <a:rPr sz="2200" i="1" spc="-5" dirty="0">
                <a:latin typeface="Constantia"/>
                <a:cs typeface="Constantia"/>
              </a:rPr>
              <a:t>,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f</a:t>
            </a:r>
            <a:r>
              <a:rPr sz="2175" baseline="-21072" dirty="0">
                <a:latin typeface="Constantia"/>
                <a:cs typeface="Constantia"/>
              </a:rPr>
              <a:t>1	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-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036" y="2251074"/>
            <a:ext cx="3075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47015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285115" algn="l"/>
              </a:tabLst>
            </a:pPr>
            <a:r>
              <a:rPr sz="2200" spc="-15" dirty="0">
                <a:latin typeface="Constantia"/>
                <a:cs typeface="Constantia"/>
              </a:rPr>
              <a:t>Recurrence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Relation: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f</a:t>
            </a:r>
            <a:r>
              <a:rPr sz="2175" i="1" baseline="-21072" dirty="0">
                <a:latin typeface="Constantia"/>
                <a:cs typeface="Constantia"/>
              </a:rPr>
              <a:t>n</a:t>
            </a:r>
            <a:endParaRPr sz="2175" baseline="-21072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4851" y="2319654"/>
            <a:ext cx="1277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i="1" spc="-7" baseline="13888" dirty="0">
                <a:latin typeface="Constantia"/>
                <a:cs typeface="Constantia"/>
              </a:rPr>
              <a:t>=</a:t>
            </a:r>
            <a:r>
              <a:rPr sz="3300" i="1" spc="-22" baseline="13888" dirty="0">
                <a:latin typeface="Constantia"/>
                <a:cs typeface="Constantia"/>
              </a:rPr>
              <a:t> </a:t>
            </a:r>
            <a:r>
              <a:rPr sz="3300" i="1" baseline="13888" dirty="0">
                <a:latin typeface="Constantia"/>
                <a:cs typeface="Constantia"/>
              </a:rPr>
              <a:t>f</a:t>
            </a:r>
            <a:r>
              <a:rPr sz="1450" i="1" dirty="0">
                <a:latin typeface="Constantia"/>
                <a:cs typeface="Constantia"/>
              </a:rPr>
              <a:t>n-</a:t>
            </a:r>
            <a:r>
              <a:rPr sz="1450" dirty="0">
                <a:latin typeface="Constantia"/>
                <a:cs typeface="Constantia"/>
              </a:rPr>
              <a:t>1</a:t>
            </a:r>
            <a:r>
              <a:rPr sz="1450" spc="484" dirty="0">
                <a:latin typeface="Constantia"/>
                <a:cs typeface="Constantia"/>
              </a:rPr>
              <a:t> </a:t>
            </a:r>
            <a:r>
              <a:rPr sz="3300" i="1" spc="-7" baseline="13888" dirty="0">
                <a:latin typeface="Constantia"/>
                <a:cs typeface="Constantia"/>
              </a:rPr>
              <a:t>+</a:t>
            </a:r>
            <a:r>
              <a:rPr sz="3300" i="1" spc="-30" baseline="13888" dirty="0">
                <a:latin typeface="Constantia"/>
                <a:cs typeface="Constantia"/>
              </a:rPr>
              <a:t> </a:t>
            </a:r>
            <a:r>
              <a:rPr sz="3300" i="1" baseline="13888" dirty="0">
                <a:latin typeface="Constantia"/>
                <a:cs typeface="Constantia"/>
              </a:rPr>
              <a:t>f</a:t>
            </a:r>
            <a:r>
              <a:rPr sz="1450" i="1" dirty="0">
                <a:latin typeface="Constantia"/>
                <a:cs typeface="Constantia"/>
              </a:rPr>
              <a:t>n-</a:t>
            </a:r>
            <a:r>
              <a:rPr sz="1450" dirty="0">
                <a:latin typeface="Constantia"/>
                <a:cs typeface="Constantia"/>
              </a:rPr>
              <a:t>2</a:t>
            </a:r>
            <a:endParaRPr sz="145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540" y="2809113"/>
            <a:ext cx="4674235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282825" algn="l"/>
                <a:tab pos="4544695" algn="l"/>
              </a:tabLst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Find	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i="1" spc="-7" baseline="-20833" dirty="0">
                <a:latin typeface="Constantia"/>
                <a:cs typeface="Constantia"/>
              </a:rPr>
              <a:t>2</a:t>
            </a:r>
            <a:r>
              <a:rPr sz="2400" i="1" baseline="-20833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,f</a:t>
            </a:r>
            <a:r>
              <a:rPr sz="2400" i="1" spc="-7" baseline="-20833" dirty="0">
                <a:latin typeface="Constantia"/>
                <a:cs typeface="Constantia"/>
              </a:rPr>
              <a:t>3 </a:t>
            </a:r>
            <a:r>
              <a:rPr sz="2400" i="1" spc="-5" dirty="0">
                <a:latin typeface="Constantia"/>
                <a:cs typeface="Constantia"/>
              </a:rPr>
              <a:t>,f</a:t>
            </a:r>
            <a:r>
              <a:rPr sz="2400" i="1" spc="-7" baseline="-20833" dirty="0">
                <a:latin typeface="Constantia"/>
                <a:cs typeface="Constantia"/>
              </a:rPr>
              <a:t>4</a:t>
            </a:r>
            <a:r>
              <a:rPr sz="2400" i="1" spc="284" baseline="-20833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,</a:t>
            </a:r>
            <a:r>
              <a:rPr sz="2400" i="1" spc="-5" dirty="0">
                <a:latin typeface="Constantia"/>
                <a:cs typeface="Constantia"/>
              </a:rPr>
              <a:t> f</a:t>
            </a:r>
            <a:r>
              <a:rPr sz="2400" i="1" spc="-7" baseline="-20833" dirty="0">
                <a:latin typeface="Constantia"/>
                <a:cs typeface="Constantia"/>
              </a:rPr>
              <a:t>5</a:t>
            </a:r>
            <a:r>
              <a:rPr sz="2400" i="1" spc="862" baseline="-20833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i="1" spc="-7" baseline="-20833" dirty="0">
                <a:latin typeface="Constantia"/>
                <a:cs typeface="Constantia"/>
              </a:rPr>
              <a:t>6	</a:t>
            </a:r>
            <a:r>
              <a:rPr sz="2400" i="1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onstantia"/>
              <a:cs typeface="Constantia"/>
            </a:endParaRPr>
          </a:p>
          <a:p>
            <a:pPr marL="267335">
              <a:lnSpc>
                <a:spcPts val="2830"/>
              </a:lnSpc>
            </a:pPr>
            <a:r>
              <a:rPr sz="2400" b="1" spc="-10" dirty="0">
                <a:latin typeface="Constantia"/>
                <a:cs typeface="Constantia"/>
              </a:rPr>
              <a:t>Answer:</a:t>
            </a:r>
            <a:endParaRPr sz="2400">
              <a:latin typeface="Constantia"/>
              <a:cs typeface="Constantia"/>
            </a:endParaRPr>
          </a:p>
          <a:p>
            <a:pPr marL="577215" marR="902969" indent="19685">
              <a:lnSpc>
                <a:spcPct val="96000"/>
              </a:lnSpc>
              <a:spcBef>
                <a:spcPts val="70"/>
              </a:spcBef>
              <a:tabLst>
                <a:tab pos="1524635" algn="l"/>
                <a:tab pos="2068830" algn="l"/>
                <a:tab pos="2113280" algn="l"/>
                <a:tab pos="2179955" algn="l"/>
              </a:tabLst>
            </a:pP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spc="794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270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0		</a:t>
            </a:r>
            <a:r>
              <a:rPr sz="2400" dirty="0">
                <a:latin typeface="Cambria Math"/>
                <a:cs typeface="Cambria Math"/>
              </a:rPr>
              <a:t>= 1 + 0 = </a:t>
            </a:r>
            <a:r>
              <a:rPr sz="2400" spc="-25" dirty="0">
                <a:latin typeface="Cambria Math"/>
                <a:cs typeface="Cambria Math"/>
              </a:rPr>
              <a:t>1</a:t>
            </a:r>
            <a:r>
              <a:rPr sz="2500" spc="-25" dirty="0">
                <a:latin typeface="Cambria Math"/>
                <a:cs typeface="Cambria Math"/>
              </a:rPr>
              <a:t>, </a:t>
            </a:r>
            <a:r>
              <a:rPr sz="2500" spc="-53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3</a:t>
            </a:r>
            <a:r>
              <a:rPr sz="2400" spc="810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2	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1		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</a:t>
            </a:r>
            <a:r>
              <a:rPr sz="2500" spc="-25" dirty="0">
                <a:latin typeface="Cambria Math"/>
                <a:cs typeface="Cambria Math"/>
              </a:rPr>
              <a:t>, </a:t>
            </a:r>
            <a:r>
              <a:rPr sz="2500" spc="-540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4</a:t>
            </a:r>
            <a:r>
              <a:rPr sz="2400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3</a:t>
            </a:r>
            <a:r>
              <a:rPr sz="2400" spc="509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spc="517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 2 + 1 = </a:t>
            </a:r>
            <a:r>
              <a:rPr sz="2400" spc="-15" dirty="0">
                <a:latin typeface="Cambria Math"/>
                <a:cs typeface="Cambria Math"/>
              </a:rPr>
              <a:t>3</a:t>
            </a:r>
            <a:r>
              <a:rPr sz="2500" spc="-15" dirty="0">
                <a:latin typeface="Cambria Math"/>
                <a:cs typeface="Cambria Math"/>
              </a:rPr>
              <a:t>, </a:t>
            </a:r>
            <a:r>
              <a:rPr sz="2500" spc="-540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5</a:t>
            </a:r>
            <a:r>
              <a:rPr sz="2400" spc="802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4</a:t>
            </a:r>
            <a:r>
              <a:rPr sz="2400" spc="284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3		</a:t>
            </a:r>
            <a:r>
              <a:rPr sz="2400" dirty="0">
                <a:latin typeface="Cambria Math"/>
                <a:cs typeface="Cambria Math"/>
              </a:rPr>
              <a:t>= 3 + 2 = </a:t>
            </a:r>
            <a:r>
              <a:rPr sz="2400" spc="-15" dirty="0">
                <a:latin typeface="Cambria Math"/>
                <a:cs typeface="Cambria Math"/>
              </a:rPr>
              <a:t>5</a:t>
            </a:r>
            <a:r>
              <a:rPr sz="2500" spc="-15" dirty="0">
                <a:latin typeface="Cambria Math"/>
                <a:cs typeface="Cambria Math"/>
              </a:rPr>
              <a:t>, </a:t>
            </a:r>
            <a:r>
              <a:rPr sz="2500" spc="-540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6</a:t>
            </a:r>
            <a:r>
              <a:rPr sz="2400" spc="277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5</a:t>
            </a:r>
            <a:r>
              <a:rPr sz="2400" spc="262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f</a:t>
            </a:r>
            <a:r>
              <a:rPr sz="2400" spc="-7" baseline="-20833" dirty="0">
                <a:latin typeface="Cambria Math"/>
                <a:cs typeface="Cambria Math"/>
              </a:rPr>
              <a:t>4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8</a:t>
            </a:r>
            <a:r>
              <a:rPr sz="2500" spc="-15" dirty="0">
                <a:latin typeface="Cambria Math"/>
                <a:cs typeface="Cambria Math"/>
              </a:rPr>
              <a:t>.</a:t>
            </a:r>
            <a:endParaRPr sz="25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900" y="857758"/>
            <a:ext cx="852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GENERAL</a:t>
            </a:r>
            <a:r>
              <a:rPr sz="3600" spc="5" dirty="0"/>
              <a:t> </a:t>
            </a:r>
            <a:r>
              <a:rPr sz="3600" spc="-5" dirty="0"/>
              <a:t>TERM</a:t>
            </a:r>
            <a:r>
              <a:rPr sz="3600" spc="-10" dirty="0"/>
              <a:t> </a:t>
            </a:r>
            <a:r>
              <a:rPr sz="3600" spc="-5" dirty="0"/>
              <a:t>OF</a:t>
            </a:r>
            <a:r>
              <a:rPr sz="3600" spc="-10" dirty="0"/>
              <a:t> </a:t>
            </a:r>
            <a:r>
              <a:rPr sz="3600" dirty="0"/>
              <a:t>A</a:t>
            </a:r>
            <a:r>
              <a:rPr sz="3600" spc="-5" dirty="0"/>
              <a:t> </a:t>
            </a:r>
            <a:r>
              <a:rPr sz="3600" spc="-15" dirty="0"/>
              <a:t>GEOMETRIC</a:t>
            </a:r>
            <a:r>
              <a:rPr sz="3600" spc="15" dirty="0"/>
              <a:t> </a:t>
            </a:r>
            <a:r>
              <a:rPr sz="3600" spc="-10" dirty="0"/>
              <a:t>SEQUENCE: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220" y="1638300"/>
            <a:ext cx="8612124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64540"/>
            <a:ext cx="53193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1435" algn="l"/>
              </a:tabLst>
            </a:pPr>
            <a:r>
              <a:rPr spc="-5" dirty="0"/>
              <a:t>Geometric	</a:t>
            </a:r>
            <a:r>
              <a:rPr spc="-15" dirty="0"/>
              <a:t>Progression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53688"/>
            <a:ext cx="4422140" cy="9899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b="1" spc="-10" dirty="0">
                <a:latin typeface="Constantia"/>
                <a:cs typeface="Constantia"/>
              </a:rPr>
              <a:t>Examples</a:t>
            </a:r>
            <a:r>
              <a:rPr sz="2800" spc="-10" dirty="0">
                <a:latin typeface="Constantia"/>
                <a:cs typeface="Constantia"/>
              </a:rPr>
              <a:t>:</a:t>
            </a:r>
            <a:endParaRPr sz="2800">
              <a:latin typeface="Constantia"/>
              <a:cs typeface="Constantia"/>
            </a:endParaRPr>
          </a:p>
          <a:p>
            <a:pPr marL="377825">
              <a:lnSpc>
                <a:spcPct val="100000"/>
              </a:lnSpc>
              <a:spcBef>
                <a:spcPts val="625"/>
              </a:spcBef>
              <a:tabLst>
                <a:tab pos="893444" algn="l"/>
              </a:tabLst>
            </a:pPr>
            <a:r>
              <a:rPr sz="2050" spc="-10" dirty="0">
                <a:solidFill>
                  <a:srgbClr val="0E6EC5"/>
                </a:solidFill>
                <a:latin typeface="Constantia"/>
                <a:cs typeface="Constantia"/>
              </a:rPr>
              <a:t>1.	</a:t>
            </a:r>
            <a:r>
              <a:rPr sz="2400" spc="5" dirty="0">
                <a:latin typeface="Constantia"/>
                <a:cs typeface="Constantia"/>
              </a:rPr>
              <a:t>Let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r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−1</a:t>
            </a:r>
            <a:r>
              <a:rPr sz="2400" spc="-5" dirty="0">
                <a:latin typeface="Constantia"/>
                <a:cs typeface="Constantia"/>
              </a:rPr>
              <a:t>.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768928"/>
            <a:ext cx="3905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  <a:tab pos="1100455" algn="l"/>
              </a:tabLst>
            </a:pPr>
            <a:r>
              <a:rPr sz="2050" spc="-10" dirty="0">
                <a:solidFill>
                  <a:srgbClr val="0E6EC5"/>
                </a:solidFill>
                <a:latin typeface="Constantia"/>
                <a:cs typeface="Constantia"/>
              </a:rPr>
              <a:t>2.	</a:t>
            </a:r>
            <a:r>
              <a:rPr sz="2400" spc="5" dirty="0">
                <a:latin typeface="Constantia"/>
                <a:cs typeface="Constantia"/>
              </a:rPr>
              <a:t>Let	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r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5086045"/>
            <a:ext cx="414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050" spc="-5" dirty="0">
                <a:solidFill>
                  <a:srgbClr val="0E6EC5"/>
                </a:solidFill>
                <a:latin typeface="Constantia"/>
                <a:cs typeface="Constantia"/>
              </a:rPr>
              <a:t>3.	</a:t>
            </a:r>
            <a:r>
              <a:rPr sz="2400" spc="5" dirty="0">
                <a:latin typeface="Constantia"/>
                <a:cs typeface="Constantia"/>
              </a:rPr>
              <a:t>Let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6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r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1/3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Then: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1224" y="3086100"/>
            <a:ext cx="5821680" cy="4343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5711" y="4366259"/>
            <a:ext cx="6039612" cy="4343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0" y="5690615"/>
            <a:ext cx="5867400" cy="522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2673"/>
            <a:ext cx="48621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Geometric</a:t>
            </a:r>
            <a:r>
              <a:rPr spc="-105" dirty="0"/>
              <a:t> </a:t>
            </a:r>
            <a:r>
              <a:rPr spc="-5" dirty="0"/>
              <a:t>Sequence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752600"/>
            <a:ext cx="7696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126" y="301497"/>
            <a:ext cx="443039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" dirty="0"/>
              <a:t>Geometric</a:t>
            </a:r>
            <a:r>
              <a:rPr sz="4100" spc="-65" dirty="0"/>
              <a:t> </a:t>
            </a:r>
            <a:r>
              <a:rPr sz="4100" spc="-5" dirty="0"/>
              <a:t>Sequence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972311"/>
            <a:ext cx="8610600" cy="5733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637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Useful</a:t>
            </a:r>
            <a:r>
              <a:rPr sz="5000" spc="-90" dirty="0"/>
              <a:t> </a:t>
            </a:r>
            <a:r>
              <a:rPr sz="5000" spc="-5" dirty="0"/>
              <a:t>Sequences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286000"/>
            <a:ext cx="75057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15557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</a:t>
            </a:r>
            <a:r>
              <a:rPr spc="-55" dirty="0"/>
              <a:t>E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76962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3350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1295562"/>
            <a:ext cx="8368690" cy="4845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480</Words>
  <Application>Microsoft Office PowerPoint</Application>
  <PresentationFormat>On-screen Show 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Constantia</vt:lpstr>
      <vt:lpstr>Microsoft Sans Serif</vt:lpstr>
      <vt:lpstr>Segoe UI Symbol</vt:lpstr>
      <vt:lpstr>Times New Roman</vt:lpstr>
      <vt:lpstr>Office Theme</vt:lpstr>
      <vt:lpstr>Arithmetic Sequences</vt:lpstr>
      <vt:lpstr>Geometric Progression OR Sequence</vt:lpstr>
      <vt:lpstr>GENERAL TERM OF A GEOMETRIC SEQUENCE:</vt:lpstr>
      <vt:lpstr>Geometric Progression</vt:lpstr>
      <vt:lpstr>Geometric Sequence</vt:lpstr>
      <vt:lpstr>Geometric Sequence</vt:lpstr>
      <vt:lpstr>Useful Sequences</vt:lpstr>
      <vt:lpstr>SERIES</vt:lpstr>
      <vt:lpstr>SUMMATIONS</vt:lpstr>
      <vt:lpstr>SUMMATIONS</vt:lpstr>
      <vt:lpstr>ARITHMETIC SERIES:</vt:lpstr>
      <vt:lpstr>PowerPoint Presentation</vt:lpstr>
      <vt:lpstr>ARITHMETIC SERIES:</vt:lpstr>
      <vt:lpstr>GEOMETRIC SERIES:</vt:lpstr>
      <vt:lpstr>Strings</vt:lpstr>
      <vt:lpstr>Recurrence Relations</vt:lpstr>
      <vt:lpstr>Questions about Recurrence Relations</vt:lpstr>
      <vt:lpstr>Questions about Recurrence Relations</vt:lpstr>
      <vt:lpstr>Solving Recurrence Relations</vt:lpstr>
      <vt:lpstr>Fibonacci Sequence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Mussavir .</cp:lastModifiedBy>
  <cp:revision>3</cp:revision>
  <dcterms:created xsi:type="dcterms:W3CDTF">2021-10-18T05:29:44Z</dcterms:created>
  <dcterms:modified xsi:type="dcterms:W3CDTF">2021-10-21T13:00:11Z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