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723" r:id="rId2"/>
    <p:sldId id="796" r:id="rId3"/>
    <p:sldId id="725" r:id="rId4"/>
    <p:sldId id="726" r:id="rId5"/>
    <p:sldId id="797" r:id="rId6"/>
    <p:sldId id="798" r:id="rId7"/>
    <p:sldId id="727" r:id="rId8"/>
    <p:sldId id="806" r:id="rId9"/>
    <p:sldId id="811" r:id="rId10"/>
    <p:sldId id="800" r:id="rId11"/>
    <p:sldId id="801" r:id="rId12"/>
    <p:sldId id="809" r:id="rId13"/>
    <p:sldId id="810" r:id="rId14"/>
    <p:sldId id="814" r:id="rId15"/>
    <p:sldId id="745" r:id="rId16"/>
    <p:sldId id="740" r:id="rId17"/>
    <p:sldId id="741" r:id="rId18"/>
    <p:sldId id="808" r:id="rId19"/>
    <p:sldId id="728" r:id="rId20"/>
    <p:sldId id="812" r:id="rId21"/>
    <p:sldId id="813" r:id="rId22"/>
    <p:sldId id="729" r:id="rId23"/>
    <p:sldId id="731" r:id="rId24"/>
    <p:sldId id="815" r:id="rId25"/>
    <p:sldId id="732" r:id="rId26"/>
    <p:sldId id="816" r:id="rId27"/>
    <p:sldId id="733" r:id="rId28"/>
    <p:sldId id="817" r:id="rId29"/>
    <p:sldId id="734" r:id="rId30"/>
    <p:sldId id="818" r:id="rId31"/>
    <p:sldId id="819" r:id="rId32"/>
    <p:sldId id="820" r:id="rId33"/>
    <p:sldId id="823" r:id="rId34"/>
    <p:sldId id="822" r:id="rId35"/>
  </p:sldIdLst>
  <p:sldSz cx="9144000" cy="6858000" type="screen4x3"/>
  <p:notesSz cx="7010400" cy="9296400"/>
  <p:embeddedFontLst>
    <p:embeddedFont>
      <p:font typeface="Wingdings 2" panose="05020102010507070707" pitchFamily="18" charset="2"/>
      <p:regular r:id="rId38"/>
    </p:embeddedFont>
    <p:embeddedFont>
      <p:font typeface="Cambria Math" panose="02040503050406030204" pitchFamily="18" charset="0"/>
      <p:regular r:id="rId39"/>
    </p:embeddedFont>
    <p:embeddedFont>
      <p:font typeface="Constantia" panose="02030602050306030303" pitchFamily="18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14001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50F3166-8AAB-4C2F-AB11-7A71BE07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Binary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95CE82-195C-46BE-8B7B-4F2F3EF3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4" y="1981200"/>
            <a:ext cx="8434387" cy="46339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8535D8BE-5698-4B7C-AC4F-66628DD42D42}"/>
              </a:ext>
            </a:extLst>
          </p:cNvPr>
          <p:cNvSpPr txBox="1">
            <a:spLocks/>
          </p:cNvSpPr>
          <p:nvPr/>
        </p:nvSpPr>
        <p:spPr>
          <a:xfrm>
            <a:off x="411077" y="12192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</a:rPr>
              <a:t>EXAMPLE #1:</a:t>
            </a:r>
          </a:p>
        </p:txBody>
      </p:sp>
    </p:spTree>
    <p:extLst>
      <p:ext uri="{BB962C8B-B14F-4D97-AF65-F5344CB8AC3E}">
        <p14:creationId xmlns:p14="http://schemas.microsoft.com/office/powerpoint/2010/main" val="31610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F3791B-B683-4298-B628-A38813D4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and Range of a Relation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B53D01-91C2-46C8-8B12-4F51328E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DOMAIN OF A RELATION:</a:t>
            </a:r>
          </a:p>
          <a:p>
            <a:pPr marL="0" indent="0" algn="just">
              <a:buNone/>
            </a:pPr>
            <a:r>
              <a:rPr lang="en-US" dirty="0"/>
              <a:t>The domain of a relation R from A to B is the set of all first elements of the ordered pairs which belong to R denoted by Dom(R).</a:t>
            </a:r>
          </a:p>
          <a:p>
            <a:pPr marL="0" indent="0" algn="just">
              <a:buNone/>
            </a:pPr>
            <a:r>
              <a:rPr lang="en-US" dirty="0"/>
              <a:t>	Symbolically, </a:t>
            </a:r>
            <a:r>
              <a:rPr lang="pt-BR" dirty="0"/>
              <a:t>Dom (R) = {a ∈A | (a, b) ∈R}</a:t>
            </a:r>
          </a:p>
          <a:p>
            <a:pPr marL="0" indent="0" algn="just">
              <a:buNone/>
            </a:pPr>
            <a:r>
              <a:rPr lang="en-US" b="1" u="sng" dirty="0"/>
              <a:t>RANGE OF A RELATION:</a:t>
            </a:r>
          </a:p>
          <a:p>
            <a:pPr marL="0" indent="0" algn="just">
              <a:buNone/>
            </a:pPr>
            <a:r>
              <a:rPr lang="en-US" dirty="0"/>
              <a:t>The range of a relation R from A to B is the set of all second elements of the ordered pairs which belong to R denoted Ran(R).</a:t>
            </a:r>
          </a:p>
          <a:p>
            <a:pPr marL="0" indent="0" algn="just">
              <a:buNone/>
            </a:pPr>
            <a:r>
              <a:rPr lang="en-US" dirty="0"/>
              <a:t>	Symbolically, </a:t>
            </a:r>
            <a:r>
              <a:rPr lang="pt-BR" dirty="0"/>
              <a:t>Ran(R) = {b ∈B | (a, b) ∈ R}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215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A55A8E-194A-4B7D-8353-6F6D7DAC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and Range of a Relation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8CC366-4ED6-4B72-9C02-B835AF0A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EXERCISE:</a:t>
            </a:r>
          </a:p>
          <a:p>
            <a:pPr marL="0" indent="0">
              <a:buNone/>
            </a:pPr>
            <a:r>
              <a:rPr lang="en-US" dirty="0"/>
              <a:t>Let A = {1, 2}, B = {1, 2, 3},</a:t>
            </a:r>
          </a:p>
          <a:p>
            <a:pPr marL="0" indent="0">
              <a:buNone/>
            </a:pPr>
            <a:r>
              <a:rPr lang="en-US" dirty="0"/>
              <a:t>Define a binary relation R from A to B as follows:</a:t>
            </a:r>
          </a:p>
          <a:p>
            <a:pPr marL="0" indent="0">
              <a:buNone/>
            </a:pPr>
            <a:r>
              <a:rPr lang="pt-BR" dirty="0"/>
              <a:t>R = {(a, b) ∈A × B | a &lt; b} 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a. Find the ordered pairs in R.</a:t>
            </a:r>
          </a:p>
          <a:p>
            <a:pPr lvl="1"/>
            <a:r>
              <a:rPr lang="en-US" dirty="0"/>
              <a:t>b. Find the Domain and Range of R.</a:t>
            </a:r>
          </a:p>
          <a:p>
            <a:pPr lvl="1"/>
            <a:r>
              <a:rPr lang="en-US" dirty="0"/>
              <a:t>c. Is 1R3, 2R2?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dirty="0"/>
              <a:t>Given A = {1, 2}, B = {1, 2, 3},</a:t>
            </a:r>
          </a:p>
          <a:p>
            <a:pPr marL="0" indent="0">
              <a:buNone/>
            </a:pPr>
            <a:r>
              <a:rPr lang="pt-BR" dirty="0"/>
              <a:t>	A × B = {(1,1), (1,2), (1,3), (2,1), (2,2), (2,3)}</a:t>
            </a:r>
          </a:p>
          <a:p>
            <a:r>
              <a:rPr lang="pt-BR" dirty="0"/>
              <a:t>a. R = {(a, b) ∈A × B | a &lt; b}</a:t>
            </a:r>
          </a:p>
          <a:p>
            <a:pPr marL="0" indent="0">
              <a:buNone/>
            </a:pPr>
            <a:r>
              <a:rPr lang="en-US" dirty="0"/>
              <a:t>       R = {(1,2), (1,3), (2,3)}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82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733B0-107A-4C33-974B-5E37980A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254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and Range of a Relation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B4E195-51EF-444D-8DAB-F5FDA74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= {1, 2}, B = {1, 2, 3},</a:t>
            </a:r>
          </a:p>
          <a:p>
            <a:pPr marL="0" indent="0">
              <a:buNone/>
            </a:pPr>
            <a:r>
              <a:rPr lang="en-US" dirty="0"/>
              <a:t>		A × B = {(1,1), (1,2), (1,3), (2,1), (2,2), (2,3)}</a:t>
            </a:r>
          </a:p>
          <a:p>
            <a:r>
              <a:rPr lang="en-US" dirty="0"/>
              <a:t>b. Find the Domain and Range of R.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dirty="0"/>
              <a:t> Dom(R) = {1,2} and Ran(R) = {2, 3}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c. Is 1R3, 2R2?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dirty="0"/>
              <a:t>c. Since (1, 3)∈R so 1R3.</a:t>
            </a:r>
          </a:p>
          <a:p>
            <a:pPr marL="0" indent="0">
              <a:buNone/>
            </a:pPr>
            <a:r>
              <a:rPr lang="en-US" dirty="0"/>
              <a:t>   Since (2, 2)∈R so 2R2.</a:t>
            </a:r>
          </a:p>
        </p:txBody>
      </p:sp>
    </p:spTree>
    <p:extLst>
      <p:ext uri="{BB962C8B-B14F-4D97-AF65-F5344CB8AC3E}">
        <p14:creationId xmlns:p14="http://schemas.microsoft.com/office/powerpoint/2010/main" val="24490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Relations</a:t>
            </a:r>
          </a:p>
        </p:txBody>
      </p:sp>
    </p:spTree>
    <p:extLst>
      <p:ext uri="{BB962C8B-B14F-4D97-AF65-F5344CB8AC3E}">
        <p14:creationId xmlns:p14="http://schemas.microsoft.com/office/powerpoint/2010/main" val="16359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533400"/>
            <a:ext cx="8382000" cy="625602"/>
          </a:xfrm>
        </p:spPr>
        <p:txBody>
          <a:bodyPr>
            <a:noAutofit/>
          </a:bodyPr>
          <a:lstStyle/>
          <a:p>
            <a:r>
              <a:rPr lang="en-US" sz="4000" dirty="0"/>
              <a:t>Representing Relations Using Digraphs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29690"/>
            <a:ext cx="8763000" cy="537591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directed graph</a:t>
            </a:r>
            <a:r>
              <a:rPr lang="en-US" dirty="0"/>
              <a:t>, or </a:t>
            </a:r>
            <a:r>
              <a:rPr lang="en-US" i="1" dirty="0"/>
              <a:t>digraph</a:t>
            </a:r>
            <a:r>
              <a:rPr lang="en-US" dirty="0"/>
              <a:t>, consists of a set </a:t>
            </a:r>
            <a:r>
              <a:rPr lang="en-US" i="1" dirty="0"/>
              <a:t>V</a:t>
            </a:r>
            <a:r>
              <a:rPr lang="en-US" dirty="0"/>
              <a:t> of </a:t>
            </a:r>
            <a:r>
              <a:rPr lang="en-US" i="1" dirty="0"/>
              <a:t>vertices</a:t>
            </a:r>
            <a:r>
              <a:rPr lang="en-US" dirty="0"/>
              <a:t> (or </a:t>
            </a:r>
            <a:r>
              <a:rPr lang="en-US" i="1" dirty="0"/>
              <a:t>nodes</a:t>
            </a:r>
            <a:r>
              <a:rPr lang="en-US" dirty="0"/>
              <a:t>) together with a set </a:t>
            </a:r>
            <a:r>
              <a:rPr lang="en-US" i="1" dirty="0"/>
              <a:t>E</a:t>
            </a:r>
            <a:r>
              <a:rPr lang="en-US" dirty="0"/>
              <a:t> of ordered pairs of elements of </a:t>
            </a:r>
            <a:r>
              <a:rPr lang="en-US" i="1" dirty="0"/>
              <a:t>V</a:t>
            </a:r>
            <a:r>
              <a:rPr lang="en-US" dirty="0"/>
              <a:t> called </a:t>
            </a:r>
            <a:r>
              <a:rPr lang="en-US" i="1" dirty="0"/>
              <a:t>edges</a:t>
            </a:r>
            <a:r>
              <a:rPr lang="en-US" dirty="0"/>
              <a:t> (or </a:t>
            </a:r>
            <a:r>
              <a:rPr lang="en-US" i="1" dirty="0"/>
              <a:t>arcs</a:t>
            </a:r>
            <a:r>
              <a:rPr lang="en-US" dirty="0"/>
              <a:t>). The vertex </a:t>
            </a:r>
            <a:r>
              <a:rPr lang="en-US" i="1" dirty="0"/>
              <a:t>a</a:t>
            </a:r>
            <a:r>
              <a:rPr lang="en-US" dirty="0"/>
              <a:t> is called the </a:t>
            </a:r>
            <a:r>
              <a:rPr lang="en-US" i="1" dirty="0"/>
              <a:t>initial vertex</a:t>
            </a:r>
            <a:r>
              <a:rPr lang="en-US" dirty="0"/>
              <a:t> of the edge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), and the vertex </a:t>
            </a:r>
            <a:r>
              <a:rPr lang="en-US" i="1" dirty="0"/>
              <a:t>b</a:t>
            </a:r>
            <a:r>
              <a:rPr lang="en-US" dirty="0"/>
              <a:t> is called the </a:t>
            </a:r>
            <a:r>
              <a:rPr lang="en-US" i="1" dirty="0"/>
              <a:t>terminal vertex </a:t>
            </a:r>
            <a:r>
              <a:rPr lang="en-US" dirty="0"/>
              <a:t>of this edge.</a:t>
            </a:r>
          </a:p>
          <a:p>
            <a:pPr lvl="1" algn="just"/>
            <a:r>
              <a:rPr lang="en-US" dirty="0"/>
              <a:t>An edge of the form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is called a </a:t>
            </a:r>
            <a:r>
              <a:rPr lang="en-US" i="1" dirty="0"/>
              <a:t>loop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 A drawing of the directed graph with vertices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d</a:t>
            </a:r>
            <a:r>
              <a:rPr lang="en-US" dirty="0"/>
              <a:t>, and edges  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c</a:t>
            </a:r>
            <a:r>
              <a:rPr lang="en-US" dirty="0"/>
              <a:t>, a), (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), and 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is shown here.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438" y="4575810"/>
            <a:ext cx="2971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Representing Relations Using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relation between finite sets can be represented using a zero-one matrix. </a:t>
            </a:r>
          </a:p>
          <a:p>
            <a:r>
              <a:rPr lang="en-US" dirty="0"/>
              <a:t>Suppose </a:t>
            </a:r>
            <a:r>
              <a:rPr lang="en-US" i="1" dirty="0"/>
              <a:t>R</a:t>
            </a:r>
            <a:r>
              <a:rPr lang="en-US" dirty="0"/>
              <a:t> is a relation from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} to                        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}.</a:t>
            </a:r>
          </a:p>
          <a:p>
            <a:pPr lvl="1"/>
            <a:r>
              <a:rPr lang="en-US" dirty="0"/>
              <a:t>The elements of the two sets can be listed in any particular arbitrary order. When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, we use the same ordering. </a:t>
            </a:r>
          </a:p>
          <a:p>
            <a:r>
              <a:rPr lang="en-US" dirty="0"/>
              <a:t>The relation </a:t>
            </a:r>
            <a:r>
              <a:rPr lang="en-US" i="1" dirty="0"/>
              <a:t>R</a:t>
            </a:r>
            <a:r>
              <a:rPr lang="en-US" dirty="0"/>
              <a:t> is represented by the matrix                                         </a:t>
            </a:r>
            <a:r>
              <a:rPr lang="en-US" i="1" dirty="0"/>
              <a:t>M</a:t>
            </a:r>
            <a:r>
              <a:rPr lang="en-US" i="1" baseline="-25000" dirty="0"/>
              <a:t>R</a:t>
            </a:r>
            <a:r>
              <a:rPr lang="en-US" dirty="0"/>
              <a:t> = [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], where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matrix representing </a:t>
            </a:r>
            <a:r>
              <a:rPr lang="en-US" i="1" dirty="0"/>
              <a:t>R</a:t>
            </a:r>
            <a:r>
              <a:rPr lang="en-US" dirty="0"/>
              <a:t> has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its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entry when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is related to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if 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is not related to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dirty="0"/>
              <a:t>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77527" y="3962400"/>
            <a:ext cx="309467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Representing Relations Using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Suppose that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 and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/>
              <a:t>}. Let  </a:t>
            </a:r>
            <a:r>
              <a:rPr lang="en-US" i="1" dirty="0"/>
              <a:t>R</a:t>
            </a:r>
            <a:r>
              <a:rPr lang="en-US" dirty="0"/>
              <a:t> be  the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containing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if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  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. What is the matrix representing </a:t>
            </a:r>
            <a:r>
              <a:rPr lang="en-US" i="1" dirty="0"/>
              <a:t>R </a:t>
            </a:r>
            <a:r>
              <a:rPr lang="en-US" dirty="0"/>
              <a:t> (assuming the ordering of elements is the same as the increasing numerical order)?</a:t>
            </a:r>
          </a:p>
          <a:p>
            <a:pPr>
              <a:buNone/>
            </a:pPr>
            <a:r>
              <a:rPr lang="en-US" b="1" dirty="0"/>
              <a:t>   Solution: </a:t>
            </a:r>
            <a:r>
              <a:rPr lang="en-US" dirty="0"/>
              <a:t>Because </a:t>
            </a:r>
            <a:r>
              <a:rPr lang="en-US" i="1" dirty="0"/>
              <a:t>R</a:t>
            </a:r>
            <a:r>
              <a:rPr lang="en-US" dirty="0"/>
              <a:t> = 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/>
              <a:t>)}, the matrix is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4662269"/>
            <a:ext cx="3505200" cy="15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E6A87-5339-4C41-8ABC-6CD0377F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Relations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67E6EC2-2150-48D7-BC3F-B0145B49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001000" cy="4800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73218E1-1B33-43A3-83E2-22C2F25BE4B6}"/>
              </a:ext>
            </a:extLst>
          </p:cNvPr>
          <p:cNvSpPr txBox="1">
            <a:spLocks/>
          </p:cNvSpPr>
          <p:nvPr/>
        </p:nvSpPr>
        <p:spPr>
          <a:xfrm>
            <a:off x="411077" y="12192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</a:rPr>
              <a:t>EXAMPLE #1: (cont.)</a:t>
            </a:r>
          </a:p>
        </p:txBody>
      </p:sp>
    </p:spTree>
    <p:extLst>
      <p:ext uri="{BB962C8B-B14F-4D97-AF65-F5344CB8AC3E}">
        <p14:creationId xmlns:p14="http://schemas.microsoft.com/office/powerpoint/2010/main" val="29738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Relation on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3035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A binary relation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i="1" dirty="0"/>
              <a:t>on a set A</a:t>
            </a:r>
            <a:r>
              <a:rPr lang="en-US" dirty="0"/>
              <a:t> is a subset </a:t>
            </a:r>
            <a:r>
              <a:rPr lang="en-US"/>
              <a:t>of                </a:t>
            </a:r>
            <a:r>
              <a:rPr lang="en-US" i="1"/>
              <a:t>A </a:t>
            </a:r>
            <a:r>
              <a:rPr lang="en-US" dirty="0">
                <a:latin typeface="Cambria Math"/>
                <a:ea typeface="Cambria Math"/>
              </a:rPr>
              <a:t>×</a:t>
            </a:r>
            <a:r>
              <a:rPr lang="en-US" i="1" dirty="0"/>
              <a:t> A </a:t>
            </a:r>
            <a:r>
              <a:rPr lang="en-US" dirty="0"/>
              <a:t>or a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   A = </a:t>
            </a:r>
            <a:r>
              <a:rPr lang="en-US" dirty="0"/>
              <a:t>{</a:t>
            </a:r>
            <a:r>
              <a:rPr lang="en-US" i="1" dirty="0" err="1"/>
              <a:t>a,b,c</a:t>
            </a:r>
            <a:r>
              <a:rPr lang="en-US" dirty="0"/>
              <a:t>}. Then</a:t>
            </a:r>
            <a:r>
              <a:rPr lang="en-US" i="1" dirty="0"/>
              <a:t> R = </a:t>
            </a:r>
            <a:r>
              <a:rPr lang="en-US" dirty="0"/>
              <a:t>{(</a:t>
            </a:r>
            <a:r>
              <a:rPr lang="en-US" i="1" dirty="0" err="1"/>
              <a:t>a,a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(</a:t>
            </a:r>
            <a:r>
              <a:rPr lang="en-US" i="1" dirty="0" err="1"/>
              <a:t>a,c</a:t>
            </a:r>
            <a:r>
              <a:rPr lang="en-US" dirty="0"/>
              <a:t>)} is a relation on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/>
              <a:t>}. The ordered pairs in the relation                  R 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divides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 are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{(1,1), (1, 2), (1,3), (1, 4), (2, 2), (2, 4), (3, 3), and  (4, 4)}.</a:t>
            </a:r>
          </a:p>
          <a:p>
            <a:pPr marL="0" indent="0">
              <a:buNone/>
            </a:pPr>
            <a:r>
              <a:rPr lang="en-US" sz="2800" b="1" dirty="0"/>
              <a:t>    REMARK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   For any set A</a:t>
            </a:r>
          </a:p>
          <a:p>
            <a:pPr marL="0" indent="0">
              <a:buNone/>
            </a:pPr>
            <a:r>
              <a:rPr lang="en-US" sz="2800" dirty="0"/>
              <a:t>	1. A × A is known as the universal relation.</a:t>
            </a:r>
          </a:p>
          <a:p>
            <a:pPr marL="0" indent="0">
              <a:buNone/>
            </a:pPr>
            <a:r>
              <a:rPr lang="en-US" sz="2800" dirty="0"/>
              <a:t>	2. ∅ is known as the empty relation.</a:t>
            </a: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58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Their Properties</a:t>
            </a:r>
          </a:p>
          <a:p>
            <a:r>
              <a:rPr lang="en-US" dirty="0"/>
              <a:t>Representing Relations</a:t>
            </a:r>
          </a:p>
          <a:p>
            <a:r>
              <a:rPr lang="en-US" dirty="0"/>
              <a:t>Equivalence Relations</a:t>
            </a:r>
          </a:p>
          <a:p>
            <a:r>
              <a:rPr lang="en-US" dirty="0"/>
              <a:t>Partial Orderings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CB105D9-350B-4FD8-B53C-23C4D3E2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1"/>
            <a:ext cx="8229599" cy="46870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249E97EC-015F-4EB7-AB4C-837F3222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Relation on a Set</a:t>
            </a:r>
          </a:p>
        </p:txBody>
      </p:sp>
    </p:spTree>
    <p:extLst>
      <p:ext uri="{BB962C8B-B14F-4D97-AF65-F5344CB8AC3E}">
        <p14:creationId xmlns:p14="http://schemas.microsoft.com/office/powerpoint/2010/main" val="4285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and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499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Binary Relation on a Set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Question</a:t>
                </a:r>
                <a:r>
                  <a:rPr lang="en-US" sz="2400" dirty="0"/>
                  <a:t>: </a:t>
                </a:r>
                <a:r>
                  <a:rPr lang="en-US" dirty="0"/>
                  <a:t>How many different relations are there on a set A with n elements?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Solution</a:t>
                </a:r>
                <a:r>
                  <a:rPr lang="en-US" sz="2400" dirty="0"/>
                  <a:t>: </a:t>
                </a:r>
              </a:p>
              <a:p>
                <a:r>
                  <a:rPr lang="en-US" dirty="0"/>
                  <a:t> Suppose A has n elements</a:t>
                </a:r>
              </a:p>
              <a:p>
                <a:r>
                  <a:rPr lang="en-US" dirty="0"/>
                  <a:t> Recall, a relation on a set A is a subset of A x A.</a:t>
                </a:r>
              </a:p>
              <a:p>
                <a:r>
                  <a:rPr lang="en-US" dirty="0"/>
                  <a:t> A x A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elements.</a:t>
                </a:r>
              </a:p>
              <a:p>
                <a:r>
                  <a:rPr lang="en-US" dirty="0"/>
                  <a:t> If a set has m element, 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subsets.</a:t>
                </a:r>
              </a:p>
              <a:p>
                <a:r>
                  <a:rPr lang="en-US" dirty="0"/>
                  <a:t> Therefore, the answer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1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67264"/>
          </a:xfrm>
        </p:spPr>
        <p:txBody>
          <a:bodyPr>
            <a:normAutofit/>
          </a:bodyPr>
          <a:lstStyle/>
          <a:p>
            <a:r>
              <a:rPr lang="en-US" dirty="0"/>
              <a:t>Reflexive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2064"/>
            <a:ext cx="8763000" cy="5585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i="1" dirty="0"/>
              <a:t>R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i="1" dirty="0"/>
              <a:t>reflexive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(</a:t>
            </a:r>
            <a:r>
              <a:rPr lang="en-US" i="1" dirty="0" err="1"/>
              <a:t>a,a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i="1" dirty="0">
                <a:latin typeface="+mj-lt"/>
                <a:ea typeface="Cambria Math"/>
              </a:rPr>
              <a:t> </a:t>
            </a:r>
            <a:r>
              <a:rPr lang="en-US" dirty="0">
                <a:ea typeface="Cambria Math"/>
              </a:rPr>
              <a:t>for every element       </a:t>
            </a:r>
            <a:r>
              <a:rPr lang="en-US" i="1" dirty="0">
                <a:latin typeface="+mj-lt"/>
                <a:ea typeface="Cambria Math"/>
              </a:rPr>
              <a:t>a </a:t>
            </a:r>
            <a:r>
              <a:rPr lang="en-US" dirty="0">
                <a:latin typeface="Cambria Math"/>
                <a:ea typeface="Cambria Math"/>
              </a:rPr>
              <a:t>∊ </a:t>
            </a:r>
            <a:r>
              <a:rPr lang="en-US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>
                <a:ea typeface="Cambria Math"/>
              </a:rPr>
              <a:t>           </a:t>
            </a:r>
            <a:r>
              <a:rPr lang="en-US" dirty="0">
                <a:latin typeface="Cambria Math"/>
                <a:ea typeface="Cambria Math"/>
              </a:rPr>
              <a:t>∀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[</a:t>
            </a:r>
            <a:r>
              <a:rPr lang="en-US" dirty="0" err="1">
                <a:latin typeface="Cambria Math"/>
                <a:ea typeface="Cambria Math"/>
              </a:rPr>
              <a:t>a∊</a:t>
            </a:r>
            <a:r>
              <a:rPr lang="en-US" i="1" dirty="0" err="1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⟶ (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  </a:t>
            </a:r>
          </a:p>
          <a:p>
            <a:pPr>
              <a:buNone/>
            </a:pPr>
            <a:endParaRPr lang="en-US" b="1" dirty="0">
              <a:ea typeface="Cambria Math"/>
            </a:endParaRPr>
          </a:p>
          <a:p>
            <a:pPr>
              <a:buNone/>
            </a:pPr>
            <a:endParaRPr lang="en-US" b="1" dirty="0">
              <a:ea typeface="Cambria Math"/>
            </a:endParaRPr>
          </a:p>
          <a:p>
            <a:pPr>
              <a:buNone/>
            </a:pPr>
            <a:endParaRPr lang="en-US" b="1" dirty="0">
              <a:ea typeface="Cambria Math"/>
            </a:endParaRPr>
          </a:p>
          <a:p>
            <a:pPr>
              <a:buNone/>
            </a:pPr>
            <a:endParaRPr lang="en-US" b="1" dirty="0">
              <a:ea typeface="Cambria Math"/>
            </a:endParaRPr>
          </a:p>
          <a:p>
            <a:pPr>
              <a:buNone/>
            </a:pPr>
            <a:endParaRPr lang="en-US" b="1" dirty="0">
              <a:ea typeface="Cambria Math"/>
            </a:endParaRPr>
          </a:p>
          <a:p>
            <a:pPr>
              <a:buNone/>
            </a:pPr>
            <a:r>
              <a:rPr lang="en-US" b="1" dirty="0">
                <a:ea typeface="Cambria Math"/>
              </a:rPr>
              <a:t> </a:t>
            </a:r>
            <a:endParaRPr lang="en-US" dirty="0"/>
          </a:p>
          <a:p>
            <a:pPr>
              <a:buNone/>
            </a:pPr>
            <a:endParaRPr lang="en-US" dirty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6526" y="3095536"/>
            <a:ext cx="35274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 Math"/>
                <a:ea typeface="Cambria Math"/>
              </a:rPr>
              <a:t>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latin typeface="Cambria Math"/>
                <a:ea typeface="Cambria Math"/>
              </a:rPr>
              <a:t> = ∅ </a:t>
            </a:r>
            <a:r>
              <a:rPr lang="en-US" sz="2400" dirty="0">
                <a:ea typeface="Cambria Math"/>
              </a:rPr>
              <a:t> then the empty relation is reflexive vacuously. That is the empty relation on an empty set is reflexive!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462673-66AA-45B8-81B9-5143E519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" y="2729389"/>
            <a:ext cx="536257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6C6FD4A-2FC7-4770-B4BE-4AE62414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0" y="4572000"/>
            <a:ext cx="494494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1F2BC-F983-4E64-AF35-F2FA1E18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Let A = {1, 2, 3, 4} and determine whether relations R1, R2, R3, and R4 are Reflexive?</a:t>
            </a:r>
          </a:p>
          <a:p>
            <a:pPr marL="0" indent="0">
              <a:buNone/>
            </a:pPr>
            <a:r>
              <a:rPr lang="en-US" dirty="0"/>
              <a:t>	R1 </a:t>
            </a:r>
            <a:r>
              <a:rPr lang="x-none" dirty="0"/>
              <a:t>= {(1, 1), (3, 3), (2, 2), (4, 4)}</a:t>
            </a:r>
          </a:p>
          <a:p>
            <a:pPr marL="0" indent="0">
              <a:buNone/>
            </a:pPr>
            <a:r>
              <a:rPr lang="en-US" dirty="0"/>
              <a:t>	R2 </a:t>
            </a:r>
            <a:r>
              <a:rPr lang="x-none" dirty="0"/>
              <a:t>= {(1, 1), (1, 4), (2, 2), (3, 3), (4, 3)}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R3 </a:t>
            </a:r>
            <a:r>
              <a:rPr lang="x-none" dirty="0"/>
              <a:t>= {(1, 1), (1, 2), (2, 1), (2, 2), (3, 3), (4, 4)}</a:t>
            </a:r>
          </a:p>
          <a:p>
            <a:pPr marL="0" indent="0">
              <a:buNone/>
            </a:pPr>
            <a:r>
              <a:rPr lang="en-US" dirty="0"/>
              <a:t>	R4 </a:t>
            </a:r>
            <a:r>
              <a:rPr lang="x-none" dirty="0"/>
              <a:t>= {(1, 3), (2, 2), (2, 4), (3, 1), (4, 4)}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ea typeface="Cambria Math"/>
              </a:rPr>
              <a:t>Solution:</a:t>
            </a:r>
          </a:p>
          <a:p>
            <a:r>
              <a:rPr lang="en-US" dirty="0"/>
              <a:t>R1 is reflexive, since (a, a) ∈R1 for all a ∈A.</a:t>
            </a:r>
          </a:p>
          <a:p>
            <a:r>
              <a:rPr lang="en-US" dirty="0"/>
              <a:t>R2 is not reflexive, because (4, 4) ∉R2.</a:t>
            </a:r>
          </a:p>
          <a:p>
            <a:r>
              <a:rPr lang="en-US" dirty="0"/>
              <a:t>R3 is reflexive, since (a, a) ∈R3 for all a ∈A.</a:t>
            </a:r>
          </a:p>
          <a:p>
            <a:r>
              <a:rPr lang="en-US" dirty="0"/>
              <a:t>R4 is not reflexive, because (1, 1) ∉R4, (3, 3) ∉R4.</a:t>
            </a:r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A301A5D-B74C-4677-87CB-1A58A1BA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r>
              <a:rPr lang="en-US" dirty="0"/>
              <a:t>Reflexive Relations</a:t>
            </a:r>
          </a:p>
        </p:txBody>
      </p:sp>
    </p:spTree>
    <p:extLst>
      <p:ext uri="{BB962C8B-B14F-4D97-AF65-F5344CB8AC3E}">
        <p14:creationId xmlns:p14="http://schemas.microsoft.com/office/powerpoint/2010/main" val="23345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Symmetric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</a:t>
            </a:r>
            <a:r>
              <a:rPr lang="en-US" i="1" dirty="0"/>
              <a:t>symmetric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(</a:t>
            </a:r>
            <a:r>
              <a:rPr lang="en-US" i="1" dirty="0" err="1"/>
              <a:t>b,a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 </a:t>
            </a:r>
            <a:r>
              <a:rPr lang="en-US" dirty="0">
                <a:ea typeface="Cambria Math"/>
              </a:rPr>
              <a:t>whenever (</a:t>
            </a:r>
            <a:r>
              <a:rPr lang="en-US" i="1" dirty="0" err="1">
                <a:ea typeface="Cambria Math"/>
              </a:rPr>
              <a:t>a,b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 </a:t>
            </a:r>
            <a:r>
              <a:rPr lang="en-US" dirty="0">
                <a:ea typeface="Cambria Math"/>
              </a:rPr>
              <a:t>for all </a:t>
            </a:r>
            <a:r>
              <a:rPr lang="en-US" i="1" dirty="0" err="1">
                <a:ea typeface="Cambria Math"/>
              </a:rPr>
              <a:t>a,b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A.</a:t>
            </a:r>
            <a:r>
              <a:rPr lang="en-US" dirty="0">
                <a:ea typeface="Cambria Math"/>
              </a:rPr>
              <a:t> 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symmetric if and only if </a:t>
            </a:r>
            <a:endParaRPr lang="en-US" i="1" dirty="0">
              <a:ea typeface="Cambria Math"/>
            </a:endParaRP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∀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∀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[(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) ∊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⟶ (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   </a:t>
            </a:r>
            <a:endParaRPr lang="en-US" dirty="0">
              <a:latin typeface="Cambria Math"/>
              <a:ea typeface="Cambria Math"/>
            </a:endParaRPr>
          </a:p>
          <a:p>
            <a:r>
              <a:rPr lang="en-US" sz="2800" dirty="0"/>
              <a:t>More precisely, M is a</a:t>
            </a:r>
          </a:p>
          <a:p>
            <a:r>
              <a:rPr lang="en-US" sz="2800" dirty="0"/>
              <a:t>symmetric matrix i.e. M = M</a:t>
            </a:r>
            <a:r>
              <a:rPr lang="en-US" sz="800" dirty="0"/>
              <a:t>t</a:t>
            </a: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AB547A-B1BB-45EF-9338-88806759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17739"/>
            <a:ext cx="5324475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A55CC9-2287-4A44-96E1-3666AAF6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798366"/>
            <a:ext cx="5286375" cy="1678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id="{1A504AD5-64C0-4FE4-8FA9-3F880A853E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9275" y="3124200"/>
                <a:ext cx="3438525" cy="2819400"/>
              </a:xfrm>
              <a:prstGeom prst="rect">
                <a:avLst/>
              </a:prstGeom>
            </p:spPr>
            <p:txBody>
              <a:bodyPr vert="horz" lIns="0" rIns="0" bIns="0" anchor="b"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Accordingly, R is symmetric if the elements in the </a:t>
                </a:r>
                <a:r>
                  <a:rPr lang="en-US" sz="1800" dirty="0" err="1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ith</a:t>
                </a:r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 row are the same as the elements in the </a:t>
                </a:r>
                <a:r>
                  <a:rPr lang="en-US" sz="1800" dirty="0" err="1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ith</a:t>
                </a:r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 column of the matrix M representing R. More precisely, M is a symmetric matrix </a:t>
                </a: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i.e.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504AD5-64C0-4FE4-8FA9-3F880A853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3124200"/>
                <a:ext cx="3438525" cy="2819400"/>
              </a:xfrm>
              <a:prstGeom prst="rect">
                <a:avLst/>
              </a:prstGeom>
              <a:blipFill>
                <a:blip r:embed="rId4"/>
                <a:stretch>
                  <a:fillRect l="-4071" r="-4071" b="-4978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AD45BF-70EA-44E3-BF57-B8DA2379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Let A = {1, 2, 3, 4} and determine whether relations R1, R2, R3, and R4 are Symmetric?</a:t>
            </a:r>
          </a:p>
          <a:p>
            <a:pPr marL="0" indent="0">
              <a:buNone/>
            </a:pPr>
            <a:r>
              <a:rPr lang="pt-BR" dirty="0"/>
              <a:t>	R1 = {(1, 1), (1, 3), (2, 4), (3, 1), (4,2)}</a:t>
            </a:r>
          </a:p>
          <a:p>
            <a:pPr marL="0" indent="0">
              <a:buNone/>
            </a:pPr>
            <a:r>
              <a:rPr lang="pt-BR" dirty="0"/>
              <a:t>	R2 = {(1, 1), (2, 2), (3, 3), (4, 4)}</a:t>
            </a:r>
          </a:p>
          <a:p>
            <a:pPr marL="0" indent="0">
              <a:buNone/>
            </a:pPr>
            <a:r>
              <a:rPr lang="pt-BR" dirty="0"/>
              <a:t>	R3 = {(2, 2), (2, 3), (3, 4)}</a:t>
            </a:r>
          </a:p>
          <a:p>
            <a:pPr marL="0" indent="0">
              <a:buNone/>
            </a:pPr>
            <a:r>
              <a:rPr lang="pt-BR" dirty="0"/>
              <a:t>	R4 = {(1, 1), (2, 2), (3, 3), (4, 3), (4, 4)}</a:t>
            </a:r>
          </a:p>
          <a:p>
            <a:pPr marL="0" indent="0">
              <a:buNone/>
            </a:pPr>
            <a:r>
              <a:rPr lang="en-US" sz="2400" b="1" dirty="0">
                <a:ea typeface="Cambria Math"/>
              </a:rPr>
              <a:t>Solution:</a:t>
            </a:r>
          </a:p>
          <a:p>
            <a:r>
              <a:rPr lang="en-US" dirty="0"/>
              <a:t>R1 is Symmetric, since (a, b) and (b, a) ∈R1 for all (a, b) ∈A.</a:t>
            </a:r>
          </a:p>
          <a:p>
            <a:r>
              <a:rPr lang="en-US" dirty="0"/>
              <a:t>R2 is also symmetric. We say it is vacuously true.</a:t>
            </a:r>
          </a:p>
          <a:p>
            <a:r>
              <a:rPr lang="en-US" dirty="0"/>
              <a:t>R3 is not symmetric, because (2,3) ∈ R3 but (3,2) ∉ R3.</a:t>
            </a:r>
          </a:p>
          <a:p>
            <a:r>
              <a:rPr lang="en-US" dirty="0"/>
              <a:t>R4 is not symmetric because (4,3) ∈ R4 but (3,4) ∉ R4.</a:t>
            </a:r>
          </a:p>
          <a:p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E57BAD1-21CE-4273-9949-225D8409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Relations</a:t>
            </a:r>
          </a:p>
        </p:txBody>
      </p:sp>
    </p:spTree>
    <p:extLst>
      <p:ext uri="{BB962C8B-B14F-4D97-AF65-F5344CB8AC3E}">
        <p14:creationId xmlns:p14="http://schemas.microsoft.com/office/powerpoint/2010/main" val="1668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Antisymmetric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relation </a:t>
            </a:r>
            <a:r>
              <a:rPr lang="en-US" i="1" dirty="0"/>
              <a:t>R</a:t>
            </a:r>
            <a:r>
              <a:rPr lang="en-US" dirty="0"/>
              <a:t> on a set </a:t>
            </a:r>
            <a:r>
              <a:rPr lang="en-US" i="1" dirty="0"/>
              <a:t>A</a:t>
            </a:r>
            <a:r>
              <a:rPr lang="en-US" dirty="0"/>
              <a:t> such that for all</a:t>
            </a:r>
            <a:r>
              <a:rPr lang="en-US" i="1" dirty="0">
                <a:ea typeface="Cambria Math"/>
              </a:rPr>
              <a:t>   </a:t>
            </a:r>
            <a:r>
              <a:rPr lang="en-US" i="1" dirty="0" err="1">
                <a:ea typeface="Cambria Math"/>
              </a:rPr>
              <a:t>a,b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A</a:t>
            </a:r>
            <a:r>
              <a:rPr lang="en-US" b="1" i="1" dirty="0">
                <a:ea typeface="Cambria Math"/>
              </a:rPr>
              <a:t>  </a:t>
            </a:r>
            <a:r>
              <a:rPr lang="en-US" dirty="0"/>
              <a:t>if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b="1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 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 </a:t>
            </a:r>
            <a:r>
              <a:rPr lang="en-US" i="1" dirty="0">
                <a:ea typeface="Cambria Math"/>
              </a:rPr>
              <a:t>R</a:t>
            </a:r>
            <a:r>
              <a:rPr lang="en-US" b="1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then </a:t>
            </a:r>
            <a:r>
              <a:rPr lang="en-US" i="1" dirty="0">
                <a:ea typeface="Cambria Math"/>
              </a:rPr>
              <a:t>a = b  </a:t>
            </a:r>
            <a:r>
              <a:rPr lang="en-US" dirty="0">
                <a:ea typeface="Cambria Math"/>
              </a:rPr>
              <a:t>is called </a:t>
            </a:r>
            <a:r>
              <a:rPr lang="en-US" i="1" dirty="0">
                <a:ea typeface="Cambria Math"/>
              </a:rPr>
              <a:t>antisymmetric</a:t>
            </a:r>
            <a:r>
              <a:rPr lang="en-US" dirty="0">
                <a:ea typeface="Cambria Math"/>
              </a:rPr>
              <a:t>. 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antisymmetric if and only if  </a:t>
            </a:r>
            <a:r>
              <a:rPr lang="en-US" dirty="0">
                <a:latin typeface="Cambria Math"/>
                <a:ea typeface="Cambria Math"/>
              </a:rPr>
              <a:t>∀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∀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[(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) ∊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∧ (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 </a:t>
            </a:r>
            <a:r>
              <a:rPr lang="en-US" dirty="0">
                <a:latin typeface="Cambria Math"/>
                <a:ea typeface="Cambria Math"/>
              </a:rPr>
              <a:t>⟶ 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/>
              <a:t>Note: </a:t>
            </a:r>
            <a:r>
              <a:rPr lang="en-US" dirty="0"/>
              <a:t>(</a:t>
            </a:r>
            <a:r>
              <a:rPr lang="en-US" dirty="0" err="1"/>
              <a:t>a,a</a:t>
            </a:r>
            <a:r>
              <a:rPr lang="en-US" dirty="0"/>
              <a:t>) may be an element in R.</a:t>
            </a:r>
            <a:endParaRPr lang="en-US" dirty="0">
              <a:ea typeface="Cambria Math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2895600"/>
            <a:ext cx="259079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R be an anti-symmetric relation on a set A = {a1, a2, …, an}. Then if (ai, </a:t>
            </a:r>
            <a:r>
              <a:rPr lang="en-US" dirty="0" err="1"/>
              <a:t>aj</a:t>
            </a:r>
            <a:r>
              <a:rPr lang="en-US" dirty="0"/>
              <a:t>) ∈R for </a:t>
            </a:r>
          </a:p>
          <a:p>
            <a:r>
              <a:rPr lang="en-US" dirty="0" err="1"/>
              <a:t>i</a:t>
            </a:r>
            <a:r>
              <a:rPr lang="en-US" dirty="0"/>
              <a:t> ≠ j then (ai, </a:t>
            </a:r>
            <a:r>
              <a:rPr lang="en-US" dirty="0" err="1"/>
              <a:t>aj</a:t>
            </a:r>
            <a:r>
              <a:rPr lang="en-US" dirty="0"/>
              <a:t>) ∉R.</a:t>
            </a:r>
          </a:p>
          <a:p>
            <a:r>
              <a:rPr lang="en-US" dirty="0"/>
              <a:t>Thus in the matrix representation of R there is a 1 in the </a:t>
            </a:r>
            <a:r>
              <a:rPr lang="en-US" dirty="0" err="1"/>
              <a:t>ith</a:t>
            </a:r>
            <a:r>
              <a:rPr lang="en-US" dirty="0"/>
              <a:t> row and </a:t>
            </a:r>
            <a:r>
              <a:rPr lang="en-US" dirty="0" err="1"/>
              <a:t>jth</a:t>
            </a:r>
            <a:r>
              <a:rPr lang="en-US" dirty="0"/>
              <a:t> column</a:t>
            </a:r>
          </a:p>
          <a:p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dirty="0" err="1"/>
              <a:t>jth</a:t>
            </a:r>
            <a:r>
              <a:rPr lang="en-US" dirty="0"/>
              <a:t> row and </a:t>
            </a:r>
            <a:r>
              <a:rPr lang="en-US" dirty="0" err="1"/>
              <a:t>ith</a:t>
            </a:r>
            <a:r>
              <a:rPr lang="en-US" dirty="0"/>
              <a:t> column contains 0 vice versa.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E4658-AA17-44AB-9350-B63AF373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2" y="3122429"/>
            <a:ext cx="6307015" cy="1829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3ECCD40-36C3-4753-91CD-26DF971F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" y="4953001"/>
            <a:ext cx="6307015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9EFB2F-A19F-4C2B-90FE-D82AE366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Let A = {1, 2, 3, 4} and determine whether relations R1, R2, R3, and R4 are Antisymmetric?</a:t>
            </a:r>
          </a:p>
          <a:p>
            <a:pPr marL="0" indent="0">
              <a:buNone/>
            </a:pPr>
            <a:r>
              <a:rPr lang="pt-BR" dirty="0"/>
              <a:t>	R1 = {(1,1),(2,2),(3,3)} </a:t>
            </a:r>
          </a:p>
          <a:p>
            <a:pPr marL="0" indent="0">
              <a:buNone/>
            </a:pPr>
            <a:r>
              <a:rPr lang="pt-BR" dirty="0"/>
              <a:t>	R2 = {(1,2),(2,2), (2,3), (3,4), (4,1)}</a:t>
            </a:r>
          </a:p>
          <a:p>
            <a:pPr marL="0" indent="0">
              <a:buNone/>
            </a:pPr>
            <a:r>
              <a:rPr lang="pt-BR" dirty="0"/>
              <a:t>	R3={(1,3),(2,2), (2,4), (3,1), (4,2)} </a:t>
            </a:r>
          </a:p>
          <a:p>
            <a:pPr marL="0" indent="0">
              <a:buNone/>
            </a:pPr>
            <a:r>
              <a:rPr lang="pt-BR" dirty="0"/>
              <a:t>	R4={(1,3),(2,4), (3,1), (4,3)}</a:t>
            </a:r>
          </a:p>
          <a:p>
            <a:pPr marL="0" indent="0">
              <a:buNone/>
            </a:pPr>
            <a:r>
              <a:rPr lang="pt-BR" b="1" dirty="0"/>
              <a:t>Solution:</a:t>
            </a:r>
          </a:p>
          <a:p>
            <a:r>
              <a:rPr lang="en-US" dirty="0"/>
              <a:t>R1 is anti-symmetric and symmetric.</a:t>
            </a:r>
          </a:p>
          <a:p>
            <a:r>
              <a:rPr lang="en-US" dirty="0"/>
              <a:t>R2 is anti-symmetric but not symmetric because (1,2) ∈ R2 but (2,1) ∉ R2.</a:t>
            </a:r>
          </a:p>
          <a:p>
            <a:r>
              <a:rPr lang="en-US" dirty="0"/>
              <a:t>R3 is not anti-symmetric since (1,3) &amp; (3,1) ∈ R3 but 1 ≠ 3. Note that R3 is symmetric.</a:t>
            </a:r>
          </a:p>
          <a:p>
            <a:r>
              <a:rPr lang="en-US" dirty="0"/>
              <a:t>R4 is neither anti-symmetric because (1,3) &amp; (3,1) ∈ R4 but 1 ≠ 3 nor symmetric because (2,4) ∈ R4 but (4,2) ∉R4.</a:t>
            </a:r>
          </a:p>
          <a:p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A44BA86-66FA-4666-9398-CC462222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Antisymmetric Relations</a:t>
            </a:r>
          </a:p>
        </p:txBody>
      </p:sp>
    </p:spTree>
    <p:extLst>
      <p:ext uri="{BB962C8B-B14F-4D97-AF65-F5344CB8AC3E}">
        <p14:creationId xmlns:p14="http://schemas.microsoft.com/office/powerpoint/2010/main" val="28024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43000"/>
            <a:ext cx="89154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 </a:t>
            </a: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 on a set </a:t>
            </a:r>
            <a:r>
              <a:rPr lang="en-US" i="1" dirty="0"/>
              <a:t>A</a:t>
            </a:r>
            <a:r>
              <a:rPr lang="en-US" dirty="0"/>
              <a:t> is called transitive if whenever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b="1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 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, then 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, for all </a:t>
            </a:r>
            <a:r>
              <a:rPr lang="en-US" i="1" dirty="0" err="1">
                <a:ea typeface="Cambria Math"/>
              </a:rPr>
              <a:t>a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b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c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. 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∀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∀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∀</a:t>
            </a:r>
            <a:r>
              <a:rPr lang="en-US" i="1" dirty="0">
                <a:latin typeface="Cambria Math"/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[(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) ∊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∧ (</a:t>
            </a:r>
            <a:r>
              <a:rPr lang="en-US" i="1" dirty="0" err="1">
                <a:latin typeface="Cambria Math"/>
                <a:ea typeface="Cambria Math"/>
              </a:rPr>
              <a:t>b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) ∊ R ⟶ (</a:t>
            </a:r>
            <a:r>
              <a:rPr lang="en-US" i="1" dirty="0" err="1">
                <a:latin typeface="Cambria Math"/>
                <a:ea typeface="Cambria Math"/>
              </a:rPr>
              <a:t>a</a:t>
            </a:r>
            <a:r>
              <a:rPr lang="en-US" dirty="0" err="1">
                <a:latin typeface="Cambria Math"/>
                <a:ea typeface="Cambria Math"/>
              </a:rPr>
              <a:t>,</a:t>
            </a:r>
            <a:r>
              <a:rPr lang="en-US" i="1" dirty="0" err="1">
                <a:latin typeface="Cambria Math"/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]</a:t>
            </a:r>
            <a:endParaRPr lang="en-US" dirty="0"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b="1" dirty="0">
              <a:ea typeface="Cambria Mat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3105834"/>
            <a:ext cx="19812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For a transitive directed graph, whenever there is an arrow going from one point</a:t>
            </a:r>
          </a:p>
          <a:p>
            <a:pPr algn="just"/>
            <a:r>
              <a:rPr lang="en-US" dirty="0"/>
              <a:t>to the second, and from the second to the third, there is an arrow going directly from the</a:t>
            </a:r>
          </a:p>
          <a:p>
            <a:pPr algn="just"/>
            <a:r>
              <a:rPr lang="en-US" dirty="0"/>
              <a:t>first to the third.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E0A182-BCB0-4862-B4F9-B7F0103B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853510"/>
            <a:ext cx="6438900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634D6-7698-4722-9FAE-5063B648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806135"/>
            <a:ext cx="6324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9.1</a:t>
            </a:r>
          </a:p>
        </p:txBody>
      </p:sp>
    </p:spTree>
    <p:extLst>
      <p:ext uri="{BB962C8B-B14F-4D97-AF65-F5344CB8AC3E}">
        <p14:creationId xmlns:p14="http://schemas.microsoft.com/office/powerpoint/2010/main" val="28480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896F4C-5EF4-4DE9-92F5-9B57A2AA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Let A = {1, 2, 3, 4} and determine whether relations R1, R2 and R3 are Transitive?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R1 = {(1, 1), (1, 2), (1, 3), (2, 3)}</a:t>
            </a:r>
          </a:p>
          <a:p>
            <a:pPr marL="0" indent="0">
              <a:buNone/>
            </a:pPr>
            <a:r>
              <a:rPr lang="pt-BR" dirty="0"/>
              <a:t>	R2 = {(1, 2), (1, 4), (2, 3), (3, 4)}</a:t>
            </a:r>
          </a:p>
          <a:p>
            <a:pPr marL="0" indent="0">
              <a:buNone/>
            </a:pPr>
            <a:r>
              <a:rPr lang="pt-BR" dirty="0"/>
              <a:t>	R3 = {(2, 1), (2, 4), (2, 3), (3,4)}</a:t>
            </a:r>
          </a:p>
          <a:p>
            <a:pPr marL="0" indent="0">
              <a:buNone/>
            </a:pPr>
            <a:r>
              <a:rPr lang="pt-BR" b="1" dirty="0"/>
              <a:t>Solution:</a:t>
            </a:r>
          </a:p>
          <a:p>
            <a:r>
              <a:rPr lang="en-US" dirty="0"/>
              <a:t>R1 is transitive because (1, 1), (1, 2) are in R, then to be transitive relation(1,2) must be there and it belongs to R.</a:t>
            </a:r>
          </a:p>
          <a:p>
            <a:r>
              <a:rPr lang="en-US" dirty="0"/>
              <a:t>R2 is not transitive since (1,2) and (2,3) ∈ R2 but (1,3) ∉ R2.</a:t>
            </a:r>
          </a:p>
          <a:p>
            <a:r>
              <a:rPr lang="en-US" dirty="0"/>
              <a:t>R3 is transitive.(check by definition)</a:t>
            </a:r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71C0C01-D7BD-431C-839C-6A674E0B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Transitive Relations</a:t>
            </a:r>
          </a:p>
        </p:txBody>
      </p:sp>
    </p:spTree>
    <p:extLst>
      <p:ext uri="{BB962C8B-B14F-4D97-AF65-F5344CB8AC3E}">
        <p14:creationId xmlns:p14="http://schemas.microsoft.com/office/powerpoint/2010/main" val="950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FF72E-1115-4DC2-AC36-878AAEE1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R is irreflexive </a:t>
            </a:r>
            <a:r>
              <a:rPr lang="en-US" dirty="0" err="1"/>
              <a:t>iff</a:t>
            </a:r>
            <a:r>
              <a:rPr lang="en-US" dirty="0"/>
              <a:t> for all </a:t>
            </a:r>
            <a:r>
              <a:rPr lang="en-US" dirty="0" err="1"/>
              <a:t>a∈A</a:t>
            </a:r>
            <a:r>
              <a:rPr lang="en-US" dirty="0"/>
              <a:t>,(</a:t>
            </a:r>
            <a:r>
              <a:rPr lang="en-US" dirty="0" err="1"/>
              <a:t>a,a</a:t>
            </a:r>
            <a:r>
              <a:rPr lang="en-US" dirty="0"/>
              <a:t>) ∉R. That is, R is irreflexive if no element in A is related to itself by R.</a:t>
            </a:r>
          </a:p>
          <a:p>
            <a:pPr>
              <a:buNone/>
            </a:pPr>
            <a:r>
              <a:rPr lang="en-US" dirty="0">
                <a:ea typeface="Cambria Math"/>
              </a:rPr>
              <a:t>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irreflexive if and only if </a:t>
            </a:r>
            <a:endParaRPr lang="en-US" i="1" dirty="0">
              <a:ea typeface="Cambria Math"/>
            </a:endParaRP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∀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[(</a:t>
            </a:r>
            <a:r>
              <a:rPr lang="en-US" i="1" dirty="0">
                <a:latin typeface="Cambria Math"/>
                <a:ea typeface="Cambria Math"/>
              </a:rPr>
              <a:t>a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A) </a:t>
            </a:r>
            <a:r>
              <a:rPr lang="en-US" dirty="0">
                <a:latin typeface="Cambria Math"/>
                <a:ea typeface="Cambria Math"/>
              </a:rPr>
              <a:t>⟶ (</a:t>
            </a:r>
            <a:r>
              <a:rPr lang="en-US" i="1" dirty="0">
                <a:latin typeface="Cambria Math"/>
                <a:ea typeface="Cambria Math"/>
              </a:rPr>
              <a:t>a 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dirty="0"/>
              <a:t>∉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   </a:t>
            </a:r>
            <a:endParaRPr lang="en-US" dirty="0">
              <a:latin typeface="Cambria Math"/>
              <a:ea typeface="Cambria Math"/>
            </a:endParaRPr>
          </a:p>
          <a:p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490BB21-E3C1-4441-8EA4-F2A2684D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Irreflexive Relations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8BEF4B49-EF28-4936-A3A0-7BF8B37A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3128962"/>
            <a:ext cx="5481637" cy="1816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339C10-7354-4D3C-9B60-5E0CAFC1F914}"/>
              </a:ext>
            </a:extLst>
          </p:cNvPr>
          <p:cNvSpPr txBox="1"/>
          <p:nvPr/>
        </p:nvSpPr>
        <p:spPr>
          <a:xfrm>
            <a:off x="6477000" y="3105834"/>
            <a:ext cx="25908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 is not irreflexive </a:t>
            </a:r>
            <a:r>
              <a:rPr lang="en-US" sz="2400" dirty="0" err="1"/>
              <a:t>iff</a:t>
            </a:r>
            <a:r>
              <a:rPr lang="en-US" sz="2400" dirty="0"/>
              <a:t> there is an element </a:t>
            </a:r>
            <a:r>
              <a:rPr lang="en-US" sz="2400" dirty="0" err="1"/>
              <a:t>a∈A</a:t>
            </a:r>
            <a:r>
              <a:rPr lang="en-US" sz="2400" dirty="0"/>
              <a:t> such that (</a:t>
            </a:r>
            <a:r>
              <a:rPr lang="en-US" sz="2400" dirty="0" err="1"/>
              <a:t>a,a</a:t>
            </a:r>
            <a:r>
              <a:rPr lang="en-US" sz="2400" dirty="0"/>
              <a:t>) ∈R.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F71E649-5B3E-40FB-B474-BF61E6F7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7" y="4945856"/>
            <a:ext cx="5481637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A1DFB-B660-411E-A776-FC95852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Let A = {1, 2, 3, 4} and determine whether relations R1, R2 and R3 are Irreflexive?</a:t>
            </a:r>
          </a:p>
          <a:p>
            <a:pPr marL="0" indent="0">
              <a:buNone/>
            </a:pPr>
            <a:r>
              <a:rPr lang="en-US" dirty="0"/>
              <a:t>	R1 </a:t>
            </a:r>
            <a:r>
              <a:rPr lang="x-none" dirty="0"/>
              <a:t>= {(1,3), (1,4), (2,3), (2,4), (3,1), (3,4)}</a:t>
            </a:r>
          </a:p>
          <a:p>
            <a:pPr marL="0" indent="0">
              <a:buNone/>
            </a:pPr>
            <a:r>
              <a:rPr lang="en-US" dirty="0"/>
              <a:t>	R2 </a:t>
            </a:r>
            <a:r>
              <a:rPr lang="x-none" dirty="0"/>
              <a:t>= {(1,1), (1,2), (2,1), (2,2), (3,3), (4,4)}</a:t>
            </a:r>
          </a:p>
          <a:p>
            <a:pPr marL="0" indent="0">
              <a:buNone/>
            </a:pPr>
            <a:r>
              <a:rPr lang="en-US" dirty="0"/>
              <a:t>	R3</a:t>
            </a:r>
            <a:r>
              <a:rPr lang="x-none" dirty="0"/>
              <a:t>= {(1,2), (2,3), (3,3), (3,4)}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Solution:</a:t>
            </a:r>
            <a:endParaRPr lang="x-none" b="1" dirty="0"/>
          </a:p>
          <a:p>
            <a:r>
              <a:rPr lang="en-US" dirty="0"/>
              <a:t>R1 is irreflexive since no element of A is related to itself in R1. i.e. </a:t>
            </a:r>
            <a:r>
              <a:rPr lang="pt-BR" dirty="0"/>
              <a:t>(1,1)∉ R1, (2,2) ∉ R1, (3,3) ∉ R1,(4,4) ∉ R1.</a:t>
            </a:r>
          </a:p>
          <a:p>
            <a:r>
              <a:rPr lang="en-US" dirty="0"/>
              <a:t>R2 is not irreflexive, since all elements of A are related to themselves in R2.</a:t>
            </a:r>
          </a:p>
          <a:p>
            <a:r>
              <a:rPr lang="en-US" dirty="0"/>
              <a:t>R3 is not irreflexive since (3,3) ∈R3. Note that R3 is not reflexive.</a:t>
            </a:r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B414F0B-D295-49F3-BA6E-89F55FF4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Irreflexive Relations</a:t>
            </a:r>
          </a:p>
        </p:txBody>
      </p:sp>
    </p:spTree>
    <p:extLst>
      <p:ext uri="{BB962C8B-B14F-4D97-AF65-F5344CB8AC3E}">
        <p14:creationId xmlns:p14="http://schemas.microsoft.com/office/powerpoint/2010/main" val="12955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1F7BE4-D363-4B22-A8F2-CC843E22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Relations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DB5314-6518-40AC-9386-188213B2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R is Asymmetric </a:t>
            </a:r>
            <a:r>
              <a:rPr lang="en-US" dirty="0" err="1"/>
              <a:t>iff</a:t>
            </a:r>
            <a:r>
              <a:rPr lang="en-US" dirty="0"/>
              <a:t> for all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 err="1">
                <a:latin typeface="Cambria Math"/>
                <a:ea typeface="Cambria Math"/>
              </a:rPr>
              <a:t>a,b</a:t>
            </a:r>
            <a:r>
              <a:rPr lang="en-US" i="1" dirty="0">
                <a:latin typeface="Cambria Math"/>
                <a:ea typeface="Cambria Math"/>
              </a:rPr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R than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ea typeface="Cambria Math"/>
              </a:rPr>
              <a:t>,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dirty="0"/>
              <a:t>∉</a:t>
            </a:r>
            <a:r>
              <a:rPr lang="en-US" i="1" dirty="0">
                <a:ea typeface="Cambria Math"/>
              </a:rPr>
              <a:t>R</a:t>
            </a:r>
            <a:r>
              <a:rPr lang="en-US" dirty="0"/>
              <a:t>. </a:t>
            </a:r>
            <a:r>
              <a:rPr lang="en-US" dirty="0">
                <a:ea typeface="Cambria Math"/>
              </a:rPr>
              <a:t>Written symbolically,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Asymmetric if and only if </a:t>
            </a:r>
            <a:endParaRPr lang="en-US" i="1" dirty="0">
              <a:ea typeface="Cambria Math"/>
            </a:endParaRP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∀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∀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[((</a:t>
            </a:r>
            <a:r>
              <a:rPr lang="en-US" i="1" dirty="0" err="1">
                <a:latin typeface="Cambria Math"/>
                <a:ea typeface="Cambria Math"/>
              </a:rPr>
              <a:t>a,b</a:t>
            </a:r>
            <a:r>
              <a:rPr lang="en-US" i="1" dirty="0">
                <a:latin typeface="Cambria Math"/>
                <a:ea typeface="Cambria Math"/>
              </a:rPr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i="1" dirty="0">
                <a:latin typeface="Cambria Math"/>
                <a:ea typeface="Cambria Math"/>
              </a:rPr>
              <a:t>R)) </a:t>
            </a:r>
            <a:r>
              <a:rPr lang="en-US" dirty="0">
                <a:latin typeface="Cambria Math"/>
                <a:ea typeface="Cambria Math"/>
              </a:rPr>
              <a:t>⟶ ((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dirty="0"/>
              <a:t>∉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R)</a:t>
            </a:r>
            <a:r>
              <a:rPr lang="en-US" dirty="0">
                <a:latin typeface="Cambria Math"/>
                <a:ea typeface="Cambria Math"/>
              </a:rPr>
              <a:t>]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b="1" dirty="0"/>
              <a:t>Note:</a:t>
            </a:r>
            <a:r>
              <a:rPr lang="en-US" dirty="0"/>
              <a:t>(</a:t>
            </a:r>
            <a:r>
              <a:rPr lang="en-US" dirty="0" err="1"/>
              <a:t>a,a</a:t>
            </a:r>
            <a:r>
              <a:rPr lang="en-US" dirty="0"/>
              <a:t>) cannot be an element in R.</a:t>
            </a:r>
            <a:endParaRPr lang="en-US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x-none" b="1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1FF27814-4309-49CF-984B-34C76685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954172"/>
            <a:ext cx="6674535" cy="192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1F3419-A5E9-4A80-BEF7-4E875BFB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4834040"/>
            <a:ext cx="6524625" cy="1971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2BA9913-8AD6-45BB-AD42-2B1732F3F186}"/>
              </a:ext>
            </a:extLst>
          </p:cNvPr>
          <p:cNvSpPr txBox="1"/>
          <p:nvPr/>
        </p:nvSpPr>
        <p:spPr>
          <a:xfrm>
            <a:off x="6887895" y="3264068"/>
            <a:ext cx="217990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Asymmetry = </a:t>
            </a:r>
            <a:r>
              <a:rPr lang="en-US" sz="2000" dirty="0" err="1"/>
              <a:t>Antisymmetry</a:t>
            </a:r>
            <a:r>
              <a:rPr lang="en-US" sz="2000" dirty="0"/>
              <a:t> + </a:t>
            </a:r>
            <a:r>
              <a:rPr lang="en-US" sz="2000" dirty="0" err="1"/>
              <a:t>Irreflexivity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3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6F524FE-45ED-4690-A6C5-72EA67CF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Relations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9941C27A-665D-44A0-A439-20231685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Let A = {1, 2, 3, 4} and determine whether relations R1, R2 and R3 are Asymmetric?</a:t>
            </a:r>
          </a:p>
          <a:p>
            <a:pPr marL="0" indent="0">
              <a:buNone/>
            </a:pPr>
            <a:r>
              <a:rPr lang="pt-BR" dirty="0"/>
              <a:t>	R1 = {(1,1), (1,2), (2,1), (2,2), (3,4), (4,1), (4,4)}</a:t>
            </a:r>
          </a:p>
          <a:p>
            <a:pPr marL="0" indent="0">
              <a:buNone/>
            </a:pPr>
            <a:r>
              <a:rPr lang="pt-BR" dirty="0"/>
              <a:t>	R2 = {(1,2),(2,3),(3,4)}</a:t>
            </a:r>
          </a:p>
          <a:p>
            <a:pPr marL="0" indent="0">
              <a:buNone/>
            </a:pPr>
            <a:r>
              <a:rPr lang="pt-BR" dirty="0"/>
              <a:t>	R3 = {(2,3),(3,3),(3,4)} 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  <a:endParaRPr lang="x-none" b="1" dirty="0"/>
          </a:p>
          <a:p>
            <a:r>
              <a:rPr lang="en-US" dirty="0"/>
              <a:t>R1 is not Asymmetric since R1 is neither Antisymmetric nor Irreflexive.</a:t>
            </a:r>
          </a:p>
          <a:p>
            <a:r>
              <a:rPr lang="en-US" dirty="0"/>
              <a:t>R2 is Asymmetric since R2 is both Antisymmetric and Irreflexive. </a:t>
            </a:r>
          </a:p>
          <a:p>
            <a:r>
              <a:rPr lang="en-US" dirty="0"/>
              <a:t>R3 is not Asymmetric since it is Antisymmetric but not irreflexive.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501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Functions</a:t>
            </a:r>
          </a:p>
          <a:p>
            <a:r>
              <a:rPr lang="en-US" dirty="0"/>
              <a:t>Properties of Relations</a:t>
            </a:r>
          </a:p>
          <a:p>
            <a:pPr lvl="1"/>
            <a:r>
              <a:rPr lang="en-US" dirty="0"/>
              <a:t>Reflexive Relations</a:t>
            </a:r>
          </a:p>
          <a:p>
            <a:pPr lvl="1"/>
            <a:r>
              <a:rPr lang="en-US" dirty="0"/>
              <a:t>Symmetric Relations</a:t>
            </a:r>
          </a:p>
          <a:p>
            <a:pPr lvl="1"/>
            <a:r>
              <a:rPr lang="en-US" dirty="0"/>
              <a:t>Antisymmetric Relations</a:t>
            </a:r>
          </a:p>
          <a:p>
            <a:pPr lvl="1"/>
            <a:r>
              <a:rPr lang="en-US" dirty="0"/>
              <a:t>Transitive Relations</a:t>
            </a:r>
          </a:p>
          <a:p>
            <a:pPr lvl="1"/>
            <a:r>
              <a:rPr lang="en-US" dirty="0"/>
              <a:t>Irreflexive Relations</a:t>
            </a:r>
          </a:p>
          <a:p>
            <a:pPr lvl="1"/>
            <a:r>
              <a:rPr lang="en-US" dirty="0"/>
              <a:t>Asymmetric Relations</a:t>
            </a:r>
          </a:p>
          <a:p>
            <a:r>
              <a:rPr lang="en-US" dirty="0"/>
              <a:t>Combining Relations</a:t>
            </a:r>
          </a:p>
        </p:txBody>
      </p:sp>
    </p:spTree>
    <p:extLst>
      <p:ext uri="{BB962C8B-B14F-4D97-AF65-F5344CB8AC3E}">
        <p14:creationId xmlns:p14="http://schemas.microsoft.com/office/powerpoint/2010/main" val="2206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B80FA-B827-4F1B-8569-E969F42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6463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Recall, Function is…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CF7009-A056-4FA2-81F6-0218647F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just"/>
            <a:r>
              <a:rPr lang="en-US" dirty="0"/>
              <a:t>Let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be nonempty sets Function </a:t>
            </a:r>
            <a:r>
              <a:rPr lang="en-US" b="1" i="1" dirty="0"/>
              <a:t>f </a:t>
            </a:r>
            <a:r>
              <a:rPr lang="en-US" dirty="0"/>
              <a:t>from </a:t>
            </a:r>
            <a:r>
              <a:rPr lang="en-US" b="1" dirty="0"/>
              <a:t>A </a:t>
            </a:r>
            <a:r>
              <a:rPr lang="en-US" dirty="0"/>
              <a:t>to </a:t>
            </a:r>
            <a:r>
              <a:rPr lang="en-US" b="1" dirty="0"/>
              <a:t>B </a:t>
            </a:r>
            <a:r>
              <a:rPr lang="en-US" dirty="0"/>
              <a:t>is an assignment of exactly one element of </a:t>
            </a:r>
            <a:r>
              <a:rPr lang="en-US" b="1" dirty="0"/>
              <a:t>B </a:t>
            </a:r>
            <a:r>
              <a:rPr lang="en-US" dirty="0"/>
              <a:t>to each element of </a:t>
            </a:r>
            <a:r>
              <a:rPr lang="en-US" b="1" dirty="0"/>
              <a:t>A.</a:t>
            </a:r>
          </a:p>
          <a:p>
            <a:pPr algn="just"/>
            <a:r>
              <a:rPr lang="en-US" dirty="0"/>
              <a:t> By </a:t>
            </a:r>
            <a:r>
              <a:rPr lang="en-US" b="1" dirty="0"/>
              <a:t>defining </a:t>
            </a:r>
            <a:r>
              <a:rPr lang="en-US" dirty="0"/>
              <a:t>using a </a:t>
            </a:r>
            <a:r>
              <a:rPr lang="en-US" b="1" dirty="0"/>
              <a:t>relation</a:t>
            </a:r>
            <a:r>
              <a:rPr lang="en-US" dirty="0"/>
              <a:t>, a </a:t>
            </a:r>
            <a:r>
              <a:rPr lang="en-US" b="1" dirty="0"/>
              <a:t>function </a:t>
            </a:r>
            <a:r>
              <a:rPr lang="en-US" dirty="0"/>
              <a:t>from A to B contains </a:t>
            </a:r>
            <a:r>
              <a:rPr lang="en-US" b="1" dirty="0"/>
              <a:t>unique </a:t>
            </a:r>
            <a:r>
              <a:rPr lang="en-US" dirty="0"/>
              <a:t>ordered pair (a, b) for </a:t>
            </a:r>
            <a:r>
              <a:rPr lang="en-US" b="1" dirty="0"/>
              <a:t>every </a:t>
            </a:r>
            <a:r>
              <a:rPr lang="en-US" dirty="0"/>
              <a:t>element a ∈ A.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E68814E-F89B-46E4-8256-DCFCD3E0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0"/>
            <a:ext cx="4419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38FD18-8558-4224-9C65-EE7309AA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Relation?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4A1D55E-336C-4336-9F5D-E3CD8074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04937"/>
            <a:ext cx="8229600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3766"/>
            <a:ext cx="8229600" cy="881634"/>
          </a:xfrm>
        </p:spPr>
        <p:txBody>
          <a:bodyPr>
            <a:normAutofit/>
          </a:bodyPr>
          <a:lstStyle/>
          <a:p>
            <a:r>
              <a:rPr lang="en-US" dirty="0"/>
              <a:t>Binary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A </a:t>
            </a:r>
            <a:r>
              <a:rPr lang="en-US" i="1" dirty="0"/>
              <a:t>binary relation R</a:t>
            </a:r>
            <a:r>
              <a:rPr lang="en-US" dirty="0"/>
              <a:t> from a set </a:t>
            </a:r>
            <a:r>
              <a:rPr lang="en-US" i="1" dirty="0"/>
              <a:t>A</a:t>
            </a:r>
            <a:r>
              <a:rPr lang="en-US" dirty="0"/>
              <a:t> to a set </a:t>
            </a:r>
            <a:r>
              <a:rPr lang="en-US" i="1" dirty="0"/>
              <a:t>B</a:t>
            </a:r>
            <a:r>
              <a:rPr lang="en-US" dirty="0"/>
              <a:t> is a subset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⊆</a:t>
            </a:r>
            <a:r>
              <a:rPr lang="en-US" i="1" dirty="0">
                <a:latin typeface="Cambria Math"/>
                <a:ea typeface="Cambria Math"/>
              </a:rPr>
              <a:t> A </a:t>
            </a:r>
            <a:r>
              <a:rPr lang="en-US" dirty="0">
                <a:latin typeface="Cambria Math"/>
                <a:ea typeface="Cambria Math"/>
              </a:rPr>
              <a:t>×</a:t>
            </a:r>
            <a:r>
              <a:rPr lang="en-US" i="1" dirty="0">
                <a:latin typeface="Cambria Math"/>
                <a:ea typeface="Cambria Math"/>
              </a:rPr>
              <a:t> B.</a:t>
            </a:r>
          </a:p>
          <a:p>
            <a:r>
              <a:rPr lang="en-US" dirty="0"/>
              <a:t>Recall, for example:</a:t>
            </a:r>
          </a:p>
          <a:p>
            <a:pPr marL="0" indent="0">
              <a:buNone/>
            </a:pPr>
            <a:r>
              <a:rPr lang="en-US" dirty="0"/>
              <a:t>	A = {a1, a2} and B = {b1, b2, b3}</a:t>
            </a:r>
          </a:p>
          <a:p>
            <a:pPr marL="0" indent="0">
              <a:buNone/>
            </a:pPr>
            <a:r>
              <a:rPr lang="pt-BR" dirty="0"/>
              <a:t>	A x B = { (a1, b1), (a1, b2), (a1, b3), </a:t>
            </a:r>
          </a:p>
          <a:p>
            <a:pPr marL="0" indent="0">
              <a:buNone/>
            </a:pPr>
            <a:r>
              <a:rPr lang="pt-BR" dirty="0"/>
              <a:t>		    (a2, b1), (a2, b2), (a2, b3)}</a:t>
            </a:r>
          </a:p>
          <a:p>
            <a:r>
              <a:rPr lang="en-US" dirty="0"/>
              <a:t>Ordered pairs, which</a:t>
            </a:r>
          </a:p>
          <a:p>
            <a:pPr lvl="1"/>
            <a:r>
              <a:rPr lang="en-US" dirty="0"/>
              <a:t>First element comes from A</a:t>
            </a:r>
          </a:p>
          <a:p>
            <a:pPr lvl="1"/>
            <a:r>
              <a:rPr lang="en-US" dirty="0"/>
              <a:t>Second element comes from B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aRb</a:t>
            </a:r>
            <a:r>
              <a:rPr lang="en-US" dirty="0"/>
              <a:t>: (a, b) ∈ R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        </a:t>
            </a:r>
            <a:r>
              <a:rPr lang="en-US" dirty="0"/>
              <a:t>: (a, b) ∉ R</a:t>
            </a:r>
          </a:p>
          <a:p>
            <a:pPr marL="0" indent="0">
              <a:buNone/>
            </a:pPr>
            <a:r>
              <a:rPr lang="en-US" dirty="0"/>
              <a:t>Moreover, when (a, b) belongs to R, a is said to be related to b by R.</a:t>
            </a:r>
            <a:endParaRPr lang="en-US" i="1" dirty="0">
              <a:latin typeface="Cambria Math"/>
              <a:ea typeface="Cambria Math"/>
            </a:endParaRPr>
          </a:p>
          <a:p>
            <a:pPr>
              <a:buNone/>
            </a:pPr>
            <a:endParaRPr lang="en-US" i="1" dirty="0">
              <a:latin typeface="Cambria Math"/>
              <a:ea typeface="Cambria Math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B799BB3-9B88-4691-B15D-E9A90A04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800600"/>
            <a:ext cx="60960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3766"/>
            <a:ext cx="8229600" cy="881634"/>
          </a:xfrm>
        </p:spPr>
        <p:txBody>
          <a:bodyPr>
            <a:normAutofit/>
          </a:bodyPr>
          <a:lstStyle/>
          <a:p>
            <a:r>
              <a:rPr lang="en-US" dirty="0"/>
              <a:t>Binary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ea typeface="Cambria Math"/>
              </a:rPr>
              <a:t>Example</a:t>
            </a:r>
            <a:r>
              <a:rPr lang="en-US" dirty="0">
                <a:ea typeface="Cambria Math"/>
              </a:rPr>
              <a:t>:</a:t>
            </a:r>
          </a:p>
          <a:p>
            <a:pPr lvl="1"/>
            <a:r>
              <a:rPr lang="en-US" dirty="0">
                <a:ea typeface="Cambria Math"/>
              </a:rPr>
              <a:t>Let </a:t>
            </a:r>
            <a:r>
              <a:rPr lang="en-US" i="1" dirty="0">
                <a:ea typeface="Cambria Math"/>
              </a:rPr>
              <a:t>A = </a:t>
            </a:r>
            <a:r>
              <a:rPr lang="en-US" dirty="0">
                <a:ea typeface="Cambria Math"/>
              </a:rPr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>
                <a:ea typeface="Cambria Math"/>
              </a:rPr>
              <a:t>}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</a:t>
            </a:r>
            <a:r>
              <a:rPr lang="en-US" i="1" dirty="0">
                <a:ea typeface="Cambria Math"/>
              </a:rPr>
              <a:t> B = </a:t>
            </a:r>
            <a:r>
              <a:rPr lang="en-US" dirty="0">
                <a:ea typeface="Cambria Math"/>
              </a:rPr>
              <a:t>{</a:t>
            </a:r>
            <a:r>
              <a:rPr lang="en-US" i="1" dirty="0" err="1">
                <a:ea typeface="Cambria Math"/>
              </a:rPr>
              <a:t>a,b</a:t>
            </a:r>
            <a:r>
              <a:rPr lang="en-US" dirty="0">
                <a:ea typeface="Cambria Math"/>
              </a:rPr>
              <a:t>} </a:t>
            </a:r>
          </a:p>
          <a:p>
            <a:pPr lvl="1"/>
            <a:r>
              <a:rPr lang="en-US" dirty="0">
                <a:ea typeface="Cambria Math"/>
              </a:rPr>
              <a:t>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)} is a relation from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to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. </a:t>
            </a:r>
          </a:p>
          <a:p>
            <a:pPr lvl="1"/>
            <a:r>
              <a:rPr lang="en-US" dirty="0">
                <a:ea typeface="Cambria Math"/>
              </a:rPr>
              <a:t>We can represent relations from a set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to a set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038600"/>
            <a:ext cx="5410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9464D7-CE4E-450C-8E75-4103AEA0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Let A = {eggs, milk, corn} and B = {cows, goats, hens}</a:t>
            </a:r>
          </a:p>
          <a:p>
            <a:pPr marL="0" indent="0">
              <a:buNone/>
            </a:pPr>
            <a:r>
              <a:rPr lang="en-US" dirty="0"/>
              <a:t>Define a relation R from A to B by (a, b) ∈R </a:t>
            </a:r>
            <a:r>
              <a:rPr lang="en-US" i="1" dirty="0" err="1"/>
              <a:t>iff</a:t>
            </a:r>
            <a:r>
              <a:rPr lang="en-US" i="1" dirty="0"/>
              <a:t>  </a:t>
            </a:r>
            <a:r>
              <a:rPr lang="en-US" dirty="0"/>
              <a:t>a is produced by b.</a:t>
            </a:r>
          </a:p>
          <a:p>
            <a:r>
              <a:rPr lang="en-US" dirty="0"/>
              <a:t>Then R = {(eggs, hens), (milk, cows), (milk, goats)}</a:t>
            </a:r>
          </a:p>
          <a:p>
            <a:r>
              <a:rPr lang="en-US" dirty="0"/>
              <a:t>Thus, with respect to this relation eggs R hens , milk R cows, etc.</a:t>
            </a:r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00F79C8-85E6-4B8A-A693-676CA1D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Relations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74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58286</TotalTime>
  <Words>1788</Words>
  <Application>Microsoft Office PowerPoint</Application>
  <PresentationFormat>On-screen Show (4:3)</PresentationFormat>
  <Paragraphs>241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Wingdings 2</vt:lpstr>
      <vt:lpstr>Cambria Math</vt:lpstr>
      <vt:lpstr>Constantia</vt:lpstr>
      <vt:lpstr>Calibri</vt:lpstr>
      <vt:lpstr>Flow</vt:lpstr>
      <vt:lpstr>Relations</vt:lpstr>
      <vt:lpstr>Chapter Summary</vt:lpstr>
      <vt:lpstr>Relations and Their Properties</vt:lpstr>
      <vt:lpstr>Section Summary</vt:lpstr>
      <vt:lpstr>Recall, Function is…</vt:lpstr>
      <vt:lpstr>What is Relation?</vt:lpstr>
      <vt:lpstr>Binary Relations</vt:lpstr>
      <vt:lpstr>Binary Relations</vt:lpstr>
      <vt:lpstr>Binary Relations</vt:lpstr>
      <vt:lpstr>Binary Relations</vt:lpstr>
      <vt:lpstr>Domain and Range of a Relation</vt:lpstr>
      <vt:lpstr>Domain and Range of a Relation</vt:lpstr>
      <vt:lpstr>Domain and Range of a Relation</vt:lpstr>
      <vt:lpstr>Representing Relations</vt:lpstr>
      <vt:lpstr>Representing Relations Using Digraphs</vt:lpstr>
      <vt:lpstr>Representing Relations Using Matrices</vt:lpstr>
      <vt:lpstr>Examples of Representing Relations Using Matrices</vt:lpstr>
      <vt:lpstr>Binary Relations</vt:lpstr>
      <vt:lpstr>Binary Relation on a Set</vt:lpstr>
      <vt:lpstr>Binary Relation on a Set</vt:lpstr>
      <vt:lpstr>Relations and Their Properties</vt:lpstr>
      <vt:lpstr>Binary Relation on a Set (cont.)</vt:lpstr>
      <vt:lpstr>Reflexive Relations</vt:lpstr>
      <vt:lpstr>Reflexive Relations</vt:lpstr>
      <vt:lpstr>Symmetric Relations</vt:lpstr>
      <vt:lpstr>Symmetric Relations</vt:lpstr>
      <vt:lpstr>Antisymmetric Relations</vt:lpstr>
      <vt:lpstr>Antisymmetric Relations</vt:lpstr>
      <vt:lpstr>Transitive Relations</vt:lpstr>
      <vt:lpstr>Transitive Relations</vt:lpstr>
      <vt:lpstr>Irreflexive Relations</vt:lpstr>
      <vt:lpstr>Irreflexive Relations</vt:lpstr>
      <vt:lpstr>Asymmetric Relations</vt:lpstr>
      <vt:lpstr>Asymmetric Relations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2116</cp:revision>
  <dcterms:created xsi:type="dcterms:W3CDTF">2011-03-27T19:09:13Z</dcterms:created>
  <dcterms:modified xsi:type="dcterms:W3CDTF">2021-10-22T08:03:42Z</dcterms:modified>
</cp:coreProperties>
</file>