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28600" y="990600"/>
            <a:ext cx="8839200" cy="5334000"/>
          </a:xfrm>
          <a:custGeom>
            <a:avLst/>
            <a:gdLst/>
            <a:ahLst/>
            <a:cxnLst/>
            <a:rect l="l" t="t" r="r" b="b"/>
            <a:pathLst>
              <a:path w="8839200" h="5334000">
                <a:moveTo>
                  <a:pt x="0" y="5334000"/>
                </a:moveTo>
                <a:lnTo>
                  <a:pt x="8839200" y="5334000"/>
                </a:lnTo>
                <a:lnTo>
                  <a:pt x="88392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3059" y="1153414"/>
            <a:ext cx="5455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Consider</a:t>
            </a:r>
            <a:r>
              <a:rPr sz="210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210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following</a:t>
            </a:r>
            <a:r>
              <a:rPr sz="210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relations</a:t>
            </a:r>
            <a:r>
              <a:rPr sz="2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on</a:t>
            </a:r>
            <a:r>
              <a:rPr sz="210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{1</a:t>
            </a:r>
            <a:r>
              <a:rPr sz="2100" i="1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100" i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10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2100" i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4}: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1857882"/>
            <a:ext cx="8489315" cy="493276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{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i="1" spc="-10" dirty="0">
                <a:latin typeface="Arial"/>
                <a:cs typeface="Arial"/>
              </a:rPr>
              <a:t>(</a:t>
            </a:r>
            <a:r>
              <a:rPr sz="2100" spc="-10" dirty="0">
                <a:latin typeface="Microsoft Sans Serif"/>
                <a:cs typeface="Microsoft Sans Serif"/>
              </a:rPr>
              <a:t>4</a:t>
            </a:r>
            <a:r>
              <a:rPr sz="2100" i="1" spc="-10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4</a:t>
            </a:r>
            <a:r>
              <a:rPr sz="2100" i="1" spc="-10" dirty="0" smtClean="0">
                <a:latin typeface="Arial"/>
                <a:cs typeface="Arial"/>
              </a:rPr>
              <a:t>)</a:t>
            </a:r>
            <a:r>
              <a:rPr sz="2100" spc="-10" dirty="0" smtClean="0">
                <a:latin typeface="Microsoft Sans Serif"/>
                <a:cs typeface="Microsoft Sans Serif"/>
              </a:rPr>
              <a:t>}</a:t>
            </a:r>
            <a:r>
              <a:rPr sz="2100" i="1" spc="-10" dirty="0" smtClean="0">
                <a:latin typeface="Arial"/>
                <a:cs typeface="Arial"/>
              </a:rPr>
              <a:t>,</a:t>
            </a:r>
            <a:endParaRPr lang="en-US" sz="2100" i="1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2100" i="1" spc="-10" dirty="0" smtClean="0">
                <a:solidFill>
                  <a:srgbClr val="FF0000"/>
                </a:solidFill>
                <a:latin typeface="Arial"/>
                <a:cs typeface="Arial"/>
              </a:rPr>
              <a:t>Not reflexive (3,3) does not exist, not symmetric (4,3) does not exist, 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2100" i="1" spc="-10" dirty="0" smtClean="0">
                <a:solidFill>
                  <a:srgbClr val="FF0000"/>
                </a:solidFill>
                <a:latin typeface="Arial"/>
                <a:cs typeface="Arial"/>
              </a:rPr>
              <a:t>Not transitive (4,1)(1,2) but not (4,2), not </a:t>
            </a:r>
            <a:r>
              <a:rPr lang="en-US" sz="2100" i="1" spc="-10" dirty="0" err="1" smtClean="0">
                <a:solidFill>
                  <a:srgbClr val="FF0000"/>
                </a:solidFill>
                <a:latin typeface="Arial"/>
                <a:cs typeface="Arial"/>
              </a:rPr>
              <a:t>irreflexive</a:t>
            </a:r>
            <a:r>
              <a:rPr lang="en-US" sz="2100" i="1" spc="-10" dirty="0" smtClean="0">
                <a:solidFill>
                  <a:srgbClr val="FF0000"/>
                </a:solidFill>
                <a:latin typeface="Arial"/>
                <a:cs typeface="Arial"/>
              </a:rPr>
              <a:t> (1,1) exists, not </a:t>
            </a:r>
            <a:r>
              <a:rPr lang="en-US" sz="2100" i="1" spc="-10" dirty="0" err="1" smtClean="0">
                <a:solidFill>
                  <a:srgbClr val="FF0000"/>
                </a:solidFill>
                <a:latin typeface="Arial"/>
                <a:cs typeface="Arial"/>
              </a:rPr>
              <a:t>atisyymetric</a:t>
            </a:r>
            <a:r>
              <a:rPr lang="en-US" sz="2100" i="1" spc="-10" dirty="0" smtClean="0">
                <a:solidFill>
                  <a:srgbClr val="FF0000"/>
                </a:solidFill>
                <a:latin typeface="Arial"/>
                <a:cs typeface="Arial"/>
              </a:rPr>
              <a:t> (1,2) and (2,1) exists, obviously not antisymmetric .</a:t>
            </a:r>
            <a:endParaRPr sz="21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{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 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2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 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1</a:t>
            </a:r>
            <a:r>
              <a:rPr sz="2100" i="1" spc="-10" dirty="0" smtClean="0">
                <a:latin typeface="Arial"/>
                <a:cs typeface="Arial"/>
              </a:rPr>
              <a:t>)</a:t>
            </a:r>
            <a:r>
              <a:rPr sz="2100" spc="-10" dirty="0" smtClean="0">
                <a:latin typeface="Microsoft Sans Serif"/>
                <a:cs typeface="Microsoft Sans Serif"/>
              </a:rPr>
              <a:t>}</a:t>
            </a:r>
            <a:r>
              <a:rPr sz="2100" i="1" spc="-10" dirty="0" smtClean="0">
                <a:latin typeface="Arial"/>
                <a:cs typeface="Arial"/>
              </a:rPr>
              <a:t>,</a:t>
            </a:r>
            <a:endParaRPr lang="en-US" sz="2100" i="1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sz="2100" i="1" spc="-10" dirty="0" smtClean="0">
                <a:solidFill>
                  <a:srgbClr val="FF0000"/>
                </a:solidFill>
                <a:latin typeface="Arial"/>
                <a:cs typeface="Arial"/>
              </a:rPr>
              <a:t>not reflexive, transitive (2,1),(1,2) but (2,2) does not exist, </a:t>
            </a:r>
            <a:endParaRPr sz="21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{</a:t>
            </a:r>
            <a:r>
              <a:rPr sz="2100" i="1" spc="-10" dirty="0">
                <a:latin typeface="Arial"/>
                <a:cs typeface="Arial"/>
              </a:rPr>
              <a:t>(</a:t>
            </a:r>
            <a:r>
              <a:rPr sz="2100" spc="-10" dirty="0">
                <a:latin typeface="Microsoft Sans Serif"/>
                <a:cs typeface="Microsoft Sans Serif"/>
              </a:rPr>
              <a:t>1</a:t>
            </a:r>
            <a:r>
              <a:rPr sz="2100" i="1" spc="-10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20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</a:t>
            </a:r>
            <a:r>
              <a:rPr sz="2100" spc="-5" dirty="0">
                <a:latin typeface="Microsoft Sans Serif"/>
                <a:cs typeface="Microsoft Sans Serif"/>
              </a:rPr>
              <a:t>}</a:t>
            </a:r>
            <a:r>
              <a:rPr sz="2100" i="1" spc="-5" dirty="0">
                <a:latin typeface="Arial"/>
                <a:cs typeface="Arial"/>
              </a:rPr>
              <a:t>,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{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i="1" spc="-10" dirty="0">
                <a:latin typeface="Arial"/>
                <a:cs typeface="Arial"/>
              </a:rPr>
              <a:t>(</a:t>
            </a:r>
            <a:r>
              <a:rPr sz="2100" spc="-10" dirty="0">
                <a:latin typeface="Microsoft Sans Serif"/>
                <a:cs typeface="Microsoft Sans Serif"/>
              </a:rPr>
              <a:t>4</a:t>
            </a:r>
            <a:r>
              <a:rPr sz="2100" i="1" spc="-10" dirty="0">
                <a:latin typeface="Arial"/>
                <a:cs typeface="Arial"/>
              </a:rPr>
              <a:t>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3</a:t>
            </a:r>
            <a:r>
              <a:rPr sz="2100" i="1" spc="-10" dirty="0">
                <a:latin typeface="Arial"/>
                <a:cs typeface="Arial"/>
              </a:rPr>
              <a:t>)</a:t>
            </a:r>
            <a:r>
              <a:rPr sz="2100" spc="-10" dirty="0">
                <a:latin typeface="Microsoft Sans Serif"/>
                <a:cs typeface="Microsoft Sans Serif"/>
              </a:rPr>
              <a:t>}</a:t>
            </a:r>
            <a:r>
              <a:rPr sz="2100" i="1" spc="-10" dirty="0">
                <a:latin typeface="Arial"/>
                <a:cs typeface="Arial"/>
              </a:rPr>
              <a:t>,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5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{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1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25" dirty="0">
                <a:latin typeface="Arial"/>
                <a:cs typeface="Arial"/>
              </a:rPr>
              <a:t> </a:t>
            </a:r>
            <a:r>
              <a:rPr sz="2100" i="1" spc="-10" dirty="0">
                <a:latin typeface="Arial"/>
                <a:cs typeface="Arial"/>
              </a:rPr>
              <a:t>(</a:t>
            </a:r>
            <a:r>
              <a:rPr sz="2100" spc="-10" dirty="0">
                <a:latin typeface="Microsoft Sans Serif"/>
                <a:cs typeface="Microsoft Sans Serif"/>
              </a:rPr>
              <a:t>2</a:t>
            </a:r>
            <a:r>
              <a:rPr sz="2100" i="1" spc="-10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2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3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),</a:t>
            </a:r>
            <a:r>
              <a:rPr sz="2100" i="1" spc="20" dirty="0">
                <a:latin typeface="Arial"/>
                <a:cs typeface="Arial"/>
              </a:rPr>
              <a:t> </a:t>
            </a:r>
            <a:r>
              <a:rPr sz="2100" i="1" spc="-5" dirty="0">
                <a:latin typeface="Arial"/>
                <a:cs typeface="Arial"/>
              </a:rPr>
              <a:t>(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,</a:t>
            </a:r>
            <a:r>
              <a:rPr sz="2100" i="1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4</a:t>
            </a:r>
            <a:r>
              <a:rPr sz="2100" i="1" spc="-10" dirty="0">
                <a:latin typeface="Arial"/>
                <a:cs typeface="Arial"/>
              </a:rPr>
              <a:t>)</a:t>
            </a:r>
            <a:r>
              <a:rPr sz="2100" spc="-10" dirty="0">
                <a:latin typeface="Microsoft Sans Serif"/>
                <a:cs typeface="Microsoft Sans Serif"/>
              </a:rPr>
              <a:t>}</a:t>
            </a:r>
            <a:r>
              <a:rPr sz="2100" i="1" spc="-10" dirty="0">
                <a:latin typeface="Arial"/>
                <a:cs typeface="Arial"/>
              </a:rPr>
              <a:t>,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Arial"/>
                <a:cs typeface="Arial"/>
              </a:rPr>
              <a:t>R</a:t>
            </a:r>
            <a:r>
              <a:rPr sz="2100" spc="-5" dirty="0">
                <a:latin typeface="Microsoft Sans Serif"/>
                <a:cs typeface="Microsoft Sans Serif"/>
              </a:rPr>
              <a:t>6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{</a:t>
            </a:r>
            <a:r>
              <a:rPr sz="2100" i="1" spc="-10" dirty="0">
                <a:latin typeface="Arial"/>
                <a:cs typeface="Arial"/>
              </a:rPr>
              <a:t>(</a:t>
            </a:r>
            <a:r>
              <a:rPr sz="2100" spc="-10" dirty="0">
                <a:latin typeface="Microsoft Sans Serif"/>
                <a:cs typeface="Microsoft Sans Serif"/>
              </a:rPr>
              <a:t>3</a:t>
            </a:r>
            <a:r>
              <a:rPr sz="2100" i="1" spc="-10" dirty="0">
                <a:latin typeface="Arial"/>
                <a:cs typeface="Arial"/>
              </a:rPr>
              <a:t>, </a:t>
            </a:r>
            <a:r>
              <a:rPr sz="2100" spc="-5" dirty="0">
                <a:latin typeface="Microsoft Sans Serif"/>
                <a:cs typeface="Microsoft Sans Serif"/>
              </a:rPr>
              <a:t>4</a:t>
            </a:r>
            <a:r>
              <a:rPr sz="2100" i="1" spc="-5" dirty="0">
                <a:latin typeface="Arial"/>
                <a:cs typeface="Arial"/>
              </a:rPr>
              <a:t>)</a:t>
            </a:r>
            <a:r>
              <a:rPr sz="2100" spc="-5" dirty="0">
                <a:latin typeface="Microsoft Sans Serif"/>
                <a:cs typeface="Microsoft Sans Serif"/>
              </a:rPr>
              <a:t>}</a:t>
            </a:r>
            <a:r>
              <a:rPr sz="2100" i="1" spc="-5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 dirty="0">
              <a:latin typeface="Arial"/>
              <a:cs typeface="Arial"/>
            </a:endParaRPr>
          </a:p>
          <a:p>
            <a:pPr marL="12700" marR="513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Determine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these </a:t>
            </a:r>
            <a:r>
              <a:rPr sz="2000" spc="-5" dirty="0">
                <a:latin typeface="Microsoft Sans Serif"/>
                <a:cs typeface="Microsoft Sans Serif"/>
              </a:rPr>
              <a:t>relation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Reflexive,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Symmetric,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Transitive,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Antisymmetric,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Irreflexive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Asymmetric.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146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Equivalence</a:t>
            </a:r>
            <a:r>
              <a:rPr sz="5000" spc="-90" dirty="0"/>
              <a:t> </a:t>
            </a:r>
            <a:r>
              <a:rPr sz="5000" spc="-15" dirty="0"/>
              <a:t>Relations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73683" y="1950847"/>
            <a:ext cx="7651750" cy="3749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895" marR="265430" indent="-36830">
              <a:lnSpc>
                <a:spcPct val="99600"/>
              </a:lnSpc>
              <a:spcBef>
                <a:spcPts val="114"/>
              </a:spcBef>
              <a:tabLst>
                <a:tab pos="2152650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b="1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:	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relation </a:t>
            </a:r>
            <a:r>
              <a:rPr sz="2600" dirty="0">
                <a:latin typeface="Constantia"/>
                <a:cs typeface="Constantia"/>
              </a:rPr>
              <a:t>on a set </a:t>
            </a:r>
            <a:r>
              <a:rPr sz="2600" i="1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is called </a:t>
            </a: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equivalence relation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it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reflexive,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symmetric,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transitive.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nstantia"/>
              <a:cs typeface="Constantia"/>
            </a:endParaRPr>
          </a:p>
          <a:p>
            <a:pPr marL="48895" marR="5080" indent="-36830">
              <a:lnSpc>
                <a:spcPct val="99800"/>
              </a:lnSpc>
              <a:tabLst>
                <a:tab pos="2150745" algn="l"/>
                <a:tab pos="5320030" algn="l"/>
                <a:tab pos="7004050" algn="l"/>
              </a:tabLst>
            </a:pPr>
            <a:r>
              <a:rPr sz="2600" b="1" dirty="0">
                <a:latin typeface="Constantia"/>
                <a:cs typeface="Constantia"/>
              </a:rPr>
              <a:t>De</a:t>
            </a:r>
            <a:r>
              <a:rPr sz="2600" b="1" spc="55" dirty="0">
                <a:latin typeface="Constantia"/>
                <a:cs typeface="Constantia"/>
              </a:rPr>
              <a:t>f</a:t>
            </a:r>
            <a:r>
              <a:rPr sz="2600" b="1" dirty="0">
                <a:latin typeface="Constantia"/>
                <a:cs typeface="Constantia"/>
              </a:rPr>
              <a:t>inition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:	</a:t>
            </a:r>
            <a:r>
              <a:rPr sz="2600" spc="-210" dirty="0">
                <a:latin typeface="Constantia"/>
                <a:cs typeface="Constantia"/>
              </a:rPr>
              <a:t>T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 </a:t>
            </a:r>
            <a:r>
              <a:rPr sz="2600" i="1" dirty="0">
                <a:latin typeface="Constantia"/>
                <a:cs typeface="Constantia"/>
              </a:rPr>
              <a:t>b </a:t>
            </a:r>
            <a:r>
              <a:rPr sz="2600" spc="-5" dirty="0">
                <a:latin typeface="Constantia"/>
                <a:cs typeface="Constantia"/>
              </a:rPr>
              <a:t>tha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 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equivalence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	</a:t>
            </a:r>
            <a:r>
              <a:rPr sz="2600" i="1" spc="-10" dirty="0">
                <a:latin typeface="Constantia"/>
                <a:cs typeface="Constantia"/>
              </a:rPr>
              <a:t>equivalent.	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∼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often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denote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equivalent </a:t>
            </a:r>
            <a:r>
              <a:rPr sz="2600" dirty="0">
                <a:latin typeface="Constantia"/>
                <a:cs typeface="Constantia"/>
              </a:rPr>
              <a:t>elements with </a:t>
            </a:r>
            <a:r>
              <a:rPr sz="2600" spc="-5" dirty="0">
                <a:latin typeface="Constantia"/>
                <a:cs typeface="Constantia"/>
              </a:rPr>
              <a:t>respect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 particular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equivalence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16008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330197"/>
            <a:ext cx="8067040" cy="449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85"/>
              </a:lnSpc>
              <a:spcBef>
                <a:spcPts val="100"/>
              </a:spcBef>
            </a:pPr>
            <a:r>
              <a:rPr sz="1500" b="1" spc="-5" dirty="0">
                <a:latin typeface="Constantia"/>
                <a:cs typeface="Constantia"/>
              </a:rPr>
              <a:t>Example</a:t>
            </a:r>
            <a:r>
              <a:rPr sz="1500" spc="-5" dirty="0">
                <a:latin typeface="Constantia"/>
                <a:cs typeface="Constantia"/>
              </a:rPr>
              <a:t>:</a:t>
            </a:r>
            <a:endParaRPr sz="1500">
              <a:latin typeface="Constantia"/>
              <a:cs typeface="Constantia"/>
            </a:endParaRPr>
          </a:p>
          <a:p>
            <a:pPr marL="286385" marR="34290">
              <a:lnSpc>
                <a:spcPct val="80000"/>
              </a:lnSpc>
              <a:spcBef>
                <a:spcPts val="560"/>
              </a:spcBef>
            </a:pPr>
            <a:r>
              <a:rPr sz="2400" dirty="0">
                <a:latin typeface="Constantia"/>
                <a:cs typeface="Constantia"/>
              </a:rPr>
              <a:t>Suppose that </a:t>
            </a:r>
            <a:r>
              <a:rPr sz="2400" i="1" dirty="0">
                <a:latin typeface="Constantia"/>
                <a:cs typeface="Constantia"/>
              </a:rPr>
              <a:t>R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relation </a:t>
            </a:r>
            <a:r>
              <a:rPr sz="2400" dirty="0">
                <a:latin typeface="Constantia"/>
                <a:cs typeface="Constantia"/>
              </a:rPr>
              <a:t>on the set of strings of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English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letters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aRb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 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) </a:t>
            </a:r>
            <a:r>
              <a:rPr sz="2400" spc="-5" dirty="0">
                <a:latin typeface="Constantia"/>
                <a:cs typeface="Constantia"/>
              </a:rPr>
              <a:t>is the </a:t>
            </a:r>
            <a:r>
              <a:rPr sz="2400" dirty="0">
                <a:latin typeface="Constantia"/>
                <a:cs typeface="Constantia"/>
              </a:rPr>
              <a:t>length of </a:t>
            </a:r>
            <a:r>
              <a:rPr sz="2400" spc="-5" dirty="0">
                <a:latin typeface="Constantia"/>
                <a:cs typeface="Constantia"/>
              </a:rPr>
              <a:t>the string </a:t>
            </a:r>
            <a:r>
              <a:rPr sz="2400" i="1" spc="-5" dirty="0">
                <a:latin typeface="Constantia"/>
                <a:cs typeface="Constantia"/>
              </a:rPr>
              <a:t>x</a:t>
            </a:r>
            <a:r>
              <a:rPr sz="2400" spc="-5" dirty="0">
                <a:latin typeface="Constantia"/>
                <a:cs typeface="Constantia"/>
              </a:rPr>
              <a:t>. </a:t>
            </a:r>
            <a:r>
              <a:rPr sz="2400" spc="-15" dirty="0">
                <a:latin typeface="Constantia"/>
                <a:cs typeface="Constantia"/>
              </a:rPr>
              <a:t>Is </a:t>
            </a:r>
            <a:r>
              <a:rPr sz="2400" i="1" dirty="0">
                <a:latin typeface="Constantia"/>
                <a:cs typeface="Constantia"/>
              </a:rPr>
              <a:t>R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10" dirty="0">
                <a:latin typeface="Constantia"/>
                <a:cs typeface="Constantia"/>
              </a:rPr>
              <a:t>equivalence </a:t>
            </a:r>
            <a:r>
              <a:rPr sz="2400" spc="-5" dirty="0">
                <a:latin typeface="Constantia"/>
                <a:cs typeface="Constantia"/>
              </a:rPr>
              <a:t> relation?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onstantia"/>
              <a:cs typeface="Constantia"/>
            </a:endParaRPr>
          </a:p>
          <a:p>
            <a:pPr marL="286385" marR="71120" indent="30480">
              <a:lnSpc>
                <a:spcPts val="2300"/>
              </a:lnSpc>
            </a:pPr>
            <a:r>
              <a:rPr sz="2400" b="1" spc="-5" dirty="0">
                <a:latin typeface="Constantia"/>
                <a:cs typeface="Constantia"/>
              </a:rPr>
              <a:t>Solution</a:t>
            </a:r>
            <a:r>
              <a:rPr sz="2400" spc="-5" dirty="0">
                <a:latin typeface="Constantia"/>
                <a:cs typeface="Constantia"/>
              </a:rPr>
              <a:t>: </a:t>
            </a:r>
            <a:r>
              <a:rPr sz="2400" spc="-15" dirty="0">
                <a:latin typeface="Constantia"/>
                <a:cs typeface="Constantia"/>
              </a:rPr>
              <a:t>Show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properties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equivalence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hold.</a:t>
            </a:r>
            <a:endParaRPr sz="2400">
              <a:latin typeface="Constantia"/>
              <a:cs typeface="Constantia"/>
            </a:endParaRPr>
          </a:p>
          <a:p>
            <a:pPr marL="652780" indent="-247650">
              <a:lnSpc>
                <a:spcPts val="2595"/>
              </a:lnSpc>
              <a:spcBef>
                <a:spcPts val="2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i="1" spc="5" dirty="0">
                <a:latin typeface="Constantia"/>
                <a:cs typeface="Constantia"/>
              </a:rPr>
              <a:t>Reflexivity</a:t>
            </a:r>
            <a:r>
              <a:rPr sz="2400" spc="5" dirty="0">
                <a:latin typeface="Constantia"/>
                <a:cs typeface="Constantia"/>
              </a:rPr>
              <a:t>: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follows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aRa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595"/>
              </a:lnSpc>
            </a:pPr>
            <a:r>
              <a:rPr sz="2400" spc="-5" dirty="0">
                <a:latin typeface="Constantia"/>
                <a:cs typeface="Constantia"/>
              </a:rPr>
              <a:t>strings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5080" indent="-247015">
              <a:lnSpc>
                <a:spcPct val="8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  <a:tab pos="2104390" algn="l"/>
                <a:tab pos="4629150" algn="l"/>
              </a:tabLst>
            </a:pPr>
            <a:r>
              <a:rPr sz="2400" i="1" dirty="0">
                <a:latin typeface="Constantia"/>
                <a:cs typeface="Constantia"/>
              </a:rPr>
              <a:t>Symmetry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Suppose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20" dirty="0">
                <a:latin typeface="Constantia"/>
                <a:cs typeface="Constantia"/>
              </a:rPr>
              <a:t>aRb.	</a:t>
            </a:r>
            <a:r>
              <a:rPr sz="2400" spc="-10" dirty="0">
                <a:latin typeface="Constantia"/>
                <a:cs typeface="Constantia"/>
              </a:rPr>
              <a:t>Since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holds	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spc="-10" dirty="0">
                <a:latin typeface="Constantia"/>
                <a:cs typeface="Constantia"/>
              </a:rPr>
              <a:t>bRa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indent="-247650">
              <a:lnSpc>
                <a:spcPts val="2595"/>
              </a:lnSpc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i="1" spc="-20" dirty="0">
                <a:latin typeface="Constantia"/>
                <a:cs typeface="Constantia"/>
              </a:rPr>
              <a:t>Transitivity</a:t>
            </a:r>
            <a:r>
              <a:rPr sz="2400" spc="-20" dirty="0">
                <a:latin typeface="Constantia"/>
                <a:cs typeface="Constantia"/>
              </a:rPr>
              <a:t>:</a:t>
            </a:r>
            <a:r>
              <a:rPr sz="2400" dirty="0">
                <a:latin typeface="Constantia"/>
                <a:cs typeface="Constantia"/>
              </a:rPr>
              <a:t> Suppose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</a:t>
            </a:r>
            <a:r>
              <a:rPr sz="2400" i="1" spc="-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bRc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Since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),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595"/>
              </a:lnSpc>
            </a:pP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),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holds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aRc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6778"/>
            <a:ext cx="5344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Congruence</a:t>
            </a:r>
            <a:r>
              <a:rPr spc="-80" dirty="0"/>
              <a:t> </a:t>
            </a:r>
            <a:r>
              <a:rPr dirty="0"/>
              <a:t>Modulo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2495" y="1485341"/>
            <a:ext cx="843216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Let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&gt;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spc="-5" dirty="0">
                <a:latin typeface="Constantia"/>
                <a:cs typeface="Constantia"/>
              </a:rPr>
              <a:t>.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Show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relation</a:t>
            </a:r>
            <a:endParaRPr sz="2000" dirty="0">
              <a:latin typeface="Constantia"/>
              <a:cs typeface="Constantia"/>
            </a:endParaRPr>
          </a:p>
          <a:p>
            <a:pPr marL="40259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Constantia"/>
                <a:cs typeface="Constantia"/>
              </a:rPr>
              <a:t>R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|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)}</a:t>
            </a:r>
          </a:p>
          <a:p>
            <a:pPr marL="85725">
              <a:lnSpc>
                <a:spcPct val="100000"/>
              </a:lnSpc>
            </a:pP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equivalence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relation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integers</a:t>
            </a:r>
            <a:r>
              <a:rPr sz="2000" spc="-15" dirty="0" smtClean="0">
                <a:latin typeface="Constantia"/>
                <a:cs typeface="Constantia"/>
              </a:rPr>
              <a:t>.</a:t>
            </a:r>
            <a:endParaRPr lang="en-US" sz="2000" spc="-15" dirty="0" smtClean="0">
              <a:latin typeface="Constantia"/>
              <a:cs typeface="Constantia"/>
            </a:endParaRPr>
          </a:p>
          <a:p>
            <a:pPr marL="85725">
              <a:lnSpc>
                <a:spcPct val="100000"/>
              </a:lnSpc>
            </a:pPr>
            <a:r>
              <a:rPr lang="en-US" sz="2000" dirty="0" smtClean="0">
                <a:latin typeface="Constantia"/>
                <a:cs typeface="Constantia"/>
              </a:rPr>
              <a:t>	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nstantia"/>
                <a:cs typeface="Constantia"/>
              </a:rPr>
              <a:t>Solution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4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Recall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only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divides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</a:t>
            </a:r>
          </a:p>
          <a:p>
            <a:pPr marL="471170" indent="-247650">
              <a:lnSpc>
                <a:spcPts val="2160"/>
              </a:lnSpc>
              <a:buClr>
                <a:srgbClr val="0E6EC5"/>
              </a:buClr>
              <a:buSzPct val="85000"/>
              <a:buFont typeface="Segoe UI Symbol"/>
              <a:buChar char="⚫"/>
              <a:tabLst>
                <a:tab pos="471805" algn="l"/>
                <a:tab pos="1914525" algn="l"/>
              </a:tabLst>
            </a:pPr>
            <a:r>
              <a:rPr sz="2000" i="1" spc="5" dirty="0">
                <a:latin typeface="Constantia"/>
                <a:cs typeface="Constantia"/>
              </a:rPr>
              <a:t>Reflexivity</a:t>
            </a:r>
            <a:r>
              <a:rPr sz="2000" spc="5" dirty="0">
                <a:latin typeface="Constantia"/>
                <a:cs typeface="Constantia"/>
              </a:rPr>
              <a:t>:	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49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(mod</a:t>
            </a:r>
            <a:r>
              <a:rPr sz="2000" spc="41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4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since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47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47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3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divisible</a:t>
            </a:r>
            <a:r>
              <a:rPr sz="2000" spc="38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36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4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since</a:t>
            </a:r>
            <a:endParaRPr sz="2000" dirty="0">
              <a:latin typeface="Constantia"/>
              <a:cs typeface="Constantia"/>
            </a:endParaRPr>
          </a:p>
          <a:p>
            <a:pPr marL="471170">
              <a:lnSpc>
                <a:spcPts val="2160"/>
              </a:lnSpc>
            </a:pP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  <a:p>
            <a:pPr marL="471170" marR="13335" indent="-247015" algn="just">
              <a:lnSpc>
                <a:spcPct val="80100"/>
              </a:lnSpc>
              <a:spcBef>
                <a:spcPts val="47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471805" algn="l"/>
              </a:tabLst>
            </a:pPr>
            <a:r>
              <a:rPr sz="2000" i="1" dirty="0">
                <a:latin typeface="Constantia"/>
                <a:cs typeface="Constantia"/>
              </a:rPr>
              <a:t>Symmetry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5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Suppose that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ambria Math"/>
                <a:cs typeface="Cambria Math"/>
              </a:rPr>
              <a:t>≡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(mod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). </a:t>
            </a:r>
            <a:r>
              <a:rPr sz="2000" spc="-5" dirty="0">
                <a:latin typeface="Constantia"/>
                <a:cs typeface="Constantia"/>
              </a:rPr>
              <a:t>Then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spc="-10" dirty="0">
                <a:latin typeface="Constantia"/>
                <a:cs typeface="Constantia"/>
              </a:rPr>
              <a:t>divisible </a:t>
            </a:r>
            <a:r>
              <a:rPr sz="2000" spc="-20" dirty="0">
                <a:latin typeface="Constantia"/>
                <a:cs typeface="Constantia"/>
              </a:rPr>
              <a:t>by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, </a:t>
            </a:r>
            <a:r>
              <a:rPr sz="2000" dirty="0">
                <a:latin typeface="Constantia"/>
                <a:cs typeface="Constantia"/>
              </a:rPr>
              <a:t> and so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dirty="0">
                <a:latin typeface="Constantia"/>
                <a:cs typeface="Constantia"/>
              </a:rPr>
              <a:t>= </a:t>
            </a:r>
            <a:r>
              <a:rPr sz="2000" i="1" spc="-5" dirty="0">
                <a:latin typeface="Constantia"/>
                <a:cs typeface="Constantia"/>
              </a:rPr>
              <a:t>km</a:t>
            </a:r>
            <a:r>
              <a:rPr sz="2000" spc="-5" dirty="0">
                <a:latin typeface="Constantia"/>
                <a:cs typeface="Constantia"/>
              </a:rPr>
              <a:t>, </a:t>
            </a:r>
            <a:r>
              <a:rPr sz="2000" spc="-10" dirty="0">
                <a:latin typeface="Constantia"/>
                <a:cs typeface="Constantia"/>
              </a:rPr>
              <a:t>where </a:t>
            </a:r>
            <a:r>
              <a:rPr sz="2000" i="1" dirty="0">
                <a:latin typeface="Constantia"/>
                <a:cs typeface="Constantia"/>
              </a:rPr>
              <a:t>k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spc="-10" dirty="0">
                <a:latin typeface="Constantia"/>
                <a:cs typeface="Constantia"/>
              </a:rPr>
              <a:t>an </a:t>
            </a:r>
            <a:r>
              <a:rPr sz="2000" spc="-35" dirty="0">
                <a:latin typeface="Constantia"/>
                <a:cs typeface="Constantia"/>
              </a:rPr>
              <a:t>integer. </a:t>
            </a:r>
            <a:r>
              <a:rPr sz="2000" spc="-30" dirty="0">
                <a:latin typeface="Constantia"/>
                <a:cs typeface="Constantia"/>
              </a:rPr>
              <a:t>It </a:t>
            </a:r>
            <a:r>
              <a:rPr sz="2000" spc="-10" dirty="0">
                <a:latin typeface="Constantia"/>
                <a:cs typeface="Constantia"/>
              </a:rPr>
              <a:t>follows </a:t>
            </a:r>
            <a:r>
              <a:rPr sz="2000" spc="-5" dirty="0">
                <a:latin typeface="Constantia"/>
                <a:cs typeface="Constantia"/>
              </a:rPr>
              <a:t>that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onstantia"/>
                <a:cs typeface="Constantia"/>
              </a:rPr>
              <a:t>= (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i="1" spc="-5" dirty="0">
                <a:latin typeface="Constantia"/>
                <a:cs typeface="Constantia"/>
              </a:rPr>
              <a:t>k</a:t>
            </a:r>
            <a:r>
              <a:rPr sz="2000" spc="-5" dirty="0">
                <a:latin typeface="Constantia"/>
                <a:cs typeface="Constantia"/>
              </a:rPr>
              <a:t>) </a:t>
            </a:r>
            <a:r>
              <a:rPr sz="2000" i="1" spc="-5" dirty="0">
                <a:latin typeface="Constantia"/>
                <a:cs typeface="Constantia"/>
              </a:rPr>
              <a:t>m, </a:t>
            </a:r>
            <a:r>
              <a:rPr sz="2000" i="1" dirty="0">
                <a:latin typeface="Constantia"/>
                <a:cs typeface="Constantia"/>
              </a:rPr>
              <a:t> so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).</a:t>
            </a:r>
          </a:p>
          <a:p>
            <a:pPr marL="471170" marR="8255" indent="-247015" algn="just">
              <a:lnSpc>
                <a:spcPts val="1920"/>
              </a:lnSpc>
              <a:spcBef>
                <a:spcPts val="46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471805" algn="l"/>
              </a:tabLst>
            </a:pPr>
            <a:r>
              <a:rPr sz="2000" i="1" spc="-15" dirty="0">
                <a:latin typeface="Constantia"/>
                <a:cs typeface="Constantia"/>
              </a:rPr>
              <a:t>Transitivity</a:t>
            </a:r>
            <a:r>
              <a:rPr sz="2000" spc="-15" dirty="0">
                <a:latin typeface="Constantia"/>
                <a:cs typeface="Constantia"/>
              </a:rPr>
              <a:t>: </a:t>
            </a:r>
            <a:r>
              <a:rPr sz="2000" spc="-5" dirty="0">
                <a:latin typeface="Constantia"/>
                <a:cs typeface="Constantia"/>
              </a:rPr>
              <a:t>Suppose that </a:t>
            </a:r>
            <a:r>
              <a:rPr sz="2000" i="1" dirty="0">
                <a:latin typeface="Constantia"/>
                <a:cs typeface="Constantia"/>
              </a:rPr>
              <a:t>a </a:t>
            </a:r>
            <a:r>
              <a:rPr sz="2000" dirty="0">
                <a:latin typeface="Cambria Math"/>
                <a:cs typeface="Cambria Math"/>
              </a:rPr>
              <a:t>≡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spc="-5" dirty="0">
                <a:latin typeface="Constantia"/>
                <a:cs typeface="Constantia"/>
              </a:rPr>
              <a:t>(mod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 and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dirty="0">
                <a:latin typeface="Cambria Math"/>
                <a:cs typeface="Cambria Math"/>
              </a:rPr>
              <a:t>≡ </a:t>
            </a:r>
            <a:r>
              <a:rPr sz="2000" i="1" dirty="0">
                <a:latin typeface="Constantia"/>
                <a:cs typeface="Constantia"/>
              </a:rPr>
              <a:t>c </a:t>
            </a:r>
            <a:r>
              <a:rPr sz="2000" spc="-5" dirty="0">
                <a:latin typeface="Constantia"/>
                <a:cs typeface="Constantia"/>
              </a:rPr>
              <a:t>(mod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). </a:t>
            </a:r>
            <a:r>
              <a:rPr sz="2000" spc="-5" dirty="0">
                <a:latin typeface="Constantia"/>
                <a:cs typeface="Constantia"/>
              </a:rPr>
              <a:t>Then </a:t>
            </a:r>
            <a:r>
              <a:rPr sz="2000" i="1" dirty="0">
                <a:latin typeface="Constantia"/>
                <a:cs typeface="Constantia"/>
              </a:rPr>
              <a:t>m 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divides</a:t>
            </a:r>
            <a:r>
              <a:rPr sz="2000" spc="2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both</a:t>
            </a:r>
            <a:r>
              <a:rPr sz="2000" spc="28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35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3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30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c.</a:t>
            </a:r>
            <a:r>
              <a:rPr sz="2000" i="1" spc="35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Hence,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there</a:t>
            </a:r>
            <a:r>
              <a:rPr sz="2000" spc="2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254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integers</a:t>
            </a:r>
            <a:r>
              <a:rPr sz="2000" spc="29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k</a:t>
            </a:r>
            <a:r>
              <a:rPr sz="2000" i="1" spc="3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l</a:t>
            </a:r>
            <a:r>
              <a:rPr sz="2000" i="1" spc="3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km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and b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lm.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spc="-75" dirty="0">
                <a:latin typeface="Constantia"/>
                <a:cs typeface="Constantia"/>
              </a:rPr>
              <a:t>We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obtain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adding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equations:</a:t>
            </a:r>
            <a:endParaRPr sz="2000" dirty="0">
              <a:latin typeface="Constantia"/>
              <a:cs typeface="Constantia"/>
            </a:endParaRPr>
          </a:p>
          <a:p>
            <a:pPr marL="1177290" algn="just">
              <a:lnSpc>
                <a:spcPct val="100000"/>
              </a:lnSpc>
              <a:spcBef>
                <a:spcPts val="15"/>
              </a:spcBef>
            </a:pP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459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+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4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km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lm =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i="1" dirty="0">
                <a:latin typeface="Constantia"/>
                <a:cs typeface="Constantia"/>
              </a:rPr>
              <a:t>k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+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l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m.</a:t>
            </a:r>
            <a:endParaRPr sz="2000" dirty="0">
              <a:latin typeface="Constantia"/>
              <a:cs typeface="Constantia"/>
            </a:endParaRPr>
          </a:p>
          <a:p>
            <a:pPr marL="47244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nstantia"/>
                <a:cs typeface="Constantia"/>
              </a:rPr>
              <a:t>Therefore,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1704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5395" y="1395425"/>
            <a:ext cx="7836534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2400" b="1" spc="-5" dirty="0">
                <a:latin typeface="Constantia"/>
                <a:cs typeface="Constantia"/>
              </a:rPr>
              <a:t>Example</a:t>
            </a:r>
            <a:r>
              <a:rPr sz="2400" spc="-5" dirty="0">
                <a:latin typeface="Constantia"/>
                <a:cs typeface="Constantia"/>
              </a:rPr>
              <a:t>:	</a:t>
            </a:r>
            <a:r>
              <a:rPr sz="2400" spc="-15" dirty="0">
                <a:latin typeface="Constantia"/>
                <a:cs typeface="Constantia"/>
              </a:rPr>
              <a:t>Show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“divides”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L="67310">
              <a:lnSpc>
                <a:spcPts val="2595"/>
              </a:lnSpc>
            </a:pPr>
            <a:r>
              <a:rPr sz="2400" spc="-10" dirty="0">
                <a:latin typeface="Constantia"/>
                <a:cs typeface="Constantia"/>
              </a:rPr>
              <a:t>positive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integers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equivalence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relation.</a:t>
            </a:r>
            <a:endParaRPr sz="2400">
              <a:latin typeface="Constantia"/>
              <a:cs typeface="Constantia"/>
            </a:endParaRPr>
          </a:p>
          <a:p>
            <a:pPr marL="67310" marR="15875" indent="-45720">
              <a:lnSpc>
                <a:spcPts val="2300"/>
              </a:lnSpc>
              <a:spcBef>
                <a:spcPts val="560"/>
              </a:spcBef>
            </a:pPr>
            <a:r>
              <a:rPr sz="2400" b="1" spc="-5" dirty="0">
                <a:latin typeface="Constantia"/>
                <a:cs typeface="Constantia"/>
              </a:rPr>
              <a:t>Solutio</a:t>
            </a:r>
            <a:r>
              <a:rPr sz="2400" b="1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oper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19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lex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21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ansit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  </a:t>
            </a:r>
            <a:r>
              <a:rPr sz="2400" dirty="0">
                <a:latin typeface="Constantia"/>
                <a:cs typeface="Constantia"/>
              </a:rPr>
              <a:t>hold,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transitive.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“divides”</a:t>
            </a:r>
            <a:r>
              <a:rPr sz="2400" dirty="0">
                <a:latin typeface="Constantia"/>
                <a:cs typeface="Constantia"/>
              </a:rPr>
              <a:t> 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equivalence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relation.</a:t>
            </a:r>
            <a:endParaRPr sz="2400">
              <a:latin typeface="Constantia"/>
              <a:cs typeface="Constantia"/>
            </a:endParaRPr>
          </a:p>
          <a:p>
            <a:pPr marL="433070" indent="-247015">
              <a:lnSpc>
                <a:spcPct val="100000"/>
              </a:lnSpc>
              <a:spcBef>
                <a:spcPts val="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3705" algn="l"/>
                <a:tab pos="2032000" algn="l"/>
              </a:tabLst>
            </a:pPr>
            <a:r>
              <a:rPr sz="2400" i="1" spc="5" dirty="0">
                <a:latin typeface="Constantia"/>
                <a:cs typeface="Constantia"/>
              </a:rPr>
              <a:t>Reflexivity</a:t>
            </a:r>
            <a:r>
              <a:rPr sz="2400" spc="5" dirty="0">
                <a:latin typeface="Constantia"/>
                <a:cs typeface="Constantia"/>
              </a:rPr>
              <a:t>:	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∣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for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all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marL="433070" marR="142875" indent="-247015">
              <a:lnSpc>
                <a:spcPct val="8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3705" algn="l"/>
              </a:tabLst>
            </a:pPr>
            <a:r>
              <a:rPr sz="2400" i="1" spc="-30" dirty="0">
                <a:latin typeface="Constantia"/>
                <a:cs typeface="Constantia"/>
              </a:rPr>
              <a:t>N</a:t>
            </a:r>
            <a:r>
              <a:rPr sz="2400" i="1" spc="-5" dirty="0">
                <a:latin typeface="Constantia"/>
                <a:cs typeface="Constantia"/>
              </a:rPr>
              <a:t>o</a:t>
            </a:r>
            <a:r>
              <a:rPr sz="2400" i="1" dirty="0">
                <a:latin typeface="Constantia"/>
                <a:cs typeface="Constantia"/>
              </a:rPr>
              <a:t>t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S</a:t>
            </a:r>
            <a:r>
              <a:rPr sz="2400" i="1" dirty="0">
                <a:latin typeface="Constantia"/>
                <a:cs typeface="Constantia"/>
              </a:rPr>
              <a:t>ymmetr</a:t>
            </a:r>
            <a:r>
              <a:rPr sz="2400" i="1" spc="-10" dirty="0">
                <a:latin typeface="Constantia"/>
                <a:cs typeface="Constantia"/>
              </a:rPr>
              <a:t>i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8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ample,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∣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∤ 2.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e, </a:t>
            </a:r>
            <a:r>
              <a:rPr sz="2400" spc="-5" dirty="0">
                <a:latin typeface="Constantia"/>
                <a:cs typeface="Constantia"/>
              </a:rPr>
              <a:t>the  relation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symmetric.</a:t>
            </a:r>
            <a:endParaRPr sz="2400">
              <a:latin typeface="Constantia"/>
              <a:cs typeface="Constantia"/>
            </a:endParaRPr>
          </a:p>
          <a:p>
            <a:pPr marL="433070" marR="5080" indent="-247015">
              <a:lnSpc>
                <a:spcPts val="2300"/>
              </a:lnSpc>
              <a:spcBef>
                <a:spcPts val="56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33705" algn="l"/>
                <a:tab pos="2150745" algn="l"/>
              </a:tabLst>
            </a:pPr>
            <a:r>
              <a:rPr sz="2400" i="1" spc="-20" dirty="0">
                <a:latin typeface="Constantia"/>
                <a:cs typeface="Constantia"/>
              </a:rPr>
              <a:t>Transitivity</a:t>
            </a:r>
            <a:r>
              <a:rPr sz="2400" spc="-20" dirty="0">
                <a:latin typeface="Constantia"/>
                <a:cs typeface="Constantia"/>
              </a:rPr>
              <a:t>:	</a:t>
            </a:r>
            <a:r>
              <a:rPr sz="2400" dirty="0">
                <a:latin typeface="Constantia"/>
                <a:cs typeface="Constantia"/>
              </a:rPr>
              <a:t>Suppose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divides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spc="-5" dirty="0">
                <a:latin typeface="Constantia"/>
                <a:cs typeface="Constantia"/>
              </a:rPr>
              <a:t>divides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.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10" dirty="0">
                <a:latin typeface="Constantia"/>
                <a:cs typeface="Constantia"/>
              </a:rPr>
              <a:t>positive </a:t>
            </a:r>
            <a:r>
              <a:rPr sz="2400" spc="-15" dirty="0">
                <a:latin typeface="Constantia"/>
                <a:cs typeface="Constantia"/>
              </a:rPr>
              <a:t>integers </a:t>
            </a:r>
            <a:r>
              <a:rPr sz="2400" i="1" dirty="0">
                <a:latin typeface="Constantia"/>
                <a:cs typeface="Constantia"/>
              </a:rPr>
              <a:t>k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l </a:t>
            </a:r>
            <a:r>
              <a:rPr sz="2400" dirty="0">
                <a:latin typeface="Constantia"/>
                <a:cs typeface="Constantia"/>
              </a:rPr>
              <a:t>such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i="1" dirty="0">
                <a:latin typeface="Constantia"/>
                <a:cs typeface="Constantia"/>
              </a:rPr>
              <a:t>ak 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bl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kl</a:t>
            </a:r>
            <a:r>
              <a:rPr sz="2400" spc="-5" dirty="0">
                <a:latin typeface="Constantia"/>
                <a:cs typeface="Constantia"/>
              </a:rPr>
              <a:t>),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divides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Therefore,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transitive.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0711" y="2514600"/>
            <a:ext cx="4969764" cy="679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348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Partial</a:t>
            </a:r>
            <a:r>
              <a:rPr sz="5000" spc="-60" dirty="0"/>
              <a:t> </a:t>
            </a:r>
            <a:r>
              <a:rPr sz="5000" spc="-15" dirty="0"/>
              <a:t>Orderings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6695" marR="145415" indent="-36830">
              <a:lnSpc>
                <a:spcPct val="99600"/>
              </a:lnSpc>
              <a:spcBef>
                <a:spcPts val="114"/>
              </a:spcBef>
            </a:pPr>
            <a:r>
              <a:rPr b="1" spc="5" dirty="0">
                <a:latin typeface="Constantia"/>
                <a:cs typeface="Constantia"/>
              </a:rPr>
              <a:t>Definition</a:t>
            </a:r>
            <a:r>
              <a:rPr b="1" spc="-60" dirty="0">
                <a:latin typeface="Constantia"/>
                <a:cs typeface="Constantia"/>
              </a:rPr>
              <a:t> </a:t>
            </a:r>
            <a:r>
              <a:rPr spc="-10" dirty="0">
                <a:latin typeface="Cambria Math"/>
                <a:cs typeface="Cambria Math"/>
              </a:rPr>
              <a:t>1</a:t>
            </a:r>
            <a:r>
              <a:rPr spc="-10" dirty="0"/>
              <a:t>:</a:t>
            </a:r>
            <a:r>
              <a:rPr spc="-6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spc="-5" dirty="0"/>
              <a:t>relation</a:t>
            </a:r>
            <a:r>
              <a:rPr spc="-65" dirty="0"/>
              <a:t> </a:t>
            </a:r>
            <a:r>
              <a:rPr i="1" dirty="0">
                <a:latin typeface="Constantia"/>
                <a:cs typeface="Constantia"/>
              </a:rPr>
              <a:t>R</a:t>
            </a:r>
            <a:r>
              <a:rPr i="1" spc="-30" dirty="0">
                <a:latin typeface="Constantia"/>
                <a:cs typeface="Constantia"/>
              </a:rPr>
              <a:t> </a:t>
            </a:r>
            <a:r>
              <a:rPr dirty="0"/>
              <a:t>on</a:t>
            </a:r>
            <a:r>
              <a:rPr spc="-100" dirty="0"/>
              <a:t> </a:t>
            </a:r>
            <a:r>
              <a:rPr dirty="0"/>
              <a:t>a</a:t>
            </a:r>
            <a:r>
              <a:rPr spc="-130" dirty="0"/>
              <a:t> </a:t>
            </a:r>
            <a:r>
              <a:rPr dirty="0"/>
              <a:t>set</a:t>
            </a:r>
            <a:r>
              <a:rPr spc="-70" dirty="0"/>
              <a:t> </a:t>
            </a:r>
            <a:r>
              <a:rPr dirty="0"/>
              <a:t>S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20" dirty="0"/>
              <a:t> </a:t>
            </a:r>
            <a:r>
              <a:rPr spc="-5" dirty="0"/>
              <a:t>called</a:t>
            </a:r>
            <a:r>
              <a:rPr spc="-8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i="1" spc="-5" dirty="0">
                <a:latin typeface="Constantia"/>
                <a:cs typeface="Constantia"/>
              </a:rPr>
              <a:t>partial </a:t>
            </a:r>
            <a:r>
              <a:rPr i="1" spc="-600" dirty="0">
                <a:latin typeface="Constantia"/>
                <a:cs typeface="Constantia"/>
              </a:rPr>
              <a:t> </a:t>
            </a:r>
            <a:r>
              <a:rPr i="1" spc="-10" dirty="0">
                <a:latin typeface="Constantia"/>
                <a:cs typeface="Constantia"/>
              </a:rPr>
              <a:t>ordering, </a:t>
            </a:r>
            <a:r>
              <a:rPr dirty="0"/>
              <a:t>or </a:t>
            </a:r>
            <a:r>
              <a:rPr i="1" spc="-5" dirty="0">
                <a:latin typeface="Constantia"/>
                <a:cs typeface="Constantia"/>
              </a:rPr>
              <a:t>partial </a:t>
            </a:r>
            <a:r>
              <a:rPr i="1" spc="-35" dirty="0">
                <a:latin typeface="Constantia"/>
                <a:cs typeface="Constantia"/>
              </a:rPr>
              <a:t>order, </a:t>
            </a:r>
            <a:r>
              <a:rPr spc="-5" dirty="0"/>
              <a:t>if it is </a:t>
            </a:r>
            <a:r>
              <a:rPr spc="5" dirty="0"/>
              <a:t>reflexive, </a:t>
            </a:r>
            <a:r>
              <a:rPr spc="10" dirty="0"/>
              <a:t> </a:t>
            </a:r>
            <a:r>
              <a:rPr dirty="0"/>
              <a:t>antisymmetric,</a:t>
            </a:r>
            <a:r>
              <a:rPr spc="-10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transitive.</a:t>
            </a:r>
          </a:p>
          <a:p>
            <a:pPr marL="226695" marR="5080">
              <a:lnSpc>
                <a:spcPct val="100000"/>
              </a:lnSpc>
              <a:spcBef>
                <a:spcPts val="625"/>
              </a:spcBef>
            </a:pPr>
            <a:r>
              <a:rPr dirty="0"/>
              <a:t>A</a:t>
            </a:r>
            <a:r>
              <a:rPr spc="-90" dirty="0"/>
              <a:t> </a:t>
            </a:r>
            <a:r>
              <a:rPr dirty="0"/>
              <a:t>set</a:t>
            </a:r>
            <a:r>
              <a:rPr spc="-100" dirty="0"/>
              <a:t> </a:t>
            </a:r>
            <a:r>
              <a:rPr spc="-30" dirty="0"/>
              <a:t>t</a:t>
            </a:r>
            <a:r>
              <a:rPr dirty="0"/>
              <a:t>o</a:t>
            </a:r>
            <a:r>
              <a:rPr spc="-65" dirty="0"/>
              <a:t>g</a:t>
            </a:r>
            <a:r>
              <a:rPr dirty="0"/>
              <a:t>e</a:t>
            </a:r>
            <a:r>
              <a:rPr spc="5" dirty="0"/>
              <a:t>t</a:t>
            </a:r>
            <a:r>
              <a:rPr dirty="0"/>
              <a:t>her</a:t>
            </a:r>
            <a:r>
              <a:rPr spc="-160" dirty="0"/>
              <a:t> </a:t>
            </a:r>
            <a:r>
              <a:rPr dirty="0"/>
              <a:t>wi</a:t>
            </a:r>
            <a:r>
              <a:rPr spc="5" dirty="0"/>
              <a:t>t</a:t>
            </a:r>
            <a:r>
              <a:rPr dirty="0"/>
              <a:t>h</a:t>
            </a:r>
            <a:r>
              <a:rPr spc="-10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o</a:t>
            </a:r>
            <a:r>
              <a:rPr spc="-40" dirty="0"/>
              <a:t>r</a:t>
            </a:r>
            <a:r>
              <a:rPr spc="-5" dirty="0"/>
              <a:t>derin</a:t>
            </a:r>
            <a:r>
              <a:rPr dirty="0"/>
              <a:t>g</a:t>
            </a:r>
            <a:r>
              <a:rPr spc="-85" dirty="0"/>
              <a:t> </a:t>
            </a:r>
            <a:r>
              <a:rPr i="1" dirty="0">
                <a:latin typeface="Constantia"/>
                <a:cs typeface="Constantia"/>
              </a:rPr>
              <a:t>R</a:t>
            </a:r>
            <a:r>
              <a:rPr i="1" spc="40" dirty="0">
                <a:latin typeface="Constantia"/>
                <a:cs typeface="Constantia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-130" dirty="0"/>
              <a:t> </a:t>
            </a:r>
            <a:r>
              <a:rPr spc="-5" dirty="0"/>
              <a:t>calle</a:t>
            </a:r>
            <a:r>
              <a:rPr dirty="0"/>
              <a:t>d</a:t>
            </a:r>
            <a:r>
              <a:rPr spc="-80" dirty="0"/>
              <a:t> </a:t>
            </a:r>
            <a:r>
              <a:rPr dirty="0"/>
              <a:t>a  </a:t>
            </a:r>
            <a:r>
              <a:rPr i="1" dirty="0">
                <a:latin typeface="Constantia"/>
                <a:cs typeface="Constantia"/>
              </a:rPr>
              <a:t>partially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i="1" spc="-10" dirty="0">
                <a:latin typeface="Constantia"/>
                <a:cs typeface="Constantia"/>
              </a:rPr>
              <a:t>ordered</a:t>
            </a:r>
            <a:r>
              <a:rPr i="1" spc="-15" dirty="0">
                <a:latin typeface="Constantia"/>
                <a:cs typeface="Constantia"/>
              </a:rPr>
              <a:t> </a:t>
            </a:r>
            <a:r>
              <a:rPr i="1" spc="-10" dirty="0">
                <a:latin typeface="Constantia"/>
                <a:cs typeface="Constantia"/>
              </a:rPr>
              <a:t>set</a:t>
            </a:r>
            <a:r>
              <a:rPr spc="-10" dirty="0"/>
              <a:t>,</a:t>
            </a:r>
            <a:r>
              <a:rPr spc="-75" dirty="0"/>
              <a:t> </a:t>
            </a:r>
            <a:r>
              <a:rPr dirty="0"/>
              <a:t>or</a:t>
            </a:r>
            <a:r>
              <a:rPr spc="-110" dirty="0"/>
              <a:t> </a:t>
            </a:r>
            <a:r>
              <a:rPr i="1" dirty="0">
                <a:latin typeface="Constantia"/>
                <a:cs typeface="Constantia"/>
              </a:rPr>
              <a:t>poset</a:t>
            </a:r>
            <a:r>
              <a:rPr dirty="0"/>
              <a:t>,</a:t>
            </a:r>
            <a:r>
              <a:rPr spc="-75" dirty="0"/>
              <a:t> </a:t>
            </a:r>
            <a:r>
              <a:rPr dirty="0"/>
              <a:t>and </a:t>
            </a:r>
            <a:r>
              <a:rPr spc="-5" dirty="0"/>
              <a:t>is</a:t>
            </a:r>
            <a:r>
              <a:rPr spc="-130" dirty="0"/>
              <a:t> </a:t>
            </a:r>
            <a:r>
              <a:rPr spc="-10" dirty="0"/>
              <a:t>denoted</a:t>
            </a:r>
            <a:r>
              <a:rPr spc="-20" dirty="0"/>
              <a:t> </a:t>
            </a:r>
            <a:r>
              <a:rPr spc="-15" dirty="0"/>
              <a:t>by</a:t>
            </a:r>
            <a:r>
              <a:rPr spc="-70" dirty="0"/>
              <a:t> </a:t>
            </a:r>
            <a:r>
              <a:rPr dirty="0"/>
              <a:t>(</a:t>
            </a:r>
            <a:r>
              <a:rPr i="1" dirty="0">
                <a:latin typeface="Constantia"/>
                <a:cs typeface="Constantia"/>
              </a:rPr>
              <a:t>S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Constantia"/>
                <a:cs typeface="Constantia"/>
              </a:rPr>
              <a:t>R</a:t>
            </a:r>
            <a:r>
              <a:rPr dirty="0"/>
              <a:t>). </a:t>
            </a:r>
            <a:r>
              <a:rPr spc="-635" dirty="0"/>
              <a:t> </a:t>
            </a:r>
            <a:r>
              <a:rPr spc="-5" dirty="0"/>
              <a:t>Members</a:t>
            </a:r>
            <a:r>
              <a:rPr spc="-12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i="1" dirty="0">
                <a:latin typeface="Constantia"/>
                <a:cs typeface="Constantia"/>
              </a:rPr>
              <a:t>S</a:t>
            </a:r>
            <a:r>
              <a:rPr i="1" spc="-35" dirty="0">
                <a:latin typeface="Constantia"/>
                <a:cs typeface="Constantia"/>
              </a:rPr>
              <a:t> </a:t>
            </a:r>
            <a:r>
              <a:rPr spc="-10" dirty="0"/>
              <a:t>are</a:t>
            </a:r>
            <a:r>
              <a:rPr spc="-120" dirty="0"/>
              <a:t> </a:t>
            </a:r>
            <a:r>
              <a:rPr spc="-5" dirty="0"/>
              <a:t>called</a:t>
            </a:r>
            <a:r>
              <a:rPr spc="-35" dirty="0"/>
              <a:t> </a:t>
            </a:r>
            <a:r>
              <a:rPr i="1" spc="-5" dirty="0">
                <a:latin typeface="Constantia"/>
                <a:cs typeface="Constantia"/>
              </a:rPr>
              <a:t>elements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-110" dirty="0"/>
              <a:t> </a:t>
            </a:r>
            <a:r>
              <a:rPr dirty="0"/>
              <a:t>poset.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225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Partial</a:t>
            </a:r>
            <a:r>
              <a:rPr sz="5000" spc="-40" dirty="0"/>
              <a:t> </a:t>
            </a:r>
            <a:r>
              <a:rPr sz="5000" spc="-10" dirty="0"/>
              <a:t>Orderings</a:t>
            </a:r>
            <a:r>
              <a:rPr sz="5000" spc="-60" dirty="0"/>
              <a:t> </a:t>
            </a:r>
            <a:r>
              <a:rPr sz="5000" spc="-10" dirty="0"/>
              <a:t>(</a:t>
            </a:r>
            <a:r>
              <a:rPr sz="5000" i="1" spc="-10" dirty="0">
                <a:latin typeface="Calibri"/>
                <a:cs typeface="Calibri"/>
              </a:rPr>
              <a:t>continued</a:t>
            </a:r>
            <a:r>
              <a:rPr sz="5000" spc="-10" dirty="0"/>
              <a:t>)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83" y="1950847"/>
            <a:ext cx="7694930" cy="213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onstantia"/>
                <a:cs typeface="Constantia"/>
              </a:rPr>
              <a:t>Example </a:t>
            </a:r>
            <a:r>
              <a:rPr sz="2600" spc="-10" dirty="0">
                <a:latin typeface="Cambria Math"/>
                <a:cs typeface="Cambria Math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: </a:t>
            </a:r>
            <a:r>
              <a:rPr sz="2600" spc="-15" dirty="0">
                <a:latin typeface="Constantia"/>
                <a:cs typeface="Constantia"/>
              </a:rPr>
              <a:t>Show </a:t>
            </a:r>
            <a:r>
              <a:rPr sz="2600" spc="-5" dirty="0">
                <a:latin typeface="Constantia"/>
                <a:cs typeface="Constantia"/>
              </a:rPr>
              <a:t>that the </a:t>
            </a:r>
            <a:r>
              <a:rPr sz="2600" spc="-20" dirty="0">
                <a:latin typeface="Constantia"/>
                <a:cs typeface="Constantia"/>
              </a:rPr>
              <a:t>“greater </a:t>
            </a:r>
            <a:r>
              <a:rPr sz="2600" spc="-5" dirty="0">
                <a:latin typeface="Constantia"/>
                <a:cs typeface="Constantia"/>
              </a:rPr>
              <a:t>than </a:t>
            </a:r>
            <a:r>
              <a:rPr sz="2600" dirty="0">
                <a:latin typeface="Constantia"/>
                <a:cs typeface="Constantia"/>
              </a:rPr>
              <a:t>or equal”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5" dirty="0">
                <a:latin typeface="Cambria Math"/>
                <a:cs typeface="Cambria Math"/>
              </a:rPr>
              <a:t>≥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partial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integers.</a:t>
            </a:r>
            <a:endParaRPr sz="26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  <a:tab pos="2013585" algn="l"/>
              </a:tabLst>
            </a:pPr>
            <a:r>
              <a:rPr sz="2400" i="1" spc="-35" dirty="0">
                <a:latin typeface="Constantia"/>
                <a:cs typeface="Constantia"/>
              </a:rPr>
              <a:t>R</a:t>
            </a:r>
            <a:r>
              <a:rPr sz="2400" i="1" spc="-5" dirty="0">
                <a:latin typeface="Constantia"/>
                <a:cs typeface="Constantia"/>
              </a:rPr>
              <a:t>e</a:t>
            </a:r>
            <a:r>
              <a:rPr sz="2400" i="1" spc="180" dirty="0">
                <a:latin typeface="Constantia"/>
                <a:cs typeface="Constantia"/>
              </a:rPr>
              <a:t>f</a:t>
            </a:r>
            <a:r>
              <a:rPr sz="2400" i="1" dirty="0">
                <a:latin typeface="Constantia"/>
                <a:cs typeface="Constantia"/>
              </a:rPr>
              <a:t>le</a:t>
            </a:r>
            <a:r>
              <a:rPr sz="2400" i="1" spc="-10" dirty="0">
                <a:latin typeface="Constantia"/>
                <a:cs typeface="Constantia"/>
              </a:rPr>
              <a:t>x</a:t>
            </a:r>
            <a:r>
              <a:rPr sz="2400" i="1" dirty="0">
                <a:latin typeface="Constantia"/>
                <a:cs typeface="Constantia"/>
              </a:rPr>
              <a:t>i</a:t>
            </a:r>
            <a:r>
              <a:rPr sz="2400" i="1" spc="-10" dirty="0">
                <a:latin typeface="Constantia"/>
                <a:cs typeface="Constantia"/>
              </a:rPr>
              <a:t>v</a:t>
            </a:r>
            <a:r>
              <a:rPr sz="2400" i="1" dirty="0">
                <a:latin typeface="Constantia"/>
                <a:cs typeface="Constantia"/>
              </a:rPr>
              <a:t>it</a:t>
            </a:r>
            <a:r>
              <a:rPr sz="2400" i="1" spc="-1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:	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i="1" dirty="0">
                <a:latin typeface="Constantia"/>
                <a:cs typeface="Constantia"/>
              </a:rPr>
              <a:t>Antisymmetry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85" dirty="0">
                <a:latin typeface="Constantia"/>
                <a:cs typeface="Constantia"/>
              </a:rPr>
              <a:t>b.</a:t>
            </a:r>
            <a:endParaRPr sz="24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i="1" spc="-20" dirty="0">
                <a:latin typeface="Constantia"/>
                <a:cs typeface="Constantia"/>
              </a:rPr>
              <a:t>Transitivity</a:t>
            </a:r>
            <a:r>
              <a:rPr sz="2400" spc="-20" dirty="0">
                <a:latin typeface="Constantia"/>
                <a:cs typeface="Constantia"/>
              </a:rPr>
              <a:t>: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i="1" spc="-30" dirty="0">
                <a:latin typeface="Constantia"/>
                <a:cs typeface="Constantia"/>
              </a:rPr>
              <a:t>c.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4648200"/>
            <a:ext cx="6629400" cy="64643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 marR="123825">
              <a:lnSpc>
                <a:spcPct val="101099"/>
              </a:lnSpc>
              <a:spcBef>
                <a:spcPts val="225"/>
              </a:spcBef>
            </a:pPr>
            <a:r>
              <a:rPr sz="1800" spc="-5" dirty="0">
                <a:latin typeface="Constantia"/>
                <a:cs typeface="Constantia"/>
              </a:rPr>
              <a:t>These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properties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follow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from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order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axioms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integers.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See</a:t>
            </a:r>
            <a:r>
              <a:rPr sz="1800" i="1" spc="-4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Appendix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onstantia"/>
                <a:cs typeface="Constantia"/>
              </a:rPr>
              <a:t>).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225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Partial</a:t>
            </a:r>
            <a:r>
              <a:rPr sz="5000" spc="-40" dirty="0"/>
              <a:t> </a:t>
            </a:r>
            <a:r>
              <a:rPr sz="5000" spc="-10" dirty="0"/>
              <a:t>Orderings</a:t>
            </a:r>
            <a:r>
              <a:rPr sz="5000" spc="-60" dirty="0"/>
              <a:t> </a:t>
            </a:r>
            <a:r>
              <a:rPr sz="5000" spc="-10" dirty="0"/>
              <a:t>(</a:t>
            </a:r>
            <a:r>
              <a:rPr sz="5000" i="1" spc="-10" dirty="0">
                <a:latin typeface="Calibri"/>
                <a:cs typeface="Calibri"/>
              </a:rPr>
              <a:t>continued</a:t>
            </a:r>
            <a:r>
              <a:rPr sz="5000" spc="-10" dirty="0"/>
              <a:t>)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240" y="1911223"/>
            <a:ext cx="8081645" cy="40690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380365" indent="-36830">
              <a:lnSpc>
                <a:spcPts val="2780"/>
              </a:lnSpc>
              <a:spcBef>
                <a:spcPts val="480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2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Show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divisibility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latin typeface="Cambria Math"/>
                <a:cs typeface="Cambria Math"/>
              </a:rPr>
              <a:t>∣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partial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integers.</a:t>
            </a:r>
            <a:endParaRPr sz="2600">
              <a:latin typeface="Constantia"/>
              <a:cs typeface="Constantia"/>
            </a:endParaRPr>
          </a:p>
          <a:p>
            <a:pPr marL="665480" indent="-247650">
              <a:lnSpc>
                <a:spcPts val="2735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66115" algn="l"/>
              </a:tabLst>
            </a:pPr>
            <a:r>
              <a:rPr sz="2400" i="1" spc="5" dirty="0">
                <a:latin typeface="Constantia"/>
                <a:cs typeface="Constantia"/>
              </a:rPr>
              <a:t>Reflexivity</a:t>
            </a:r>
            <a:r>
              <a:rPr sz="2400" spc="5" dirty="0">
                <a:latin typeface="Constantia"/>
                <a:cs typeface="Constantia"/>
              </a:rPr>
              <a:t>: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∣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for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all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integers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(</a:t>
            </a:r>
            <a:r>
              <a:rPr sz="2400" i="1" spc="-10" dirty="0">
                <a:latin typeface="Constantia"/>
                <a:cs typeface="Constantia"/>
              </a:rPr>
              <a:t>see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Example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9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in</a:t>
            </a:r>
            <a:endParaRPr sz="2400">
              <a:latin typeface="Constantia"/>
              <a:cs typeface="Constantia"/>
            </a:endParaRPr>
          </a:p>
          <a:p>
            <a:pPr marL="665480">
              <a:lnSpc>
                <a:spcPts val="2735"/>
              </a:lnSpc>
            </a:pPr>
            <a:r>
              <a:rPr sz="2400" i="1" spc="-5" dirty="0">
                <a:latin typeface="Constantia"/>
                <a:cs typeface="Constantia"/>
              </a:rPr>
              <a:t>Section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9.1)</a:t>
            </a:r>
            <a:endParaRPr sz="2400">
              <a:latin typeface="Cambria Math"/>
              <a:cs typeface="Cambria Math"/>
            </a:endParaRPr>
          </a:p>
          <a:p>
            <a:pPr marL="665480" indent="-247650">
              <a:lnSpc>
                <a:spcPts val="2750"/>
              </a:lnSpc>
              <a:spcBef>
                <a:spcPts val="26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66115" algn="l"/>
              </a:tabLst>
            </a:pPr>
            <a:r>
              <a:rPr sz="2400" i="1" dirty="0">
                <a:latin typeface="Constantia"/>
                <a:cs typeface="Constantia"/>
              </a:rPr>
              <a:t>Antisymmetry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positive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endParaRPr sz="2400">
              <a:latin typeface="Constantia"/>
              <a:cs typeface="Constantia"/>
            </a:endParaRPr>
          </a:p>
          <a:p>
            <a:pPr marL="665480">
              <a:lnSpc>
                <a:spcPts val="2750"/>
              </a:lnSpc>
            </a:pP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see Example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12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in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Section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9.1</a:t>
            </a:r>
            <a:r>
              <a:rPr sz="240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665480" marR="17780" indent="-247015">
              <a:lnSpc>
                <a:spcPts val="2590"/>
              </a:lnSpc>
              <a:spcBef>
                <a:spcPts val="5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66115" algn="l"/>
              </a:tabLst>
            </a:pPr>
            <a:r>
              <a:rPr sz="2400" i="1" spc="-20" dirty="0">
                <a:latin typeface="Constantia"/>
                <a:cs typeface="Constantia"/>
              </a:rPr>
              <a:t>Transitivity</a:t>
            </a:r>
            <a:r>
              <a:rPr sz="2400" spc="-20" dirty="0">
                <a:latin typeface="Constantia"/>
                <a:cs typeface="Constantia"/>
              </a:rPr>
              <a:t>: </a:t>
            </a:r>
            <a:r>
              <a:rPr sz="2400" dirty="0">
                <a:latin typeface="Constantia"/>
                <a:cs typeface="Constantia"/>
              </a:rPr>
              <a:t>Suppose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divides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spc="-5" dirty="0">
                <a:latin typeface="Constantia"/>
                <a:cs typeface="Constantia"/>
              </a:rPr>
              <a:t>divides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.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10" dirty="0">
                <a:latin typeface="Constantia"/>
                <a:cs typeface="Constantia"/>
              </a:rPr>
              <a:t>positive </a:t>
            </a:r>
            <a:r>
              <a:rPr sz="2400" spc="-15" dirty="0">
                <a:latin typeface="Constantia"/>
                <a:cs typeface="Constantia"/>
              </a:rPr>
              <a:t>integers </a:t>
            </a:r>
            <a:r>
              <a:rPr sz="2400" i="1" dirty="0">
                <a:latin typeface="Constantia"/>
                <a:cs typeface="Constantia"/>
              </a:rPr>
              <a:t>k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l </a:t>
            </a:r>
            <a:r>
              <a:rPr sz="2400" dirty="0">
                <a:latin typeface="Constantia"/>
                <a:cs typeface="Constantia"/>
              </a:rPr>
              <a:t>such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i="1" dirty="0">
                <a:latin typeface="Constantia"/>
                <a:cs typeface="Constantia"/>
              </a:rPr>
              <a:t>ak 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bl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kl</a:t>
            </a:r>
            <a:r>
              <a:rPr sz="2400" spc="-5" dirty="0">
                <a:latin typeface="Constantia"/>
                <a:cs typeface="Constantia"/>
              </a:rPr>
              <a:t>),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divides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Therefore,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transitive.</a:t>
            </a:r>
            <a:endParaRPr sz="24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dirty="0">
                <a:latin typeface="Constantia"/>
                <a:cs typeface="Constantia"/>
              </a:rPr>
              <a:t>(</a:t>
            </a:r>
            <a:r>
              <a:rPr sz="2600" b="1" i="1" dirty="0">
                <a:latin typeface="Constantia"/>
                <a:cs typeface="Constantia"/>
              </a:rPr>
              <a:t>Z</a:t>
            </a:r>
            <a:r>
              <a:rPr sz="2550" baseline="26143" dirty="0">
                <a:latin typeface="Constantia"/>
                <a:cs typeface="Constantia"/>
              </a:rPr>
              <a:t>+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∣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poset.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225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Partial</a:t>
            </a:r>
            <a:r>
              <a:rPr sz="5000" spc="-40" dirty="0"/>
              <a:t> </a:t>
            </a:r>
            <a:r>
              <a:rPr sz="5000" spc="-10" dirty="0"/>
              <a:t>Orderings</a:t>
            </a:r>
            <a:r>
              <a:rPr sz="5000" spc="-60" dirty="0"/>
              <a:t> </a:t>
            </a:r>
            <a:r>
              <a:rPr sz="5000" spc="-10" dirty="0"/>
              <a:t>(</a:t>
            </a:r>
            <a:r>
              <a:rPr sz="5000" i="1" spc="-10" dirty="0">
                <a:latin typeface="Calibri"/>
                <a:cs typeface="Calibri"/>
              </a:rPr>
              <a:t>continued</a:t>
            </a:r>
            <a:r>
              <a:rPr sz="5000" spc="-10" dirty="0"/>
              <a:t>)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83" y="1950847"/>
            <a:ext cx="7433945" cy="25025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8895" marR="5080" indent="-36830">
              <a:lnSpc>
                <a:spcPts val="3100"/>
              </a:lnSpc>
              <a:spcBef>
                <a:spcPts val="22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3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Show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inclusion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(</a:t>
            </a:r>
            <a:r>
              <a:rPr sz="2600" spc="5" dirty="0">
                <a:latin typeface="Cambria Math"/>
                <a:cs typeface="Cambria Math"/>
              </a:rPr>
              <a:t>⊆</a:t>
            </a:r>
            <a:r>
              <a:rPr sz="2600" spc="5" dirty="0">
                <a:latin typeface="Constantia"/>
                <a:cs typeface="Constantia"/>
              </a:rPr>
              <a:t>)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partial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derin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5" dirty="0">
                <a:latin typeface="Constantia"/>
                <a:cs typeface="Constantia"/>
              </a:rPr>
              <a:t>ow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40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  <a:tab pos="2842895" algn="l"/>
                <a:tab pos="4524375" algn="l"/>
              </a:tabLst>
            </a:pPr>
            <a:r>
              <a:rPr sz="2400" i="1" spc="5" dirty="0">
                <a:latin typeface="Constantia"/>
                <a:cs typeface="Constantia"/>
              </a:rPr>
              <a:t>Reflexivity</a:t>
            </a:r>
            <a:r>
              <a:rPr sz="2400" spc="5" dirty="0">
                <a:latin typeface="Constantia"/>
                <a:cs typeface="Constantia"/>
              </a:rPr>
              <a:t>: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⊆ </a:t>
            </a:r>
            <a:r>
              <a:rPr sz="2400" i="1" dirty="0">
                <a:latin typeface="Constantia"/>
                <a:cs typeface="Constantia"/>
              </a:rPr>
              <a:t>A	</a:t>
            </a:r>
            <a:r>
              <a:rPr sz="2400" spc="-15" dirty="0">
                <a:latin typeface="Cambria Math"/>
                <a:cs typeface="Cambria Math"/>
              </a:rPr>
              <a:t>whenever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500" spc="-65" dirty="0">
                <a:latin typeface="Cambria Math"/>
                <a:cs typeface="Cambria Math"/>
              </a:rPr>
              <a:t>A	</a:t>
            </a:r>
            <a:r>
              <a:rPr sz="2400" dirty="0">
                <a:latin typeface="Cambria Math"/>
                <a:cs typeface="Cambria Math"/>
              </a:rPr>
              <a:t>is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subset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of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500" spc="-30" dirty="0">
                <a:latin typeface="Cambria Math"/>
                <a:cs typeface="Cambria Math"/>
              </a:rPr>
              <a:t>S</a:t>
            </a:r>
            <a:r>
              <a:rPr sz="2400" spc="-3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marL="41529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i="1" dirty="0">
                <a:latin typeface="Constantia"/>
                <a:cs typeface="Constantia"/>
              </a:rPr>
              <a:t>Antisymmetry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positive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endParaRPr sz="2400">
              <a:latin typeface="Constantia"/>
              <a:cs typeface="Constantia"/>
            </a:endParaRPr>
          </a:p>
          <a:p>
            <a:pPr marL="415290">
              <a:lnSpc>
                <a:spcPct val="100000"/>
              </a:lnSpc>
              <a:spcBef>
                <a:spcPts val="25"/>
              </a:spcBef>
            </a:pP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⊆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⊆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i="1" spc="-20" dirty="0">
                <a:latin typeface="Constantia"/>
                <a:cs typeface="Constantia"/>
              </a:rPr>
              <a:t>Transitivity</a:t>
            </a:r>
            <a:r>
              <a:rPr sz="2400" spc="-20" dirty="0">
                <a:latin typeface="Constantia"/>
                <a:cs typeface="Constantia"/>
              </a:rPr>
              <a:t>: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⊆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⊆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⊆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800" y="5029200"/>
            <a:ext cx="4191000" cy="64643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8026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properties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follow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from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definition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set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inclusion.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8066"/>
            <a:ext cx="478282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Combining</a:t>
            </a:r>
            <a:r>
              <a:rPr spc="-65" dirty="0"/>
              <a:t> </a:t>
            </a:r>
            <a:r>
              <a:rPr spc="-15" dirty="0"/>
              <a:t>Relations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3240" y="1470151"/>
            <a:ext cx="7893684" cy="3992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74358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subsets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x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operations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applied</a:t>
            </a:r>
            <a:endParaRPr sz="2600" dirty="0">
              <a:latin typeface="Constantia"/>
              <a:cs typeface="Constantia"/>
            </a:endParaRPr>
          </a:p>
          <a:p>
            <a:pPr marL="3816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1635" algn="l"/>
                <a:tab pos="382270" algn="l"/>
              </a:tabLst>
            </a:pPr>
            <a:r>
              <a:rPr sz="2600" spc="-15" dirty="0">
                <a:latin typeface="Constantia"/>
                <a:cs typeface="Constantia"/>
              </a:rPr>
              <a:t>Union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(U)</a:t>
            </a:r>
          </a:p>
          <a:p>
            <a:pPr marL="381635" indent="-356870">
              <a:lnSpc>
                <a:spcPct val="100000"/>
              </a:lnSpc>
              <a:spcBef>
                <a:spcPts val="6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1635" algn="l"/>
                <a:tab pos="382270" algn="l"/>
              </a:tabLst>
            </a:pPr>
            <a:r>
              <a:rPr sz="2600" spc="-5" dirty="0">
                <a:latin typeface="Constantia"/>
                <a:cs typeface="Constantia"/>
              </a:rPr>
              <a:t>Intersection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</a:t>
            </a:r>
            <a:r>
              <a:rPr sz="2600" spc="-10" dirty="0">
                <a:latin typeface="Times New Roman"/>
                <a:cs typeface="Times New Roman"/>
              </a:rPr>
              <a:t>∩</a:t>
            </a:r>
            <a:r>
              <a:rPr sz="2600" spc="-10" dirty="0"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  <a:p>
            <a:pPr marL="381635" indent="-356870">
              <a:lnSpc>
                <a:spcPct val="1000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1635" algn="l"/>
                <a:tab pos="382270" algn="l"/>
              </a:tabLst>
            </a:pPr>
            <a:r>
              <a:rPr sz="2600" spc="-10" dirty="0">
                <a:latin typeface="Constantia"/>
                <a:cs typeface="Constantia"/>
              </a:rPr>
              <a:t>Difference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(-)</a:t>
            </a:r>
            <a:endParaRPr sz="2600" dirty="0">
              <a:latin typeface="Constantia"/>
              <a:cs typeface="Constantia"/>
            </a:endParaRPr>
          </a:p>
          <a:p>
            <a:pPr marL="381635" indent="-35687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1635" algn="l"/>
                <a:tab pos="382270" algn="l"/>
              </a:tabLst>
            </a:pPr>
            <a:r>
              <a:rPr sz="2600" spc="-10" dirty="0">
                <a:latin typeface="Constantia"/>
                <a:cs typeface="Constantia"/>
              </a:rPr>
              <a:t>Symmetric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Complement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ambria Math"/>
                <a:cs typeface="Cambria Math"/>
              </a:rPr>
              <a:t>⊕</a:t>
            </a:r>
            <a:r>
              <a:rPr sz="2600" spc="-15" dirty="0" smtClean="0">
                <a:latin typeface="Constantia"/>
                <a:cs typeface="Constantia"/>
              </a:rPr>
              <a:t>)</a:t>
            </a:r>
            <a:r>
              <a:rPr lang="en-US" sz="2600" spc="-15" dirty="0" smtClean="0">
                <a:latin typeface="Constantia"/>
                <a:cs typeface="Constantia"/>
              </a:rPr>
              <a:t> / Symmetric Difference</a:t>
            </a:r>
            <a:endParaRPr sz="2600" dirty="0">
              <a:latin typeface="Constantia"/>
              <a:cs typeface="Constantia"/>
            </a:endParaRPr>
          </a:p>
          <a:p>
            <a:pPr marL="25400" marR="17780">
              <a:lnSpc>
                <a:spcPct val="100400"/>
              </a:lnSpc>
              <a:spcBef>
                <a:spcPts val="585"/>
              </a:spcBef>
            </a:pPr>
            <a:r>
              <a:rPr sz="2600" spc="-20" dirty="0">
                <a:latin typeface="Constantia"/>
                <a:cs typeface="Constantia"/>
              </a:rPr>
              <a:t>Given two </a:t>
            </a:r>
            <a:r>
              <a:rPr sz="2600" spc="-5" dirty="0">
                <a:latin typeface="Constantia"/>
                <a:cs typeface="Constantia"/>
              </a:rPr>
              <a:t>relations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1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dirty="0">
                <a:latin typeface="Constantia"/>
                <a:cs typeface="Constantia"/>
              </a:rPr>
              <a:t>R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10" dirty="0">
                <a:latin typeface="Constantia"/>
                <a:cs typeface="Constantia"/>
              </a:rPr>
              <a:t>combine </a:t>
            </a:r>
            <a:r>
              <a:rPr sz="2600" dirty="0">
                <a:latin typeface="Constantia"/>
                <a:cs typeface="Constantia"/>
              </a:rPr>
              <a:t>them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basic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operations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new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550" spc="427" baseline="-21241" dirty="0">
                <a:latin typeface="Cambria Math"/>
                <a:cs typeface="Cambria Math"/>
              </a:rPr>
              <a:t>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75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R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550" spc="427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∩</a:t>
            </a:r>
            <a:r>
              <a:rPr sz="2600" spc="75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R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550" spc="427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i="1" dirty="0">
                <a:latin typeface="Constantia"/>
                <a:cs typeface="Constantia"/>
              </a:rPr>
              <a:t>R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2</a:t>
            </a:r>
            <a:r>
              <a:rPr sz="2550" spc="427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60" dirty="0">
                <a:latin typeface="Cambria Math"/>
                <a:cs typeface="Cambria Math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1</a:t>
            </a:r>
            <a:r>
              <a:rPr sz="2550" spc="30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R</a:t>
            </a:r>
            <a:r>
              <a:rPr sz="2700" spc="-37" baseline="-20061" dirty="0">
                <a:latin typeface="Cambria Math"/>
                <a:cs typeface="Cambria Math"/>
              </a:rPr>
              <a:t>1</a:t>
            </a:r>
            <a:r>
              <a:rPr sz="2700" baseline="-2006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⊕</a:t>
            </a:r>
            <a:r>
              <a:rPr sz="2600" spc="75" dirty="0">
                <a:latin typeface="Cambria Math"/>
                <a:cs typeface="Cambria Math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R</a:t>
            </a:r>
            <a:r>
              <a:rPr sz="2700" spc="-22" baseline="-20061" dirty="0">
                <a:latin typeface="Cambria Math"/>
                <a:cs typeface="Cambria Math"/>
              </a:rPr>
              <a:t>2</a:t>
            </a:r>
            <a:r>
              <a:rPr sz="2600" spc="-1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47866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Combining</a:t>
            </a:r>
            <a:r>
              <a:rPr spc="-45" dirty="0"/>
              <a:t> </a:t>
            </a:r>
            <a:r>
              <a:rPr spc="-15" dirty="0"/>
              <a:t>Relations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430038"/>
            <a:ext cx="7083425" cy="414464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spc="-5" dirty="0">
                <a:latin typeface="Microsoft Sans Serif"/>
                <a:cs typeface="Microsoft Sans Serif"/>
              </a:rPr>
              <a:t>Given,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800" spc="-1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sz="2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{1,2,3}</a:t>
            </a:r>
            <a:r>
              <a:rPr sz="2800" dirty="0">
                <a:latin typeface="Microsoft Sans Serif"/>
                <a:cs typeface="Microsoft Sans Serif"/>
              </a:rPr>
              <a:t>,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2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sz="28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{1,2,3,4}</a:t>
            </a:r>
            <a:endParaRPr sz="2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875"/>
              </a:spcBef>
            </a:pPr>
            <a:r>
              <a:rPr sz="2600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1600" dirty="0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sz="2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FF0000"/>
                </a:solidFill>
                <a:latin typeface="Microsoft Sans Serif"/>
                <a:cs typeface="Microsoft Sans Serif"/>
              </a:rPr>
              <a:t>{(1,1),(2,2),(3,3)},</a:t>
            </a:r>
            <a:endParaRPr sz="2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2</a:t>
            </a:r>
            <a:r>
              <a:rPr sz="18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sz="28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0000"/>
                </a:solidFill>
                <a:latin typeface="Microsoft Sans Serif"/>
                <a:cs typeface="Microsoft Sans Serif"/>
              </a:rPr>
              <a:t>{(1,1),(1,2),(1,3),(1,4)}</a:t>
            </a:r>
            <a:endParaRPr sz="2800">
              <a:latin typeface="Microsoft Sans Serif"/>
              <a:cs typeface="Microsoft Sans Serif"/>
            </a:endParaRPr>
          </a:p>
          <a:p>
            <a:pPr marL="386080" indent="-3740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386080" algn="l"/>
                <a:tab pos="3867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1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2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00FF"/>
                </a:solidFill>
                <a:latin typeface="Microsoft Sans Serif"/>
                <a:cs typeface="Microsoft Sans Serif"/>
              </a:rPr>
              <a:t>{(1,1),(1,2),(1,3),(1,4),(2,2),(3,3)}</a:t>
            </a:r>
            <a:endParaRPr sz="2800">
              <a:latin typeface="Microsoft Sans Serif"/>
              <a:cs typeface="Microsoft Sans Serif"/>
            </a:endParaRPr>
          </a:p>
          <a:p>
            <a:pPr marL="386080" indent="-3740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386080" algn="l"/>
                <a:tab pos="3867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1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∩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2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00FF"/>
                </a:solidFill>
                <a:latin typeface="Microsoft Sans Serif"/>
                <a:cs typeface="Microsoft Sans Serif"/>
              </a:rPr>
              <a:t>{(1,1)}</a:t>
            </a:r>
            <a:endParaRPr sz="2800">
              <a:latin typeface="Microsoft Sans Serif"/>
              <a:cs typeface="Microsoft Sans Serif"/>
            </a:endParaRPr>
          </a:p>
          <a:p>
            <a:pPr marL="386080" indent="-3740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386080" algn="l"/>
                <a:tab pos="3867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1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2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00FF"/>
                </a:solidFill>
                <a:latin typeface="Microsoft Sans Serif"/>
                <a:cs typeface="Microsoft Sans Serif"/>
              </a:rPr>
              <a:t>{(2,2),(3,3)}</a:t>
            </a:r>
            <a:endParaRPr sz="2800">
              <a:latin typeface="Microsoft Sans Serif"/>
              <a:cs typeface="Microsoft Sans Serif"/>
            </a:endParaRPr>
          </a:p>
          <a:p>
            <a:pPr marL="386080" indent="-3740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386080" algn="l"/>
                <a:tab pos="3867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2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1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00FF"/>
                </a:solidFill>
                <a:latin typeface="Microsoft Sans Serif"/>
                <a:cs typeface="Microsoft Sans Serif"/>
              </a:rPr>
              <a:t>{(1,2),(1,3),(1,4)}</a:t>
            </a:r>
            <a:endParaRPr sz="2800">
              <a:latin typeface="Microsoft Sans Serif"/>
              <a:cs typeface="Microsoft Sans Serif"/>
            </a:endParaRPr>
          </a:p>
          <a:p>
            <a:pPr marL="386080" indent="-374015">
              <a:lnSpc>
                <a:spcPct val="100000"/>
              </a:lnSpc>
              <a:spcBef>
                <a:spcPts val="58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386080" algn="l"/>
                <a:tab pos="386715" algn="l"/>
                <a:tab pos="179705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1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⊕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2	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00FF"/>
                </a:solidFill>
                <a:latin typeface="Microsoft Sans Serif"/>
                <a:cs typeface="Microsoft Sans Serif"/>
              </a:rPr>
              <a:t>{(1,2),(1,3),(1,4),(2,2),(3,3)}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4795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Composition</a:t>
            </a:r>
            <a:r>
              <a:rPr sz="5000" spc="-55" dirty="0"/>
              <a:t> </a:t>
            </a:r>
            <a:r>
              <a:rPr sz="5000" dirty="0"/>
              <a:t>of</a:t>
            </a:r>
            <a:r>
              <a:rPr sz="5000" spc="-40" dirty="0"/>
              <a:t> </a:t>
            </a:r>
            <a:r>
              <a:rPr sz="5000" spc="-15" dirty="0"/>
              <a:t>Relations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60983" y="1867436"/>
            <a:ext cx="7815580" cy="3061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5"/>
              </a:spcBef>
              <a:tabLst>
                <a:tab pos="1927225" algn="l"/>
              </a:tabLst>
            </a:pPr>
            <a:r>
              <a:rPr sz="2600" b="1" spc="5" dirty="0">
                <a:latin typeface="Constantia"/>
                <a:cs typeface="Constantia"/>
              </a:rPr>
              <a:t>Definition:	</a:t>
            </a:r>
            <a:r>
              <a:rPr sz="2600" dirty="0">
                <a:latin typeface="Constantia"/>
                <a:cs typeface="Constantia"/>
              </a:rPr>
              <a:t>Suppose</a:t>
            </a:r>
            <a:endParaRPr sz="2600">
              <a:latin typeface="Constantia"/>
              <a:cs typeface="Constantia"/>
            </a:endParaRPr>
          </a:p>
          <a:p>
            <a:pPr marL="42799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8625" algn="l"/>
              </a:tabLst>
            </a:pPr>
            <a:r>
              <a:rPr sz="2400" i="1" spc="-5" dirty="0">
                <a:latin typeface="Constantia"/>
                <a:cs typeface="Constantia"/>
              </a:rPr>
              <a:t>R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359" baseline="-2083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42799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8625" algn="l"/>
              </a:tabLst>
            </a:pPr>
            <a:r>
              <a:rPr sz="2400" i="1" dirty="0">
                <a:latin typeface="Constantia"/>
                <a:cs typeface="Constantia"/>
              </a:rPr>
              <a:t>R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baseline="-20833" dirty="0">
                <a:latin typeface="Cambria Math"/>
                <a:cs typeface="Cambria Math"/>
              </a:rPr>
              <a:t> </a:t>
            </a:r>
            <a:r>
              <a:rPr sz="2400" spc="-157" baseline="-2083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1594" marR="17780" indent="-33655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Constantia"/>
                <a:cs typeface="Constantia"/>
              </a:rPr>
              <a:t>Then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composition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(or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composite</a:t>
            </a:r>
            <a:r>
              <a:rPr sz="2600" spc="-10" dirty="0">
                <a:latin typeface="Constantia"/>
                <a:cs typeface="Constantia"/>
              </a:rPr>
              <a:t>)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R</a:t>
            </a:r>
            <a:r>
              <a:rPr sz="2550" spc="7" baseline="-21241" dirty="0">
                <a:latin typeface="Cambria Math"/>
                <a:cs typeface="Cambria Math"/>
              </a:rPr>
              <a:t>2</a:t>
            </a:r>
            <a:r>
              <a:rPr sz="2550" spc="135" baseline="-21241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R</a:t>
            </a:r>
            <a:r>
              <a:rPr sz="2550" baseline="-21241" dirty="0">
                <a:latin typeface="Cambria Math"/>
                <a:cs typeface="Cambria Math"/>
              </a:rPr>
              <a:t>1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where</a:t>
            </a:r>
            <a:endParaRPr sz="2600">
              <a:latin typeface="Constantia"/>
              <a:cs typeface="Constantia"/>
            </a:endParaRPr>
          </a:p>
          <a:p>
            <a:pPr marL="42799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8625" algn="l"/>
                <a:tab pos="3806825" algn="l"/>
                <a:tab pos="5097780" algn="l"/>
              </a:tabLst>
            </a:pP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x,</a:t>
            </a: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</a:t>
            </a:r>
            <a:r>
              <a:rPr sz="2400" spc="-1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R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baseline="-20833" dirty="0">
                <a:latin typeface="Cambria Math"/>
                <a:cs typeface="Cambria Math"/>
              </a:rPr>
              <a:t>	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spc="-145" dirty="0">
                <a:latin typeface="Constantia"/>
                <a:cs typeface="Constantia"/>
              </a:rPr>
              <a:t>y</a:t>
            </a:r>
            <a:r>
              <a:rPr sz="2400" i="1" dirty="0">
                <a:latin typeface="Constantia"/>
                <a:cs typeface="Constantia"/>
              </a:rPr>
              <a:t>,</a:t>
            </a:r>
            <a:r>
              <a:rPr sz="2400" i="1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)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</a:t>
            </a:r>
            <a:r>
              <a:rPr sz="2400" spc="-1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R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b="1" dirty="0">
                <a:latin typeface="Constantia"/>
                <a:cs typeface="Constantia"/>
              </a:rPr>
              <a:t>,</a:t>
            </a:r>
            <a:endParaRPr sz="2400">
              <a:latin typeface="Constantia"/>
              <a:cs typeface="Constantia"/>
            </a:endParaRPr>
          </a:p>
          <a:p>
            <a:pPr marL="42799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x,z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member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R</a:t>
            </a:r>
            <a:r>
              <a:rPr sz="2400" spc="-7" baseline="-20833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ambria Math"/>
                <a:cs typeface="Cambria Math"/>
              </a:rPr>
              <a:t>∘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R</a:t>
            </a:r>
            <a:r>
              <a:rPr sz="2400" spc="-7" baseline="-20833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103378"/>
            <a:ext cx="819530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31640" algn="l"/>
              </a:tabLst>
            </a:pPr>
            <a:r>
              <a:rPr spc="-15" dirty="0"/>
              <a:t>Representing</a:t>
            </a:r>
            <a:r>
              <a:rPr spc="-40" dirty="0"/>
              <a:t> </a:t>
            </a:r>
            <a:r>
              <a:rPr dirty="0"/>
              <a:t>the	</a:t>
            </a:r>
            <a:r>
              <a:rPr spc="-5" dirty="0"/>
              <a:t>Composition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dirty="0"/>
              <a:t>a </a:t>
            </a:r>
            <a:r>
              <a:rPr spc="-1005" dirty="0"/>
              <a:t> </a:t>
            </a:r>
            <a:r>
              <a:rPr spc="-15" dirty="0"/>
              <a:t>Relation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197544" y="1595437"/>
            <a:ext cx="4055745" cy="3600450"/>
            <a:chOff x="2197544" y="1595437"/>
            <a:chExt cx="4055745" cy="3600450"/>
          </a:xfrm>
        </p:grpSpPr>
        <p:sp>
          <p:nvSpPr>
            <p:cNvPr id="10" name="object 10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0562" y="2210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0562" y="3124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0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761" y="2896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761" y="3886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8961" y="4725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864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8000" y="1600200"/>
              <a:ext cx="762000" cy="523240"/>
            </a:xfrm>
            <a:custGeom>
              <a:avLst/>
              <a:gdLst/>
              <a:ahLst/>
              <a:cxnLst/>
              <a:rect l="l" t="t" r="r" b="b"/>
              <a:pathLst>
                <a:path w="762000" h="523239">
                  <a:moveTo>
                    <a:pt x="0" y="522732"/>
                  </a:moveTo>
                  <a:lnTo>
                    <a:pt x="762000" y="522732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50594" y="214439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a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83608" y="2045207"/>
            <a:ext cx="483234" cy="483234"/>
            <a:chOff x="4483608" y="2045207"/>
            <a:chExt cx="483234" cy="483234"/>
          </a:xfrm>
        </p:grpSpPr>
        <p:sp>
          <p:nvSpPr>
            <p:cNvPr id="26" name="object 26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96562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693407" y="1664207"/>
            <a:ext cx="483234" cy="483234"/>
            <a:chOff x="6693407" y="1664207"/>
            <a:chExt cx="483234" cy="483234"/>
          </a:xfrm>
        </p:grpSpPr>
        <p:sp>
          <p:nvSpPr>
            <p:cNvPr id="29" name="object 29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06361" y="1677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693407" y="2502407"/>
            <a:ext cx="483234" cy="483234"/>
            <a:chOff x="6693407" y="2502407"/>
            <a:chExt cx="483234" cy="483234"/>
          </a:xfrm>
        </p:grpSpPr>
        <p:sp>
          <p:nvSpPr>
            <p:cNvPr id="32" name="object 32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6361" y="25153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693407" y="3340608"/>
            <a:ext cx="483234" cy="483234"/>
            <a:chOff x="6693407" y="3340608"/>
            <a:chExt cx="483234" cy="483234"/>
          </a:xfrm>
        </p:grpSpPr>
        <p:sp>
          <p:nvSpPr>
            <p:cNvPr id="35" name="object 35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06361" y="33535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693407" y="4712208"/>
            <a:ext cx="483234" cy="483234"/>
            <a:chOff x="6693407" y="4712208"/>
            <a:chExt cx="483234" cy="483234"/>
          </a:xfrm>
        </p:grpSpPr>
        <p:sp>
          <p:nvSpPr>
            <p:cNvPr id="38" name="object 38"/>
            <p:cNvSpPr/>
            <p:nvPr/>
          </p:nvSpPr>
          <p:spPr>
            <a:xfrm>
              <a:off x="6706361" y="4725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06361" y="4725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26794" y="3059048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b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02994" y="4126229"/>
            <a:ext cx="187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c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47609" y="1687194"/>
            <a:ext cx="27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w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23809" y="2525090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x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23809" y="3287648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y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23809" y="4659629"/>
            <a:ext cx="19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z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89275" y="1610994"/>
            <a:ext cx="289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sz="2800" i="1" dirty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1	</a:t>
            </a:r>
            <a:r>
              <a:rPr sz="2800" i="1" dirty="0">
                <a:latin typeface="Constantia"/>
                <a:cs typeface="Constantia"/>
              </a:rPr>
              <a:t>R</a:t>
            </a:r>
            <a:r>
              <a:rPr sz="2775" baseline="-21021" dirty="0">
                <a:latin typeface="Cambria Math"/>
                <a:cs typeface="Cambria Math"/>
              </a:rPr>
              <a:t>2</a:t>
            </a:r>
            <a:endParaRPr sz="2775" baseline="-21021">
              <a:latin typeface="Cambria Math"/>
              <a:cs typeface="Cambria Math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57348" y="1642871"/>
            <a:ext cx="3973195" cy="3878579"/>
            <a:chOff x="2657348" y="1642871"/>
            <a:chExt cx="3973195" cy="3878579"/>
          </a:xfrm>
        </p:grpSpPr>
        <p:sp>
          <p:nvSpPr>
            <p:cNvPr id="48" name="object 48"/>
            <p:cNvSpPr/>
            <p:nvPr/>
          </p:nvSpPr>
          <p:spPr>
            <a:xfrm>
              <a:off x="2657348" y="2058161"/>
              <a:ext cx="3973195" cy="2667000"/>
            </a:xfrm>
            <a:custGeom>
              <a:avLst/>
              <a:gdLst/>
              <a:ahLst/>
              <a:cxnLst/>
              <a:rect l="l" t="t" r="r" b="b"/>
              <a:pathLst>
                <a:path w="3973195" h="2667000">
                  <a:moveTo>
                    <a:pt x="1991614" y="2667000"/>
                  </a:moveTo>
                  <a:lnTo>
                    <a:pt x="1989048" y="2656459"/>
                  </a:lnTo>
                  <a:lnTo>
                    <a:pt x="1962023" y="2545207"/>
                  </a:lnTo>
                  <a:lnTo>
                    <a:pt x="1960118" y="2537460"/>
                  </a:lnTo>
                  <a:lnTo>
                    <a:pt x="1952371" y="2532634"/>
                  </a:lnTo>
                  <a:lnTo>
                    <a:pt x="1936750" y="2536444"/>
                  </a:lnTo>
                  <a:lnTo>
                    <a:pt x="1932051" y="2544318"/>
                  </a:lnTo>
                  <a:lnTo>
                    <a:pt x="1933956" y="2552065"/>
                  </a:lnTo>
                  <a:lnTo>
                    <a:pt x="1945043" y="2597670"/>
                  </a:lnTo>
                  <a:lnTo>
                    <a:pt x="493217" y="1090117"/>
                  </a:lnTo>
                  <a:lnTo>
                    <a:pt x="1697786" y="433019"/>
                  </a:lnTo>
                  <a:lnTo>
                    <a:pt x="1673479" y="473329"/>
                  </a:lnTo>
                  <a:lnTo>
                    <a:pt x="1669288" y="480187"/>
                  </a:lnTo>
                  <a:lnTo>
                    <a:pt x="1671574" y="489077"/>
                  </a:lnTo>
                  <a:lnTo>
                    <a:pt x="1685163" y="497332"/>
                  </a:lnTo>
                  <a:lnTo>
                    <a:pt x="1694053" y="495173"/>
                  </a:lnTo>
                  <a:lnTo>
                    <a:pt x="1698244" y="488315"/>
                  </a:lnTo>
                  <a:lnTo>
                    <a:pt x="1762391" y="382016"/>
                  </a:lnTo>
                  <a:lnTo>
                    <a:pt x="1763014" y="381000"/>
                  </a:lnTo>
                  <a:lnTo>
                    <a:pt x="1637792" y="377317"/>
                  </a:lnTo>
                  <a:lnTo>
                    <a:pt x="1629791" y="377190"/>
                  </a:lnTo>
                  <a:lnTo>
                    <a:pt x="1623060" y="383413"/>
                  </a:lnTo>
                  <a:lnTo>
                    <a:pt x="1622806" y="391414"/>
                  </a:lnTo>
                  <a:lnTo>
                    <a:pt x="1622679" y="399415"/>
                  </a:lnTo>
                  <a:lnTo>
                    <a:pt x="1628902" y="406019"/>
                  </a:lnTo>
                  <a:lnTo>
                    <a:pt x="1683905" y="407644"/>
                  </a:lnTo>
                  <a:lnTo>
                    <a:pt x="472389" y="1068476"/>
                  </a:lnTo>
                  <a:lnTo>
                    <a:pt x="20828" y="599567"/>
                  </a:lnTo>
                  <a:lnTo>
                    <a:pt x="0" y="619633"/>
                  </a:lnTo>
                  <a:lnTo>
                    <a:pt x="446024" y="1082852"/>
                  </a:lnTo>
                  <a:lnTo>
                    <a:pt x="79629" y="1282700"/>
                  </a:lnTo>
                  <a:lnTo>
                    <a:pt x="93599" y="1308100"/>
                  </a:lnTo>
                  <a:lnTo>
                    <a:pt x="466852" y="1104493"/>
                  </a:lnTo>
                  <a:lnTo>
                    <a:pt x="1924024" y="2617800"/>
                  </a:lnTo>
                  <a:lnTo>
                    <a:pt x="1871218" y="2602865"/>
                  </a:lnTo>
                  <a:lnTo>
                    <a:pt x="1863217" y="2607310"/>
                  </a:lnTo>
                  <a:lnTo>
                    <a:pt x="1861058" y="2614930"/>
                  </a:lnTo>
                  <a:lnTo>
                    <a:pt x="1858899" y="2622677"/>
                  </a:lnTo>
                  <a:lnTo>
                    <a:pt x="1863344" y="2630678"/>
                  </a:lnTo>
                  <a:lnTo>
                    <a:pt x="1991614" y="2667000"/>
                  </a:lnTo>
                  <a:close/>
                </a:path>
                <a:path w="3973195" h="2667000">
                  <a:moveTo>
                    <a:pt x="3972801" y="685800"/>
                  </a:moveTo>
                  <a:lnTo>
                    <a:pt x="3886073" y="595376"/>
                  </a:lnTo>
                  <a:lnTo>
                    <a:pt x="3880599" y="589534"/>
                  </a:lnTo>
                  <a:lnTo>
                    <a:pt x="3871341" y="589407"/>
                  </a:lnTo>
                  <a:lnTo>
                    <a:pt x="3865626" y="594868"/>
                  </a:lnTo>
                  <a:lnTo>
                    <a:pt x="3859898" y="600456"/>
                  </a:lnTo>
                  <a:lnTo>
                    <a:pt x="3859657" y="609600"/>
                  </a:lnTo>
                  <a:lnTo>
                    <a:pt x="3865245" y="615315"/>
                  </a:lnTo>
                  <a:lnTo>
                    <a:pt x="3897757" y="649274"/>
                  </a:lnTo>
                  <a:lnTo>
                    <a:pt x="3215932" y="454469"/>
                  </a:lnTo>
                  <a:lnTo>
                    <a:pt x="3762222" y="59969"/>
                  </a:lnTo>
                  <a:lnTo>
                    <a:pt x="3743198" y="102870"/>
                  </a:lnTo>
                  <a:lnTo>
                    <a:pt x="3739896" y="110109"/>
                  </a:lnTo>
                  <a:lnTo>
                    <a:pt x="3743198" y="118745"/>
                  </a:lnTo>
                  <a:lnTo>
                    <a:pt x="3750564" y="121920"/>
                  </a:lnTo>
                  <a:lnTo>
                    <a:pt x="3757803" y="125222"/>
                  </a:lnTo>
                  <a:lnTo>
                    <a:pt x="3766439" y="121920"/>
                  </a:lnTo>
                  <a:lnTo>
                    <a:pt x="3769614" y="114554"/>
                  </a:lnTo>
                  <a:lnTo>
                    <a:pt x="3818153" y="5080"/>
                  </a:lnTo>
                  <a:lnTo>
                    <a:pt x="3820414" y="0"/>
                  </a:lnTo>
                  <a:lnTo>
                    <a:pt x="3687699" y="12954"/>
                  </a:lnTo>
                  <a:lnTo>
                    <a:pt x="3681857" y="20066"/>
                  </a:lnTo>
                  <a:lnTo>
                    <a:pt x="3682682" y="28575"/>
                  </a:lnTo>
                  <a:lnTo>
                    <a:pt x="3683508" y="35941"/>
                  </a:lnTo>
                  <a:lnTo>
                    <a:pt x="3690493" y="41783"/>
                  </a:lnTo>
                  <a:lnTo>
                    <a:pt x="3745217" y="36461"/>
                  </a:lnTo>
                  <a:lnTo>
                    <a:pt x="3180473" y="444334"/>
                  </a:lnTo>
                  <a:lnTo>
                    <a:pt x="2376551" y="214630"/>
                  </a:lnTo>
                  <a:lnTo>
                    <a:pt x="2368677" y="242570"/>
                  </a:lnTo>
                  <a:lnTo>
                    <a:pt x="3150527" y="465975"/>
                  </a:lnTo>
                  <a:lnTo>
                    <a:pt x="2655633" y="823404"/>
                  </a:lnTo>
                  <a:lnTo>
                    <a:pt x="2384298" y="448691"/>
                  </a:lnTo>
                  <a:lnTo>
                    <a:pt x="2360930" y="465709"/>
                  </a:lnTo>
                  <a:lnTo>
                    <a:pt x="2632189" y="840333"/>
                  </a:lnTo>
                  <a:lnTo>
                    <a:pt x="2440305" y="978916"/>
                  </a:lnTo>
                  <a:lnTo>
                    <a:pt x="2457323" y="1002284"/>
                  </a:lnTo>
                  <a:lnTo>
                    <a:pt x="2649143" y="863765"/>
                  </a:lnTo>
                  <a:lnTo>
                    <a:pt x="3912832" y="2608910"/>
                  </a:lnTo>
                  <a:lnTo>
                    <a:pt x="3869817" y="2589911"/>
                  </a:lnTo>
                  <a:lnTo>
                    <a:pt x="3862578" y="2586609"/>
                  </a:lnTo>
                  <a:lnTo>
                    <a:pt x="3853942" y="2590038"/>
                  </a:lnTo>
                  <a:lnTo>
                    <a:pt x="3850767" y="2597277"/>
                  </a:lnTo>
                  <a:lnTo>
                    <a:pt x="3847592" y="2604643"/>
                  </a:lnTo>
                  <a:lnTo>
                    <a:pt x="3850894" y="2613152"/>
                  </a:lnTo>
                  <a:lnTo>
                    <a:pt x="3972801" y="2667000"/>
                  </a:lnTo>
                  <a:lnTo>
                    <a:pt x="3971353" y="2652268"/>
                  </a:lnTo>
                  <a:lnTo>
                    <a:pt x="3960495" y="2542286"/>
                  </a:lnTo>
                  <a:lnTo>
                    <a:pt x="3959733" y="2534285"/>
                  </a:lnTo>
                  <a:lnTo>
                    <a:pt x="3952621" y="2528570"/>
                  </a:lnTo>
                  <a:lnTo>
                    <a:pt x="3936746" y="2530094"/>
                  </a:lnTo>
                  <a:lnTo>
                    <a:pt x="3930904" y="2537206"/>
                  </a:lnTo>
                  <a:lnTo>
                    <a:pt x="3931666" y="2545080"/>
                  </a:lnTo>
                  <a:lnTo>
                    <a:pt x="3936288" y="2591841"/>
                  </a:lnTo>
                  <a:lnTo>
                    <a:pt x="2672600" y="846823"/>
                  </a:lnTo>
                  <a:lnTo>
                    <a:pt x="3185972" y="476097"/>
                  </a:lnTo>
                  <a:lnTo>
                    <a:pt x="3889718" y="677164"/>
                  </a:lnTo>
                  <a:lnTo>
                    <a:pt x="3836416" y="690753"/>
                  </a:lnTo>
                  <a:lnTo>
                    <a:pt x="3831844" y="698627"/>
                  </a:lnTo>
                  <a:lnTo>
                    <a:pt x="3833749" y="706374"/>
                  </a:lnTo>
                  <a:lnTo>
                    <a:pt x="3835781" y="714121"/>
                  </a:lnTo>
                  <a:lnTo>
                    <a:pt x="3843655" y="718820"/>
                  </a:lnTo>
                  <a:lnTo>
                    <a:pt x="3948925" y="691896"/>
                  </a:lnTo>
                  <a:lnTo>
                    <a:pt x="3972801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7488" y="1642871"/>
              <a:ext cx="740663" cy="387858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1061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816100"/>
                  </a:lnTo>
                  <a:lnTo>
                    <a:pt x="312853" y="1827751"/>
                  </a:lnTo>
                  <a:lnTo>
                    <a:pt x="371780" y="1847877"/>
                  </a:lnTo>
                  <a:lnTo>
                    <a:pt x="418988" y="1855743"/>
                  </a:lnTo>
                  <a:lnTo>
                    <a:pt x="475583" y="1861738"/>
                  </a:lnTo>
                  <a:lnTo>
                    <a:pt x="539731" y="1865558"/>
                  </a:lnTo>
                  <a:lnTo>
                    <a:pt x="609600" y="1866900"/>
                  </a:lnTo>
                  <a:lnTo>
                    <a:pt x="539731" y="1868241"/>
                  </a:lnTo>
                  <a:lnTo>
                    <a:pt x="475583" y="1872061"/>
                  </a:lnTo>
                  <a:lnTo>
                    <a:pt x="418988" y="1878056"/>
                  </a:lnTo>
                  <a:lnTo>
                    <a:pt x="371780" y="1885922"/>
                  </a:lnTo>
                  <a:lnTo>
                    <a:pt x="312853" y="1906048"/>
                  </a:lnTo>
                  <a:lnTo>
                    <a:pt x="304800" y="1917700"/>
                  </a:lnTo>
                  <a:lnTo>
                    <a:pt x="304800" y="3683000"/>
                  </a:lnTo>
                  <a:lnTo>
                    <a:pt x="296746" y="3694651"/>
                  </a:lnTo>
                  <a:lnTo>
                    <a:pt x="237819" y="3714777"/>
                  </a:lnTo>
                  <a:lnTo>
                    <a:pt x="190611" y="3722643"/>
                  </a:lnTo>
                  <a:lnTo>
                    <a:pt x="134016" y="3728638"/>
                  </a:lnTo>
                  <a:lnTo>
                    <a:pt x="69868" y="3732458"/>
                  </a:lnTo>
                  <a:lnTo>
                    <a:pt x="0" y="3733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2172" y="1642871"/>
              <a:ext cx="742187" cy="38785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734562" y="1677161"/>
              <a:ext cx="609600" cy="3733800"/>
            </a:xfrm>
            <a:custGeom>
              <a:avLst/>
              <a:gdLst/>
              <a:ahLst/>
              <a:cxnLst/>
              <a:rect l="l" t="t" r="r" b="b"/>
              <a:pathLst>
                <a:path w="609600" h="3733800">
                  <a:moveTo>
                    <a:pt x="609600" y="3733800"/>
                  </a:moveTo>
                  <a:lnTo>
                    <a:pt x="539731" y="3732458"/>
                  </a:lnTo>
                  <a:lnTo>
                    <a:pt x="475583" y="3728638"/>
                  </a:lnTo>
                  <a:lnTo>
                    <a:pt x="418988" y="3722643"/>
                  </a:lnTo>
                  <a:lnTo>
                    <a:pt x="371780" y="3714777"/>
                  </a:lnTo>
                  <a:lnTo>
                    <a:pt x="312853" y="3694651"/>
                  </a:lnTo>
                  <a:lnTo>
                    <a:pt x="304800" y="3683000"/>
                  </a:lnTo>
                  <a:lnTo>
                    <a:pt x="304800" y="1917700"/>
                  </a:lnTo>
                  <a:lnTo>
                    <a:pt x="296746" y="1906048"/>
                  </a:lnTo>
                  <a:lnTo>
                    <a:pt x="237819" y="1885922"/>
                  </a:lnTo>
                  <a:lnTo>
                    <a:pt x="190611" y="1878056"/>
                  </a:lnTo>
                  <a:lnTo>
                    <a:pt x="134016" y="1872061"/>
                  </a:lnTo>
                  <a:lnTo>
                    <a:pt x="69868" y="1868241"/>
                  </a:lnTo>
                  <a:lnTo>
                    <a:pt x="0" y="1866900"/>
                  </a:lnTo>
                  <a:lnTo>
                    <a:pt x="69868" y="1865558"/>
                  </a:lnTo>
                  <a:lnTo>
                    <a:pt x="134016" y="1861738"/>
                  </a:lnTo>
                  <a:lnTo>
                    <a:pt x="190611" y="1855743"/>
                  </a:lnTo>
                  <a:lnTo>
                    <a:pt x="237819" y="1847877"/>
                  </a:lnTo>
                  <a:lnTo>
                    <a:pt x="296746" y="1827751"/>
                  </a:lnTo>
                  <a:lnTo>
                    <a:pt x="304800" y="1816100"/>
                  </a:lnTo>
                  <a:lnTo>
                    <a:pt x="304800" y="50800"/>
                  </a:lnTo>
                  <a:lnTo>
                    <a:pt x="312853" y="39148"/>
                  </a:lnTo>
                  <a:lnTo>
                    <a:pt x="371780" y="19022"/>
                  </a:lnTo>
                  <a:lnTo>
                    <a:pt x="418988" y="11156"/>
                  </a:lnTo>
                  <a:lnTo>
                    <a:pt x="475583" y="5161"/>
                  </a:lnTo>
                  <a:lnTo>
                    <a:pt x="539731" y="1341"/>
                  </a:lnTo>
                  <a:lnTo>
                    <a:pt x="609600" y="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88133" y="5650484"/>
            <a:ext cx="3771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56030" algn="l"/>
              </a:tabLst>
            </a:pPr>
            <a:r>
              <a:rPr sz="3200" i="1" spc="5" dirty="0">
                <a:latin typeface="Constantia"/>
                <a:cs typeface="Constantia"/>
              </a:rPr>
              <a:t>R</a:t>
            </a:r>
            <a:r>
              <a:rPr sz="3150" spc="7" baseline="-21164" dirty="0">
                <a:latin typeface="Cambria Math"/>
                <a:cs typeface="Cambria Math"/>
              </a:rPr>
              <a:t>1</a:t>
            </a:r>
            <a:r>
              <a:rPr sz="3200" spc="5" dirty="0">
                <a:latin typeface="Cambria Math"/>
                <a:cs typeface="Cambria Math"/>
              </a:rPr>
              <a:t>∘</a:t>
            </a:r>
            <a:r>
              <a:rPr sz="3200" spc="75" dirty="0">
                <a:latin typeface="Cambria Math"/>
                <a:cs typeface="Cambria Math"/>
              </a:rPr>
              <a:t> </a:t>
            </a:r>
            <a:r>
              <a:rPr sz="3200" i="1" spc="5" dirty="0">
                <a:latin typeface="Constantia"/>
                <a:cs typeface="Constantia"/>
              </a:rPr>
              <a:t>R</a:t>
            </a:r>
            <a:r>
              <a:rPr sz="3150" spc="7" baseline="-21164" dirty="0">
                <a:latin typeface="Cambria Math"/>
                <a:cs typeface="Cambria Math"/>
              </a:rPr>
              <a:t>2	</a:t>
            </a:r>
            <a:r>
              <a:rPr sz="3200" b="1" dirty="0">
                <a:latin typeface="Constantia"/>
                <a:cs typeface="Constantia"/>
              </a:rPr>
              <a:t>=</a:t>
            </a:r>
            <a:r>
              <a:rPr sz="3200" b="1" spc="-6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{(</a:t>
            </a:r>
            <a:r>
              <a:rPr sz="3200" i="1" spc="-5" dirty="0" err="1" smtClean="0">
                <a:latin typeface="Constantia"/>
                <a:cs typeface="Constantia"/>
              </a:rPr>
              <a:t>b</a:t>
            </a:r>
            <a:r>
              <a:rPr sz="3200" spc="-5" dirty="0" err="1" smtClean="0">
                <a:latin typeface="Constantia"/>
                <a:cs typeface="Constantia"/>
              </a:rPr>
              <a:t>,</a:t>
            </a:r>
            <a:r>
              <a:rPr sz="3200" i="1" spc="-5" dirty="0" err="1" smtClean="0">
                <a:latin typeface="Constantia"/>
                <a:cs typeface="Constantia"/>
              </a:rPr>
              <a:t>D</a:t>
            </a:r>
            <a:r>
              <a:rPr sz="3200" spc="-5" dirty="0" smtClean="0">
                <a:latin typeface="Constantia"/>
                <a:cs typeface="Constantia"/>
              </a:rPr>
              <a:t>),(</a:t>
            </a:r>
            <a:r>
              <a:rPr sz="3200" i="1" spc="-5" dirty="0">
                <a:latin typeface="Constantia"/>
                <a:cs typeface="Constantia"/>
              </a:rPr>
              <a:t>b</a:t>
            </a:r>
            <a:r>
              <a:rPr sz="3200" spc="-5" dirty="0">
                <a:latin typeface="Constantia"/>
                <a:cs typeface="Constantia"/>
              </a:rPr>
              <a:t>,</a:t>
            </a:r>
            <a:r>
              <a:rPr sz="3200" i="1" spc="-5" dirty="0">
                <a:latin typeface="Constantia"/>
                <a:cs typeface="Constantia"/>
              </a:rPr>
              <a:t>B</a:t>
            </a:r>
            <a:r>
              <a:rPr sz="3200" spc="-5" dirty="0">
                <a:latin typeface="Constantia"/>
                <a:cs typeface="Constantia"/>
              </a:rPr>
              <a:t>)}</a:t>
            </a:r>
            <a:endParaRPr sz="3200" dirty="0">
              <a:latin typeface="Constantia"/>
              <a:cs typeface="Constant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42772" y="1566672"/>
            <a:ext cx="664845" cy="3954779"/>
            <a:chOff x="842772" y="1566672"/>
            <a:chExt cx="664845" cy="3954779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772" y="1566672"/>
              <a:ext cx="664464" cy="395477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15162" y="1600962"/>
              <a:ext cx="533400" cy="3810000"/>
            </a:xfrm>
            <a:custGeom>
              <a:avLst/>
              <a:gdLst/>
              <a:ahLst/>
              <a:cxnLst/>
              <a:rect l="l" t="t" r="r" b="b"/>
              <a:pathLst>
                <a:path w="533400" h="3810000">
                  <a:moveTo>
                    <a:pt x="533400" y="3810000"/>
                  </a:moveTo>
                  <a:lnTo>
                    <a:pt x="462491" y="3808409"/>
                  </a:lnTo>
                  <a:lnTo>
                    <a:pt x="398779" y="3803922"/>
                  </a:lnTo>
                  <a:lnTo>
                    <a:pt x="344804" y="3796966"/>
                  </a:lnTo>
                  <a:lnTo>
                    <a:pt x="303106" y="3787967"/>
                  </a:lnTo>
                  <a:lnTo>
                    <a:pt x="266700" y="3765550"/>
                  </a:lnTo>
                  <a:lnTo>
                    <a:pt x="266700" y="1949450"/>
                  </a:lnTo>
                  <a:lnTo>
                    <a:pt x="257173" y="1937646"/>
                  </a:lnTo>
                  <a:lnTo>
                    <a:pt x="188585" y="1918033"/>
                  </a:lnTo>
                  <a:lnTo>
                    <a:pt x="134608" y="1911077"/>
                  </a:lnTo>
                  <a:lnTo>
                    <a:pt x="70899" y="1906590"/>
                  </a:lnTo>
                  <a:lnTo>
                    <a:pt x="0" y="1905000"/>
                  </a:lnTo>
                  <a:lnTo>
                    <a:pt x="70899" y="1903409"/>
                  </a:lnTo>
                  <a:lnTo>
                    <a:pt x="134608" y="1898922"/>
                  </a:lnTo>
                  <a:lnTo>
                    <a:pt x="188585" y="1891966"/>
                  </a:lnTo>
                  <a:lnTo>
                    <a:pt x="230287" y="1882967"/>
                  </a:lnTo>
                  <a:lnTo>
                    <a:pt x="266700" y="1860550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8171688" y="1719071"/>
            <a:ext cx="741045" cy="3802379"/>
            <a:chOff x="8171688" y="1719071"/>
            <a:chExt cx="741045" cy="3802379"/>
          </a:xfrm>
        </p:grpSpPr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1688" y="1719071"/>
              <a:ext cx="740663" cy="38023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230362" y="1753361"/>
              <a:ext cx="609600" cy="3657600"/>
            </a:xfrm>
            <a:custGeom>
              <a:avLst/>
              <a:gdLst/>
              <a:ahLst/>
              <a:cxnLst/>
              <a:rect l="l" t="t" r="r" b="b"/>
              <a:pathLst>
                <a:path w="609600" h="3657600">
                  <a:moveTo>
                    <a:pt x="0" y="0"/>
                  </a:moveTo>
                  <a:lnTo>
                    <a:pt x="69868" y="1341"/>
                  </a:lnTo>
                  <a:lnTo>
                    <a:pt x="134016" y="5161"/>
                  </a:lnTo>
                  <a:lnTo>
                    <a:pt x="190611" y="11156"/>
                  </a:lnTo>
                  <a:lnTo>
                    <a:pt x="237819" y="19022"/>
                  </a:lnTo>
                  <a:lnTo>
                    <a:pt x="296746" y="39148"/>
                  </a:lnTo>
                  <a:lnTo>
                    <a:pt x="304800" y="50800"/>
                  </a:lnTo>
                  <a:lnTo>
                    <a:pt x="304800" y="1778000"/>
                  </a:lnTo>
                  <a:lnTo>
                    <a:pt x="312853" y="1789651"/>
                  </a:lnTo>
                  <a:lnTo>
                    <a:pt x="371780" y="1809777"/>
                  </a:lnTo>
                  <a:lnTo>
                    <a:pt x="418988" y="1817643"/>
                  </a:lnTo>
                  <a:lnTo>
                    <a:pt x="475583" y="1823638"/>
                  </a:lnTo>
                  <a:lnTo>
                    <a:pt x="539731" y="1827458"/>
                  </a:lnTo>
                  <a:lnTo>
                    <a:pt x="609600" y="1828800"/>
                  </a:lnTo>
                  <a:lnTo>
                    <a:pt x="539731" y="1830141"/>
                  </a:lnTo>
                  <a:lnTo>
                    <a:pt x="475583" y="1833961"/>
                  </a:lnTo>
                  <a:lnTo>
                    <a:pt x="418988" y="1839956"/>
                  </a:lnTo>
                  <a:lnTo>
                    <a:pt x="371780" y="1847822"/>
                  </a:lnTo>
                  <a:lnTo>
                    <a:pt x="312853" y="1867948"/>
                  </a:lnTo>
                  <a:lnTo>
                    <a:pt x="304800" y="1879600"/>
                  </a:lnTo>
                  <a:lnTo>
                    <a:pt x="304800" y="3606800"/>
                  </a:lnTo>
                  <a:lnTo>
                    <a:pt x="296746" y="3618451"/>
                  </a:lnTo>
                  <a:lnTo>
                    <a:pt x="237819" y="3638577"/>
                  </a:lnTo>
                  <a:lnTo>
                    <a:pt x="190611" y="3646443"/>
                  </a:lnTo>
                  <a:lnTo>
                    <a:pt x="134016" y="3652438"/>
                  </a:lnTo>
                  <a:lnTo>
                    <a:pt x="69868" y="3656258"/>
                  </a:lnTo>
                  <a:lnTo>
                    <a:pt x="0" y="3657600"/>
                  </a:lnTo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194175" y="283044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n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94175" y="1763394"/>
            <a:ext cx="321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m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94175" y="3592144"/>
            <a:ext cx="211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o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70375" y="4659629"/>
            <a:ext cx="210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onstantia"/>
                <a:cs typeface="Constantia"/>
              </a:rPr>
              <a:t>p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5837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Composition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5" dirty="0"/>
              <a:t>Relations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939" y="1380402"/>
            <a:ext cx="7595234" cy="28797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5" dirty="0">
                <a:latin typeface="Constantia"/>
                <a:cs typeface="Constantia"/>
              </a:rPr>
              <a:t>Wh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os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elati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</a:p>
          <a:p>
            <a:pPr marL="287020" marR="1064895" indent="-287020">
              <a:lnSpc>
                <a:spcPct val="12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 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{1,2,3}</a:t>
            </a:r>
            <a:r>
              <a:rPr sz="2600" b="1" spc="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{1,2,3,4}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{(1,1),(1,4),(2,3),(3,1),(3,4)}</a:t>
            </a:r>
          </a:p>
          <a:p>
            <a:pPr marL="368935" marR="982344" indent="-368935">
              <a:lnSpc>
                <a:spcPct val="12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 is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{1,2,3,4}</a:t>
            </a:r>
            <a:r>
              <a:rPr sz="2600" b="1" spc="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{0,1,2}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{(1,0),(1,2),(2,0),(3,1),(3,2),(4,1)}?</a:t>
            </a:r>
          </a:p>
          <a:p>
            <a:pPr marL="368935" indent="-35687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8935" algn="l"/>
                <a:tab pos="369570" algn="l"/>
              </a:tabLst>
            </a:pP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{(1,0),(1,2),(1,1),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(2,2),((2,1),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3,0),(3,2),(3,1)}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4357115"/>
            <a:ext cx="6544056" cy="210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56267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INVERSE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45" dirty="0"/>
              <a:t>RELATION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840" y="1307033"/>
            <a:ext cx="8253730" cy="4072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47065" algn="l"/>
                <a:tab pos="1021715" algn="l"/>
                <a:tab pos="1523365" algn="l"/>
                <a:tab pos="1840230" algn="l"/>
                <a:tab pos="3113405" algn="l"/>
                <a:tab pos="3963670" algn="l"/>
                <a:tab pos="4347845" algn="l"/>
                <a:tab pos="4796155" algn="l"/>
                <a:tab pos="5236210" algn="l"/>
                <a:tab pos="5948045" algn="l"/>
                <a:tab pos="7115809" algn="l"/>
              </a:tabLst>
            </a:pPr>
            <a:r>
              <a:rPr sz="2600" spc="5" dirty="0">
                <a:latin typeface="Constantia"/>
                <a:cs typeface="Constantia"/>
              </a:rPr>
              <a:t>Let	</a:t>
            </a:r>
            <a:r>
              <a:rPr sz="2600" dirty="0">
                <a:latin typeface="Constantia"/>
                <a:cs typeface="Constantia"/>
              </a:rPr>
              <a:t>R	be	a	</a:t>
            </a:r>
            <a:r>
              <a:rPr sz="2600" spc="-5" dirty="0">
                <a:latin typeface="Constantia"/>
                <a:cs typeface="Constantia"/>
              </a:rPr>
              <a:t>relation	</a:t>
            </a:r>
            <a:r>
              <a:rPr sz="2600" spc="-10" dirty="0">
                <a:latin typeface="Constantia"/>
                <a:cs typeface="Constantia"/>
              </a:rPr>
              <a:t>from	</a:t>
            </a:r>
            <a:r>
              <a:rPr sz="2600" dirty="0">
                <a:latin typeface="Constantia"/>
                <a:cs typeface="Constantia"/>
              </a:rPr>
              <a:t>A	</a:t>
            </a:r>
            <a:r>
              <a:rPr sz="2600" spc="-20" dirty="0">
                <a:latin typeface="Constantia"/>
                <a:cs typeface="Constantia"/>
              </a:rPr>
              <a:t>to	</a:t>
            </a:r>
            <a:r>
              <a:rPr sz="2600" spc="-35" dirty="0">
                <a:latin typeface="Constantia"/>
                <a:cs typeface="Constantia"/>
              </a:rPr>
              <a:t>B.	</a:t>
            </a:r>
            <a:r>
              <a:rPr sz="2600" dirty="0">
                <a:latin typeface="Constantia"/>
                <a:cs typeface="Constantia"/>
              </a:rPr>
              <a:t>The	</a:t>
            </a:r>
            <a:r>
              <a:rPr sz="2600" spc="-15" dirty="0">
                <a:latin typeface="Constantia"/>
                <a:cs typeface="Constantia"/>
              </a:rPr>
              <a:t>inverse	</a:t>
            </a:r>
            <a:r>
              <a:rPr sz="2600" spc="-10" dirty="0">
                <a:latin typeface="Constantia"/>
                <a:cs typeface="Constantia"/>
              </a:rPr>
              <a:t>relation</a:t>
            </a:r>
            <a:endParaRPr sz="260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2600" spc="25" dirty="0">
                <a:latin typeface="Cambria Math"/>
                <a:cs typeface="Cambria Math"/>
              </a:rPr>
              <a:t>𝑅</a:t>
            </a:r>
            <a:r>
              <a:rPr sz="2850" spc="37" baseline="27777" dirty="0">
                <a:latin typeface="Cambria Math"/>
                <a:cs typeface="Cambria Math"/>
              </a:rPr>
              <a:t>−1</a:t>
            </a:r>
            <a:r>
              <a:rPr sz="2850" spc="142" baseline="27777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defined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as:</a:t>
            </a:r>
            <a:endParaRPr sz="2600">
              <a:latin typeface="Constantia"/>
              <a:cs typeface="Constantia"/>
            </a:endParaRPr>
          </a:p>
          <a:p>
            <a:pPr marL="2363470">
              <a:lnSpc>
                <a:spcPct val="100000"/>
              </a:lnSpc>
              <a:spcBef>
                <a:spcPts val="625"/>
              </a:spcBef>
            </a:pPr>
            <a:r>
              <a:rPr sz="2600" spc="25" dirty="0">
                <a:latin typeface="Cambria Math"/>
                <a:cs typeface="Cambria Math"/>
              </a:rPr>
              <a:t>𝑅</a:t>
            </a:r>
            <a:r>
              <a:rPr sz="2850" spc="37" baseline="27777" dirty="0">
                <a:latin typeface="Cambria Math"/>
                <a:cs typeface="Cambria Math"/>
              </a:rPr>
              <a:t>−1</a:t>
            </a:r>
            <a:r>
              <a:rPr sz="2850" spc="375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spc="-15" dirty="0">
                <a:latin typeface="Constantia"/>
                <a:cs typeface="Constantia"/>
              </a:rPr>
              <a:t>{(b,a)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∈</a:t>
            </a:r>
            <a:r>
              <a:rPr sz="2600" dirty="0">
                <a:latin typeface="Constantia"/>
                <a:cs typeface="Constantia"/>
              </a:rPr>
              <a:t>B×A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|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(a,b) </a:t>
            </a:r>
            <a:r>
              <a:rPr sz="2600" dirty="0">
                <a:latin typeface="Cambria Math"/>
                <a:cs typeface="Cambria Math"/>
              </a:rPr>
              <a:t>∈</a:t>
            </a:r>
            <a:r>
              <a:rPr sz="2600" dirty="0">
                <a:latin typeface="Constantia"/>
                <a:cs typeface="Constantia"/>
              </a:rPr>
              <a:t>R}</a:t>
            </a:r>
            <a:endParaRPr sz="2600">
              <a:latin typeface="Constantia"/>
              <a:cs typeface="Constantia"/>
            </a:endParaRPr>
          </a:p>
          <a:p>
            <a:pPr marL="25400" marR="192405">
              <a:lnSpc>
                <a:spcPts val="3100"/>
              </a:lnSpc>
              <a:spcBef>
                <a:spcPts val="745"/>
              </a:spcBef>
              <a:tabLst>
                <a:tab pos="5403850" algn="l"/>
              </a:tabLst>
            </a:pPr>
            <a:r>
              <a:rPr sz="2600" spc="-25" dirty="0">
                <a:latin typeface="Constantia"/>
                <a:cs typeface="Constantia"/>
              </a:rPr>
              <a:t>More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simply,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inverse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25" dirty="0">
                <a:latin typeface="Cambria Math"/>
                <a:cs typeface="Cambria Math"/>
              </a:rPr>
              <a:t>𝑅</a:t>
            </a:r>
            <a:r>
              <a:rPr sz="2850" spc="37" baseline="27777" dirty="0">
                <a:latin typeface="Cambria Math"/>
                <a:cs typeface="Cambria Math"/>
              </a:rPr>
              <a:t>−1	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obtained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interchanging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ordered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pairs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R.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5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endParaRPr sz="2600">
              <a:latin typeface="Constantia"/>
              <a:cs typeface="Constantia"/>
            </a:endParaRPr>
          </a:p>
          <a:p>
            <a:pPr marL="1016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X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{a,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b,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c}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Y={1,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2}</a:t>
            </a:r>
            <a:endParaRPr sz="2600">
              <a:latin typeface="Constantia"/>
              <a:cs typeface="Constantia"/>
            </a:endParaRPr>
          </a:p>
          <a:p>
            <a:pPr marL="102235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{(a,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1),</a:t>
            </a:r>
            <a:r>
              <a:rPr sz="2600" spc="-20" dirty="0">
                <a:latin typeface="Constantia"/>
                <a:cs typeface="Constantia"/>
              </a:rPr>
              <a:t> (b, </a:t>
            </a:r>
            <a:r>
              <a:rPr sz="2600" spc="-5" dirty="0">
                <a:latin typeface="Constantia"/>
                <a:cs typeface="Constantia"/>
              </a:rPr>
              <a:t>2),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(c,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1)}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  <a:tab pos="973455" algn="l"/>
              </a:tabLst>
            </a:pPr>
            <a:r>
              <a:rPr sz="2600" spc="25" dirty="0">
                <a:latin typeface="Cambria Math"/>
                <a:cs typeface="Cambria Math"/>
              </a:rPr>
              <a:t>𝑅</a:t>
            </a:r>
            <a:r>
              <a:rPr sz="2850" spc="37" baseline="27777" dirty="0">
                <a:latin typeface="Cambria Math"/>
                <a:cs typeface="Cambria Math"/>
              </a:rPr>
              <a:t>−1	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{(1,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a),</a:t>
            </a:r>
            <a:r>
              <a:rPr sz="2600" spc="-5" dirty="0">
                <a:latin typeface="Constantia"/>
                <a:cs typeface="Constantia"/>
              </a:rPr>
              <a:t> (2,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b),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(1,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c)}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56267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INVERSE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45" dirty="0"/>
              <a:t>RELATION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40" y="1704568"/>
            <a:ext cx="5116830" cy="13728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</a:t>
            </a:r>
            <a:r>
              <a:rPr sz="2600" spc="-5" dirty="0">
                <a:latin typeface="Constantia"/>
                <a:cs typeface="Constantia"/>
              </a:rPr>
              <a:t>{(2,2),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(2,6), (2,8), </a:t>
            </a:r>
            <a:r>
              <a:rPr sz="2600" spc="-5" dirty="0">
                <a:latin typeface="Constantia"/>
                <a:cs typeface="Constantia"/>
              </a:rPr>
              <a:t>(3,6),</a:t>
            </a:r>
            <a:r>
              <a:rPr sz="2600" dirty="0">
                <a:latin typeface="Constantia"/>
                <a:cs typeface="Constantia"/>
              </a:rPr>
              <a:t> (4,8)}</a:t>
            </a:r>
            <a:r>
              <a:rPr sz="2600" spc="-10" dirty="0">
                <a:latin typeface="Constantia"/>
                <a:cs typeface="Constantia"/>
              </a:rPr>
              <a:t> is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latin typeface="Constantia"/>
                <a:cs typeface="Constantia"/>
              </a:rPr>
              <a:t>represented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arrow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diagram.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4082034"/>
            <a:ext cx="483171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erse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elation 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obtai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sim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chang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  the directions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arrows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hence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diagram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7400" y="1295400"/>
            <a:ext cx="2667000" cy="23713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38444" y="3886200"/>
            <a:ext cx="2667000" cy="247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1388" y="2514600"/>
            <a:ext cx="6419088" cy="679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Words>1044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Constantia</vt:lpstr>
      <vt:lpstr>Microsoft Sans Serif</vt:lpstr>
      <vt:lpstr>Segoe UI Symbol</vt:lpstr>
      <vt:lpstr>Times New Roman</vt:lpstr>
      <vt:lpstr>Office Theme</vt:lpstr>
      <vt:lpstr>Consider the following relations on {1, 2, 3, 4}:</vt:lpstr>
      <vt:lpstr>Combining Relations</vt:lpstr>
      <vt:lpstr>Combining Relations</vt:lpstr>
      <vt:lpstr>Composition of Relations</vt:lpstr>
      <vt:lpstr>Representing the Composition of a  Relation</vt:lpstr>
      <vt:lpstr>Composition of Relations</vt:lpstr>
      <vt:lpstr>INVERSE OF A RELATION</vt:lpstr>
      <vt:lpstr>INVERSE OF A RELATION</vt:lpstr>
      <vt:lpstr>PowerPoint Presentation</vt:lpstr>
      <vt:lpstr>Equivalence Relations</vt:lpstr>
      <vt:lpstr>Strings</vt:lpstr>
      <vt:lpstr>Congruence Modulo m</vt:lpstr>
      <vt:lpstr>Divides</vt:lpstr>
      <vt:lpstr>PowerPoint Presentation</vt:lpstr>
      <vt:lpstr>Partial Orderings</vt:lpstr>
      <vt:lpstr>Partial Orderings (continued)</vt:lpstr>
      <vt:lpstr>Partial Orderings (continued)</vt:lpstr>
      <vt:lpstr>Partial Orderings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11</cp:revision>
  <dcterms:created xsi:type="dcterms:W3CDTF">2021-10-18T05:29:44Z</dcterms:created>
  <dcterms:modified xsi:type="dcterms:W3CDTF">2021-10-25T09:34:33Z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