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8" r:id="rId2"/>
    <p:sldId id="464" r:id="rId3"/>
    <p:sldId id="349" r:id="rId4"/>
    <p:sldId id="350" r:id="rId5"/>
    <p:sldId id="351" r:id="rId6"/>
    <p:sldId id="352" r:id="rId7"/>
    <p:sldId id="353" r:id="rId8"/>
    <p:sldId id="354" r:id="rId9"/>
    <p:sldId id="463" r:id="rId10"/>
    <p:sldId id="355" r:id="rId11"/>
    <p:sldId id="465" r:id="rId12"/>
    <p:sldId id="467" r:id="rId13"/>
    <p:sldId id="466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6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95244" y="2514600"/>
            <a:ext cx="2738628" cy="5608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17416" y="3241039"/>
            <a:ext cx="1709166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376" y="1950847"/>
            <a:ext cx="7953247" cy="2483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58211" y="1661160"/>
            <a:ext cx="5937503" cy="15331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919721" y="3241039"/>
            <a:ext cx="14179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Cha</a:t>
            </a:r>
            <a:r>
              <a:rPr sz="2600" spc="-15" dirty="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sz="2600" spc="-35" dirty="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er</a:t>
            </a:r>
            <a:r>
              <a:rPr sz="2600" spc="-10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4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76123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Division</a:t>
            </a:r>
            <a:r>
              <a:rPr sz="5000" spc="-70" dirty="0"/>
              <a:t> </a:t>
            </a:r>
            <a:r>
              <a:rPr sz="5000" spc="-10" dirty="0"/>
              <a:t>Algorithm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97507"/>
            <a:ext cx="8018145" cy="137033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6385" marR="5080" indent="-274320" algn="just">
              <a:lnSpc>
                <a:spcPct val="80000"/>
              </a:lnSpc>
              <a:spcBef>
                <a:spcPts val="58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7020" algn="l"/>
              </a:tabLst>
            </a:pPr>
            <a:r>
              <a:rPr sz="2000" dirty="0">
                <a:latin typeface="Constantia"/>
                <a:cs typeface="Constantia"/>
              </a:rPr>
              <a:t>When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integer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divided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by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positive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integer,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there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quotient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remainder.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This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traditionally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called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“Division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Algorithm,”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but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really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theorem.</a:t>
            </a:r>
            <a:endParaRPr sz="2000">
              <a:latin typeface="Constantia"/>
              <a:cs typeface="Constantia"/>
            </a:endParaRPr>
          </a:p>
          <a:p>
            <a:pPr marL="193675" algn="just">
              <a:lnSpc>
                <a:spcPts val="2110"/>
              </a:lnSpc>
            </a:pPr>
            <a:r>
              <a:rPr sz="2000" b="1" spc="-5" dirty="0">
                <a:latin typeface="Constantia"/>
                <a:cs typeface="Constantia"/>
              </a:rPr>
              <a:t>Division</a:t>
            </a:r>
            <a:r>
              <a:rPr sz="2000" b="1" spc="-85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Algorithm</a:t>
            </a:r>
            <a:r>
              <a:rPr sz="2000" spc="-10" dirty="0">
                <a:latin typeface="Constantia"/>
                <a:cs typeface="Constantia"/>
              </a:rPr>
              <a:t>: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If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integer</a:t>
            </a:r>
            <a:r>
              <a:rPr sz="2000" spc="-1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d</a:t>
            </a:r>
            <a:r>
              <a:rPr sz="2000" i="1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positive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integer,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then</a:t>
            </a:r>
            <a:endParaRPr sz="2000">
              <a:latin typeface="Constantia"/>
              <a:cs typeface="Constantia"/>
            </a:endParaRPr>
          </a:p>
          <a:p>
            <a:pPr marL="286385" algn="just">
              <a:lnSpc>
                <a:spcPts val="2230"/>
              </a:lnSpc>
            </a:pPr>
            <a:r>
              <a:rPr sz="2000" spc="-5" dirty="0">
                <a:latin typeface="Constantia"/>
                <a:cs typeface="Constantia"/>
              </a:rPr>
              <a:t>there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are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unique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integers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q</a:t>
            </a:r>
            <a:r>
              <a:rPr sz="2000" i="1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≤</a:t>
            </a:r>
            <a:r>
              <a:rPr sz="2000" i="1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r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&lt;</a:t>
            </a:r>
            <a:r>
              <a:rPr sz="2000" i="1" spc="-5" dirty="0">
                <a:latin typeface="Constantia"/>
                <a:cs typeface="Constantia"/>
              </a:rPr>
              <a:t> </a:t>
            </a:r>
            <a:r>
              <a:rPr sz="2100" spc="-30" dirty="0">
                <a:latin typeface="Cambria Math"/>
                <a:cs typeface="Cambria Math"/>
              </a:rPr>
              <a:t>d</a:t>
            </a:r>
            <a:r>
              <a:rPr sz="2000" spc="-30" dirty="0">
                <a:latin typeface="Constantia"/>
                <a:cs typeface="Constantia"/>
              </a:rPr>
              <a:t>,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such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that</a:t>
            </a:r>
            <a:r>
              <a:rPr sz="2000" spc="434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 =</a:t>
            </a:r>
            <a:r>
              <a:rPr sz="2000" i="1" spc="-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dq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+</a:t>
            </a:r>
            <a:r>
              <a:rPr sz="2000" i="1" spc="-1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r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7295" y="3177920"/>
            <a:ext cx="2899410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onstantia"/>
                <a:cs typeface="Constantia"/>
              </a:rPr>
              <a:t>(</a:t>
            </a:r>
            <a:r>
              <a:rPr sz="2000" i="1" spc="-15" dirty="0">
                <a:latin typeface="Constantia"/>
                <a:cs typeface="Constantia"/>
              </a:rPr>
              <a:t>proved</a:t>
            </a:r>
            <a:r>
              <a:rPr sz="2000" i="1" dirty="0">
                <a:latin typeface="Constantia"/>
                <a:cs typeface="Constantia"/>
              </a:rPr>
              <a:t> in</a:t>
            </a:r>
            <a:r>
              <a:rPr sz="2000" i="1" spc="-10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Section</a:t>
            </a:r>
            <a:r>
              <a:rPr sz="2000" i="1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5.2</a:t>
            </a:r>
            <a:r>
              <a:rPr sz="2000" dirty="0">
                <a:latin typeface="Constantia"/>
                <a:cs typeface="Constantia"/>
              </a:rPr>
              <a:t>).</a:t>
            </a:r>
          </a:p>
          <a:p>
            <a:pPr marL="745490" indent="-247015">
              <a:lnSpc>
                <a:spcPct val="100000"/>
              </a:lnSpc>
              <a:spcBef>
                <a:spcPts val="15"/>
              </a:spcBef>
              <a:buClr>
                <a:srgbClr val="009DD9"/>
              </a:buClr>
              <a:buSzPct val="68750"/>
              <a:buFont typeface="Segoe UI Symbol"/>
              <a:buChar char="⚫"/>
              <a:tabLst>
                <a:tab pos="745490" algn="l"/>
                <a:tab pos="746125" algn="l"/>
              </a:tabLst>
            </a:pPr>
            <a:r>
              <a:rPr sz="1600" i="1" spc="-5" dirty="0">
                <a:latin typeface="Constantia"/>
                <a:cs typeface="Constantia"/>
              </a:rPr>
              <a:t>d</a:t>
            </a:r>
            <a:r>
              <a:rPr sz="1600" i="1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called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i="1" spc="-5" dirty="0">
                <a:latin typeface="Constantia"/>
                <a:cs typeface="Constantia"/>
              </a:rPr>
              <a:t>divisor</a:t>
            </a:r>
            <a:r>
              <a:rPr sz="1600" spc="-5" dirty="0">
                <a:latin typeface="Constantia"/>
                <a:cs typeface="Constantia"/>
              </a:rPr>
              <a:t>.</a:t>
            </a:r>
            <a:endParaRPr sz="1600" dirty="0">
              <a:latin typeface="Constantia"/>
              <a:cs typeface="Constantia"/>
            </a:endParaRPr>
          </a:p>
          <a:p>
            <a:pPr marL="745490" indent="-247015">
              <a:lnSpc>
                <a:spcPct val="100000"/>
              </a:lnSpc>
              <a:buClr>
                <a:srgbClr val="009DD9"/>
              </a:buClr>
              <a:buSzPct val="68750"/>
              <a:buFont typeface="Segoe UI Symbol"/>
              <a:buChar char="⚫"/>
              <a:tabLst>
                <a:tab pos="745490" algn="l"/>
                <a:tab pos="746125" algn="l"/>
              </a:tabLst>
            </a:pPr>
            <a:r>
              <a:rPr sz="1600" i="1" spc="-5" dirty="0">
                <a:latin typeface="Constantia"/>
                <a:cs typeface="Constantia"/>
              </a:rPr>
              <a:t>a</a:t>
            </a:r>
            <a:r>
              <a:rPr sz="1600" i="1" spc="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called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i="1" spc="-5" dirty="0">
                <a:latin typeface="Constantia"/>
                <a:cs typeface="Constantia"/>
              </a:rPr>
              <a:t>dividend</a:t>
            </a:r>
            <a:r>
              <a:rPr sz="1600" spc="-5" dirty="0">
                <a:latin typeface="Constantia"/>
                <a:cs typeface="Constantia"/>
              </a:rPr>
              <a:t>.</a:t>
            </a:r>
            <a:endParaRPr sz="1600" dirty="0">
              <a:latin typeface="Constantia"/>
              <a:cs typeface="Constantia"/>
            </a:endParaRPr>
          </a:p>
          <a:p>
            <a:pPr marL="745490" indent="-247015">
              <a:lnSpc>
                <a:spcPct val="100000"/>
              </a:lnSpc>
              <a:buClr>
                <a:srgbClr val="009DD9"/>
              </a:buClr>
              <a:buSzPct val="68750"/>
              <a:buFont typeface="Segoe UI Symbol"/>
              <a:buChar char="⚫"/>
              <a:tabLst>
                <a:tab pos="745490" algn="l"/>
                <a:tab pos="746125" algn="l"/>
              </a:tabLst>
            </a:pPr>
            <a:r>
              <a:rPr sz="1600" i="1" spc="-5" dirty="0">
                <a:latin typeface="Constantia"/>
                <a:cs typeface="Constantia"/>
              </a:rPr>
              <a:t>q</a:t>
            </a:r>
            <a:r>
              <a:rPr sz="1600" i="1" spc="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called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i="1" spc="-10" dirty="0">
                <a:latin typeface="Constantia"/>
                <a:cs typeface="Constantia"/>
              </a:rPr>
              <a:t>quotient</a:t>
            </a:r>
            <a:r>
              <a:rPr sz="1600" spc="-10" dirty="0">
                <a:latin typeface="Constantia"/>
                <a:cs typeface="Constantia"/>
              </a:rPr>
              <a:t>.</a:t>
            </a:r>
            <a:endParaRPr sz="1600" dirty="0">
              <a:latin typeface="Constantia"/>
              <a:cs typeface="Constantia"/>
            </a:endParaRPr>
          </a:p>
          <a:p>
            <a:pPr marL="745490" indent="-247015">
              <a:lnSpc>
                <a:spcPts val="1910"/>
              </a:lnSpc>
              <a:buClr>
                <a:srgbClr val="009DD9"/>
              </a:buClr>
              <a:buSzPct val="68750"/>
              <a:buFont typeface="Segoe UI Symbol"/>
              <a:buChar char="⚫"/>
              <a:tabLst>
                <a:tab pos="745490" algn="l"/>
                <a:tab pos="746125" algn="l"/>
              </a:tabLst>
            </a:pPr>
            <a:r>
              <a:rPr sz="1600" i="1" spc="-5" dirty="0">
                <a:latin typeface="Constantia"/>
                <a:cs typeface="Constantia"/>
              </a:rPr>
              <a:t>r</a:t>
            </a:r>
            <a:r>
              <a:rPr sz="1600" i="1" spc="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called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the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i="1" spc="-10" dirty="0">
                <a:latin typeface="Constantia"/>
                <a:cs typeface="Constantia"/>
              </a:rPr>
              <a:t>remainder</a:t>
            </a:r>
            <a:r>
              <a:rPr sz="1600" spc="-10" dirty="0">
                <a:latin typeface="Constantia"/>
                <a:cs typeface="Constantia"/>
              </a:rPr>
              <a:t>.</a:t>
            </a:r>
            <a:endParaRPr sz="1600" dirty="0">
              <a:latin typeface="Constantia"/>
              <a:cs typeface="Constantia"/>
            </a:endParaRPr>
          </a:p>
          <a:p>
            <a:pPr marL="12700">
              <a:lnSpc>
                <a:spcPts val="2390"/>
              </a:lnSpc>
            </a:pPr>
            <a:r>
              <a:rPr sz="2000" b="1" spc="-5" dirty="0">
                <a:latin typeface="Constantia"/>
                <a:cs typeface="Constantia"/>
              </a:rPr>
              <a:t>Examples</a:t>
            </a:r>
            <a:r>
              <a:rPr sz="2000" spc="-5" dirty="0">
                <a:latin typeface="Constantia"/>
                <a:cs typeface="Constantia"/>
              </a:rPr>
              <a:t>: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59837" y="5010150"/>
            <a:ext cx="690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and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the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08273" y="5693155"/>
            <a:ext cx="692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and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3756" y="4766309"/>
            <a:ext cx="6233795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95"/>
              </a:spcBef>
              <a:buClr>
                <a:srgbClr val="009DD9"/>
              </a:buClr>
              <a:buSzPct val="68750"/>
              <a:buFont typeface="Segoe UI Symbol"/>
              <a:buChar char="⚫"/>
              <a:tabLst>
                <a:tab pos="259079" algn="l"/>
                <a:tab pos="259715" algn="l"/>
              </a:tabLst>
            </a:pPr>
            <a:r>
              <a:rPr sz="1600" spc="-5" dirty="0">
                <a:latin typeface="Constantia"/>
                <a:cs typeface="Constantia"/>
              </a:rPr>
              <a:t>What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are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quotient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and</a:t>
            </a:r>
            <a:r>
              <a:rPr sz="1600" spc="-10" dirty="0">
                <a:latin typeface="Constantia"/>
                <a:cs typeface="Constantia"/>
              </a:rPr>
              <a:t> remainder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when</a:t>
            </a:r>
            <a:r>
              <a:rPr sz="1600" spc="-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101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divided</a:t>
            </a:r>
            <a:r>
              <a:rPr sz="1600" spc="2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by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11</a:t>
            </a:r>
            <a:r>
              <a:rPr sz="1600" spc="-5" dirty="0">
                <a:latin typeface="Constantia"/>
                <a:cs typeface="Constantia"/>
              </a:rPr>
              <a:t>?</a:t>
            </a:r>
            <a:endParaRPr sz="1600">
              <a:latin typeface="Constantia"/>
              <a:cs typeface="Constantia"/>
            </a:endParaRPr>
          </a:p>
          <a:p>
            <a:pPr marL="266700">
              <a:lnSpc>
                <a:spcPts val="1730"/>
              </a:lnSpc>
            </a:pPr>
            <a:r>
              <a:rPr sz="1600" b="1" spc="-5" dirty="0">
                <a:latin typeface="Constantia"/>
                <a:cs typeface="Constantia"/>
              </a:rPr>
              <a:t>Solution</a:t>
            </a:r>
            <a:r>
              <a:rPr sz="1600" spc="-5" dirty="0">
                <a:latin typeface="Constantia"/>
                <a:cs typeface="Constantia"/>
              </a:rPr>
              <a:t>: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quotient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when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101</a:t>
            </a:r>
            <a:r>
              <a:rPr sz="1600" spc="5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divided</a:t>
            </a:r>
            <a:r>
              <a:rPr sz="1600" spc="1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by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11</a:t>
            </a:r>
            <a:r>
              <a:rPr sz="1600" spc="5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9</a:t>
            </a:r>
            <a:r>
              <a:rPr sz="1600" spc="4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1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101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div</a:t>
            </a:r>
            <a:r>
              <a:rPr sz="1600" b="1" spc="1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11</a:t>
            </a:r>
            <a:r>
              <a:rPr sz="1600" spc="-5" dirty="0">
                <a:latin typeface="Constantia"/>
                <a:cs typeface="Constantia"/>
              </a:rPr>
              <a:t>,</a:t>
            </a:r>
            <a:endParaRPr sz="1600">
              <a:latin typeface="Constantia"/>
              <a:cs typeface="Constantia"/>
            </a:endParaRPr>
          </a:p>
          <a:p>
            <a:pPr marL="259079">
              <a:lnSpc>
                <a:spcPts val="1730"/>
              </a:lnSpc>
            </a:pPr>
            <a:r>
              <a:rPr sz="1600" spc="-5" dirty="0">
                <a:latin typeface="Constantia"/>
                <a:cs typeface="Constantia"/>
              </a:rPr>
              <a:t>remainder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</a:t>
            </a:r>
            <a:r>
              <a:rPr sz="1600" spc="3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1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101</a:t>
            </a:r>
            <a:r>
              <a:rPr sz="1600" spc="35" dirty="0">
                <a:latin typeface="Cambria Math"/>
                <a:cs typeface="Cambria Math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mod</a:t>
            </a:r>
            <a:r>
              <a:rPr sz="1600" b="1" spc="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11</a:t>
            </a:r>
            <a:r>
              <a:rPr sz="1600" spc="-5" dirty="0">
                <a:latin typeface="Constantia"/>
                <a:cs typeface="Constantia"/>
              </a:rPr>
              <a:t>.</a:t>
            </a:r>
            <a:endParaRPr sz="1600">
              <a:latin typeface="Constantia"/>
              <a:cs typeface="Constantia"/>
            </a:endParaRPr>
          </a:p>
          <a:p>
            <a:pPr marL="257810" marR="7620" indent="-245745">
              <a:lnSpc>
                <a:spcPct val="90000"/>
              </a:lnSpc>
              <a:spcBef>
                <a:spcPts val="195"/>
              </a:spcBef>
              <a:buClr>
                <a:srgbClr val="009DD9"/>
              </a:buClr>
              <a:buSzPct val="68750"/>
              <a:buFont typeface="Segoe UI Symbol"/>
              <a:buChar char="⚫"/>
              <a:tabLst>
                <a:tab pos="259079" algn="l"/>
                <a:tab pos="259715" algn="l"/>
              </a:tabLst>
            </a:pPr>
            <a:r>
              <a:rPr sz="1600" spc="-5" dirty="0">
                <a:latin typeface="Constantia"/>
                <a:cs typeface="Constantia"/>
              </a:rPr>
              <a:t>What </a:t>
            </a:r>
            <a:r>
              <a:rPr sz="1600" spc="-15" dirty="0">
                <a:latin typeface="Constantia"/>
                <a:cs typeface="Constantia"/>
              </a:rPr>
              <a:t>are </a:t>
            </a:r>
            <a:r>
              <a:rPr sz="1600" spc="-5" dirty="0">
                <a:latin typeface="Constantia"/>
                <a:cs typeface="Constantia"/>
              </a:rPr>
              <a:t>the quotient and </a:t>
            </a:r>
            <a:r>
              <a:rPr sz="1600" spc="-10" dirty="0">
                <a:latin typeface="Constantia"/>
                <a:cs typeface="Constantia"/>
              </a:rPr>
              <a:t>remainder when </a:t>
            </a:r>
            <a:r>
              <a:rPr sz="1600" spc="-5" dirty="0">
                <a:latin typeface="Cambria Math"/>
                <a:cs typeface="Cambria Math"/>
              </a:rPr>
              <a:t>−11 </a:t>
            </a:r>
            <a:r>
              <a:rPr sz="1600" spc="-5" dirty="0">
                <a:latin typeface="Constantia"/>
                <a:cs typeface="Constantia"/>
              </a:rPr>
              <a:t>is divided </a:t>
            </a:r>
            <a:r>
              <a:rPr sz="1600" spc="-10" dirty="0">
                <a:latin typeface="Constantia"/>
                <a:cs typeface="Constantia"/>
              </a:rPr>
              <a:t>by </a:t>
            </a:r>
            <a:r>
              <a:rPr sz="1600" spc="-5" dirty="0">
                <a:latin typeface="Cambria Math"/>
                <a:cs typeface="Cambria Math"/>
              </a:rPr>
              <a:t>3</a:t>
            </a:r>
            <a:r>
              <a:rPr sz="1600" spc="-5" dirty="0">
                <a:latin typeface="Constantia"/>
                <a:cs typeface="Constantia"/>
              </a:rPr>
              <a:t>? 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Solution</a:t>
            </a:r>
            <a:r>
              <a:rPr sz="1600" spc="-5" dirty="0">
                <a:latin typeface="Constantia"/>
                <a:cs typeface="Constantia"/>
              </a:rPr>
              <a:t>: The quotient </a:t>
            </a:r>
            <a:r>
              <a:rPr sz="1600" spc="-10" dirty="0">
                <a:latin typeface="Constantia"/>
                <a:cs typeface="Constantia"/>
              </a:rPr>
              <a:t>when </a:t>
            </a:r>
            <a:r>
              <a:rPr sz="1600" spc="-5" dirty="0">
                <a:latin typeface="Cambria Math"/>
                <a:cs typeface="Cambria Math"/>
              </a:rPr>
              <a:t>−11 </a:t>
            </a:r>
            <a:r>
              <a:rPr sz="1600" spc="-5" dirty="0">
                <a:latin typeface="Constantia"/>
                <a:cs typeface="Constantia"/>
              </a:rPr>
              <a:t>is divided </a:t>
            </a:r>
            <a:r>
              <a:rPr sz="1600" spc="-10" dirty="0">
                <a:latin typeface="Constantia"/>
                <a:cs typeface="Constantia"/>
              </a:rPr>
              <a:t>by </a:t>
            </a:r>
            <a:r>
              <a:rPr sz="1600" spc="-5" dirty="0">
                <a:latin typeface="Cambria Math"/>
                <a:cs typeface="Cambria Math"/>
              </a:rPr>
              <a:t>3 </a:t>
            </a:r>
            <a:r>
              <a:rPr sz="1600" spc="-5" dirty="0">
                <a:latin typeface="Constantia"/>
                <a:cs typeface="Constantia"/>
              </a:rPr>
              <a:t>is </a:t>
            </a:r>
            <a:r>
              <a:rPr sz="1600" spc="-10" dirty="0">
                <a:latin typeface="Cambria Math"/>
                <a:cs typeface="Cambria Math"/>
              </a:rPr>
              <a:t>−4 </a:t>
            </a:r>
            <a:r>
              <a:rPr sz="1600" spc="-5" dirty="0">
                <a:latin typeface="Constantia"/>
                <a:cs typeface="Constantia"/>
              </a:rPr>
              <a:t>= </a:t>
            </a:r>
            <a:r>
              <a:rPr sz="1600" spc="-5" dirty="0">
                <a:latin typeface="Cambria Math"/>
                <a:cs typeface="Cambria Math"/>
              </a:rPr>
              <a:t>−11 </a:t>
            </a:r>
            <a:r>
              <a:rPr sz="1600" b="1" spc="-10" dirty="0">
                <a:latin typeface="Constantia"/>
                <a:cs typeface="Constantia"/>
              </a:rPr>
              <a:t>div </a:t>
            </a:r>
            <a:r>
              <a:rPr sz="1600" spc="-5" dirty="0">
                <a:latin typeface="Cambria Math"/>
                <a:cs typeface="Cambria Math"/>
              </a:rPr>
              <a:t>3</a:t>
            </a:r>
            <a:r>
              <a:rPr sz="1600" spc="-5" dirty="0">
                <a:latin typeface="Constantia"/>
                <a:cs typeface="Constantia"/>
              </a:rPr>
              <a:t>, </a:t>
            </a:r>
            <a:r>
              <a:rPr sz="1600" spc="-39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remainder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</a:t>
            </a:r>
            <a:r>
              <a:rPr sz="1600" spc="4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−11</a:t>
            </a:r>
            <a:r>
              <a:rPr sz="1600" spc="55" dirty="0">
                <a:latin typeface="Cambria Math"/>
                <a:cs typeface="Cambria Math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mod</a:t>
            </a:r>
            <a:r>
              <a:rPr sz="1600" b="1" spc="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3</a:t>
            </a:r>
            <a:r>
              <a:rPr sz="1600" spc="-5" dirty="0">
                <a:latin typeface="Constantia"/>
                <a:cs typeface="Constantia"/>
              </a:rPr>
              <a:t>.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91200" y="3276600"/>
            <a:ext cx="2743200" cy="1477010"/>
          </a:xfrm>
          <a:prstGeom prst="rect">
            <a:avLst/>
          </a:prstGeom>
          <a:ln w="9144">
            <a:solidFill>
              <a:srgbClr val="0E6EC5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onstantia"/>
                <a:cs typeface="Constantia"/>
              </a:rPr>
              <a:t>Definitions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3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Functions</a:t>
            </a:r>
            <a:endParaRPr sz="1800">
              <a:latin typeface="Constantia"/>
              <a:cs typeface="Constantia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onstantia"/>
                <a:cs typeface="Constantia"/>
              </a:rPr>
              <a:t>div</a:t>
            </a:r>
            <a:r>
              <a:rPr sz="1800" b="1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and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nstantia"/>
              <a:cs typeface="Constantia"/>
            </a:endParaRPr>
          </a:p>
          <a:p>
            <a:pPr marL="819150" marR="757555">
              <a:lnSpc>
                <a:spcPct val="100000"/>
              </a:lnSpc>
            </a:pPr>
            <a:r>
              <a:rPr sz="1800" i="1" dirty="0">
                <a:latin typeface="Constantia"/>
                <a:cs typeface="Constantia"/>
              </a:rPr>
              <a:t>q</a:t>
            </a:r>
            <a:r>
              <a:rPr sz="1800" i="1" spc="8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=</a:t>
            </a:r>
            <a:r>
              <a:rPr sz="1800" i="1" spc="7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a</a:t>
            </a:r>
            <a:r>
              <a:rPr sz="1800" i="1" spc="95" dirty="0">
                <a:latin typeface="Constantia"/>
                <a:cs typeface="Constantia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div</a:t>
            </a:r>
            <a:r>
              <a:rPr sz="1800" b="1" spc="8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d </a:t>
            </a:r>
            <a:r>
              <a:rPr sz="1800" i="1" spc="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r</a:t>
            </a:r>
            <a:r>
              <a:rPr sz="1800" i="1" spc="-2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=</a:t>
            </a:r>
            <a:r>
              <a:rPr sz="1800" i="1" spc="-2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a</a:t>
            </a:r>
            <a:r>
              <a:rPr sz="1800" i="1" spc="-30" dirty="0">
                <a:latin typeface="Constantia"/>
                <a:cs typeface="Constantia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-3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d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692497"/>
          </a:xfrm>
        </p:spPr>
        <p:txBody>
          <a:bodyPr/>
          <a:lstStyle/>
          <a:p>
            <a:r>
              <a:rPr lang="en-US" dirty="0" smtClean="0"/>
              <a:t>Clock / Modular Arithmetic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78" y="2438400"/>
            <a:ext cx="8077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1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rade 6 Math Circles Clock Arithmetic The Clock Ana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0"/>
            <a:ext cx="650717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6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692497"/>
          </a:xfrm>
        </p:spPr>
        <p:txBody>
          <a:bodyPr/>
          <a:lstStyle/>
          <a:p>
            <a:r>
              <a:rPr lang="en-US" dirty="0" smtClean="0"/>
              <a:t>Some Important Modulus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18684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r>
                        <a:rPr lang="en-US" baseline="0" dirty="0" smtClean="0"/>
                        <a:t> -2 mod 12 =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-24</a:t>
                      </a:r>
                      <a:r>
                        <a:rPr lang="en-US" baseline="0" dirty="0" smtClean="0"/>
                        <a:t> mod </a:t>
                      </a:r>
                      <a:r>
                        <a:rPr lang="en-US" dirty="0" smtClean="0"/>
                        <a:t>12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-7</a:t>
                      </a:r>
                      <a:r>
                        <a:rPr lang="en-US" baseline="0" dirty="0" smtClean="0"/>
                        <a:t> mod 12 =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7 mod 12 = 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you differentiate 3 and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9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3828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Congruence</a:t>
            </a:r>
            <a:r>
              <a:rPr sz="5000" spc="-75" dirty="0"/>
              <a:t> </a:t>
            </a:r>
            <a:r>
              <a:rPr sz="5000" spc="-20" dirty="0"/>
              <a:t>Relation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717295" y="1897507"/>
            <a:ext cx="7751445" cy="3903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b="1" dirty="0">
                <a:latin typeface="Constantia"/>
                <a:cs typeface="Constantia"/>
              </a:rPr>
              <a:t>Definition</a:t>
            </a:r>
            <a:r>
              <a:rPr sz="2000" dirty="0">
                <a:latin typeface="Constantia"/>
                <a:cs typeface="Constantia"/>
              </a:rPr>
              <a:t>: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If</a:t>
            </a:r>
            <a:r>
              <a:rPr sz="2000" spc="4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i="1" spc="-3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integers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m</a:t>
            </a:r>
            <a:r>
              <a:rPr sz="2000" i="1" spc="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positive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integer,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then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endParaRPr sz="2000" dirty="0">
              <a:latin typeface="Constantia"/>
              <a:cs typeface="Constantia"/>
            </a:endParaRPr>
          </a:p>
          <a:p>
            <a:pPr marL="105410">
              <a:lnSpc>
                <a:spcPts val="2160"/>
              </a:lnSpc>
              <a:tabLst>
                <a:tab pos="4417695" algn="l"/>
              </a:tabLst>
            </a:pPr>
            <a:r>
              <a:rPr sz="2000" i="1" spc="-5" dirty="0">
                <a:latin typeface="Constantia"/>
                <a:cs typeface="Constantia"/>
              </a:rPr>
              <a:t>congruent</a:t>
            </a:r>
            <a:r>
              <a:rPr sz="2000" i="1" spc="-1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i="1" spc="30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modulo</a:t>
            </a:r>
            <a:r>
              <a:rPr sz="2000" i="1" spc="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m</a:t>
            </a:r>
            <a:r>
              <a:rPr sz="2000" i="1" spc="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if</a:t>
            </a:r>
            <a:r>
              <a:rPr sz="2000" spc="6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m</a:t>
            </a:r>
            <a:r>
              <a:rPr sz="2000" i="1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divides	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-3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–</a:t>
            </a:r>
            <a:r>
              <a:rPr sz="2000" i="1" spc="-3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.</a:t>
            </a:r>
          </a:p>
          <a:p>
            <a:pPr marL="471170" indent="-247015">
              <a:lnSpc>
                <a:spcPct val="100000"/>
              </a:lnSpc>
              <a:buClr>
                <a:srgbClr val="0E6EC5"/>
              </a:buClr>
              <a:buSzPct val="84210"/>
              <a:buFont typeface="Segoe UI Symbol"/>
              <a:buChar char="⚫"/>
              <a:tabLst>
                <a:tab pos="471170" algn="l"/>
                <a:tab pos="471805" algn="l"/>
              </a:tabLst>
            </a:pPr>
            <a:r>
              <a:rPr sz="1900" spc="-5" dirty="0">
                <a:latin typeface="Constantia"/>
                <a:cs typeface="Constantia"/>
              </a:rPr>
              <a:t>The</a:t>
            </a:r>
            <a:r>
              <a:rPr sz="1900" spc="-5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notation</a:t>
            </a:r>
            <a:r>
              <a:rPr sz="1900" spc="-20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a</a:t>
            </a:r>
            <a:r>
              <a:rPr sz="1900" i="1" spc="45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≡</a:t>
            </a:r>
            <a:r>
              <a:rPr sz="1900" spc="459" dirty="0">
                <a:latin typeface="Cambria Math"/>
                <a:cs typeface="Cambria Math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b</a:t>
            </a:r>
            <a:r>
              <a:rPr sz="1900" i="1" spc="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(mod</a:t>
            </a:r>
            <a:r>
              <a:rPr sz="1900" spc="-20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m</a:t>
            </a:r>
            <a:r>
              <a:rPr sz="1900" spc="-5" dirty="0">
                <a:latin typeface="Constantia"/>
                <a:cs typeface="Constantia"/>
              </a:rPr>
              <a:t>)</a:t>
            </a:r>
            <a:r>
              <a:rPr sz="1900" spc="420" dirty="0">
                <a:latin typeface="Constantia"/>
                <a:cs typeface="Constantia"/>
              </a:rPr>
              <a:t> </a:t>
            </a:r>
            <a:r>
              <a:rPr sz="1900" spc="-20" dirty="0">
                <a:latin typeface="Constantia"/>
                <a:cs typeface="Constantia"/>
              </a:rPr>
              <a:t>says</a:t>
            </a:r>
            <a:r>
              <a:rPr sz="1900" spc="434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that</a:t>
            </a:r>
            <a:r>
              <a:rPr sz="1900" spc="-35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a</a:t>
            </a:r>
            <a:r>
              <a:rPr sz="1900" i="1" spc="3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is</a:t>
            </a:r>
            <a:r>
              <a:rPr sz="1900" spc="-8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congruent</a:t>
            </a:r>
            <a:r>
              <a:rPr sz="1900" spc="-70" dirty="0">
                <a:latin typeface="Constantia"/>
                <a:cs typeface="Constantia"/>
              </a:rPr>
              <a:t> </a:t>
            </a:r>
            <a:r>
              <a:rPr sz="1900" spc="-15" dirty="0">
                <a:latin typeface="Constantia"/>
                <a:cs typeface="Constantia"/>
              </a:rPr>
              <a:t>to</a:t>
            </a:r>
            <a:r>
              <a:rPr sz="1900" spc="-50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b</a:t>
            </a:r>
            <a:r>
              <a:rPr sz="1900" i="1" spc="3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modulo</a:t>
            </a:r>
            <a:r>
              <a:rPr sz="1900" spc="-30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m</a:t>
            </a:r>
            <a:r>
              <a:rPr sz="1900" spc="-5" dirty="0">
                <a:latin typeface="Constantia"/>
                <a:cs typeface="Constantia"/>
              </a:rPr>
              <a:t>.</a:t>
            </a:r>
            <a:endParaRPr sz="1900" dirty="0">
              <a:latin typeface="Constantia"/>
              <a:cs typeface="Constantia"/>
            </a:endParaRPr>
          </a:p>
          <a:p>
            <a:pPr marL="471170" indent="-247015">
              <a:lnSpc>
                <a:spcPct val="100000"/>
              </a:lnSpc>
              <a:buClr>
                <a:srgbClr val="0E6EC5"/>
              </a:buClr>
              <a:buSzPct val="84210"/>
              <a:buFont typeface="Segoe UI Symbol"/>
              <a:buChar char="⚫"/>
              <a:tabLst>
                <a:tab pos="471170" algn="l"/>
                <a:tab pos="471805" algn="l"/>
              </a:tabLst>
            </a:pPr>
            <a:r>
              <a:rPr sz="1900" spc="-75" dirty="0">
                <a:latin typeface="Constantia"/>
                <a:cs typeface="Constantia"/>
              </a:rPr>
              <a:t>We</a:t>
            </a:r>
            <a:r>
              <a:rPr sz="1900" spc="-80" dirty="0">
                <a:latin typeface="Constantia"/>
                <a:cs typeface="Constantia"/>
              </a:rPr>
              <a:t> </a:t>
            </a:r>
            <a:r>
              <a:rPr sz="1900" spc="-15" dirty="0">
                <a:latin typeface="Constantia"/>
                <a:cs typeface="Constantia"/>
              </a:rPr>
              <a:t>say</a:t>
            </a:r>
            <a:r>
              <a:rPr sz="1900" spc="-6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that</a:t>
            </a:r>
            <a:r>
              <a:rPr sz="1900" spc="-40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a</a:t>
            </a:r>
            <a:r>
              <a:rPr sz="1900" i="1" spc="1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≡</a:t>
            </a:r>
            <a:r>
              <a:rPr sz="1900" spc="450" dirty="0">
                <a:latin typeface="Cambria Math"/>
                <a:cs typeface="Cambria Math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b</a:t>
            </a:r>
            <a:r>
              <a:rPr sz="1900" i="1" spc="-1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(mod</a:t>
            </a:r>
            <a:r>
              <a:rPr sz="1900" spc="-10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m</a:t>
            </a:r>
            <a:r>
              <a:rPr sz="1900" spc="-5" dirty="0">
                <a:latin typeface="Constantia"/>
                <a:cs typeface="Constantia"/>
              </a:rPr>
              <a:t>)</a:t>
            </a:r>
            <a:r>
              <a:rPr sz="1900" spc="-2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is</a:t>
            </a:r>
            <a:r>
              <a:rPr sz="1900" spc="-7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a</a:t>
            </a:r>
            <a:r>
              <a:rPr sz="1900" spc="-35" dirty="0">
                <a:latin typeface="Constantia"/>
                <a:cs typeface="Constantia"/>
              </a:rPr>
              <a:t> </a:t>
            </a:r>
            <a:r>
              <a:rPr sz="1900" i="1" spc="-10" dirty="0">
                <a:latin typeface="Constantia"/>
                <a:cs typeface="Constantia"/>
              </a:rPr>
              <a:t>congruence</a:t>
            </a:r>
            <a:r>
              <a:rPr sz="1900" i="1" spc="4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and</a:t>
            </a:r>
            <a:r>
              <a:rPr sz="1900" spc="-2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that</a:t>
            </a:r>
            <a:r>
              <a:rPr sz="1900" spc="-50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m</a:t>
            </a:r>
            <a:r>
              <a:rPr sz="1900" i="1" spc="1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is</a:t>
            </a:r>
            <a:r>
              <a:rPr sz="1900" spc="-3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its</a:t>
            </a:r>
            <a:r>
              <a:rPr sz="1900" spc="-30" dirty="0">
                <a:latin typeface="Constantia"/>
                <a:cs typeface="Constantia"/>
              </a:rPr>
              <a:t> </a:t>
            </a:r>
            <a:r>
              <a:rPr sz="1900" i="1" spc="-10" dirty="0">
                <a:latin typeface="Constantia"/>
                <a:cs typeface="Constantia"/>
              </a:rPr>
              <a:t>modulus.</a:t>
            </a:r>
            <a:endParaRPr sz="1900" dirty="0">
              <a:latin typeface="Constantia"/>
              <a:cs typeface="Constantia"/>
            </a:endParaRPr>
          </a:p>
          <a:p>
            <a:pPr marL="471170" marR="227965" indent="-247015">
              <a:lnSpc>
                <a:spcPct val="80000"/>
              </a:lnSpc>
              <a:spcBef>
                <a:spcPts val="459"/>
              </a:spcBef>
              <a:buClr>
                <a:srgbClr val="0E6EC5"/>
              </a:buClr>
              <a:buSzPct val="84210"/>
              <a:buFont typeface="Segoe UI Symbol"/>
              <a:buChar char="⚫"/>
              <a:tabLst>
                <a:tab pos="471170" algn="l"/>
                <a:tab pos="471805" algn="l"/>
              </a:tabLst>
            </a:pPr>
            <a:r>
              <a:rPr sz="1900" spc="-70" dirty="0">
                <a:latin typeface="Constantia"/>
                <a:cs typeface="Constantia"/>
              </a:rPr>
              <a:t>Two</a:t>
            </a:r>
            <a:r>
              <a:rPr sz="1900" spc="-65" dirty="0">
                <a:latin typeface="Constantia"/>
                <a:cs typeface="Constantia"/>
              </a:rPr>
              <a:t> </a:t>
            </a:r>
            <a:r>
              <a:rPr sz="1900" spc="-15" dirty="0">
                <a:latin typeface="Constantia"/>
                <a:cs typeface="Constantia"/>
              </a:rPr>
              <a:t>integers</a:t>
            </a:r>
            <a:r>
              <a:rPr sz="1900" spc="-8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are</a:t>
            </a:r>
            <a:r>
              <a:rPr sz="1900" spc="-9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congruent</a:t>
            </a:r>
            <a:r>
              <a:rPr sz="1900" spc="-5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mod</a:t>
            </a:r>
            <a:r>
              <a:rPr sz="1900" spc="15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m</a:t>
            </a:r>
            <a:r>
              <a:rPr sz="1900" i="1" spc="7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if</a:t>
            </a:r>
            <a:r>
              <a:rPr sz="190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and</a:t>
            </a:r>
            <a:r>
              <a:rPr sz="1900" spc="-50" dirty="0">
                <a:latin typeface="Constantia"/>
                <a:cs typeface="Constantia"/>
              </a:rPr>
              <a:t> </a:t>
            </a:r>
            <a:r>
              <a:rPr sz="1900" spc="-15" dirty="0">
                <a:latin typeface="Constantia"/>
                <a:cs typeface="Constantia"/>
              </a:rPr>
              <a:t>only</a:t>
            </a:r>
            <a:r>
              <a:rPr sz="1900" spc="-4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if</a:t>
            </a:r>
            <a:r>
              <a:rPr sz="1900" spc="2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they</a:t>
            </a:r>
            <a:r>
              <a:rPr sz="1900" spc="-45" dirty="0">
                <a:latin typeface="Constantia"/>
                <a:cs typeface="Constantia"/>
              </a:rPr>
              <a:t> </a:t>
            </a:r>
            <a:r>
              <a:rPr sz="1900" spc="-30" dirty="0">
                <a:latin typeface="Constantia"/>
                <a:cs typeface="Constantia"/>
              </a:rPr>
              <a:t>have</a:t>
            </a:r>
            <a:r>
              <a:rPr sz="1900" spc="-6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the</a:t>
            </a:r>
            <a:r>
              <a:rPr sz="1900" spc="-8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same </a:t>
            </a:r>
            <a:r>
              <a:rPr sz="1900" spc="-465" dirty="0">
                <a:latin typeface="Constantia"/>
                <a:cs typeface="Constantia"/>
              </a:rPr>
              <a:t> </a:t>
            </a:r>
            <a:r>
              <a:rPr sz="1900" spc="-25" dirty="0">
                <a:latin typeface="Constantia"/>
                <a:cs typeface="Constantia"/>
              </a:rPr>
              <a:t>r</a:t>
            </a:r>
            <a:r>
              <a:rPr sz="1900" spc="-5" dirty="0">
                <a:latin typeface="Constantia"/>
                <a:cs typeface="Constantia"/>
              </a:rPr>
              <a:t>emain</a:t>
            </a:r>
            <a:r>
              <a:rPr sz="1900" spc="-10" dirty="0">
                <a:latin typeface="Constantia"/>
                <a:cs typeface="Constantia"/>
              </a:rPr>
              <a:t>d</a:t>
            </a:r>
            <a:r>
              <a:rPr sz="1900" dirty="0">
                <a:latin typeface="Constantia"/>
                <a:cs typeface="Constantia"/>
              </a:rPr>
              <a:t>e</a:t>
            </a:r>
            <a:r>
              <a:rPr sz="1900" spc="-5" dirty="0">
                <a:latin typeface="Constantia"/>
                <a:cs typeface="Constantia"/>
              </a:rPr>
              <a:t>r</a:t>
            </a:r>
            <a:r>
              <a:rPr sz="1900" spc="-140" dirty="0">
                <a:latin typeface="Constantia"/>
                <a:cs typeface="Constantia"/>
              </a:rPr>
              <a:t> </a:t>
            </a:r>
            <a:r>
              <a:rPr sz="1900" spc="-25" dirty="0">
                <a:latin typeface="Constantia"/>
                <a:cs typeface="Constantia"/>
              </a:rPr>
              <a:t>w</a:t>
            </a:r>
            <a:r>
              <a:rPr sz="1900" spc="-5" dirty="0">
                <a:latin typeface="Constantia"/>
                <a:cs typeface="Constantia"/>
              </a:rPr>
              <a:t>h</a:t>
            </a:r>
            <a:r>
              <a:rPr sz="1900" dirty="0">
                <a:latin typeface="Constantia"/>
                <a:cs typeface="Constantia"/>
              </a:rPr>
              <a:t>e</a:t>
            </a:r>
            <a:r>
              <a:rPr sz="1900" spc="-5" dirty="0">
                <a:latin typeface="Constantia"/>
                <a:cs typeface="Constantia"/>
              </a:rPr>
              <a:t>n</a:t>
            </a:r>
            <a:r>
              <a:rPr sz="1900" spc="-8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d</a:t>
            </a:r>
            <a:r>
              <a:rPr sz="1900" spc="-25" dirty="0">
                <a:latin typeface="Constantia"/>
                <a:cs typeface="Constantia"/>
              </a:rPr>
              <a:t>i</a:t>
            </a:r>
            <a:r>
              <a:rPr sz="1900" spc="-5" dirty="0">
                <a:latin typeface="Constantia"/>
                <a:cs typeface="Constantia"/>
              </a:rPr>
              <a:t>vid</a:t>
            </a:r>
            <a:r>
              <a:rPr sz="1900" dirty="0">
                <a:latin typeface="Constantia"/>
                <a:cs typeface="Constantia"/>
              </a:rPr>
              <a:t>e</a:t>
            </a:r>
            <a:r>
              <a:rPr sz="1900" spc="-5" dirty="0">
                <a:latin typeface="Constantia"/>
                <a:cs typeface="Constantia"/>
              </a:rPr>
              <a:t>d </a:t>
            </a:r>
            <a:r>
              <a:rPr sz="1900" spc="-35" dirty="0">
                <a:latin typeface="Constantia"/>
                <a:cs typeface="Constantia"/>
              </a:rPr>
              <a:t>b</a:t>
            </a:r>
            <a:r>
              <a:rPr sz="1900" spc="-5" dirty="0">
                <a:latin typeface="Constantia"/>
                <a:cs typeface="Constantia"/>
              </a:rPr>
              <a:t>y</a:t>
            </a:r>
            <a:r>
              <a:rPr sz="1900" spc="-25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m</a:t>
            </a:r>
            <a:r>
              <a:rPr sz="1900" spc="-5" dirty="0">
                <a:latin typeface="Constantia"/>
                <a:cs typeface="Constantia"/>
              </a:rPr>
              <a:t>.</a:t>
            </a:r>
            <a:endParaRPr sz="1900" dirty="0">
              <a:latin typeface="Constantia"/>
              <a:cs typeface="Constantia"/>
            </a:endParaRPr>
          </a:p>
          <a:p>
            <a:pPr marL="471170" indent="-247015">
              <a:lnSpc>
                <a:spcPct val="100000"/>
              </a:lnSpc>
              <a:buClr>
                <a:srgbClr val="0E6EC5"/>
              </a:buClr>
              <a:buSzPct val="84210"/>
              <a:buFont typeface="Segoe UI Symbol"/>
              <a:buChar char="⚫"/>
              <a:tabLst>
                <a:tab pos="471170" algn="l"/>
                <a:tab pos="471805" algn="l"/>
              </a:tabLst>
            </a:pPr>
            <a:r>
              <a:rPr sz="1900" spc="-5" dirty="0">
                <a:latin typeface="Constantia"/>
                <a:cs typeface="Constantia"/>
              </a:rPr>
              <a:t>If</a:t>
            </a:r>
            <a:r>
              <a:rPr sz="1900" spc="50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a</a:t>
            </a:r>
            <a:r>
              <a:rPr sz="1900" i="1" spc="1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is</a:t>
            </a:r>
            <a:r>
              <a:rPr sz="1900" spc="-3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not</a:t>
            </a:r>
            <a:r>
              <a:rPr sz="1900" spc="-95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congruent</a:t>
            </a:r>
            <a:r>
              <a:rPr sz="1900" spc="-55" dirty="0">
                <a:latin typeface="Constantia"/>
                <a:cs typeface="Constantia"/>
              </a:rPr>
              <a:t> </a:t>
            </a:r>
            <a:r>
              <a:rPr sz="1900" spc="-15" dirty="0">
                <a:latin typeface="Constantia"/>
                <a:cs typeface="Constantia"/>
              </a:rPr>
              <a:t>to</a:t>
            </a:r>
            <a:r>
              <a:rPr sz="1900" spc="-45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b</a:t>
            </a:r>
            <a:r>
              <a:rPr sz="1900" i="1" spc="2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modulo</a:t>
            </a:r>
            <a:r>
              <a:rPr sz="1900" spc="-30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m</a:t>
            </a:r>
            <a:r>
              <a:rPr sz="1900" spc="-5" dirty="0">
                <a:latin typeface="Constantia"/>
                <a:cs typeface="Constantia"/>
              </a:rPr>
              <a:t>,</a:t>
            </a:r>
            <a:r>
              <a:rPr sz="1900" spc="-50" dirty="0">
                <a:latin typeface="Constantia"/>
                <a:cs typeface="Constantia"/>
              </a:rPr>
              <a:t> </a:t>
            </a:r>
            <a:r>
              <a:rPr sz="1900" spc="-25" dirty="0">
                <a:latin typeface="Constantia"/>
                <a:cs typeface="Constantia"/>
              </a:rPr>
              <a:t>we</a:t>
            </a:r>
            <a:r>
              <a:rPr sz="1900" spc="-9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write</a:t>
            </a:r>
            <a:endParaRPr sz="1900" dirty="0">
              <a:latin typeface="Constantia"/>
              <a:cs typeface="Constantia"/>
            </a:endParaRPr>
          </a:p>
          <a:p>
            <a:pPr marL="1253490">
              <a:lnSpc>
                <a:spcPct val="100000"/>
              </a:lnSpc>
            </a:pPr>
            <a:r>
              <a:rPr sz="1900" i="1" spc="-5" dirty="0">
                <a:latin typeface="Constantia"/>
                <a:cs typeface="Constantia"/>
              </a:rPr>
              <a:t>a</a:t>
            </a:r>
            <a:r>
              <a:rPr sz="1900" i="1" spc="10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≢</a:t>
            </a:r>
            <a:r>
              <a:rPr sz="1900" spc="105" dirty="0">
                <a:latin typeface="Cambria Math"/>
                <a:cs typeface="Cambria Math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b</a:t>
            </a:r>
            <a:r>
              <a:rPr sz="1900" i="1" spc="1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(mod</a:t>
            </a:r>
            <a:r>
              <a:rPr sz="1900" spc="-10" dirty="0">
                <a:latin typeface="Constantia"/>
                <a:cs typeface="Constantia"/>
              </a:rPr>
              <a:t> </a:t>
            </a:r>
            <a:r>
              <a:rPr sz="1900" i="1" spc="-5" dirty="0">
                <a:latin typeface="Constantia"/>
                <a:cs typeface="Constantia"/>
              </a:rPr>
              <a:t>m</a:t>
            </a:r>
            <a:r>
              <a:rPr sz="1900" spc="-5" dirty="0">
                <a:latin typeface="Constantia"/>
                <a:cs typeface="Constantia"/>
              </a:rPr>
              <a:t>)</a:t>
            </a:r>
            <a:endParaRPr sz="1900" dirty="0">
              <a:latin typeface="Constantia"/>
              <a:cs typeface="Constantia"/>
            </a:endParaRPr>
          </a:p>
          <a:p>
            <a:pPr marL="105410" marR="549275" indent="-33655">
              <a:lnSpc>
                <a:spcPct val="80000"/>
              </a:lnSpc>
              <a:spcBef>
                <a:spcPts val="480"/>
              </a:spcBef>
            </a:pPr>
            <a:r>
              <a:rPr sz="2000" b="1" spc="-5" dirty="0">
                <a:latin typeface="Constantia"/>
                <a:cs typeface="Constantia"/>
              </a:rPr>
              <a:t>Example</a:t>
            </a:r>
            <a:r>
              <a:rPr sz="2000" spc="-5" dirty="0">
                <a:latin typeface="Constantia"/>
                <a:cs typeface="Constantia"/>
              </a:rPr>
              <a:t>: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Determine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whether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17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congruent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5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modulo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6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and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whether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24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onstantia"/>
                <a:cs typeface="Constantia"/>
              </a:rPr>
              <a:t>and </a:t>
            </a:r>
            <a:r>
              <a:rPr sz="2000" spc="-5" dirty="0">
                <a:latin typeface="Cambria Math"/>
                <a:cs typeface="Cambria Math"/>
              </a:rPr>
              <a:t>14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congruent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modulo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6.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Constantia"/>
              <a:cs typeface="Constantia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onstantia"/>
                <a:cs typeface="Constantia"/>
              </a:rPr>
              <a:t>Solution</a:t>
            </a:r>
            <a:r>
              <a:rPr sz="2000" dirty="0">
                <a:latin typeface="Constantia"/>
                <a:cs typeface="Constantia"/>
              </a:rPr>
              <a:t>:</a:t>
            </a:r>
          </a:p>
          <a:p>
            <a:pPr marL="745490" lvl="1" indent="-247015">
              <a:lnSpc>
                <a:spcPct val="100000"/>
              </a:lnSpc>
              <a:spcBef>
                <a:spcPts val="15"/>
              </a:spcBef>
              <a:buClr>
                <a:srgbClr val="009DD9"/>
              </a:buClr>
              <a:buSzPct val="68750"/>
              <a:buFont typeface="Segoe UI Symbol"/>
              <a:buChar char="⚫"/>
              <a:tabLst>
                <a:tab pos="745490" algn="l"/>
                <a:tab pos="746125" algn="l"/>
              </a:tabLst>
            </a:pPr>
            <a:r>
              <a:rPr sz="1600" spc="-5" dirty="0">
                <a:latin typeface="Cambria Math"/>
                <a:cs typeface="Cambria Math"/>
              </a:rPr>
              <a:t>17</a:t>
            </a:r>
            <a:r>
              <a:rPr sz="1600" spc="4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≡</a:t>
            </a:r>
            <a:r>
              <a:rPr sz="1600" spc="6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5</a:t>
            </a:r>
            <a:r>
              <a:rPr sz="1600" spc="4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onstantia"/>
                <a:cs typeface="Constantia"/>
              </a:rPr>
              <a:t>(mod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6)</a:t>
            </a:r>
            <a:r>
              <a:rPr sz="1600" spc="4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onstantia"/>
                <a:cs typeface="Constantia"/>
              </a:rPr>
              <a:t>because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6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onstantia"/>
                <a:cs typeface="Constantia"/>
              </a:rPr>
              <a:t>divides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17</a:t>
            </a:r>
            <a:r>
              <a:rPr sz="1600" spc="5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−</a:t>
            </a:r>
            <a:r>
              <a:rPr sz="1600" spc="5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5</a:t>
            </a:r>
            <a:r>
              <a:rPr sz="1600" spc="4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12.</a:t>
            </a:r>
            <a:endParaRPr sz="1600" dirty="0">
              <a:latin typeface="Cambria Math"/>
              <a:cs typeface="Cambria Math"/>
            </a:endParaRPr>
          </a:p>
          <a:p>
            <a:pPr marL="745490" lvl="1" indent="-247015">
              <a:lnSpc>
                <a:spcPct val="100000"/>
              </a:lnSpc>
              <a:buClr>
                <a:srgbClr val="009DD9"/>
              </a:buClr>
              <a:buSzPct val="68750"/>
              <a:buFont typeface="Segoe UI Symbol"/>
              <a:buChar char="⚫"/>
              <a:tabLst>
                <a:tab pos="745490" algn="l"/>
                <a:tab pos="746125" algn="l"/>
              </a:tabLst>
            </a:pPr>
            <a:r>
              <a:rPr sz="1600" spc="-5" dirty="0">
                <a:latin typeface="Cambria Math"/>
                <a:cs typeface="Cambria Math"/>
              </a:rPr>
              <a:t>24</a:t>
            </a:r>
            <a:r>
              <a:rPr sz="1600" spc="4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≢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14</a:t>
            </a:r>
            <a:r>
              <a:rPr sz="1600" spc="6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onstantia"/>
                <a:cs typeface="Constantia"/>
              </a:rPr>
              <a:t>(mod </a:t>
            </a:r>
            <a:r>
              <a:rPr sz="1600" spc="-5" dirty="0">
                <a:latin typeface="Cambria Math"/>
                <a:cs typeface="Cambria Math"/>
              </a:rPr>
              <a:t>6)</a:t>
            </a:r>
            <a:r>
              <a:rPr sz="1600" spc="25" dirty="0">
                <a:latin typeface="Cambria Math"/>
                <a:cs typeface="Cambria Math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since </a:t>
            </a:r>
            <a:r>
              <a:rPr sz="1600" spc="-5" dirty="0">
                <a:latin typeface="Cambria Math"/>
                <a:cs typeface="Cambria Math"/>
              </a:rPr>
              <a:t>6</a:t>
            </a:r>
            <a:r>
              <a:rPr sz="1600" spc="1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onstantia"/>
                <a:cs typeface="Constantia"/>
              </a:rPr>
              <a:t>divides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24</a:t>
            </a:r>
            <a:r>
              <a:rPr sz="1600" spc="6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−</a:t>
            </a:r>
            <a:r>
              <a:rPr sz="1600" spc="5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14</a:t>
            </a:r>
            <a:r>
              <a:rPr sz="1600" spc="4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10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is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not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divisible</a:t>
            </a:r>
            <a:r>
              <a:rPr sz="1600" spc="15" dirty="0">
                <a:latin typeface="Cambria Math"/>
                <a:cs typeface="Cambria Math"/>
              </a:rPr>
              <a:t> </a:t>
            </a:r>
            <a:r>
              <a:rPr sz="1600" spc="-15" dirty="0">
                <a:latin typeface="Cambria Math"/>
                <a:cs typeface="Cambria Math"/>
              </a:rPr>
              <a:t>by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6.</a:t>
            </a:r>
            <a:endParaRPr sz="1600" dirty="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7308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More</a:t>
            </a:r>
            <a:r>
              <a:rPr sz="5000" spc="-60" dirty="0"/>
              <a:t> </a:t>
            </a:r>
            <a:r>
              <a:rPr sz="5000" dirty="0"/>
              <a:t>on</a:t>
            </a:r>
            <a:r>
              <a:rPr sz="5000" spc="-40" dirty="0"/>
              <a:t> </a:t>
            </a:r>
            <a:r>
              <a:rPr sz="5000" spc="-5" dirty="0"/>
              <a:t>Congruences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767587" y="1950847"/>
            <a:ext cx="7755255" cy="36671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5244" marR="36195" indent="-43180">
              <a:lnSpc>
                <a:spcPct val="99600"/>
              </a:lnSpc>
              <a:spcBef>
                <a:spcPts val="114"/>
              </a:spcBef>
            </a:pPr>
            <a:r>
              <a:rPr sz="2600" b="1" spc="-5" dirty="0">
                <a:latin typeface="Constantia"/>
                <a:cs typeface="Constantia"/>
              </a:rPr>
              <a:t>Theorem</a:t>
            </a:r>
            <a:r>
              <a:rPr sz="2600" b="1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4</a:t>
            </a:r>
            <a:r>
              <a:rPr sz="2600" spc="-10" dirty="0">
                <a:latin typeface="Constantia"/>
                <a:cs typeface="Constantia"/>
              </a:rPr>
              <a:t>: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Let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positive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integer.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integers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 </a:t>
            </a:r>
            <a:r>
              <a:rPr sz="2600" i="1" spc="-5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i="1" dirty="0">
                <a:latin typeface="Constantia"/>
                <a:cs typeface="Constantia"/>
              </a:rPr>
              <a:t>b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10" dirty="0">
                <a:latin typeface="Constantia"/>
                <a:cs typeface="Constantia"/>
              </a:rPr>
              <a:t>congruent </a:t>
            </a:r>
            <a:r>
              <a:rPr sz="2600" spc="-5" dirty="0">
                <a:latin typeface="Constantia"/>
                <a:cs typeface="Constantia"/>
              </a:rPr>
              <a:t>modulo </a:t>
            </a:r>
            <a:r>
              <a:rPr sz="2600" i="1" dirty="0">
                <a:latin typeface="Constantia"/>
                <a:cs typeface="Constantia"/>
              </a:rPr>
              <a:t>m </a:t>
            </a:r>
            <a:r>
              <a:rPr sz="2600" spc="-5" dirty="0">
                <a:latin typeface="Constantia"/>
                <a:cs typeface="Constantia"/>
              </a:rPr>
              <a:t>if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only </a:t>
            </a:r>
            <a:r>
              <a:rPr sz="2600" spc="-5" dirty="0">
                <a:latin typeface="Constantia"/>
                <a:cs typeface="Constantia"/>
              </a:rPr>
              <a:t>if </a:t>
            </a:r>
            <a:r>
              <a:rPr sz="2600" spc="-10" dirty="0">
                <a:latin typeface="Constantia"/>
                <a:cs typeface="Constantia"/>
              </a:rPr>
              <a:t>there is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integer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k</a:t>
            </a:r>
            <a:r>
              <a:rPr sz="2600" i="1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such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b</a:t>
            </a:r>
            <a:r>
              <a:rPr sz="2600" i="1" spc="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 </a:t>
            </a:r>
            <a:r>
              <a:rPr sz="2600" i="1" spc="-5" dirty="0">
                <a:latin typeface="Constantia"/>
                <a:cs typeface="Constantia"/>
              </a:rPr>
              <a:t>km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  <a:p>
            <a:pPr marL="111125">
              <a:lnSpc>
                <a:spcPct val="100000"/>
              </a:lnSpc>
              <a:spcBef>
                <a:spcPts val="625"/>
              </a:spcBef>
            </a:pPr>
            <a:r>
              <a:rPr sz="2600" b="1" spc="-10" dirty="0">
                <a:latin typeface="Constantia"/>
                <a:cs typeface="Constantia"/>
              </a:rPr>
              <a:t>Proof</a:t>
            </a:r>
            <a:r>
              <a:rPr sz="2600" spc="-10" dirty="0">
                <a:latin typeface="Constantia"/>
                <a:cs typeface="Constantia"/>
              </a:rPr>
              <a:t>:</a:t>
            </a:r>
            <a:endParaRPr sz="2600" dirty="0">
              <a:latin typeface="Constantia"/>
              <a:cs typeface="Constantia"/>
            </a:endParaRPr>
          </a:p>
          <a:p>
            <a:pPr marL="421005" marR="5080" indent="-247015">
              <a:lnSpc>
                <a:spcPct val="99600"/>
              </a:lnSpc>
              <a:spcBef>
                <a:spcPts val="62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21640" algn="l"/>
                <a:tab pos="1001394" algn="l"/>
                <a:tab pos="1372235" algn="l"/>
                <a:tab pos="2216785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	</a:t>
            </a:r>
            <a:r>
              <a:rPr sz="2400" dirty="0">
                <a:latin typeface="Cambria Math"/>
                <a:cs typeface="Cambria Math"/>
              </a:rPr>
              <a:t>≡	</a:t>
            </a:r>
            <a:r>
              <a:rPr sz="2400" i="1" dirty="0">
                <a:latin typeface="Constantia"/>
                <a:cs typeface="Constantia"/>
              </a:rPr>
              <a:t>b </a:t>
            </a:r>
            <a:r>
              <a:rPr sz="2400" dirty="0">
                <a:latin typeface="Constantia"/>
                <a:cs typeface="Constantia"/>
              </a:rPr>
              <a:t>(mod </a:t>
            </a:r>
            <a:r>
              <a:rPr sz="2400" i="1" spc="-5" dirty="0">
                <a:latin typeface="Constantia"/>
                <a:cs typeface="Constantia"/>
              </a:rPr>
              <a:t>m</a:t>
            </a:r>
            <a:r>
              <a:rPr sz="2400" spc="-5" dirty="0">
                <a:latin typeface="Constantia"/>
                <a:cs typeface="Constantia"/>
              </a:rPr>
              <a:t>), then </a:t>
            </a:r>
            <a:r>
              <a:rPr sz="2400" spc="-15" dirty="0">
                <a:latin typeface="Constantia"/>
                <a:cs typeface="Constantia"/>
              </a:rPr>
              <a:t>(by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definition of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congruence)	</a:t>
            </a:r>
            <a:r>
              <a:rPr sz="2400" i="1" dirty="0">
                <a:latin typeface="Constantia"/>
                <a:cs typeface="Constantia"/>
              </a:rPr>
              <a:t>m</a:t>
            </a:r>
            <a:r>
              <a:rPr sz="2400" i="1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|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–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Hence,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integer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k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such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 –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=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km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equivalently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 =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+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km.</a:t>
            </a:r>
            <a:endParaRPr sz="2400" dirty="0">
              <a:latin typeface="Constantia"/>
              <a:cs typeface="Constantia"/>
            </a:endParaRPr>
          </a:p>
          <a:p>
            <a:pPr marL="421005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21640" algn="l"/>
              </a:tabLst>
            </a:pPr>
            <a:r>
              <a:rPr sz="2400" spc="-35" dirty="0">
                <a:latin typeface="Constantia"/>
                <a:cs typeface="Constantia"/>
              </a:rPr>
              <a:t>Conversely,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if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integer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k</a:t>
            </a:r>
            <a:r>
              <a:rPr sz="2400" i="1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such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 =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+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km,</a:t>
            </a:r>
            <a:endParaRPr sz="2400" dirty="0">
              <a:latin typeface="Constantia"/>
              <a:cs typeface="Constantia"/>
            </a:endParaRPr>
          </a:p>
          <a:p>
            <a:pPr marL="421005">
              <a:lnSpc>
                <a:spcPct val="100000"/>
              </a:lnSpc>
              <a:spcBef>
                <a:spcPts val="25"/>
              </a:spcBef>
              <a:tabLst>
                <a:tab pos="5621655" algn="l"/>
                <a:tab pos="5991860" algn="l"/>
              </a:tabLst>
            </a:pP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km</a:t>
            </a:r>
            <a:r>
              <a:rPr sz="2400" i="1" spc="-2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= a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– </a:t>
            </a:r>
            <a:r>
              <a:rPr sz="2400" i="1" spc="-45" dirty="0">
                <a:latin typeface="Constantia"/>
                <a:cs typeface="Constantia"/>
              </a:rPr>
              <a:t>b.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Hence</a:t>
            </a:r>
            <a:r>
              <a:rPr sz="2400" i="1" spc="-20" dirty="0">
                <a:latin typeface="Constantia"/>
                <a:cs typeface="Constantia"/>
              </a:rPr>
              <a:t>,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m</a:t>
            </a:r>
            <a:r>
              <a:rPr sz="2400" i="1" spc="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|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 –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	</a:t>
            </a:r>
            <a:r>
              <a:rPr sz="2400" dirty="0">
                <a:latin typeface="Cambria Math"/>
                <a:cs typeface="Cambria Math"/>
              </a:rPr>
              <a:t>≡	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(mod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).</a:t>
            </a: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46007" y="5398008"/>
            <a:ext cx="178307" cy="178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26465"/>
            <a:ext cx="720661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spc="-10" dirty="0"/>
              <a:t>Relationship between </a:t>
            </a:r>
            <a:r>
              <a:rPr spc="-5" dirty="0"/>
              <a:t> (mod</a:t>
            </a:r>
            <a:r>
              <a:rPr spc="-10" dirty="0"/>
              <a:t> </a:t>
            </a:r>
            <a:r>
              <a:rPr i="1" dirty="0">
                <a:latin typeface="Calibri"/>
                <a:cs typeface="Calibri"/>
              </a:rPr>
              <a:t>m</a:t>
            </a:r>
            <a:r>
              <a:rPr dirty="0"/>
              <a:t>)</a:t>
            </a:r>
            <a:r>
              <a:rPr spc="-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b="1" spc="-5" dirty="0">
                <a:latin typeface="Calibri"/>
                <a:cs typeface="Calibri"/>
              </a:rPr>
              <a:t>mod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m</a:t>
            </a:r>
            <a:r>
              <a:rPr i="1" spc="-20" dirty="0">
                <a:latin typeface="Calibri"/>
                <a:cs typeface="Calibri"/>
              </a:rPr>
              <a:t> </a:t>
            </a:r>
            <a:r>
              <a:rPr spc="-10" dirty="0"/>
              <a:t>Notations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50847"/>
            <a:ext cx="7994015" cy="3834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5760" indent="-353695">
              <a:lnSpc>
                <a:spcPts val="311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5760" algn="l"/>
                <a:tab pos="366395" algn="l"/>
                <a:tab pos="3566795" algn="l"/>
                <a:tab pos="396621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use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“mod”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	</a:t>
            </a:r>
            <a:r>
              <a:rPr sz="2600" dirty="0">
                <a:latin typeface="Cambria Math"/>
                <a:cs typeface="Cambria Math"/>
              </a:rPr>
              <a:t>≡	</a:t>
            </a:r>
            <a:r>
              <a:rPr sz="2600" i="1" dirty="0">
                <a:latin typeface="Constantia"/>
                <a:cs typeface="Constantia"/>
              </a:rPr>
              <a:t>b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(mod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-1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mod</a:t>
            </a:r>
            <a:r>
              <a:rPr sz="2600" b="1" spc="-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m</a:t>
            </a:r>
            <a:r>
              <a:rPr sz="2600" i="1" spc="-1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=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b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ts val="3110"/>
              </a:lnSpc>
            </a:pPr>
            <a:r>
              <a:rPr sz="2600" spc="-10" dirty="0">
                <a:latin typeface="Constantia"/>
                <a:cs typeface="Constantia"/>
              </a:rPr>
              <a:t>are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different</a:t>
            </a:r>
            <a:r>
              <a:rPr sz="2600" i="1" spc="-1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61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  <a:tab pos="953135" algn="l"/>
                <a:tab pos="1323340" algn="l"/>
              </a:tabLst>
            </a:pPr>
            <a:r>
              <a:rPr sz="2400" i="1" dirty="0">
                <a:latin typeface="Constantia"/>
                <a:cs typeface="Constantia"/>
              </a:rPr>
              <a:t>a	</a:t>
            </a:r>
            <a:r>
              <a:rPr sz="2400" dirty="0">
                <a:latin typeface="Cambria Math"/>
                <a:cs typeface="Cambria Math"/>
              </a:rPr>
              <a:t>≡	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(mod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-5" dirty="0">
                <a:latin typeface="Constantia"/>
                <a:cs typeface="Constantia"/>
              </a:rPr>
              <a:t> 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relation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integers.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5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  <a:tab pos="2900680" algn="l"/>
              </a:tabLst>
            </a:pP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 </a:t>
            </a:r>
            <a:r>
              <a:rPr sz="2400" b="1" spc="-5" dirty="0">
                <a:latin typeface="Constantia"/>
                <a:cs typeface="Constantia"/>
              </a:rPr>
              <a:t>mod</a:t>
            </a:r>
            <a:r>
              <a:rPr sz="2400" b="1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m = </a:t>
            </a:r>
            <a:r>
              <a:rPr sz="2400" i="1" spc="-25" dirty="0">
                <a:latin typeface="Constantia"/>
                <a:cs typeface="Constantia"/>
              </a:rPr>
              <a:t>b,	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notation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mod</a:t>
            </a:r>
            <a:r>
              <a:rPr sz="2400" b="1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denotes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function</a:t>
            </a:r>
            <a:r>
              <a:rPr sz="2400" i="1" spc="-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6385" marR="636905" indent="-274320" algn="just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relationship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between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these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notations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made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clear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this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theorem.</a:t>
            </a:r>
            <a:endParaRPr sz="2600">
              <a:latin typeface="Constantia"/>
              <a:cs typeface="Constantia"/>
            </a:endParaRPr>
          </a:p>
          <a:p>
            <a:pPr marL="286385" marR="508634" indent="-274320" algn="just">
              <a:lnSpc>
                <a:spcPct val="99600"/>
              </a:lnSpc>
              <a:spcBef>
                <a:spcPts val="66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Constantia"/>
                <a:cs typeface="Constantia"/>
              </a:rPr>
              <a:t>Theorem</a:t>
            </a:r>
            <a:r>
              <a:rPr sz="2600" b="1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3</a:t>
            </a:r>
            <a:r>
              <a:rPr sz="2600" spc="-10" dirty="0">
                <a:latin typeface="Constantia"/>
                <a:cs typeface="Constantia"/>
              </a:rPr>
              <a:t>: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Let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b</a:t>
            </a:r>
            <a:r>
              <a:rPr sz="2600" i="1" spc="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integers,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let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m</a:t>
            </a:r>
            <a:r>
              <a:rPr sz="2600" i="1" spc="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positive </a:t>
            </a:r>
            <a:r>
              <a:rPr sz="2600" spc="-40" dirty="0">
                <a:latin typeface="Constantia"/>
                <a:cs typeface="Constantia"/>
              </a:rPr>
              <a:t>integer. </a:t>
            </a:r>
            <a:r>
              <a:rPr sz="2600" spc="-5" dirty="0">
                <a:latin typeface="Constantia"/>
                <a:cs typeface="Constantia"/>
              </a:rPr>
              <a:t>Then </a:t>
            </a:r>
            <a:r>
              <a:rPr sz="2600" i="1" dirty="0">
                <a:latin typeface="Constantia"/>
                <a:cs typeface="Constantia"/>
              </a:rPr>
              <a:t>a </a:t>
            </a:r>
            <a:r>
              <a:rPr sz="2600" dirty="0">
                <a:latin typeface="Cambria Math"/>
                <a:cs typeface="Cambria Math"/>
              </a:rPr>
              <a:t>≡ </a:t>
            </a:r>
            <a:r>
              <a:rPr sz="2600" i="1" dirty="0">
                <a:latin typeface="Constantia"/>
                <a:cs typeface="Constantia"/>
              </a:rPr>
              <a:t>b </a:t>
            </a:r>
            <a:r>
              <a:rPr sz="2600" dirty="0">
                <a:latin typeface="Constantia"/>
                <a:cs typeface="Constantia"/>
              </a:rPr>
              <a:t>(mod </a:t>
            </a:r>
            <a:r>
              <a:rPr sz="2600" i="1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if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only </a:t>
            </a:r>
            <a:r>
              <a:rPr sz="2600" spc="-5" dirty="0">
                <a:latin typeface="Constantia"/>
                <a:cs typeface="Constantia"/>
              </a:rPr>
              <a:t>if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mod</a:t>
            </a:r>
            <a:r>
              <a:rPr sz="2600" b="1" spc="-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m</a:t>
            </a:r>
            <a:r>
              <a:rPr sz="2600" i="1" spc="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=</a:t>
            </a:r>
            <a:r>
              <a:rPr sz="2600" i="1" spc="-1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b</a:t>
            </a:r>
            <a:r>
              <a:rPr sz="2600" i="1" spc="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mod</a:t>
            </a:r>
            <a:r>
              <a:rPr sz="2600" b="1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m.</a:t>
            </a:r>
            <a:r>
              <a:rPr sz="2600" i="1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</a:t>
            </a:r>
            <a:r>
              <a:rPr sz="2600" i="1" spc="-5" dirty="0">
                <a:latin typeface="Constantia"/>
                <a:cs typeface="Constantia"/>
              </a:rPr>
              <a:t>Proof</a:t>
            </a:r>
            <a:r>
              <a:rPr sz="2600" i="1" spc="58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in </a:t>
            </a:r>
            <a:r>
              <a:rPr sz="2600" i="1" spc="-15" dirty="0">
                <a:latin typeface="Constantia"/>
                <a:cs typeface="Constantia"/>
              </a:rPr>
              <a:t>the</a:t>
            </a:r>
            <a:r>
              <a:rPr sz="2600" i="1" spc="-20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exercises</a:t>
            </a:r>
            <a:r>
              <a:rPr sz="2600" spc="-10" dirty="0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111961"/>
            <a:ext cx="8312784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Congruencies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Sums</a:t>
            </a:r>
            <a:r>
              <a:rPr spc="-1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5" dirty="0"/>
              <a:t>Products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50847"/>
            <a:ext cx="8027670" cy="2936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5"/>
              </a:spcBef>
              <a:tabLst>
                <a:tab pos="4257040" algn="l"/>
                <a:tab pos="4583430" algn="l"/>
                <a:tab pos="4982845" algn="l"/>
                <a:tab pos="7258684" algn="l"/>
                <a:tab pos="7564755" algn="l"/>
              </a:tabLst>
            </a:pPr>
            <a:r>
              <a:rPr sz="2600" spc="10" dirty="0">
                <a:latin typeface="Constantia"/>
                <a:cs typeface="Constantia"/>
              </a:rPr>
              <a:t>Let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positive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integer.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If	</a:t>
            </a:r>
            <a:r>
              <a:rPr sz="2600" i="1" dirty="0">
                <a:latin typeface="Constantia"/>
                <a:cs typeface="Constantia"/>
              </a:rPr>
              <a:t>a	</a:t>
            </a:r>
            <a:r>
              <a:rPr sz="2600" dirty="0">
                <a:latin typeface="Cambria Math"/>
                <a:cs typeface="Cambria Math"/>
              </a:rPr>
              <a:t>≡	</a:t>
            </a:r>
            <a:r>
              <a:rPr sz="2600" i="1" dirty="0">
                <a:latin typeface="Constantia"/>
                <a:cs typeface="Constantia"/>
              </a:rPr>
              <a:t>b</a:t>
            </a:r>
            <a:r>
              <a:rPr sz="2600" i="1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(mod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	</a:t>
            </a:r>
            <a:r>
              <a:rPr sz="2600" i="1" dirty="0">
                <a:latin typeface="Constantia"/>
                <a:cs typeface="Constantia"/>
              </a:rPr>
              <a:t>c	</a:t>
            </a:r>
            <a:r>
              <a:rPr sz="2600" dirty="0">
                <a:latin typeface="Cambria Math"/>
                <a:cs typeface="Cambria Math"/>
              </a:rPr>
              <a:t>≡</a:t>
            </a:r>
            <a:endParaRPr sz="2600">
              <a:latin typeface="Cambria Math"/>
              <a:cs typeface="Cambria Math"/>
            </a:endParaRPr>
          </a:p>
          <a:p>
            <a:pPr marL="286385">
              <a:lnSpc>
                <a:spcPts val="3110"/>
              </a:lnSpc>
            </a:pPr>
            <a:r>
              <a:rPr sz="2600" i="1" dirty="0">
                <a:latin typeface="Constantia"/>
                <a:cs typeface="Constantia"/>
              </a:rPr>
              <a:t>d</a:t>
            </a:r>
            <a:r>
              <a:rPr sz="2600" i="1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(mod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),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then</a:t>
            </a:r>
            <a:endParaRPr sz="2600">
              <a:latin typeface="Constantia"/>
              <a:cs typeface="Constantia"/>
            </a:endParaRPr>
          </a:p>
          <a:p>
            <a:pPr marL="508000">
              <a:lnSpc>
                <a:spcPct val="100000"/>
              </a:lnSpc>
              <a:spcBef>
                <a:spcPts val="650"/>
              </a:spcBef>
              <a:tabLst>
                <a:tab pos="1321435" algn="l"/>
                <a:tab pos="1722755" algn="l"/>
                <a:tab pos="4900930" algn="l"/>
                <a:tab pos="5301615" algn="l"/>
              </a:tabLst>
            </a:pP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+ c	</a:t>
            </a:r>
            <a:r>
              <a:rPr sz="2600" dirty="0">
                <a:latin typeface="Cambria Math"/>
                <a:cs typeface="Cambria Math"/>
              </a:rPr>
              <a:t>≡	</a:t>
            </a:r>
            <a:r>
              <a:rPr sz="2600" i="1" dirty="0">
                <a:latin typeface="Constantia"/>
                <a:cs typeface="Constantia"/>
              </a:rPr>
              <a:t>b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+</a:t>
            </a:r>
            <a:r>
              <a:rPr sz="2600" i="1" spc="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d</a:t>
            </a:r>
            <a:r>
              <a:rPr sz="2600" i="1" spc="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(mod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ac	</a:t>
            </a:r>
            <a:r>
              <a:rPr sz="2600" dirty="0">
                <a:latin typeface="Cambria Math"/>
                <a:cs typeface="Cambria Math"/>
              </a:rPr>
              <a:t>≡	</a:t>
            </a:r>
            <a:r>
              <a:rPr sz="2600" i="1" dirty="0">
                <a:latin typeface="Constantia"/>
                <a:cs typeface="Constantia"/>
              </a:rPr>
              <a:t>bd</a:t>
            </a:r>
            <a:r>
              <a:rPr sz="2600" i="1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(mod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3083560" algn="l"/>
                <a:tab pos="3484879" algn="l"/>
                <a:tab pos="5678170" algn="l"/>
                <a:tab pos="6198870" algn="l"/>
                <a:tab pos="6598920" algn="l"/>
              </a:tabLst>
            </a:pPr>
            <a:r>
              <a:rPr sz="2600" b="1" spc="-5" dirty="0">
                <a:latin typeface="Constantia"/>
                <a:cs typeface="Constantia"/>
              </a:rPr>
              <a:t>Example</a:t>
            </a:r>
            <a:r>
              <a:rPr sz="2600" spc="-5" dirty="0">
                <a:latin typeface="Constantia"/>
                <a:cs typeface="Constantia"/>
              </a:rPr>
              <a:t>: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Because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7	≡	2</a:t>
            </a:r>
            <a:r>
              <a:rPr sz="2600" spc="30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(mod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5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	</a:t>
            </a:r>
            <a:r>
              <a:rPr sz="2600" spc="-5" dirty="0">
                <a:latin typeface="Cambria Math"/>
                <a:cs typeface="Cambria Math"/>
              </a:rPr>
              <a:t>11	</a:t>
            </a:r>
            <a:r>
              <a:rPr sz="2600" dirty="0">
                <a:latin typeface="Cambria Math"/>
                <a:cs typeface="Cambria Math"/>
              </a:rPr>
              <a:t>≡	1 </a:t>
            </a:r>
            <a:r>
              <a:rPr sz="2600" dirty="0">
                <a:latin typeface="Constantia"/>
                <a:cs typeface="Constantia"/>
              </a:rPr>
              <a:t>(mod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5</a:t>
            </a:r>
            <a:r>
              <a:rPr sz="2600" spc="-5" dirty="0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follows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Theorem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5</a:t>
            </a:r>
            <a:r>
              <a:rPr sz="2600" spc="40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endParaRPr sz="2600">
              <a:latin typeface="Constantia"/>
              <a:cs typeface="Constantia"/>
            </a:endParaRPr>
          </a:p>
          <a:p>
            <a:pPr marL="747395">
              <a:lnSpc>
                <a:spcPct val="100000"/>
              </a:lnSpc>
              <a:spcBef>
                <a:spcPts val="530"/>
              </a:spcBef>
            </a:pPr>
            <a:r>
              <a:rPr sz="2100" dirty="0">
                <a:latin typeface="Cambria Math"/>
                <a:cs typeface="Cambria Math"/>
              </a:rPr>
              <a:t>18</a:t>
            </a:r>
            <a:r>
              <a:rPr sz="2100" spc="-10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=</a:t>
            </a:r>
            <a:r>
              <a:rPr sz="2100" spc="-10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7</a:t>
            </a:r>
            <a:r>
              <a:rPr sz="2100" spc="-5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+ 11</a:t>
            </a:r>
            <a:r>
              <a:rPr sz="2100" spc="65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≡</a:t>
            </a:r>
            <a:r>
              <a:rPr sz="2100" spc="500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2</a:t>
            </a:r>
            <a:r>
              <a:rPr sz="2100" spc="-5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+</a:t>
            </a:r>
            <a:r>
              <a:rPr sz="2100" spc="-15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1</a:t>
            </a:r>
            <a:r>
              <a:rPr sz="2100" spc="-5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= 3</a:t>
            </a:r>
            <a:r>
              <a:rPr sz="2100" spc="35" dirty="0">
                <a:latin typeface="Cambria Math"/>
                <a:cs typeface="Cambria Math"/>
              </a:rPr>
              <a:t> </a:t>
            </a:r>
            <a:r>
              <a:rPr sz="2100" dirty="0">
                <a:latin typeface="Constantia"/>
                <a:cs typeface="Constantia"/>
              </a:rPr>
              <a:t>(mod</a:t>
            </a:r>
            <a:r>
              <a:rPr sz="2100" spc="-45" dirty="0">
                <a:latin typeface="Constantia"/>
                <a:cs typeface="Constantia"/>
              </a:rPr>
              <a:t> </a:t>
            </a:r>
            <a:r>
              <a:rPr sz="2100" dirty="0">
                <a:latin typeface="Cambria Math"/>
                <a:cs typeface="Cambria Math"/>
              </a:rPr>
              <a:t>5</a:t>
            </a:r>
            <a:r>
              <a:rPr sz="2100" dirty="0">
                <a:latin typeface="Constantia"/>
                <a:cs typeface="Constantia"/>
              </a:rPr>
              <a:t>)</a:t>
            </a:r>
            <a:endParaRPr sz="2100">
              <a:latin typeface="Constantia"/>
              <a:cs typeface="Constantia"/>
            </a:endParaRPr>
          </a:p>
          <a:p>
            <a:pPr marL="747395">
              <a:lnSpc>
                <a:spcPct val="100000"/>
              </a:lnSpc>
              <a:spcBef>
                <a:spcPts val="505"/>
              </a:spcBef>
              <a:tabLst>
                <a:tab pos="2047239" algn="l"/>
              </a:tabLst>
            </a:pPr>
            <a:r>
              <a:rPr sz="2100" dirty="0">
                <a:latin typeface="Cambria Math"/>
                <a:cs typeface="Cambria Math"/>
              </a:rPr>
              <a:t>77 =</a:t>
            </a:r>
            <a:r>
              <a:rPr sz="2100" spc="-5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7</a:t>
            </a:r>
            <a:r>
              <a:rPr sz="2100" spc="459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11	≡</a:t>
            </a:r>
            <a:r>
              <a:rPr sz="2100" spc="35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2</a:t>
            </a:r>
            <a:r>
              <a:rPr sz="2100" spc="-10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+</a:t>
            </a:r>
            <a:r>
              <a:rPr sz="2100" spc="-15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1</a:t>
            </a:r>
            <a:r>
              <a:rPr sz="2100" spc="-10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=</a:t>
            </a:r>
            <a:r>
              <a:rPr sz="2100" spc="-5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3</a:t>
            </a:r>
            <a:r>
              <a:rPr sz="2100" spc="20" dirty="0">
                <a:latin typeface="Cambria Math"/>
                <a:cs typeface="Cambria Math"/>
              </a:rPr>
              <a:t> </a:t>
            </a:r>
            <a:r>
              <a:rPr sz="2100" dirty="0">
                <a:latin typeface="Constantia"/>
                <a:cs typeface="Constantia"/>
              </a:rPr>
              <a:t>(mod</a:t>
            </a:r>
            <a:r>
              <a:rPr sz="2100" spc="-45" dirty="0">
                <a:latin typeface="Constantia"/>
                <a:cs typeface="Constantia"/>
              </a:rPr>
              <a:t> </a:t>
            </a:r>
            <a:r>
              <a:rPr sz="2100" dirty="0">
                <a:latin typeface="Cambria Math"/>
                <a:cs typeface="Cambria Math"/>
              </a:rPr>
              <a:t>5</a:t>
            </a:r>
            <a:r>
              <a:rPr sz="2100" dirty="0">
                <a:latin typeface="Constantia"/>
                <a:cs typeface="Constantia"/>
              </a:rPr>
              <a:t>)</a:t>
            </a:r>
            <a:endParaRPr sz="21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93607" y="4864608"/>
            <a:ext cx="178307" cy="178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256741"/>
            <a:ext cx="7435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Algebraic</a:t>
            </a:r>
            <a:r>
              <a:rPr sz="3600" spc="-35" dirty="0"/>
              <a:t> </a:t>
            </a:r>
            <a:r>
              <a:rPr sz="3600" spc="-5" dirty="0"/>
              <a:t>Manipulation</a:t>
            </a:r>
            <a:r>
              <a:rPr sz="3600" spc="-45" dirty="0"/>
              <a:t> </a:t>
            </a:r>
            <a:r>
              <a:rPr sz="3600" spc="-5" dirty="0"/>
              <a:t>of</a:t>
            </a:r>
            <a:r>
              <a:rPr sz="3600" dirty="0"/>
              <a:t> </a:t>
            </a:r>
            <a:r>
              <a:rPr sz="3600" spc="-5" dirty="0"/>
              <a:t>Congruencies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535940" y="1918842"/>
            <a:ext cx="8030209" cy="42049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6385" marR="812800" indent="-274320">
              <a:lnSpc>
                <a:spcPts val="2380"/>
              </a:lnSpc>
              <a:spcBef>
                <a:spcPts val="39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Multiplying</a:t>
            </a:r>
            <a:r>
              <a:rPr sz="2200" spc="-5" dirty="0">
                <a:latin typeface="Constantia"/>
                <a:cs typeface="Constantia"/>
              </a:rPr>
              <a:t> both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sides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valid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congruence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preserves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validity.</a:t>
            </a:r>
            <a:endParaRPr sz="2200">
              <a:latin typeface="Constantia"/>
              <a:cs typeface="Constantia"/>
            </a:endParaRPr>
          </a:p>
          <a:p>
            <a:pPr marL="660400">
              <a:lnSpc>
                <a:spcPts val="2280"/>
              </a:lnSpc>
              <a:spcBef>
                <a:spcPts val="220"/>
              </a:spcBef>
              <a:tabLst>
                <a:tab pos="958850" algn="l"/>
              </a:tabLst>
            </a:pPr>
            <a:r>
              <a:rPr sz="2000" dirty="0">
                <a:latin typeface="Constantia"/>
                <a:cs typeface="Constantia"/>
              </a:rPr>
              <a:t>If	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459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b </a:t>
            </a:r>
            <a:r>
              <a:rPr sz="2000" dirty="0">
                <a:latin typeface="Constantia"/>
                <a:cs typeface="Constantia"/>
              </a:rPr>
              <a:t>(mod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m</a:t>
            </a:r>
            <a:r>
              <a:rPr sz="2000" spc="-5" dirty="0">
                <a:latin typeface="Constantia"/>
                <a:cs typeface="Constantia"/>
              </a:rPr>
              <a:t>)</a:t>
            </a:r>
            <a:r>
              <a:rPr sz="2000" dirty="0">
                <a:latin typeface="Constantia"/>
                <a:cs typeface="Constantia"/>
              </a:rPr>
              <a:t> holds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∙</a:t>
            </a:r>
            <a:r>
              <a:rPr sz="2000" i="1" dirty="0">
                <a:latin typeface="Constantia"/>
                <a:cs typeface="Constantia"/>
              </a:rPr>
              <a:t>a  </a:t>
            </a:r>
            <a:r>
              <a:rPr sz="2000" dirty="0">
                <a:latin typeface="Cambria Math"/>
                <a:cs typeface="Cambria Math"/>
              </a:rPr>
              <a:t>≡ 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∙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i="1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(mod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m</a:t>
            </a:r>
            <a:r>
              <a:rPr sz="2000" spc="-5" dirty="0">
                <a:latin typeface="Constantia"/>
                <a:cs typeface="Constantia"/>
              </a:rPr>
              <a:t>),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where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i="1" spc="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any</a:t>
            </a:r>
            <a:endParaRPr sz="2000">
              <a:latin typeface="Constantia"/>
              <a:cs typeface="Constantia"/>
            </a:endParaRPr>
          </a:p>
          <a:p>
            <a:pPr marL="652780">
              <a:lnSpc>
                <a:spcPts val="2280"/>
              </a:lnSpc>
            </a:pPr>
            <a:r>
              <a:rPr sz="2000" spc="-30" dirty="0">
                <a:latin typeface="Constantia"/>
                <a:cs typeface="Constantia"/>
              </a:rPr>
              <a:t>integer,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holds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by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Theorem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5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d</a:t>
            </a:r>
            <a:r>
              <a:rPr sz="2000" i="1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c</a:t>
            </a:r>
            <a:r>
              <a:rPr sz="2000" spc="-5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286385" marR="200660" indent="-274320">
              <a:lnSpc>
                <a:spcPts val="2380"/>
              </a:lnSpc>
              <a:spcBef>
                <a:spcPts val="54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latin typeface="Constantia"/>
                <a:cs typeface="Constantia"/>
              </a:rPr>
              <a:t>Adding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both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sides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valid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congruence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preserves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validity.</a:t>
            </a:r>
            <a:endParaRPr sz="2200">
              <a:latin typeface="Constantia"/>
              <a:cs typeface="Constantia"/>
            </a:endParaRPr>
          </a:p>
          <a:p>
            <a:pPr marL="660400">
              <a:lnSpc>
                <a:spcPts val="2280"/>
              </a:lnSpc>
              <a:spcBef>
                <a:spcPts val="220"/>
              </a:spcBef>
              <a:tabLst>
                <a:tab pos="958850" algn="l"/>
              </a:tabLst>
            </a:pPr>
            <a:r>
              <a:rPr sz="2000" dirty="0">
                <a:latin typeface="Constantia"/>
                <a:cs typeface="Constantia"/>
              </a:rPr>
              <a:t>If	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459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475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i="1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(mod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m</a:t>
            </a:r>
            <a:r>
              <a:rPr sz="2000" spc="-5" dirty="0">
                <a:latin typeface="Constantia"/>
                <a:cs typeface="Constantia"/>
              </a:rPr>
              <a:t>)</a:t>
            </a:r>
            <a:r>
              <a:rPr sz="2000" dirty="0">
                <a:latin typeface="Constantia"/>
                <a:cs typeface="Constantia"/>
              </a:rPr>
              <a:t> holds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then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i="1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+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i="1" spc="480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≡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i="1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+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 </a:t>
            </a:r>
            <a:r>
              <a:rPr sz="2000" dirty="0">
                <a:latin typeface="Constantia"/>
                <a:cs typeface="Constantia"/>
              </a:rPr>
              <a:t>(mod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m</a:t>
            </a:r>
            <a:r>
              <a:rPr sz="2000" dirty="0">
                <a:latin typeface="Constantia"/>
                <a:cs typeface="Constantia"/>
              </a:rPr>
              <a:t>),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where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i="1" spc="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any</a:t>
            </a:r>
            <a:endParaRPr sz="2000">
              <a:latin typeface="Constantia"/>
              <a:cs typeface="Constantia"/>
            </a:endParaRPr>
          </a:p>
          <a:p>
            <a:pPr marL="652780">
              <a:lnSpc>
                <a:spcPts val="2280"/>
              </a:lnSpc>
            </a:pPr>
            <a:r>
              <a:rPr sz="2000" spc="-30" dirty="0">
                <a:latin typeface="Constantia"/>
                <a:cs typeface="Constantia"/>
              </a:rPr>
              <a:t>integer,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holds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by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Theorem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ambria Math"/>
                <a:cs typeface="Cambria Math"/>
              </a:rPr>
              <a:t>5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d</a:t>
            </a:r>
            <a:r>
              <a:rPr sz="2000" i="1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i="1" spc="-5" dirty="0">
                <a:latin typeface="Constantia"/>
                <a:cs typeface="Constantia"/>
              </a:rPr>
              <a:t>c</a:t>
            </a:r>
            <a:r>
              <a:rPr sz="2000" spc="-5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286385" marR="262255" indent="-274320">
              <a:lnSpc>
                <a:spcPts val="2380"/>
              </a:lnSpc>
              <a:spcBef>
                <a:spcPts val="54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latin typeface="Constantia"/>
                <a:cs typeface="Constantia"/>
              </a:rPr>
              <a:t>Dividing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congruence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</a:t>
            </a:r>
            <a:r>
              <a:rPr sz="2200" spc="-1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does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not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always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produce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valid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congruence.</a:t>
            </a:r>
            <a:endParaRPr sz="2200">
              <a:latin typeface="Constantia"/>
              <a:cs typeface="Constantia"/>
            </a:endParaRPr>
          </a:p>
          <a:p>
            <a:pPr marL="286385" marR="341630" indent="4445">
              <a:lnSpc>
                <a:spcPct val="91200"/>
              </a:lnSpc>
              <a:spcBef>
                <a:spcPts val="470"/>
              </a:spcBef>
              <a:tabLst>
                <a:tab pos="3709035" algn="l"/>
              </a:tabLst>
            </a:pPr>
            <a:r>
              <a:rPr sz="2200" b="1" spc="-10" dirty="0">
                <a:latin typeface="Constantia"/>
                <a:cs typeface="Constantia"/>
              </a:rPr>
              <a:t>Example</a:t>
            </a:r>
            <a:r>
              <a:rPr sz="2200" spc="-10" dirty="0">
                <a:latin typeface="Constantia"/>
                <a:cs typeface="Constantia"/>
              </a:rPr>
              <a:t>: The </a:t>
            </a:r>
            <a:r>
              <a:rPr sz="2200" spc="-15" dirty="0">
                <a:latin typeface="Constantia"/>
                <a:cs typeface="Constantia"/>
              </a:rPr>
              <a:t>congruence </a:t>
            </a:r>
            <a:r>
              <a:rPr sz="2200" spc="-10" dirty="0">
                <a:latin typeface="Cambria Math"/>
                <a:cs typeface="Cambria Math"/>
              </a:rPr>
              <a:t>14≡ </a:t>
            </a:r>
            <a:r>
              <a:rPr sz="2200" spc="-5" dirty="0">
                <a:latin typeface="Cambria Math"/>
                <a:cs typeface="Cambria Math"/>
              </a:rPr>
              <a:t>8 </a:t>
            </a:r>
            <a:r>
              <a:rPr sz="2200" spc="-10" dirty="0">
                <a:latin typeface="Constantia"/>
                <a:cs typeface="Constantia"/>
              </a:rPr>
              <a:t>(mod </a:t>
            </a:r>
            <a:r>
              <a:rPr sz="2200" spc="-10" dirty="0">
                <a:latin typeface="Cambria Math"/>
                <a:cs typeface="Cambria Math"/>
              </a:rPr>
              <a:t>6</a:t>
            </a:r>
            <a:r>
              <a:rPr sz="2200" spc="-10" dirty="0">
                <a:latin typeface="Constantia"/>
                <a:cs typeface="Constantia"/>
              </a:rPr>
              <a:t>) </a:t>
            </a:r>
            <a:r>
              <a:rPr sz="2200" spc="-15" dirty="0">
                <a:latin typeface="Constantia"/>
                <a:cs typeface="Constantia"/>
              </a:rPr>
              <a:t>holds. </a:t>
            </a:r>
            <a:r>
              <a:rPr sz="2200" spc="-10" dirty="0">
                <a:latin typeface="Constantia"/>
                <a:cs typeface="Constantia"/>
              </a:rPr>
              <a:t>But </a:t>
            </a:r>
            <a:r>
              <a:rPr sz="2200" spc="-5" dirty="0">
                <a:latin typeface="Constantia"/>
                <a:cs typeface="Constantia"/>
              </a:rPr>
              <a:t>dividing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both sides </a:t>
            </a:r>
            <a:r>
              <a:rPr sz="2200" spc="-15" dirty="0">
                <a:latin typeface="Constantia"/>
                <a:cs typeface="Constantia"/>
              </a:rPr>
              <a:t>by </a:t>
            </a:r>
            <a:r>
              <a:rPr sz="2200" spc="-5" dirty="0">
                <a:latin typeface="Cambria Math"/>
                <a:cs typeface="Cambria Math"/>
              </a:rPr>
              <a:t>2 </a:t>
            </a:r>
            <a:r>
              <a:rPr sz="2200" spc="-5" dirty="0">
                <a:latin typeface="Constantia"/>
                <a:cs typeface="Constantia"/>
              </a:rPr>
              <a:t>does not </a:t>
            </a:r>
            <a:r>
              <a:rPr sz="2200" spc="-20" dirty="0">
                <a:latin typeface="Constantia"/>
                <a:cs typeface="Constantia"/>
              </a:rPr>
              <a:t>produce </a:t>
            </a:r>
            <a:r>
              <a:rPr sz="2200" spc="-5" dirty="0">
                <a:latin typeface="Constantia"/>
                <a:cs typeface="Constantia"/>
              </a:rPr>
              <a:t>a </a:t>
            </a:r>
            <a:r>
              <a:rPr sz="2200" spc="-10" dirty="0">
                <a:latin typeface="Constantia"/>
                <a:cs typeface="Constantia"/>
              </a:rPr>
              <a:t>valid </a:t>
            </a:r>
            <a:r>
              <a:rPr sz="2200" spc="-15" dirty="0">
                <a:latin typeface="Constantia"/>
                <a:cs typeface="Constantia"/>
              </a:rPr>
              <a:t>congruence since 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14/2 =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7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and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8/2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4,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but	</a:t>
            </a:r>
            <a:r>
              <a:rPr sz="2200" spc="-20" dirty="0">
                <a:latin typeface="Cambria Math"/>
                <a:cs typeface="Cambria Math"/>
              </a:rPr>
              <a:t>7≢4</a:t>
            </a:r>
            <a:r>
              <a:rPr sz="2200" spc="-10" dirty="0">
                <a:latin typeface="Cambria Math"/>
                <a:cs typeface="Cambria Math"/>
              </a:rPr>
              <a:t> (mod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6).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Computing </a:t>
            </a:r>
            <a:r>
              <a:rPr dirty="0"/>
              <a:t>the </a:t>
            </a:r>
            <a:r>
              <a:rPr b="1" spc="-5" dirty="0">
                <a:latin typeface="Calibri"/>
                <a:cs typeface="Calibri"/>
              </a:rPr>
              <a:t>mod </a:t>
            </a:r>
            <a:r>
              <a:rPr i="1" dirty="0">
                <a:latin typeface="Calibri"/>
                <a:cs typeface="Calibri"/>
              </a:rPr>
              <a:t>m </a:t>
            </a:r>
            <a:r>
              <a:rPr spc="-5" dirty="0"/>
              <a:t>Function of </a:t>
            </a:r>
            <a:r>
              <a:rPr spc="-1005" dirty="0"/>
              <a:t> </a:t>
            </a:r>
            <a:r>
              <a:rPr spc="-15" dirty="0"/>
              <a:t>Products</a:t>
            </a:r>
            <a:r>
              <a:rPr spc="-20" dirty="0"/>
              <a:t> </a:t>
            </a:r>
            <a:r>
              <a:rPr dirty="0"/>
              <a:t>and </a:t>
            </a:r>
            <a:r>
              <a:rPr spc="-5" dirty="0"/>
              <a:t>Sums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11223"/>
            <a:ext cx="8026400" cy="4945071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86385" marR="5080" indent="-274320">
              <a:lnSpc>
                <a:spcPct val="87000"/>
              </a:lnSpc>
              <a:spcBef>
                <a:spcPts val="509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2003425" algn="l"/>
                <a:tab pos="6795134" algn="l"/>
              </a:tabLst>
            </a:pPr>
            <a:r>
              <a:rPr sz="2600" spc="-90" dirty="0">
                <a:latin typeface="Constantia"/>
                <a:cs typeface="Constantia"/>
              </a:rPr>
              <a:t>We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use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	</a:t>
            </a:r>
            <a:r>
              <a:rPr sz="2600" spc="-10" dirty="0">
                <a:latin typeface="Constantia"/>
                <a:cs typeface="Constantia"/>
              </a:rPr>
              <a:t>following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corollary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Theorem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5	</a:t>
            </a:r>
            <a:r>
              <a:rPr sz="2600" spc="-15" dirty="0">
                <a:latin typeface="Cambria Math"/>
                <a:cs typeface="Cambria Math"/>
              </a:rPr>
              <a:t>to 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compute the remainder </a:t>
            </a:r>
            <a:r>
              <a:rPr sz="2600" dirty="0">
                <a:latin typeface="Cambria Math"/>
                <a:cs typeface="Cambria Math"/>
              </a:rPr>
              <a:t>of </a:t>
            </a:r>
            <a:r>
              <a:rPr sz="2600" spc="-5" dirty="0">
                <a:latin typeface="Cambria Math"/>
                <a:cs typeface="Cambria Math"/>
              </a:rPr>
              <a:t>the product </a:t>
            </a:r>
            <a:r>
              <a:rPr sz="2600" dirty="0">
                <a:latin typeface="Cambria Math"/>
                <a:cs typeface="Cambria Math"/>
              </a:rPr>
              <a:t>or sum of </a:t>
            </a:r>
            <a:r>
              <a:rPr sz="2600" spc="-15" dirty="0">
                <a:latin typeface="Cambria Math"/>
                <a:cs typeface="Cambria Math"/>
              </a:rPr>
              <a:t>two </a:t>
            </a:r>
            <a:r>
              <a:rPr sz="2600" spc="-10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integers when </a:t>
            </a:r>
            <a:r>
              <a:rPr sz="2600" spc="-10" dirty="0">
                <a:latin typeface="Cambria Math"/>
                <a:cs typeface="Cambria Math"/>
              </a:rPr>
              <a:t>divided </a:t>
            </a:r>
            <a:r>
              <a:rPr sz="2600" spc="-15" dirty="0">
                <a:latin typeface="Cambria Math"/>
                <a:cs typeface="Cambria Math"/>
              </a:rPr>
              <a:t>by </a:t>
            </a:r>
            <a:r>
              <a:rPr sz="2750" spc="-120" dirty="0">
                <a:latin typeface="Cambria Math"/>
                <a:cs typeface="Cambria Math"/>
              </a:rPr>
              <a:t>m </a:t>
            </a:r>
            <a:r>
              <a:rPr sz="2600" spc="-5" dirty="0">
                <a:latin typeface="Cambria Math"/>
                <a:cs typeface="Cambria Math"/>
              </a:rPr>
              <a:t>from the remainders when </a:t>
            </a:r>
            <a:r>
              <a:rPr sz="2600" spc="-56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each</a:t>
            </a:r>
            <a:r>
              <a:rPr sz="2600" spc="-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is </a:t>
            </a:r>
            <a:r>
              <a:rPr sz="2600" spc="-10" dirty="0">
                <a:latin typeface="Cambria Math"/>
                <a:cs typeface="Cambria Math"/>
              </a:rPr>
              <a:t>divided</a:t>
            </a:r>
            <a:r>
              <a:rPr sz="2600" spc="-15" dirty="0">
                <a:latin typeface="Cambria Math"/>
                <a:cs typeface="Cambria Math"/>
              </a:rPr>
              <a:t> </a:t>
            </a:r>
            <a:r>
              <a:rPr sz="2600" spc="-20" dirty="0">
                <a:latin typeface="Cambria Math"/>
                <a:cs typeface="Cambria Math"/>
              </a:rPr>
              <a:t>by</a:t>
            </a:r>
            <a:r>
              <a:rPr sz="2600" spc="-35" dirty="0">
                <a:latin typeface="Cambria Math"/>
                <a:cs typeface="Cambria Math"/>
              </a:rPr>
              <a:t> </a:t>
            </a:r>
            <a:r>
              <a:rPr sz="2750" spc="-60" dirty="0">
                <a:latin typeface="Cambria Math"/>
                <a:cs typeface="Cambria Math"/>
              </a:rPr>
              <a:t>m</a:t>
            </a:r>
            <a:r>
              <a:rPr sz="2600" spc="-60" dirty="0">
                <a:latin typeface="Cambria Math"/>
                <a:cs typeface="Cambria Math"/>
              </a:rPr>
              <a:t>.</a:t>
            </a:r>
            <a:endParaRPr sz="2600" dirty="0">
              <a:latin typeface="Cambria Math"/>
              <a:cs typeface="Cambria Math"/>
            </a:endParaRPr>
          </a:p>
          <a:p>
            <a:pPr marL="250190">
              <a:lnSpc>
                <a:spcPts val="2965"/>
              </a:lnSpc>
              <a:spcBef>
                <a:spcPts val="254"/>
              </a:spcBef>
            </a:pPr>
            <a:r>
              <a:rPr sz="2600" b="1" spc="-10" dirty="0">
                <a:latin typeface="Constantia"/>
                <a:cs typeface="Constantia"/>
              </a:rPr>
              <a:t>Corollary</a:t>
            </a:r>
            <a:r>
              <a:rPr sz="2600" spc="-10" dirty="0">
                <a:latin typeface="Constantia"/>
                <a:cs typeface="Constantia"/>
              </a:rPr>
              <a:t>: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Let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m</a:t>
            </a:r>
            <a:r>
              <a:rPr sz="2600" i="1" spc="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positive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integer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let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b</a:t>
            </a:r>
            <a:endParaRPr sz="2600" dirty="0">
              <a:latin typeface="Constantia"/>
              <a:cs typeface="Constantia"/>
            </a:endParaRPr>
          </a:p>
          <a:p>
            <a:pPr marL="286385">
              <a:lnSpc>
                <a:spcPts val="2965"/>
              </a:lnSpc>
            </a:pP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integers.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Then</a:t>
            </a:r>
            <a:endParaRPr sz="2600" dirty="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  <a:spcBef>
                <a:spcPts val="315"/>
              </a:spcBef>
              <a:tabLst>
                <a:tab pos="3081020" algn="l"/>
              </a:tabLst>
            </a:pPr>
            <a:r>
              <a:rPr sz="2600" dirty="0">
                <a:latin typeface="Constantia"/>
                <a:cs typeface="Constantia"/>
              </a:rPr>
              <a:t>(</a:t>
            </a:r>
            <a:r>
              <a:rPr sz="2600" i="1" dirty="0">
                <a:latin typeface="Constantia"/>
                <a:cs typeface="Constantia"/>
              </a:rPr>
              <a:t>a +</a:t>
            </a:r>
            <a:r>
              <a:rPr sz="2600" i="1" spc="15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b)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b="1" dirty="0">
                <a:latin typeface="Constantia"/>
                <a:cs typeface="Constantia"/>
              </a:rPr>
              <a:t>mod </a:t>
            </a:r>
            <a:r>
              <a:rPr sz="2600" i="1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) =	((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-1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mod</a:t>
            </a:r>
            <a:r>
              <a:rPr sz="2600" b="1" spc="-1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) </a:t>
            </a:r>
            <a:r>
              <a:rPr sz="2600" dirty="0">
                <a:latin typeface="Constantia"/>
                <a:cs typeface="Constantia"/>
              </a:rPr>
              <a:t>+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</a:t>
            </a:r>
            <a:r>
              <a:rPr sz="2600" i="1" spc="-5" dirty="0">
                <a:latin typeface="Constantia"/>
                <a:cs typeface="Constantia"/>
              </a:rPr>
              <a:t>b</a:t>
            </a:r>
            <a:r>
              <a:rPr sz="2600" i="1" spc="-1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mod </a:t>
            </a:r>
            <a:r>
              <a:rPr sz="2600" i="1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)) </a:t>
            </a:r>
            <a:r>
              <a:rPr sz="2600" b="1" spc="-5" dirty="0">
                <a:latin typeface="Constantia"/>
                <a:cs typeface="Constantia"/>
              </a:rPr>
              <a:t>mod</a:t>
            </a:r>
            <a:r>
              <a:rPr sz="2600" b="1" spc="-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m</a:t>
            </a:r>
            <a:endParaRPr sz="2600" dirty="0">
              <a:latin typeface="Constantia"/>
              <a:cs typeface="Constantia"/>
            </a:endParaRPr>
          </a:p>
          <a:p>
            <a:pPr marL="323215">
              <a:lnSpc>
                <a:spcPct val="100000"/>
              </a:lnSpc>
              <a:spcBef>
                <a:spcPts val="315"/>
              </a:spcBef>
            </a:pPr>
            <a:r>
              <a:rPr lang="en-US" sz="2600" dirty="0" smtClean="0">
                <a:latin typeface="Constantia"/>
                <a:cs typeface="Constantia"/>
              </a:rPr>
              <a:t>A</a:t>
            </a:r>
            <a:r>
              <a:rPr sz="2600" dirty="0" smtClean="0">
                <a:latin typeface="Constantia"/>
                <a:cs typeface="Constantia"/>
              </a:rPr>
              <a:t>nd</a:t>
            </a:r>
            <a:r>
              <a:rPr lang="en-US" sz="2600" dirty="0" smtClean="0">
                <a:latin typeface="Constantia"/>
                <a:cs typeface="Constantia"/>
              </a:rPr>
              <a:t>(2+3) (mod 12) = ((2 mod 12)+ (3 mod 12)) mod 12</a:t>
            </a:r>
          </a:p>
          <a:p>
            <a:pPr marL="323215">
              <a:lnSpc>
                <a:spcPct val="100000"/>
              </a:lnSpc>
              <a:spcBef>
                <a:spcPts val="315"/>
              </a:spcBef>
            </a:pPr>
            <a:r>
              <a:rPr lang="en-US" sz="2600" dirty="0" smtClean="0">
                <a:latin typeface="Constantia"/>
                <a:cs typeface="Constantia"/>
              </a:rPr>
              <a:t>5 = 	2 + 3(mod 12) </a:t>
            </a:r>
          </a:p>
          <a:p>
            <a:pPr marL="323215">
              <a:lnSpc>
                <a:spcPct val="100000"/>
              </a:lnSpc>
              <a:spcBef>
                <a:spcPts val="315"/>
              </a:spcBef>
            </a:pPr>
            <a:r>
              <a:rPr lang="en-US" sz="2600" dirty="0" smtClean="0">
                <a:latin typeface="Constantia"/>
                <a:cs typeface="Constantia"/>
              </a:rPr>
              <a:t>5 =5 </a:t>
            </a:r>
            <a:r>
              <a:rPr lang="en-US" sz="2600" dirty="0" smtClean="0">
                <a:latin typeface="Constantia"/>
                <a:cs typeface="Constantia"/>
              </a:rPr>
              <a:t> </a:t>
            </a:r>
            <a:endParaRPr sz="2600" dirty="0">
              <a:latin typeface="Constantia"/>
              <a:cs typeface="Constantia"/>
            </a:endParaRPr>
          </a:p>
          <a:p>
            <a:pPr marL="672465" marR="1163955" indent="-329565">
              <a:lnSpc>
                <a:spcPts val="3429"/>
              </a:lnSpc>
              <a:spcBef>
                <a:spcPts val="105"/>
              </a:spcBef>
              <a:tabLst>
                <a:tab pos="1693545" algn="l"/>
              </a:tabLst>
            </a:pPr>
            <a:r>
              <a:rPr sz="2600" i="1" dirty="0">
                <a:latin typeface="Constantia"/>
                <a:cs typeface="Constantia"/>
              </a:rPr>
              <a:t>ab </a:t>
            </a:r>
            <a:r>
              <a:rPr sz="2600" b="1" dirty="0">
                <a:latin typeface="Constantia"/>
                <a:cs typeface="Constantia"/>
              </a:rPr>
              <a:t>mod </a:t>
            </a:r>
            <a:r>
              <a:rPr sz="2600" i="1" spc="5" dirty="0">
                <a:latin typeface="Constantia"/>
                <a:cs typeface="Constantia"/>
              </a:rPr>
              <a:t>m </a:t>
            </a:r>
            <a:r>
              <a:rPr sz="2600" i="1" dirty="0">
                <a:latin typeface="Constantia"/>
                <a:cs typeface="Constantia"/>
              </a:rPr>
              <a:t>= </a:t>
            </a:r>
            <a:r>
              <a:rPr sz="2600" dirty="0">
                <a:latin typeface="Constantia"/>
                <a:cs typeface="Constantia"/>
              </a:rPr>
              <a:t>((</a:t>
            </a:r>
            <a:r>
              <a:rPr sz="2600" i="1" dirty="0">
                <a:latin typeface="Constantia"/>
                <a:cs typeface="Constantia"/>
              </a:rPr>
              <a:t>a </a:t>
            </a:r>
            <a:r>
              <a:rPr sz="2600" b="1" dirty="0">
                <a:latin typeface="Constantia"/>
                <a:cs typeface="Constantia"/>
              </a:rPr>
              <a:t>mod </a:t>
            </a:r>
            <a:r>
              <a:rPr sz="2600" i="1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) (</a:t>
            </a:r>
            <a:r>
              <a:rPr sz="2600" i="1" dirty="0">
                <a:latin typeface="Constantia"/>
                <a:cs typeface="Constantia"/>
              </a:rPr>
              <a:t>b </a:t>
            </a:r>
            <a:r>
              <a:rPr sz="2600" b="1" dirty="0">
                <a:latin typeface="Constantia"/>
                <a:cs typeface="Constantia"/>
              </a:rPr>
              <a:t>mod </a:t>
            </a:r>
            <a:r>
              <a:rPr sz="2600" i="1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)) </a:t>
            </a:r>
            <a:r>
              <a:rPr sz="2600" b="1" dirty="0">
                <a:latin typeface="Constantia"/>
                <a:cs typeface="Constantia"/>
              </a:rPr>
              <a:t>mod </a:t>
            </a:r>
            <a:r>
              <a:rPr sz="2600" i="1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.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</a:t>
            </a:r>
            <a:r>
              <a:rPr sz="2600" i="1" spc="-5" dirty="0">
                <a:latin typeface="Constantia"/>
                <a:cs typeface="Constantia"/>
              </a:rPr>
              <a:t>proof	</a:t>
            </a:r>
            <a:r>
              <a:rPr sz="2600" i="1" dirty="0">
                <a:latin typeface="Constantia"/>
                <a:cs typeface="Constantia"/>
              </a:rPr>
              <a:t>in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i="1" spc="-15" dirty="0">
                <a:latin typeface="Constantia"/>
                <a:cs typeface="Constantia"/>
              </a:rPr>
              <a:t>text</a:t>
            </a:r>
            <a:r>
              <a:rPr sz="2600" spc="-15" dirty="0">
                <a:latin typeface="Constantia"/>
                <a:cs typeface="Constantia"/>
              </a:rPr>
              <a:t>)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0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25823" y="1659635"/>
            <a:ext cx="4480560" cy="1534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243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Section</a:t>
            </a:r>
            <a:r>
              <a:rPr sz="5000" spc="-85" dirty="0"/>
              <a:t> </a:t>
            </a:r>
            <a:r>
              <a:rPr sz="5000" dirty="0"/>
              <a:t>Summary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2344078"/>
            <a:ext cx="3861435" cy="14528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Hashing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Functions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Pseudorandom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Check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Digits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08178"/>
            <a:ext cx="42589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Hashing</a:t>
            </a:r>
            <a:r>
              <a:rPr spc="-8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4939" y="1112265"/>
            <a:ext cx="8686800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algn="just">
              <a:lnSpc>
                <a:spcPts val="1945"/>
              </a:lnSpc>
              <a:spcBef>
                <a:spcPts val="100"/>
              </a:spcBef>
            </a:pPr>
            <a:r>
              <a:rPr sz="1800" b="1" dirty="0">
                <a:latin typeface="Constantia"/>
                <a:cs typeface="Constantia"/>
              </a:rPr>
              <a:t>Definition</a:t>
            </a:r>
            <a:r>
              <a:rPr sz="1800" dirty="0">
                <a:latin typeface="Constantia"/>
                <a:cs typeface="Constantia"/>
              </a:rPr>
              <a:t>: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hashing</a:t>
            </a:r>
            <a:r>
              <a:rPr sz="1800" i="1" spc="10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function</a:t>
            </a:r>
            <a:r>
              <a:rPr sz="1800" i="1" spc="1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h</a:t>
            </a:r>
            <a:r>
              <a:rPr sz="1800" i="1" spc="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assigns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memory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location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h</a:t>
            </a:r>
            <a:r>
              <a:rPr sz="1800" dirty="0">
                <a:latin typeface="Constantia"/>
                <a:cs typeface="Constantia"/>
              </a:rPr>
              <a:t>(</a:t>
            </a:r>
            <a:r>
              <a:rPr sz="1800" i="1" dirty="0">
                <a:latin typeface="Constantia"/>
                <a:cs typeface="Constantia"/>
              </a:rPr>
              <a:t>k</a:t>
            </a:r>
            <a:r>
              <a:rPr sz="1800" dirty="0">
                <a:latin typeface="Constantia"/>
                <a:cs typeface="Constantia"/>
              </a:rPr>
              <a:t>)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record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that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has</a:t>
            </a:r>
            <a:endParaRPr sz="1800">
              <a:latin typeface="Constantia"/>
              <a:cs typeface="Constantia"/>
            </a:endParaRPr>
          </a:p>
          <a:p>
            <a:pPr marL="286385" algn="just">
              <a:lnSpc>
                <a:spcPts val="1945"/>
              </a:lnSpc>
            </a:pPr>
            <a:r>
              <a:rPr sz="1800" i="1" dirty="0">
                <a:latin typeface="Constantia"/>
                <a:cs typeface="Constantia"/>
              </a:rPr>
              <a:t>k</a:t>
            </a:r>
            <a:r>
              <a:rPr sz="1800" i="1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as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its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60" dirty="0">
                <a:latin typeface="Constantia"/>
                <a:cs typeface="Constantia"/>
              </a:rPr>
              <a:t>key.</a:t>
            </a:r>
            <a:endParaRPr sz="1800">
              <a:latin typeface="Constantia"/>
              <a:cs typeface="Constantia"/>
            </a:endParaRPr>
          </a:p>
          <a:p>
            <a:pPr marL="652780" marR="15240" indent="-247015" algn="just">
              <a:lnSpc>
                <a:spcPct val="80000"/>
              </a:lnSpc>
              <a:spcBef>
                <a:spcPts val="434"/>
              </a:spcBef>
              <a:buClr>
                <a:srgbClr val="0E6EC5"/>
              </a:buClr>
              <a:buSzPct val="83333"/>
              <a:buFont typeface="Segoe UI Symbol"/>
              <a:buChar char="⚫"/>
              <a:tabLst>
                <a:tab pos="652780" algn="l"/>
              </a:tabLst>
            </a:pPr>
            <a:r>
              <a:rPr sz="1800" dirty="0">
                <a:latin typeface="Constantia"/>
                <a:cs typeface="Constantia"/>
              </a:rPr>
              <a:t>A </a:t>
            </a:r>
            <a:r>
              <a:rPr sz="1800" spc="-10" dirty="0">
                <a:latin typeface="Constantia"/>
                <a:cs typeface="Constantia"/>
              </a:rPr>
              <a:t>common </a:t>
            </a:r>
            <a:r>
              <a:rPr sz="1800" spc="-5" dirty="0">
                <a:latin typeface="Constantia"/>
                <a:cs typeface="Constantia"/>
              </a:rPr>
              <a:t>hashing function </a:t>
            </a:r>
            <a:r>
              <a:rPr sz="1800" dirty="0">
                <a:latin typeface="Constantia"/>
                <a:cs typeface="Constantia"/>
              </a:rPr>
              <a:t>is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h</a:t>
            </a:r>
            <a:r>
              <a:rPr sz="1800" dirty="0">
                <a:latin typeface="Constantia"/>
                <a:cs typeface="Constantia"/>
              </a:rPr>
              <a:t>(</a:t>
            </a:r>
            <a:r>
              <a:rPr sz="1800" i="1" dirty="0">
                <a:latin typeface="Constantia"/>
                <a:cs typeface="Constantia"/>
              </a:rPr>
              <a:t>k</a:t>
            </a:r>
            <a:r>
              <a:rPr sz="1800" dirty="0">
                <a:latin typeface="Constantia"/>
                <a:cs typeface="Constantia"/>
              </a:rPr>
              <a:t>) = </a:t>
            </a:r>
            <a:r>
              <a:rPr sz="1800" i="1" dirty="0">
                <a:latin typeface="Constantia"/>
                <a:cs typeface="Constantia"/>
              </a:rPr>
              <a:t>k </a:t>
            </a:r>
            <a:r>
              <a:rPr sz="1800" b="1" spc="-10" dirty="0">
                <a:latin typeface="Constantia"/>
                <a:cs typeface="Constantia"/>
              </a:rPr>
              <a:t>mod </a:t>
            </a:r>
            <a:r>
              <a:rPr sz="1800" i="1" spc="-5" dirty="0">
                <a:latin typeface="Constantia"/>
                <a:cs typeface="Constantia"/>
              </a:rPr>
              <a:t>m</a:t>
            </a:r>
            <a:r>
              <a:rPr sz="1800" spc="-5" dirty="0">
                <a:latin typeface="Constantia"/>
                <a:cs typeface="Constantia"/>
              </a:rPr>
              <a:t>, </a:t>
            </a:r>
            <a:r>
              <a:rPr sz="1800" spc="-10" dirty="0">
                <a:latin typeface="Constantia"/>
                <a:cs typeface="Constantia"/>
              </a:rPr>
              <a:t>where </a:t>
            </a:r>
            <a:r>
              <a:rPr sz="1800" i="1" dirty="0">
                <a:latin typeface="Constantia"/>
                <a:cs typeface="Constantia"/>
              </a:rPr>
              <a:t>m </a:t>
            </a:r>
            <a:r>
              <a:rPr sz="1800" spc="-5" dirty="0">
                <a:latin typeface="Constantia"/>
                <a:cs typeface="Constantia"/>
              </a:rPr>
              <a:t>is </a:t>
            </a:r>
            <a:r>
              <a:rPr sz="1800" dirty="0">
                <a:latin typeface="Constantia"/>
                <a:cs typeface="Constantia"/>
              </a:rPr>
              <a:t>the </a:t>
            </a:r>
            <a:r>
              <a:rPr sz="1800" spc="-5" dirty="0">
                <a:latin typeface="Constantia"/>
                <a:cs typeface="Constantia"/>
              </a:rPr>
              <a:t>number of </a:t>
            </a:r>
            <a:r>
              <a:rPr sz="1800" dirty="0">
                <a:latin typeface="Constantia"/>
                <a:cs typeface="Constantia"/>
              </a:rPr>
              <a:t> memory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locations.</a:t>
            </a:r>
            <a:endParaRPr sz="1800">
              <a:latin typeface="Constantia"/>
              <a:cs typeface="Constantia"/>
            </a:endParaRPr>
          </a:p>
          <a:p>
            <a:pPr marL="652780" indent="-247015" algn="just">
              <a:lnSpc>
                <a:spcPct val="100000"/>
              </a:lnSpc>
              <a:buClr>
                <a:srgbClr val="0E6EC5"/>
              </a:buClr>
              <a:buSzPct val="83333"/>
              <a:buFont typeface="Segoe UI Symbol"/>
              <a:buChar char="⚫"/>
              <a:tabLst>
                <a:tab pos="652780" algn="l"/>
              </a:tabLst>
            </a:pPr>
            <a:r>
              <a:rPr sz="1800" dirty="0">
                <a:latin typeface="Constantia"/>
                <a:cs typeface="Constantia"/>
              </a:rPr>
              <a:t>Because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this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hashing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function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onto,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all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memory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locations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are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possible.</a:t>
            </a:r>
            <a:endParaRPr sz="1800">
              <a:latin typeface="Constantia"/>
              <a:cs typeface="Constantia"/>
            </a:endParaRPr>
          </a:p>
          <a:p>
            <a:pPr marL="286385" marR="8890" indent="-3175" algn="just">
              <a:lnSpc>
                <a:spcPct val="80000"/>
              </a:lnSpc>
              <a:spcBef>
                <a:spcPts val="430"/>
              </a:spcBef>
            </a:pPr>
            <a:r>
              <a:rPr sz="1800" b="1" spc="-5" dirty="0">
                <a:latin typeface="Constantia"/>
                <a:cs typeface="Constantia"/>
              </a:rPr>
              <a:t>Example</a:t>
            </a:r>
            <a:r>
              <a:rPr sz="1800" spc="-5" dirty="0">
                <a:latin typeface="Constantia"/>
                <a:cs typeface="Constantia"/>
              </a:rPr>
              <a:t>: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5" dirty="0">
                <a:latin typeface="Constantia"/>
                <a:cs typeface="Constantia"/>
              </a:rPr>
              <a:t>Let </a:t>
            </a:r>
            <a:r>
              <a:rPr sz="1800" i="1" dirty="0">
                <a:latin typeface="Constantia"/>
                <a:cs typeface="Constantia"/>
              </a:rPr>
              <a:t>h</a:t>
            </a:r>
            <a:r>
              <a:rPr sz="1800" dirty="0">
                <a:latin typeface="Constantia"/>
                <a:cs typeface="Constantia"/>
              </a:rPr>
              <a:t>(</a:t>
            </a:r>
            <a:r>
              <a:rPr sz="1800" i="1" dirty="0">
                <a:latin typeface="Constantia"/>
                <a:cs typeface="Constantia"/>
              </a:rPr>
              <a:t>k</a:t>
            </a:r>
            <a:r>
              <a:rPr sz="1800" dirty="0">
                <a:latin typeface="Constantia"/>
                <a:cs typeface="Constantia"/>
              </a:rPr>
              <a:t>)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k</a:t>
            </a:r>
            <a:r>
              <a:rPr sz="1800" i="1" spc="5" dirty="0">
                <a:latin typeface="Constantia"/>
                <a:cs typeface="Constantia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111.</a:t>
            </a:r>
            <a:r>
              <a:rPr sz="1800" dirty="0">
                <a:latin typeface="Cambria Math"/>
                <a:cs typeface="Cambria Math"/>
              </a:rPr>
              <a:t> This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hashing</a:t>
            </a:r>
            <a:r>
              <a:rPr sz="180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function</a:t>
            </a:r>
            <a:r>
              <a:rPr sz="180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assigns the </a:t>
            </a:r>
            <a:r>
              <a:rPr sz="1800" spc="-15" dirty="0">
                <a:latin typeface="Constantia"/>
                <a:cs typeface="Constantia"/>
              </a:rPr>
              <a:t>records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of 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customers with social security numbers as </a:t>
            </a:r>
            <a:r>
              <a:rPr sz="1800" spc="-20" dirty="0">
                <a:latin typeface="Constantia"/>
                <a:cs typeface="Constantia"/>
              </a:rPr>
              <a:t>keys </a:t>
            </a:r>
            <a:r>
              <a:rPr sz="1800" spc="-15" dirty="0">
                <a:latin typeface="Constantia"/>
                <a:cs typeface="Constantia"/>
              </a:rPr>
              <a:t>to </a:t>
            </a:r>
            <a:r>
              <a:rPr sz="1800" dirty="0">
                <a:latin typeface="Constantia"/>
                <a:cs typeface="Constantia"/>
              </a:rPr>
              <a:t>memory </a:t>
            </a:r>
            <a:r>
              <a:rPr sz="1800" spc="-10" dirty="0">
                <a:latin typeface="Constantia"/>
                <a:cs typeface="Constantia"/>
              </a:rPr>
              <a:t>locations </a:t>
            </a:r>
            <a:r>
              <a:rPr sz="1800" spc="-5" dirty="0">
                <a:latin typeface="Constantia"/>
                <a:cs typeface="Constantia"/>
              </a:rPr>
              <a:t>in </a:t>
            </a:r>
            <a:r>
              <a:rPr sz="1800" dirty="0">
                <a:latin typeface="Constantia"/>
                <a:cs typeface="Constantia"/>
              </a:rPr>
              <a:t>the </a:t>
            </a:r>
            <a:r>
              <a:rPr sz="1800" spc="-10" dirty="0">
                <a:latin typeface="Constantia"/>
                <a:cs typeface="Constantia"/>
              </a:rPr>
              <a:t>following </a:t>
            </a:r>
            <a:r>
              <a:rPr sz="1800" spc="-5" dirty="0">
                <a:latin typeface="Constantia"/>
                <a:cs typeface="Constantia"/>
              </a:rPr>
              <a:t> manner:</a:t>
            </a:r>
            <a:endParaRPr sz="1800">
              <a:latin typeface="Constantia"/>
              <a:cs typeface="Constantia"/>
            </a:endParaRPr>
          </a:p>
          <a:p>
            <a:pPr marL="6800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nstantia"/>
                <a:cs typeface="Constantia"/>
              </a:rPr>
              <a:t>h(</a:t>
            </a:r>
            <a:r>
              <a:rPr sz="1800" spc="-5" dirty="0">
                <a:latin typeface="Cambria Math"/>
                <a:cs typeface="Cambria Math"/>
              </a:rPr>
              <a:t>064212848</a:t>
            </a:r>
            <a:r>
              <a:rPr sz="1800" spc="-5" dirty="0">
                <a:latin typeface="Constantia"/>
                <a:cs typeface="Constantia"/>
              </a:rPr>
              <a:t>)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064212848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111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14</a:t>
            </a:r>
            <a:endParaRPr sz="1800">
              <a:latin typeface="Cambria Math"/>
              <a:cs typeface="Cambria Math"/>
            </a:endParaRPr>
          </a:p>
          <a:p>
            <a:pPr marL="680085">
              <a:lnSpc>
                <a:spcPct val="100000"/>
              </a:lnSpc>
            </a:pPr>
            <a:r>
              <a:rPr sz="1800" spc="-5" dirty="0">
                <a:latin typeface="Constantia"/>
                <a:cs typeface="Constantia"/>
              </a:rPr>
              <a:t>h(</a:t>
            </a:r>
            <a:r>
              <a:rPr sz="1800" spc="-5" dirty="0">
                <a:latin typeface="Cambria Math"/>
                <a:cs typeface="Cambria Math"/>
              </a:rPr>
              <a:t>037149212</a:t>
            </a:r>
            <a:r>
              <a:rPr sz="1800" spc="-5" dirty="0">
                <a:latin typeface="Constantia"/>
                <a:cs typeface="Constantia"/>
              </a:rPr>
              <a:t>)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037149212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111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65</a:t>
            </a:r>
            <a:endParaRPr sz="1800">
              <a:latin typeface="Cambria Math"/>
              <a:cs typeface="Cambria Math"/>
            </a:endParaRPr>
          </a:p>
          <a:p>
            <a:pPr marL="680085">
              <a:lnSpc>
                <a:spcPts val="1955"/>
              </a:lnSpc>
            </a:pPr>
            <a:r>
              <a:rPr sz="1800" dirty="0">
                <a:latin typeface="Constantia"/>
                <a:cs typeface="Constantia"/>
              </a:rPr>
              <a:t>h(</a:t>
            </a:r>
            <a:r>
              <a:rPr sz="1800" dirty="0">
                <a:latin typeface="Cambria Math"/>
                <a:cs typeface="Cambria Math"/>
              </a:rPr>
              <a:t>107405723</a:t>
            </a:r>
            <a:r>
              <a:rPr sz="1800" dirty="0">
                <a:latin typeface="Constantia"/>
                <a:cs typeface="Constantia"/>
              </a:rPr>
              <a:t>)</a:t>
            </a:r>
            <a:r>
              <a:rPr sz="1800" spc="3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350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107405723</a:t>
            </a:r>
            <a:r>
              <a:rPr sz="1800" spc="415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37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111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onstantia"/>
                <a:cs typeface="Constantia"/>
              </a:rPr>
              <a:t>=</a:t>
            </a:r>
            <a:r>
              <a:rPr sz="1800" spc="3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14,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but</a:t>
            </a:r>
            <a:r>
              <a:rPr sz="1800" spc="409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since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location</a:t>
            </a:r>
            <a:r>
              <a:rPr sz="1800" spc="3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14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is</a:t>
            </a:r>
            <a:r>
              <a:rPr sz="1800" spc="395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already</a:t>
            </a:r>
            <a:endParaRPr sz="1800">
              <a:latin typeface="Cambria Math"/>
              <a:cs typeface="Cambria Math"/>
            </a:endParaRPr>
          </a:p>
          <a:p>
            <a:pPr marL="927100">
              <a:lnSpc>
                <a:spcPts val="1945"/>
              </a:lnSpc>
            </a:pPr>
            <a:r>
              <a:rPr sz="1800" dirty="0">
                <a:latin typeface="Cambria Math"/>
                <a:cs typeface="Cambria Math"/>
              </a:rPr>
              <a:t>occupied,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the</a:t>
            </a:r>
            <a:r>
              <a:rPr sz="1800" spc="-10" dirty="0">
                <a:latin typeface="Cambria Math"/>
                <a:cs typeface="Cambria Math"/>
              </a:rPr>
              <a:t> record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is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assigned</a:t>
            </a:r>
            <a:r>
              <a:rPr sz="180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to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the </a:t>
            </a:r>
            <a:r>
              <a:rPr sz="1800" spc="-10" dirty="0">
                <a:latin typeface="Cambria Math"/>
                <a:cs typeface="Cambria Math"/>
              </a:rPr>
              <a:t>next</a:t>
            </a:r>
            <a:r>
              <a:rPr sz="1800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available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position,</a:t>
            </a:r>
            <a:r>
              <a:rPr sz="180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which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is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15.</a:t>
            </a:r>
            <a:endParaRPr sz="1800">
              <a:latin typeface="Cambria Math"/>
              <a:cs typeface="Cambria Math"/>
            </a:endParaRPr>
          </a:p>
          <a:p>
            <a:pPr marL="286385" marR="5080" indent="-274320" algn="just">
              <a:lnSpc>
                <a:spcPts val="1730"/>
              </a:lnSpc>
              <a:spcBef>
                <a:spcPts val="405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7020" algn="l"/>
              </a:tabLst>
            </a:pPr>
            <a:r>
              <a:rPr sz="1800" dirty="0">
                <a:latin typeface="Constantia"/>
                <a:cs typeface="Constantia"/>
              </a:rPr>
              <a:t>The hashing </a:t>
            </a:r>
            <a:r>
              <a:rPr sz="1800" spc="-5" dirty="0">
                <a:latin typeface="Constantia"/>
                <a:cs typeface="Constantia"/>
              </a:rPr>
              <a:t>function is not one-to-one </a:t>
            </a:r>
            <a:r>
              <a:rPr sz="1800" dirty="0">
                <a:latin typeface="Constantia"/>
                <a:cs typeface="Constantia"/>
              </a:rPr>
              <a:t>as </a:t>
            </a:r>
            <a:r>
              <a:rPr sz="1800" spc="-5" dirty="0">
                <a:latin typeface="Constantia"/>
                <a:cs typeface="Constantia"/>
              </a:rPr>
              <a:t>there </a:t>
            </a:r>
            <a:r>
              <a:rPr sz="1800" spc="-15" dirty="0">
                <a:latin typeface="Constantia"/>
                <a:cs typeface="Constantia"/>
              </a:rPr>
              <a:t>are </a:t>
            </a:r>
            <a:r>
              <a:rPr sz="1800" spc="-10" dirty="0">
                <a:latin typeface="Constantia"/>
                <a:cs typeface="Constantia"/>
              </a:rPr>
              <a:t>many more </a:t>
            </a:r>
            <a:r>
              <a:rPr sz="1800" spc="-5" dirty="0">
                <a:latin typeface="Constantia"/>
                <a:cs typeface="Constantia"/>
              </a:rPr>
              <a:t>possible </a:t>
            </a:r>
            <a:r>
              <a:rPr sz="1800" spc="-15" dirty="0">
                <a:latin typeface="Constantia"/>
                <a:cs typeface="Constantia"/>
              </a:rPr>
              <a:t>keys </a:t>
            </a:r>
            <a:r>
              <a:rPr sz="1800" dirty="0">
                <a:latin typeface="Constantia"/>
                <a:cs typeface="Constantia"/>
              </a:rPr>
              <a:t>than 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memory </a:t>
            </a:r>
            <a:r>
              <a:rPr sz="1800" spc="-5" dirty="0">
                <a:latin typeface="Constantia"/>
                <a:cs typeface="Constantia"/>
              </a:rPr>
              <a:t>locations.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When </a:t>
            </a:r>
            <a:r>
              <a:rPr sz="1800" spc="-10" dirty="0">
                <a:latin typeface="Constantia"/>
                <a:cs typeface="Constantia"/>
              </a:rPr>
              <a:t>more </a:t>
            </a:r>
            <a:r>
              <a:rPr sz="1800" dirty="0">
                <a:latin typeface="Constantia"/>
                <a:cs typeface="Constantia"/>
              </a:rPr>
              <a:t>than </a:t>
            </a:r>
            <a:r>
              <a:rPr sz="1800" spc="-5" dirty="0">
                <a:latin typeface="Constantia"/>
                <a:cs typeface="Constantia"/>
              </a:rPr>
              <a:t>one </a:t>
            </a:r>
            <a:r>
              <a:rPr sz="1800" spc="-15" dirty="0">
                <a:latin typeface="Constantia"/>
                <a:cs typeface="Constantia"/>
              </a:rPr>
              <a:t>record </a:t>
            </a:r>
            <a:r>
              <a:rPr sz="1800" spc="-5" dirty="0">
                <a:latin typeface="Constantia"/>
                <a:cs typeface="Constantia"/>
              </a:rPr>
              <a:t>is assigned </a:t>
            </a:r>
            <a:r>
              <a:rPr sz="1800" spc="-15" dirty="0">
                <a:latin typeface="Constantia"/>
                <a:cs typeface="Constantia"/>
              </a:rPr>
              <a:t>to </a:t>
            </a:r>
            <a:r>
              <a:rPr sz="1800" dirty="0">
                <a:latin typeface="Constantia"/>
                <a:cs typeface="Constantia"/>
              </a:rPr>
              <a:t>the same </a:t>
            </a:r>
            <a:r>
              <a:rPr sz="1800" spc="-5" dirty="0">
                <a:latin typeface="Constantia"/>
                <a:cs typeface="Constantia"/>
              </a:rPr>
              <a:t>location, </a:t>
            </a:r>
            <a:r>
              <a:rPr sz="1800" spc="-50" dirty="0">
                <a:latin typeface="Constantia"/>
                <a:cs typeface="Constantia"/>
              </a:rPr>
              <a:t>we 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say </a:t>
            </a:r>
            <a:r>
              <a:rPr sz="1800" dirty="0">
                <a:latin typeface="Constantia"/>
                <a:cs typeface="Constantia"/>
              </a:rPr>
              <a:t>a </a:t>
            </a:r>
            <a:r>
              <a:rPr sz="1800" i="1" spc="-5" dirty="0">
                <a:latin typeface="Constantia"/>
                <a:cs typeface="Constantia"/>
              </a:rPr>
              <a:t>collision </a:t>
            </a:r>
            <a:r>
              <a:rPr sz="1800" spc="-15" dirty="0">
                <a:latin typeface="Constantia"/>
                <a:cs typeface="Constantia"/>
              </a:rPr>
              <a:t>occurs.</a:t>
            </a:r>
            <a:r>
              <a:rPr sz="1800" spc="42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Here </a:t>
            </a:r>
            <a:r>
              <a:rPr sz="1800" dirty="0">
                <a:latin typeface="Constantia"/>
                <a:cs typeface="Constantia"/>
              </a:rPr>
              <a:t>a </a:t>
            </a:r>
            <a:r>
              <a:rPr sz="1800" spc="-10" dirty="0">
                <a:latin typeface="Constantia"/>
                <a:cs typeface="Constantia"/>
              </a:rPr>
              <a:t>collision </a:t>
            </a:r>
            <a:r>
              <a:rPr sz="1800" spc="-5" dirty="0">
                <a:latin typeface="Constantia"/>
                <a:cs typeface="Constantia"/>
              </a:rPr>
              <a:t>has been </a:t>
            </a:r>
            <a:r>
              <a:rPr sz="1800" spc="-15" dirty="0">
                <a:latin typeface="Constantia"/>
                <a:cs typeface="Constantia"/>
              </a:rPr>
              <a:t>resolved </a:t>
            </a:r>
            <a:r>
              <a:rPr sz="1800" spc="-5" dirty="0">
                <a:latin typeface="Constantia"/>
                <a:cs typeface="Constantia"/>
              </a:rPr>
              <a:t>by </a:t>
            </a:r>
            <a:r>
              <a:rPr sz="1800" spc="-10" dirty="0">
                <a:latin typeface="Constantia"/>
                <a:cs typeface="Constantia"/>
              </a:rPr>
              <a:t>assigning </a:t>
            </a:r>
            <a:r>
              <a:rPr sz="1800" dirty="0">
                <a:latin typeface="Constantia"/>
                <a:cs typeface="Constantia"/>
              </a:rPr>
              <a:t>the </a:t>
            </a:r>
            <a:r>
              <a:rPr sz="1800" spc="-15" dirty="0">
                <a:latin typeface="Constantia"/>
                <a:cs typeface="Constantia"/>
              </a:rPr>
              <a:t>record </a:t>
            </a:r>
            <a:r>
              <a:rPr sz="1800" spc="-25" dirty="0">
                <a:latin typeface="Constantia"/>
                <a:cs typeface="Constantia"/>
              </a:rPr>
              <a:t>to 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5" dirty="0">
                <a:latin typeface="Constantia"/>
                <a:cs typeface="Constantia"/>
              </a:rPr>
              <a:t>first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free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location.</a:t>
            </a:r>
            <a:endParaRPr sz="1800">
              <a:latin typeface="Constantia"/>
              <a:cs typeface="Constantia"/>
            </a:endParaRPr>
          </a:p>
          <a:p>
            <a:pPr marL="287020" indent="-274320" algn="just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7020" algn="l"/>
              </a:tabLst>
            </a:pPr>
            <a:r>
              <a:rPr sz="1800" spc="-20" dirty="0">
                <a:latin typeface="Constantia"/>
                <a:cs typeface="Constantia"/>
              </a:rPr>
              <a:t>For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collision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resolution,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we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can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use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40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linear</a:t>
            </a:r>
            <a:r>
              <a:rPr sz="1800" i="1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probing</a:t>
            </a:r>
            <a:r>
              <a:rPr sz="1800" i="1" spc="-25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function</a:t>
            </a:r>
            <a:r>
              <a:rPr sz="1800" spc="-5" dirty="0">
                <a:latin typeface="Constantia"/>
                <a:cs typeface="Constantia"/>
              </a:rPr>
              <a:t>:</a:t>
            </a:r>
            <a:endParaRPr sz="1800">
              <a:latin typeface="Constantia"/>
              <a:cs typeface="Constantia"/>
            </a:endParaRPr>
          </a:p>
          <a:p>
            <a:pPr marL="1361440" algn="just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Constantia"/>
                <a:cs typeface="Constantia"/>
              </a:rPr>
              <a:t>h</a:t>
            </a:r>
            <a:r>
              <a:rPr sz="1800" spc="-5" dirty="0">
                <a:latin typeface="Constantia"/>
                <a:cs typeface="Constantia"/>
              </a:rPr>
              <a:t>(</a:t>
            </a:r>
            <a:r>
              <a:rPr sz="1800" i="1" spc="-5" dirty="0">
                <a:latin typeface="Constantia"/>
                <a:cs typeface="Constantia"/>
              </a:rPr>
              <a:t>k,i</a:t>
            </a:r>
            <a:r>
              <a:rPr sz="1800" spc="-5" dirty="0">
                <a:latin typeface="Constantia"/>
                <a:cs typeface="Constantia"/>
              </a:rPr>
              <a:t>)</a:t>
            </a:r>
            <a:r>
              <a:rPr sz="1800" dirty="0">
                <a:latin typeface="Constantia"/>
                <a:cs typeface="Constantia"/>
              </a:rPr>
              <a:t> =</a:t>
            </a:r>
            <a:r>
              <a:rPr sz="1800" spc="-5" dirty="0">
                <a:latin typeface="Constantia"/>
                <a:cs typeface="Constantia"/>
              </a:rPr>
              <a:t> (</a:t>
            </a:r>
            <a:r>
              <a:rPr sz="1800" i="1" spc="-5" dirty="0">
                <a:latin typeface="Constantia"/>
                <a:cs typeface="Constantia"/>
              </a:rPr>
              <a:t>h</a:t>
            </a:r>
            <a:r>
              <a:rPr sz="1800" spc="-5" dirty="0">
                <a:latin typeface="Constantia"/>
                <a:cs typeface="Constantia"/>
              </a:rPr>
              <a:t>(</a:t>
            </a:r>
            <a:r>
              <a:rPr sz="1800" i="1" spc="-5" dirty="0">
                <a:latin typeface="Constantia"/>
                <a:cs typeface="Constantia"/>
              </a:rPr>
              <a:t>k</a:t>
            </a:r>
            <a:r>
              <a:rPr sz="1800" spc="-5" dirty="0">
                <a:latin typeface="Constantia"/>
                <a:cs typeface="Constantia"/>
              </a:rPr>
              <a:t>)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+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)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b="1" spc="-5" dirty="0">
                <a:latin typeface="Constantia"/>
                <a:cs typeface="Constantia"/>
              </a:rPr>
              <a:t>mod</a:t>
            </a:r>
            <a:r>
              <a:rPr sz="1800" b="1" spc="20" dirty="0">
                <a:latin typeface="Constantia"/>
                <a:cs typeface="Constantia"/>
              </a:rPr>
              <a:t> </a:t>
            </a:r>
            <a:r>
              <a:rPr sz="1800" i="1" spc="-5" dirty="0">
                <a:latin typeface="Constantia"/>
                <a:cs typeface="Constantia"/>
              </a:rPr>
              <a:t>m</a:t>
            </a:r>
            <a:r>
              <a:rPr sz="1800" spc="-5" dirty="0">
                <a:latin typeface="Constantia"/>
                <a:cs typeface="Constantia"/>
              </a:rPr>
              <a:t>,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where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i</a:t>
            </a:r>
            <a:r>
              <a:rPr sz="1800" i="1" spc="-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runs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from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i="1" dirty="0">
                <a:latin typeface="Constantia"/>
                <a:cs typeface="Constantia"/>
              </a:rPr>
              <a:t>m</a:t>
            </a:r>
            <a:r>
              <a:rPr sz="1800" i="1" spc="15" dirty="0">
                <a:latin typeface="Constantia"/>
                <a:cs typeface="Constantia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1.</a:t>
            </a:r>
            <a:endParaRPr sz="1800">
              <a:latin typeface="Cambria Math"/>
              <a:cs typeface="Cambria Math"/>
            </a:endParaRPr>
          </a:p>
          <a:p>
            <a:pPr marL="337185" marR="231775" indent="-337185">
              <a:lnSpc>
                <a:spcPts val="2140"/>
              </a:lnSpc>
              <a:spcBef>
                <a:spcPts val="110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337185" algn="l"/>
                <a:tab pos="337820" algn="l"/>
              </a:tabLst>
            </a:pPr>
            <a:r>
              <a:rPr sz="1800" spc="-5" dirty="0">
                <a:latin typeface="Cambria Math"/>
                <a:cs typeface="Cambria Math"/>
              </a:rPr>
              <a:t>There</a:t>
            </a:r>
            <a:r>
              <a:rPr sz="1800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are</a:t>
            </a:r>
            <a:r>
              <a:rPr sz="1800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many</a:t>
            </a:r>
            <a:r>
              <a:rPr sz="1800" dirty="0">
                <a:latin typeface="Cambria Math"/>
                <a:cs typeface="Cambria Math"/>
              </a:rPr>
              <a:t> other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methods</a:t>
            </a:r>
            <a:r>
              <a:rPr sz="1800" dirty="0">
                <a:latin typeface="Cambria Math"/>
                <a:cs typeface="Cambria Math"/>
              </a:rPr>
              <a:t> of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handling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with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collisions.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You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may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cover </a:t>
            </a:r>
            <a:r>
              <a:rPr sz="1800" spc="-5" dirty="0">
                <a:latin typeface="Cambria Math"/>
                <a:cs typeface="Cambria Math"/>
              </a:rPr>
              <a:t>these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in a </a:t>
            </a:r>
            <a:r>
              <a:rPr sz="1800" spc="-38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later </a:t>
            </a:r>
            <a:r>
              <a:rPr sz="1800" spc="-10" dirty="0">
                <a:latin typeface="Cambria Math"/>
                <a:cs typeface="Cambria Math"/>
              </a:rPr>
              <a:t>CS </a:t>
            </a:r>
            <a:r>
              <a:rPr sz="1800" spc="-5" dirty="0">
                <a:latin typeface="Cambria Math"/>
                <a:cs typeface="Cambria Math"/>
              </a:rPr>
              <a:t>course.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636778"/>
            <a:ext cx="57975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Pseudorandom</a:t>
            </a:r>
            <a:r>
              <a:rPr spc="-45" dirty="0"/>
              <a:t> </a:t>
            </a:r>
            <a:r>
              <a:rPr spc="-10" dirty="0"/>
              <a:t>Numbers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7840" y="1326845"/>
            <a:ext cx="8273415" cy="2775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120" indent="-274320">
              <a:lnSpc>
                <a:spcPts val="2375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324485" algn="l"/>
                <a:tab pos="325120" algn="l"/>
              </a:tabLst>
            </a:pPr>
            <a:r>
              <a:rPr sz="2200" spc="-5" dirty="0">
                <a:latin typeface="Constantia"/>
                <a:cs typeface="Constantia"/>
              </a:rPr>
              <a:t>Randomly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chosen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numbers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are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needed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for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many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purposes,</a:t>
            </a:r>
            <a:endParaRPr sz="2200">
              <a:latin typeface="Constantia"/>
              <a:cs typeface="Constantia"/>
            </a:endParaRPr>
          </a:p>
          <a:p>
            <a:pPr marL="324485">
              <a:lnSpc>
                <a:spcPts val="2375"/>
              </a:lnSpc>
            </a:pPr>
            <a:r>
              <a:rPr sz="2200" spc="-10" dirty="0">
                <a:latin typeface="Constantia"/>
                <a:cs typeface="Constantia"/>
              </a:rPr>
              <a:t>i</a:t>
            </a:r>
            <a:r>
              <a:rPr sz="2200" spc="5" dirty="0">
                <a:latin typeface="Constantia"/>
                <a:cs typeface="Constantia"/>
              </a:rPr>
              <a:t>n</a:t>
            </a:r>
            <a:r>
              <a:rPr sz="2200" spc="-10" dirty="0">
                <a:latin typeface="Constantia"/>
                <a:cs typeface="Constantia"/>
              </a:rPr>
              <a:t>cludi</a:t>
            </a:r>
            <a:r>
              <a:rPr sz="2200" spc="5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g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o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pu</a:t>
            </a:r>
            <a:r>
              <a:rPr sz="2200" spc="-35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er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si</a:t>
            </a:r>
            <a:r>
              <a:rPr sz="2200" spc="5" dirty="0">
                <a:latin typeface="Constantia"/>
                <a:cs typeface="Constantia"/>
              </a:rPr>
              <a:t>m</a:t>
            </a:r>
            <a:r>
              <a:rPr sz="2200" spc="-10" dirty="0">
                <a:latin typeface="Constantia"/>
                <a:cs typeface="Constantia"/>
              </a:rPr>
              <a:t>ula</a:t>
            </a:r>
            <a:r>
              <a:rPr sz="2200" dirty="0">
                <a:latin typeface="Constantia"/>
                <a:cs typeface="Constantia"/>
              </a:rPr>
              <a:t>t</a:t>
            </a:r>
            <a:r>
              <a:rPr sz="2200" spc="-10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o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40" dirty="0">
                <a:latin typeface="Constantia"/>
                <a:cs typeface="Constantia"/>
              </a:rPr>
              <a:t>s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324485" marR="831215" indent="-274320">
              <a:lnSpc>
                <a:spcPct val="8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324485" algn="l"/>
                <a:tab pos="325120" algn="l"/>
              </a:tabLst>
            </a:pPr>
            <a:r>
              <a:rPr sz="2200" i="1" spc="-10" dirty="0">
                <a:latin typeface="Constantia"/>
                <a:cs typeface="Constantia"/>
              </a:rPr>
              <a:t>Pseudorandom</a:t>
            </a:r>
            <a:r>
              <a:rPr sz="2200" i="1" spc="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numbers</a:t>
            </a:r>
            <a:r>
              <a:rPr sz="2200" i="1" spc="-4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not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truly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random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since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they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generated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systematic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methods.</a:t>
            </a:r>
            <a:endParaRPr sz="2200">
              <a:latin typeface="Constantia"/>
              <a:cs typeface="Constantia"/>
            </a:endParaRPr>
          </a:p>
          <a:p>
            <a:pPr marL="325120" indent="-274320">
              <a:lnSpc>
                <a:spcPts val="2375"/>
              </a:lnSpc>
              <a:buClr>
                <a:srgbClr val="0AD0D9"/>
              </a:buClr>
              <a:buSzPct val="95454"/>
              <a:buFont typeface="Segoe UI Symbol"/>
              <a:buChar char="⚫"/>
              <a:tabLst>
                <a:tab pos="324485" algn="l"/>
                <a:tab pos="325120" algn="l"/>
              </a:tabLst>
            </a:pP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linear</a:t>
            </a:r>
            <a:r>
              <a:rPr sz="2200" i="1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congruential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method</a:t>
            </a:r>
            <a:r>
              <a:rPr sz="2200" i="1" spc="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one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commonly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used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procedure</a:t>
            </a:r>
            <a:endParaRPr sz="2200">
              <a:latin typeface="Constantia"/>
              <a:cs typeface="Constantia"/>
            </a:endParaRPr>
          </a:p>
          <a:p>
            <a:pPr marL="324485">
              <a:lnSpc>
                <a:spcPts val="2375"/>
              </a:lnSpc>
            </a:pPr>
            <a:r>
              <a:rPr sz="2200" spc="-5" dirty="0">
                <a:latin typeface="Constantia"/>
                <a:cs typeface="Constantia"/>
              </a:rPr>
              <a:t>for</a:t>
            </a:r>
            <a:r>
              <a:rPr sz="2200" spc="-145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5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35" dirty="0">
                <a:latin typeface="Constantia"/>
                <a:cs typeface="Constantia"/>
              </a:rPr>
              <a:t>r</a:t>
            </a:r>
            <a:r>
              <a:rPr sz="2200" spc="-15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t</a:t>
            </a:r>
            <a:r>
              <a:rPr sz="2200" spc="-10" dirty="0">
                <a:latin typeface="Constantia"/>
                <a:cs typeface="Constantia"/>
              </a:rPr>
              <a:t>in</a:t>
            </a:r>
            <a:r>
              <a:rPr sz="2200" spc="-5" dirty="0">
                <a:latin typeface="Constantia"/>
                <a:cs typeface="Constantia"/>
              </a:rPr>
              <a:t>g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pseu</a:t>
            </a:r>
            <a:r>
              <a:rPr sz="2200" dirty="0">
                <a:latin typeface="Constantia"/>
                <a:cs typeface="Constantia"/>
              </a:rPr>
              <a:t>d</a:t>
            </a:r>
            <a:r>
              <a:rPr sz="2200" spc="-5" dirty="0">
                <a:latin typeface="Constantia"/>
                <a:cs typeface="Constantia"/>
              </a:rPr>
              <a:t>o</a:t>
            </a:r>
            <a:r>
              <a:rPr sz="2200" spc="-4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5" dirty="0">
                <a:latin typeface="Constantia"/>
                <a:cs typeface="Constantia"/>
              </a:rPr>
              <a:t>n</a:t>
            </a:r>
            <a:r>
              <a:rPr sz="2200" spc="-10" dirty="0">
                <a:latin typeface="Constantia"/>
                <a:cs typeface="Constantia"/>
              </a:rPr>
              <a:t>d</a:t>
            </a:r>
            <a:r>
              <a:rPr sz="2200" spc="-5" dirty="0">
                <a:latin typeface="Constantia"/>
                <a:cs typeface="Constantia"/>
              </a:rPr>
              <a:t>om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10" dirty="0">
                <a:latin typeface="Constantia"/>
                <a:cs typeface="Constantia"/>
              </a:rPr>
              <a:t>u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10" dirty="0">
                <a:latin typeface="Constantia"/>
                <a:cs typeface="Constantia"/>
              </a:rPr>
              <a:t>b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10" dirty="0">
                <a:latin typeface="Constantia"/>
                <a:cs typeface="Constantia"/>
              </a:rPr>
              <a:t>r</a:t>
            </a:r>
            <a:r>
              <a:rPr sz="2200" spc="-40" dirty="0">
                <a:latin typeface="Constantia"/>
                <a:cs typeface="Constantia"/>
              </a:rPr>
              <a:t>s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325120" indent="-274320">
              <a:lnSpc>
                <a:spcPts val="2375"/>
              </a:lnSpc>
              <a:buClr>
                <a:srgbClr val="0AD0D9"/>
              </a:buClr>
              <a:buSzPct val="93181"/>
              <a:buFont typeface="Segoe UI Symbol"/>
              <a:buChar char="⚫"/>
              <a:tabLst>
                <a:tab pos="324485" algn="l"/>
                <a:tab pos="325120" algn="l"/>
              </a:tabLst>
            </a:pPr>
            <a:r>
              <a:rPr sz="2200" spc="-20" dirty="0">
                <a:latin typeface="Constantia"/>
                <a:cs typeface="Constantia"/>
              </a:rPr>
              <a:t>Four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integers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are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needed: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modulus</a:t>
            </a:r>
            <a:r>
              <a:rPr sz="2200" i="1" spc="3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multiplier</a:t>
            </a:r>
            <a:r>
              <a:rPr sz="2200" i="1" spc="2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endParaRPr sz="2200">
              <a:latin typeface="Constantia"/>
              <a:cs typeface="Constantia"/>
            </a:endParaRPr>
          </a:p>
          <a:p>
            <a:pPr marL="324485">
              <a:lnSpc>
                <a:spcPts val="2375"/>
              </a:lnSpc>
              <a:tabLst>
                <a:tab pos="4231640" algn="l"/>
              </a:tabLst>
            </a:pPr>
            <a:r>
              <a:rPr sz="2200" i="1" spc="-5" dirty="0">
                <a:latin typeface="Constantia"/>
                <a:cs typeface="Constantia"/>
              </a:rPr>
              <a:t>increment</a:t>
            </a:r>
            <a:r>
              <a:rPr sz="2200" i="1" spc="2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seed</a:t>
            </a:r>
            <a:r>
              <a:rPr sz="2200" i="1" spc="45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x</a:t>
            </a:r>
            <a:r>
              <a:rPr sz="2175" baseline="-21072" dirty="0">
                <a:latin typeface="Cambria Math"/>
                <a:cs typeface="Cambria Math"/>
              </a:rPr>
              <a:t>0</a:t>
            </a:r>
            <a:r>
              <a:rPr sz="2200" dirty="0">
                <a:latin typeface="Constantia"/>
                <a:cs typeface="Constantia"/>
              </a:rPr>
              <a:t>,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with	</a:t>
            </a:r>
            <a:r>
              <a:rPr sz="2200" spc="-5" dirty="0">
                <a:latin typeface="Cambria Math"/>
                <a:cs typeface="Cambria Math"/>
              </a:rPr>
              <a:t>2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≤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&lt;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ambria Math"/>
                <a:cs typeface="Cambria Math"/>
              </a:rPr>
              <a:t>, 0</a:t>
            </a:r>
            <a:r>
              <a:rPr sz="2200" spc="5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≤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c</a:t>
            </a:r>
            <a:r>
              <a:rPr sz="2200" i="1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&lt;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ambria Math"/>
                <a:cs typeface="Cambria Math"/>
              </a:rPr>
              <a:t>, 0</a:t>
            </a:r>
            <a:r>
              <a:rPr sz="2200" spc="6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≤</a:t>
            </a:r>
            <a:r>
              <a:rPr sz="2200" spc="35" dirty="0">
                <a:latin typeface="Cambria Math"/>
                <a:cs typeface="Cambria Math"/>
              </a:rPr>
              <a:t> </a:t>
            </a:r>
            <a:r>
              <a:rPr sz="2200" i="1" dirty="0">
                <a:latin typeface="Constantia"/>
                <a:cs typeface="Constantia"/>
              </a:rPr>
              <a:t>x</a:t>
            </a:r>
            <a:r>
              <a:rPr sz="2175" baseline="-21072" dirty="0">
                <a:latin typeface="Cambria Math"/>
                <a:cs typeface="Cambria Math"/>
              </a:rPr>
              <a:t>0</a:t>
            </a:r>
            <a:r>
              <a:rPr sz="2175" spc="240" baseline="-21072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&lt;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m.</a:t>
            </a:r>
            <a:endParaRPr sz="2200">
              <a:latin typeface="Constantia"/>
              <a:cs typeface="Constantia"/>
            </a:endParaRPr>
          </a:p>
          <a:p>
            <a:pPr marL="325120" indent="-274320">
              <a:lnSpc>
                <a:spcPct val="100000"/>
              </a:lnSpc>
              <a:buClr>
                <a:srgbClr val="0AD0D9"/>
              </a:buClr>
              <a:buSzPct val="93181"/>
              <a:buFont typeface="Segoe UI Symbol"/>
              <a:buChar char="⚫"/>
              <a:tabLst>
                <a:tab pos="324485" algn="l"/>
                <a:tab pos="325120" algn="l"/>
              </a:tabLst>
            </a:pPr>
            <a:r>
              <a:rPr sz="2200" spc="-80" dirty="0">
                <a:latin typeface="Constantia"/>
                <a:cs typeface="Constantia"/>
              </a:rPr>
              <a:t>We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generate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sequence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pseudorandom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numbers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{</a:t>
            </a:r>
            <a:r>
              <a:rPr sz="2200" i="1" spc="-35" dirty="0">
                <a:latin typeface="Constantia"/>
                <a:cs typeface="Constantia"/>
              </a:rPr>
              <a:t>x</a:t>
            </a:r>
            <a:r>
              <a:rPr sz="2325" spc="-52" baseline="-19713" dirty="0">
                <a:latin typeface="Cambria Math"/>
                <a:cs typeface="Cambria Math"/>
              </a:rPr>
              <a:t>n</a:t>
            </a:r>
            <a:r>
              <a:rPr sz="2200" spc="-35" dirty="0">
                <a:latin typeface="Constantia"/>
                <a:cs typeface="Constantia"/>
              </a:rPr>
              <a:t>},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with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859" y="4010405"/>
            <a:ext cx="7774940" cy="6286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8100" marR="30480">
              <a:lnSpc>
                <a:spcPct val="80000"/>
              </a:lnSpc>
              <a:spcBef>
                <a:spcPts val="625"/>
              </a:spcBef>
            </a:pPr>
            <a:r>
              <a:rPr sz="2200" spc="-5" dirty="0">
                <a:latin typeface="Cambria Math"/>
                <a:cs typeface="Cambria Math"/>
              </a:rPr>
              <a:t>0</a:t>
            </a:r>
            <a:r>
              <a:rPr sz="2200" spc="6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≤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i="1" dirty="0">
                <a:latin typeface="Constantia"/>
                <a:cs typeface="Constantia"/>
              </a:rPr>
              <a:t>x</a:t>
            </a:r>
            <a:r>
              <a:rPr sz="2175" baseline="-21072" dirty="0">
                <a:latin typeface="Cambria Math"/>
                <a:cs typeface="Cambria Math"/>
              </a:rPr>
              <a:t>n</a:t>
            </a:r>
            <a:r>
              <a:rPr sz="2175" spc="240" baseline="-21072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&lt;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m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for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all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n,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successively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using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recursively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defined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function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540" y="4948885"/>
            <a:ext cx="7989570" cy="964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nstantia"/>
                <a:cs typeface="Constantia"/>
              </a:rPr>
              <a:t>(</a:t>
            </a:r>
            <a:r>
              <a:rPr sz="2200" i="1" spc="-5" dirty="0">
                <a:latin typeface="Constantia"/>
                <a:cs typeface="Constantia"/>
              </a:rPr>
              <a:t>an</a:t>
            </a:r>
            <a:r>
              <a:rPr sz="2200" i="1" spc="2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example</a:t>
            </a:r>
            <a:r>
              <a:rPr sz="2200" i="1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of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recursive</a:t>
            </a:r>
            <a:r>
              <a:rPr sz="2200" i="1" dirty="0">
                <a:latin typeface="Constantia"/>
                <a:cs typeface="Constantia"/>
              </a:rPr>
              <a:t> </a:t>
            </a:r>
            <a:r>
              <a:rPr sz="2200" i="1" spc="5" dirty="0">
                <a:latin typeface="Constantia"/>
                <a:cs typeface="Constantia"/>
              </a:rPr>
              <a:t>definition, </a:t>
            </a:r>
            <a:r>
              <a:rPr sz="2200" i="1" spc="-5" dirty="0">
                <a:latin typeface="Constantia"/>
                <a:cs typeface="Constantia"/>
              </a:rPr>
              <a:t>discussed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in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Section</a:t>
            </a:r>
            <a:r>
              <a:rPr sz="2200" i="1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5.3</a:t>
            </a:r>
            <a:r>
              <a:rPr sz="2200" i="1" spc="-5" dirty="0">
                <a:latin typeface="Constantia"/>
                <a:cs typeface="Constantia"/>
              </a:rPr>
              <a:t>)</a:t>
            </a:r>
            <a:endParaRPr sz="2200">
              <a:latin typeface="Constantia"/>
              <a:cs typeface="Constantia"/>
            </a:endParaRPr>
          </a:p>
          <a:p>
            <a:pPr marL="311785" marR="30480" indent="-274320">
              <a:lnSpc>
                <a:spcPct val="8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311785" algn="l"/>
                <a:tab pos="312420" algn="l"/>
              </a:tabLst>
            </a:pP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psudorandom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numbers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between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0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are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needed,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then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generated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numbers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are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divided</a:t>
            </a:r>
            <a:r>
              <a:rPr sz="2200" spc="2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modulus,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x</a:t>
            </a:r>
            <a:r>
              <a:rPr sz="2175" i="1" baseline="-21072" dirty="0">
                <a:latin typeface="Constantia"/>
                <a:cs typeface="Constantia"/>
              </a:rPr>
              <a:t>n </a:t>
            </a:r>
            <a:r>
              <a:rPr sz="2200" spc="-5" dirty="0">
                <a:latin typeface="Constantia"/>
                <a:cs typeface="Constantia"/>
              </a:rPr>
              <a:t>/</a:t>
            </a:r>
            <a:r>
              <a:rPr sz="2200" i="1" spc="-5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0594" y="4508754"/>
            <a:ext cx="603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2" baseline="13888" dirty="0">
                <a:latin typeface="Constantia"/>
                <a:cs typeface="Constantia"/>
              </a:rPr>
              <a:t>x</a:t>
            </a:r>
            <a:r>
              <a:rPr sz="1650" spc="-15" dirty="0">
                <a:latin typeface="Cambria Math"/>
                <a:cs typeface="Cambria Math"/>
              </a:rPr>
              <a:t>n</a:t>
            </a:r>
            <a:r>
              <a:rPr sz="1600" spc="-15" dirty="0">
                <a:latin typeface="Cambria Math"/>
                <a:cs typeface="Cambria Math"/>
              </a:rPr>
              <a:t>+1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9978" y="461086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Constantia"/>
                <a:cs typeface="Constantia"/>
              </a:rPr>
              <a:t>n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3990" y="4434078"/>
            <a:ext cx="2519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7410" algn="l"/>
              </a:tabLst>
            </a:pPr>
            <a:r>
              <a:rPr sz="2400" dirty="0">
                <a:latin typeface="Constantia"/>
                <a:cs typeface="Constantia"/>
              </a:rPr>
              <a:t>= (</a:t>
            </a:r>
            <a:r>
              <a:rPr sz="2400" i="1" dirty="0">
                <a:latin typeface="Constantia"/>
                <a:cs typeface="Constantia"/>
              </a:rPr>
              <a:t>ax	</a:t>
            </a:r>
            <a:r>
              <a:rPr sz="2400" dirty="0">
                <a:latin typeface="Constantia"/>
                <a:cs typeface="Constantia"/>
              </a:rPr>
              <a:t>+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c</a:t>
            </a:r>
            <a:r>
              <a:rPr sz="2400" spc="-5" dirty="0">
                <a:latin typeface="Constantia"/>
                <a:cs typeface="Constantia"/>
              </a:rPr>
              <a:t>)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mod </a:t>
            </a:r>
            <a:r>
              <a:rPr sz="2400" i="1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0628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Chapter</a:t>
            </a:r>
            <a:r>
              <a:rPr sz="5000" spc="-114" dirty="0"/>
              <a:t> </a:t>
            </a:r>
            <a:r>
              <a:rPr sz="5000" spc="-10" dirty="0"/>
              <a:t>Motivation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18842"/>
            <a:ext cx="8052434" cy="36480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6385" marR="259715" indent="-274320">
              <a:lnSpc>
                <a:spcPts val="2380"/>
              </a:lnSpc>
              <a:spcBef>
                <a:spcPts val="39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i="1" spc="-10" dirty="0">
                <a:latin typeface="Constantia"/>
                <a:cs typeface="Constantia"/>
              </a:rPr>
              <a:t>Number</a:t>
            </a:r>
            <a:r>
              <a:rPr sz="2200" i="1" spc="15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theory</a:t>
            </a:r>
            <a:r>
              <a:rPr sz="2200" i="1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part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mathematics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devoted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study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</a:t>
            </a:r>
            <a:r>
              <a:rPr sz="2200" spc="5" dirty="0">
                <a:latin typeface="Constantia"/>
                <a:cs typeface="Constantia"/>
              </a:rPr>
              <a:t>n</a:t>
            </a:r>
            <a:r>
              <a:rPr sz="2200" spc="-35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4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s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5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d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10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r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ope</a:t>
            </a:r>
            <a:r>
              <a:rPr sz="220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t</a:t>
            </a:r>
            <a:r>
              <a:rPr sz="2200" spc="-10" dirty="0">
                <a:latin typeface="Constantia"/>
                <a:cs typeface="Constantia"/>
              </a:rPr>
              <a:t>i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40" dirty="0">
                <a:latin typeface="Constantia"/>
                <a:cs typeface="Constantia"/>
              </a:rPr>
              <a:t>s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ts val="2510"/>
              </a:lnSpc>
              <a:spcBef>
                <a:spcPts val="225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20" dirty="0">
                <a:latin typeface="Constantia"/>
                <a:cs typeface="Constantia"/>
              </a:rPr>
              <a:t>Key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ideas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number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theory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include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divisibility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and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primality</a:t>
            </a:r>
            <a:endParaRPr sz="2200">
              <a:latin typeface="Constantia"/>
              <a:cs typeface="Constantia"/>
            </a:endParaRPr>
          </a:p>
          <a:p>
            <a:pPr marL="286385">
              <a:lnSpc>
                <a:spcPts val="2510"/>
              </a:lnSpc>
            </a:pP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integers.</a:t>
            </a:r>
            <a:endParaRPr sz="2200">
              <a:latin typeface="Constantia"/>
              <a:cs typeface="Constantia"/>
            </a:endParaRPr>
          </a:p>
          <a:p>
            <a:pPr marL="286385" marR="257810" indent="-274320">
              <a:lnSpc>
                <a:spcPts val="2380"/>
              </a:lnSpc>
              <a:spcBef>
                <a:spcPts val="56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10" dirty="0">
                <a:latin typeface="Constantia"/>
                <a:cs typeface="Constantia"/>
              </a:rPr>
              <a:t>Number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theory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has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long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been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studied because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beauty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its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ideas, its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accessibility,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and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its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wealth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 open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questions.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ts val="2505"/>
              </a:lnSpc>
              <a:spcBef>
                <a:spcPts val="235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45" dirty="0">
                <a:latin typeface="Constantia"/>
                <a:cs typeface="Constantia"/>
              </a:rPr>
              <a:t>We’ll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use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many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ideas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developed</a:t>
            </a:r>
            <a:r>
              <a:rPr sz="2200" spc="-5" dirty="0">
                <a:latin typeface="Constantia"/>
                <a:cs typeface="Constantia"/>
              </a:rPr>
              <a:t> in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Chapter</a:t>
            </a:r>
            <a:r>
              <a:rPr sz="2200" spc="-1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about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proof</a:t>
            </a:r>
            <a:endParaRPr sz="2200">
              <a:latin typeface="Constantia"/>
              <a:cs typeface="Constantia"/>
            </a:endParaRPr>
          </a:p>
          <a:p>
            <a:pPr marL="286385">
              <a:lnSpc>
                <a:spcPts val="2505"/>
              </a:lnSpc>
            </a:pPr>
            <a:r>
              <a:rPr sz="2200" dirty="0">
                <a:latin typeface="Constantia"/>
                <a:cs typeface="Constantia"/>
              </a:rPr>
              <a:t>methods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and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proof</a:t>
            </a:r>
            <a:r>
              <a:rPr sz="2200" spc="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strategy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our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exploration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number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theory.</a:t>
            </a:r>
            <a:endParaRPr sz="2200">
              <a:latin typeface="Constantia"/>
              <a:cs typeface="Constantia"/>
            </a:endParaRPr>
          </a:p>
          <a:p>
            <a:pPr marL="286385" marR="69850" indent="-274320">
              <a:lnSpc>
                <a:spcPct val="90200"/>
              </a:lnSpc>
              <a:spcBef>
                <a:spcPts val="52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latin typeface="Constantia"/>
                <a:cs typeface="Constantia"/>
              </a:rPr>
              <a:t>Mathematicians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have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long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considered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number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theory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pure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mathematics, </a:t>
            </a:r>
            <a:r>
              <a:rPr sz="2200" spc="-10" dirty="0">
                <a:latin typeface="Constantia"/>
                <a:cs typeface="Constantia"/>
              </a:rPr>
              <a:t>but </a:t>
            </a:r>
            <a:r>
              <a:rPr sz="2200" spc="-5" dirty="0">
                <a:latin typeface="Constantia"/>
                <a:cs typeface="Constantia"/>
              </a:rPr>
              <a:t>it has </a:t>
            </a:r>
            <a:r>
              <a:rPr sz="2200" dirty="0">
                <a:latin typeface="Constantia"/>
                <a:cs typeface="Constantia"/>
              </a:rPr>
              <a:t>important </a:t>
            </a:r>
            <a:r>
              <a:rPr sz="2200" spc="-5" dirty="0">
                <a:latin typeface="Constantia"/>
                <a:cs typeface="Constantia"/>
              </a:rPr>
              <a:t>applications </a:t>
            </a:r>
            <a:r>
              <a:rPr sz="2200" spc="-20" dirty="0">
                <a:latin typeface="Constantia"/>
                <a:cs typeface="Constantia"/>
              </a:rPr>
              <a:t>to </a:t>
            </a:r>
            <a:r>
              <a:rPr sz="2200" spc="-15" dirty="0">
                <a:latin typeface="Constantia"/>
                <a:cs typeface="Constantia"/>
              </a:rPr>
              <a:t>computer </a:t>
            </a:r>
            <a:r>
              <a:rPr sz="2200" spc="-10" dirty="0">
                <a:latin typeface="Constantia"/>
                <a:cs typeface="Constantia"/>
              </a:rPr>
              <a:t> science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and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cryptography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studied</a:t>
            </a:r>
            <a:r>
              <a:rPr sz="2200" spc="-5" dirty="0">
                <a:latin typeface="Constantia"/>
                <a:cs typeface="Constantia"/>
              </a:rPr>
              <a:t> in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Sections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4.5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dirty="0">
                <a:latin typeface="Constantia"/>
                <a:cs typeface="Constantia"/>
              </a:rPr>
              <a:t>and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4.6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6755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Chapter</a:t>
            </a:r>
            <a:r>
              <a:rPr sz="5000" spc="-110" dirty="0"/>
              <a:t> </a:t>
            </a:r>
            <a:r>
              <a:rPr sz="5000" dirty="0"/>
              <a:t>Summary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69537"/>
            <a:ext cx="5827395" cy="24028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2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visibili</a:t>
            </a:r>
            <a:r>
              <a:rPr sz="2600" spc="1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od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lar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Arit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5" dirty="0">
                <a:latin typeface="Constantia"/>
                <a:cs typeface="Constantia"/>
              </a:rPr>
              <a:t>me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ic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Primes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Greatest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Common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Divisors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Solving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Congruencies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Applications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Congruencies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Cryptography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19783" y="1661160"/>
            <a:ext cx="7071359" cy="14142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11518" y="3241039"/>
            <a:ext cx="15259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Section</a:t>
            </a:r>
            <a:r>
              <a:rPr sz="2600" spc="-114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4.1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243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Section</a:t>
            </a:r>
            <a:r>
              <a:rPr sz="5000" spc="-85" dirty="0"/>
              <a:t> </a:t>
            </a:r>
            <a:r>
              <a:rPr sz="5000" dirty="0"/>
              <a:t>Summary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69537"/>
            <a:ext cx="3152775" cy="14522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Division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Division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Algorithm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od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lar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Arit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5" dirty="0">
                <a:latin typeface="Constantia"/>
                <a:cs typeface="Constantia"/>
              </a:rPr>
              <a:t>me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ic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20586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Division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773683" y="1950847"/>
            <a:ext cx="7691755" cy="3812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5"/>
              </a:spcBef>
            </a:pPr>
            <a:r>
              <a:rPr sz="2600" b="1" spc="5" dirty="0">
                <a:latin typeface="Constantia"/>
                <a:cs typeface="Constantia"/>
              </a:rPr>
              <a:t>Definition</a:t>
            </a:r>
            <a:r>
              <a:rPr sz="2600" spc="5" dirty="0">
                <a:latin typeface="Constantia"/>
                <a:cs typeface="Constantia"/>
              </a:rPr>
              <a:t>: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b</a:t>
            </a:r>
            <a:r>
              <a:rPr sz="2600" i="1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integers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 ≠</a:t>
            </a:r>
            <a:r>
              <a:rPr sz="2600" i="1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0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then</a:t>
            </a:r>
            <a:endParaRPr sz="2600">
              <a:latin typeface="Constantia"/>
              <a:cs typeface="Constantia"/>
            </a:endParaRPr>
          </a:p>
          <a:p>
            <a:pPr marL="48895">
              <a:lnSpc>
                <a:spcPts val="3110"/>
              </a:lnSpc>
              <a:tabLst>
                <a:tab pos="6764655" algn="l"/>
              </a:tabLst>
            </a:pP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4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divides</a:t>
            </a:r>
            <a:r>
              <a:rPr sz="2600" i="1" spc="3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b</a:t>
            </a:r>
            <a:r>
              <a:rPr sz="2600" i="1" spc="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exists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integer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c</a:t>
            </a:r>
            <a:r>
              <a:rPr sz="2600" i="1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such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	</a:t>
            </a:r>
            <a:r>
              <a:rPr sz="2600" i="1" dirty="0">
                <a:latin typeface="Constantia"/>
                <a:cs typeface="Constantia"/>
              </a:rPr>
              <a:t>b</a:t>
            </a:r>
            <a:r>
              <a:rPr sz="2600" i="1" spc="-4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=</a:t>
            </a:r>
            <a:r>
              <a:rPr sz="2600" i="1" spc="-4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ac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41529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15925" algn="l"/>
              </a:tabLst>
            </a:pPr>
            <a:r>
              <a:rPr sz="2400" dirty="0">
                <a:latin typeface="Constantia"/>
                <a:cs typeface="Constantia"/>
              </a:rPr>
              <a:t>When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divides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say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factor</a:t>
            </a:r>
            <a:r>
              <a:rPr sz="2400" i="1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divisor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endParaRPr sz="2400">
              <a:latin typeface="Constantia"/>
              <a:cs typeface="Constantia"/>
            </a:endParaRPr>
          </a:p>
          <a:p>
            <a:pPr marL="415290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multiple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41529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15925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notation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|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-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denotes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divides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41529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15925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|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/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integer.</a:t>
            </a:r>
            <a:endParaRPr sz="2400">
              <a:latin typeface="Constantia"/>
              <a:cs typeface="Constantia"/>
            </a:endParaRPr>
          </a:p>
          <a:p>
            <a:pPr marL="415290" indent="-24765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415925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does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divide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write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∤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5793740" algn="l"/>
              </a:tabLst>
            </a:pPr>
            <a:r>
              <a:rPr sz="2600" b="1" spc="-5" dirty="0">
                <a:latin typeface="Constantia"/>
                <a:cs typeface="Constantia"/>
              </a:rPr>
              <a:t>Example</a:t>
            </a:r>
            <a:r>
              <a:rPr sz="2600" spc="-5" dirty="0">
                <a:latin typeface="Constantia"/>
                <a:cs typeface="Constantia"/>
              </a:rPr>
              <a:t>: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Determine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whether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3</a:t>
            </a:r>
            <a:r>
              <a:rPr sz="2600" spc="80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|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ambria Math"/>
                <a:cs typeface="Cambria Math"/>
              </a:rPr>
              <a:t>7</a:t>
            </a:r>
            <a:r>
              <a:rPr sz="2600" spc="20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and	</a:t>
            </a:r>
            <a:r>
              <a:rPr sz="2600" spc="-5" dirty="0">
                <a:latin typeface="Constantia"/>
                <a:cs typeface="Constantia"/>
              </a:rPr>
              <a:t>whether</a:t>
            </a:r>
            <a:endParaRPr sz="2600">
              <a:latin typeface="Constantia"/>
              <a:cs typeface="Constantia"/>
            </a:endParaRPr>
          </a:p>
          <a:p>
            <a:pPr marL="48895">
              <a:lnSpc>
                <a:spcPct val="100000"/>
              </a:lnSpc>
            </a:pPr>
            <a:r>
              <a:rPr sz="2600" dirty="0">
                <a:latin typeface="Cambria Math"/>
                <a:cs typeface="Cambria Math"/>
              </a:rPr>
              <a:t>3</a:t>
            </a:r>
            <a:r>
              <a:rPr sz="2600" spc="45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|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12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1404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Properties</a:t>
            </a:r>
            <a:r>
              <a:rPr sz="5000" spc="-40" dirty="0"/>
              <a:t> </a:t>
            </a:r>
            <a:r>
              <a:rPr sz="5000" dirty="0"/>
              <a:t>of</a:t>
            </a:r>
            <a:r>
              <a:rPr sz="5000" spc="-20" dirty="0"/>
              <a:t> </a:t>
            </a:r>
            <a:r>
              <a:rPr sz="5000" spc="-5" dirty="0"/>
              <a:t>Divisibility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688340" y="1883790"/>
            <a:ext cx="7837805" cy="423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nstantia"/>
                <a:cs typeface="Constantia"/>
              </a:rPr>
              <a:t>Theorem</a:t>
            </a:r>
            <a:r>
              <a:rPr sz="2400" b="1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1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Let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c</a:t>
            </a:r>
            <a:r>
              <a:rPr sz="2400" i="1" spc="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integers,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where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≠0</a:t>
            </a:r>
            <a:r>
              <a:rPr sz="2400" spc="-5" dirty="0">
                <a:latin typeface="Constantia"/>
                <a:cs typeface="Constantia"/>
              </a:rPr>
              <a:t>.</a:t>
            </a:r>
            <a:endParaRPr sz="2400" dirty="0">
              <a:latin typeface="Constantia"/>
              <a:cs typeface="Constantia"/>
            </a:endParaRPr>
          </a:p>
          <a:p>
            <a:pPr marL="889000" indent="-572135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4090"/>
              <a:buAutoNum type="romanLcPeriod"/>
              <a:tabLst>
                <a:tab pos="889000" algn="l"/>
                <a:tab pos="889635" algn="l"/>
              </a:tabLst>
            </a:pP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|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b</a:t>
            </a:r>
            <a:r>
              <a:rPr sz="2200" i="1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|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then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|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(</a:t>
            </a:r>
            <a:r>
              <a:rPr sz="2200" i="1" spc="-10" dirty="0">
                <a:latin typeface="Constantia"/>
                <a:cs typeface="Constantia"/>
              </a:rPr>
              <a:t>b</a:t>
            </a:r>
            <a:r>
              <a:rPr sz="2200" i="1" spc="1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+</a:t>
            </a:r>
            <a:r>
              <a:rPr sz="2200" i="1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c</a:t>
            </a:r>
            <a:r>
              <a:rPr sz="2200" spc="-10" dirty="0">
                <a:latin typeface="Constantia"/>
                <a:cs typeface="Constantia"/>
              </a:rPr>
              <a:t>);</a:t>
            </a:r>
            <a:endParaRPr sz="2200" dirty="0">
              <a:latin typeface="Constantia"/>
              <a:cs typeface="Constantia"/>
            </a:endParaRPr>
          </a:p>
          <a:p>
            <a:pPr marL="889000" indent="-572135">
              <a:lnSpc>
                <a:spcPct val="100000"/>
              </a:lnSpc>
              <a:buClr>
                <a:srgbClr val="0E6EC5"/>
              </a:buClr>
              <a:buSzPct val="84090"/>
              <a:buAutoNum type="romanLcPeriod"/>
              <a:tabLst>
                <a:tab pos="889000" algn="l"/>
                <a:tab pos="889635" algn="l"/>
              </a:tabLst>
            </a:pP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4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|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i="1" spc="-45" dirty="0">
                <a:latin typeface="Constantia"/>
                <a:cs typeface="Constantia"/>
              </a:rPr>
              <a:t>b</a:t>
            </a:r>
            <a:r>
              <a:rPr sz="2200" i="1" spc="-5" dirty="0">
                <a:latin typeface="Constantia"/>
                <a:cs typeface="Constantia"/>
              </a:rPr>
              <a:t>,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|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</a:t>
            </a:r>
            <a:r>
              <a:rPr sz="2200" i="1" spc="-5" dirty="0">
                <a:latin typeface="Constantia"/>
                <a:cs typeface="Constantia"/>
              </a:rPr>
              <a:t>c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f</a:t>
            </a:r>
            <a:r>
              <a:rPr sz="2200" spc="-5" dirty="0">
                <a:latin typeface="Constantia"/>
                <a:cs typeface="Constantia"/>
              </a:rPr>
              <a:t>or</a:t>
            </a:r>
            <a:r>
              <a:rPr sz="2200" spc="-1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all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in</a:t>
            </a:r>
            <a:r>
              <a:rPr sz="2200" spc="-35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5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ers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;</a:t>
            </a:r>
            <a:endParaRPr sz="2200" dirty="0">
              <a:latin typeface="Constantia"/>
              <a:cs typeface="Constantia"/>
            </a:endParaRPr>
          </a:p>
          <a:p>
            <a:pPr marL="889000" indent="-572135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4090"/>
              <a:buAutoNum type="romanLcPeriod"/>
              <a:tabLst>
                <a:tab pos="889000" algn="l"/>
                <a:tab pos="889635" algn="l"/>
              </a:tabLst>
            </a:pP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|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b</a:t>
            </a:r>
            <a:r>
              <a:rPr sz="2200" i="1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b</a:t>
            </a:r>
            <a:r>
              <a:rPr sz="2200" i="1" spc="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| </a:t>
            </a:r>
            <a:r>
              <a:rPr sz="2200" i="1" spc="-5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then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| </a:t>
            </a:r>
            <a:r>
              <a:rPr sz="2200" i="1" spc="-5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 dirty="0">
              <a:latin typeface="Constantia"/>
              <a:cs typeface="Constantia"/>
            </a:endParaRPr>
          </a:p>
          <a:p>
            <a:pPr marL="489584" marR="188595" indent="-363220">
              <a:lnSpc>
                <a:spcPts val="2110"/>
              </a:lnSpc>
              <a:spcBef>
                <a:spcPts val="509"/>
              </a:spcBef>
              <a:tabLst>
                <a:tab pos="1421765" algn="l"/>
              </a:tabLst>
            </a:pPr>
            <a:r>
              <a:rPr sz="2200" b="1" spc="-10" dirty="0">
                <a:latin typeface="Constantia"/>
                <a:cs typeface="Constantia"/>
              </a:rPr>
              <a:t>Proof</a:t>
            </a:r>
            <a:r>
              <a:rPr sz="2200" spc="-10" dirty="0">
                <a:latin typeface="Constantia"/>
                <a:cs typeface="Constantia"/>
              </a:rPr>
              <a:t>:</a:t>
            </a:r>
            <a:r>
              <a:rPr sz="2200" spc="-5" dirty="0">
                <a:latin typeface="Constantia"/>
                <a:cs typeface="Constantia"/>
              </a:rPr>
              <a:t> (i)	</a:t>
            </a:r>
            <a:r>
              <a:rPr sz="2200" spc="-10" dirty="0">
                <a:latin typeface="Constantia"/>
                <a:cs typeface="Constantia"/>
              </a:rPr>
              <a:t>Suppose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|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b</a:t>
            </a:r>
            <a:r>
              <a:rPr sz="2200" i="1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| </a:t>
            </a:r>
            <a:r>
              <a:rPr sz="2200" i="1" spc="-5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then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it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follows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that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there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are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integers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s</a:t>
            </a:r>
            <a:r>
              <a:rPr sz="2200" i="1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t</a:t>
            </a:r>
            <a:r>
              <a:rPr sz="2200" i="1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with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b</a:t>
            </a:r>
            <a:r>
              <a:rPr sz="2200" i="1" spc="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as</a:t>
            </a:r>
            <a:r>
              <a:rPr sz="2200" i="1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and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c</a:t>
            </a:r>
            <a:r>
              <a:rPr sz="2200" i="1" spc="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at</a:t>
            </a:r>
            <a:r>
              <a:rPr sz="2200" spc="-5" dirty="0">
                <a:latin typeface="Constantia"/>
                <a:cs typeface="Constantia"/>
              </a:rPr>
              <a:t>.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Hence,</a:t>
            </a:r>
            <a:endParaRPr sz="2200" dirty="0">
              <a:latin typeface="Constantia"/>
              <a:cs typeface="Constantia"/>
            </a:endParaRPr>
          </a:p>
          <a:p>
            <a:pPr marL="756285">
              <a:lnSpc>
                <a:spcPts val="2640"/>
              </a:lnSpc>
              <a:spcBef>
                <a:spcPts val="20"/>
              </a:spcBef>
              <a:tabLst>
                <a:tab pos="3916045" algn="l"/>
              </a:tabLst>
            </a:pPr>
            <a:r>
              <a:rPr sz="2200" i="1" spc="-5" dirty="0">
                <a:latin typeface="Constantia"/>
                <a:cs typeface="Constantia"/>
              </a:rPr>
              <a:t>b</a:t>
            </a:r>
            <a:r>
              <a:rPr sz="2200" i="1" spc="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+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c</a:t>
            </a:r>
            <a:r>
              <a:rPr sz="2200" i="1" spc="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as</a:t>
            </a:r>
            <a:r>
              <a:rPr sz="2200" i="1" spc="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+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at</a:t>
            </a:r>
            <a:r>
              <a:rPr sz="2200" i="1" spc="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=</a:t>
            </a:r>
            <a:r>
              <a:rPr sz="2200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a</a:t>
            </a:r>
            <a:r>
              <a:rPr sz="2200" spc="-10" dirty="0">
                <a:latin typeface="Constantia"/>
                <a:cs typeface="Constantia"/>
              </a:rPr>
              <a:t>(</a:t>
            </a:r>
            <a:r>
              <a:rPr sz="2200" i="1" spc="-10" dirty="0">
                <a:latin typeface="Constantia"/>
                <a:cs typeface="Constantia"/>
              </a:rPr>
              <a:t>s</a:t>
            </a:r>
            <a:r>
              <a:rPr sz="2200" i="1" spc="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+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i="1" spc="-10" dirty="0">
                <a:latin typeface="Constantia"/>
                <a:cs typeface="Constantia"/>
              </a:rPr>
              <a:t>t</a:t>
            </a:r>
            <a:r>
              <a:rPr sz="2200" spc="-10" dirty="0">
                <a:latin typeface="Constantia"/>
                <a:cs typeface="Constantia"/>
              </a:rPr>
              <a:t>).	</a:t>
            </a:r>
            <a:r>
              <a:rPr sz="2200" spc="-5" dirty="0">
                <a:latin typeface="Cambria Math"/>
                <a:cs typeface="Cambria Math"/>
              </a:rPr>
              <a:t>Hence,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i="1" spc="-5" dirty="0">
                <a:latin typeface="Constantia"/>
                <a:cs typeface="Constantia"/>
              </a:rPr>
              <a:t>a</a:t>
            </a:r>
            <a:r>
              <a:rPr sz="2200" i="1" spc="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|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(</a:t>
            </a:r>
            <a:r>
              <a:rPr sz="2200" i="1" spc="-10" dirty="0">
                <a:latin typeface="Constantia"/>
                <a:cs typeface="Constantia"/>
              </a:rPr>
              <a:t>b</a:t>
            </a:r>
            <a:r>
              <a:rPr sz="2200" i="1" spc="-5" dirty="0">
                <a:latin typeface="Constantia"/>
                <a:cs typeface="Constantia"/>
              </a:rPr>
              <a:t> + </a:t>
            </a:r>
            <a:r>
              <a:rPr sz="2200" i="1" dirty="0">
                <a:latin typeface="Constantia"/>
                <a:cs typeface="Constantia"/>
              </a:rPr>
              <a:t>c</a:t>
            </a:r>
            <a:r>
              <a:rPr sz="2200" dirty="0">
                <a:latin typeface="Constantia"/>
                <a:cs typeface="Constantia"/>
              </a:rPr>
              <a:t>)</a:t>
            </a:r>
          </a:p>
          <a:p>
            <a:pPr marL="123825" marR="74930" indent="117475">
              <a:lnSpc>
                <a:spcPct val="80000"/>
              </a:lnSpc>
              <a:spcBef>
                <a:spcPts val="575"/>
              </a:spcBef>
              <a:tabLst>
                <a:tab pos="6652895" algn="l"/>
              </a:tabLst>
            </a:pPr>
            <a:r>
              <a:rPr sz="2400" spc="-15" dirty="0">
                <a:latin typeface="Constantia"/>
                <a:cs typeface="Constantia"/>
              </a:rPr>
              <a:t>(Exercises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3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 4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ask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proofs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parts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(ii)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	(iii).)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Corollary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c</a:t>
            </a:r>
            <a:r>
              <a:rPr sz="2400" i="1" spc="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integers,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where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≠0</a:t>
            </a:r>
            <a:r>
              <a:rPr sz="2400" spc="-5" dirty="0">
                <a:latin typeface="Constantia"/>
                <a:cs typeface="Constantia"/>
              </a:rPr>
              <a:t>,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such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 </a:t>
            </a:r>
            <a:r>
              <a:rPr sz="2400" dirty="0">
                <a:latin typeface="Constantia"/>
                <a:cs typeface="Constantia"/>
              </a:rPr>
              <a:t>| </a:t>
            </a:r>
            <a:r>
              <a:rPr sz="2400" i="1" dirty="0">
                <a:latin typeface="Constantia"/>
                <a:cs typeface="Constantia"/>
              </a:rPr>
              <a:t>b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i="1" dirty="0">
                <a:latin typeface="Constantia"/>
                <a:cs typeface="Constantia"/>
              </a:rPr>
              <a:t>a </a:t>
            </a:r>
            <a:r>
              <a:rPr sz="2400" dirty="0">
                <a:latin typeface="Constantia"/>
                <a:cs typeface="Constantia"/>
              </a:rPr>
              <a:t>| </a:t>
            </a:r>
            <a:r>
              <a:rPr sz="2400" i="1" spc="-15" dirty="0">
                <a:latin typeface="Constantia"/>
                <a:cs typeface="Constantia"/>
              </a:rPr>
              <a:t>c, </a:t>
            </a:r>
            <a:r>
              <a:rPr sz="2400" spc="-5" dirty="0">
                <a:latin typeface="Constantia"/>
                <a:cs typeface="Constantia"/>
              </a:rPr>
              <a:t>then </a:t>
            </a:r>
            <a:r>
              <a:rPr sz="2400" i="1" dirty="0">
                <a:latin typeface="Constantia"/>
                <a:cs typeface="Constantia"/>
              </a:rPr>
              <a:t>a </a:t>
            </a:r>
            <a:r>
              <a:rPr sz="2400" dirty="0">
                <a:latin typeface="Constantia"/>
                <a:cs typeface="Constantia"/>
              </a:rPr>
              <a:t>| </a:t>
            </a:r>
            <a:r>
              <a:rPr sz="2400" i="1" dirty="0">
                <a:latin typeface="Constantia"/>
                <a:cs typeface="Constantia"/>
              </a:rPr>
              <a:t>mb </a:t>
            </a:r>
            <a:r>
              <a:rPr sz="2400" dirty="0">
                <a:latin typeface="Constantia"/>
                <a:cs typeface="Constantia"/>
              </a:rPr>
              <a:t>+ </a:t>
            </a:r>
            <a:r>
              <a:rPr sz="2400" i="1" dirty="0">
                <a:latin typeface="Constantia"/>
                <a:cs typeface="Constantia"/>
              </a:rPr>
              <a:t>nc </a:t>
            </a:r>
            <a:r>
              <a:rPr sz="2400" spc="-15" dirty="0">
                <a:latin typeface="Constantia"/>
                <a:cs typeface="Constantia"/>
              </a:rPr>
              <a:t>whenever </a:t>
            </a:r>
            <a:r>
              <a:rPr sz="2400" i="1" dirty="0">
                <a:latin typeface="Constantia"/>
                <a:cs typeface="Constantia"/>
              </a:rPr>
              <a:t>m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i="1" dirty="0">
                <a:latin typeface="Constantia"/>
                <a:cs typeface="Constantia"/>
              </a:rPr>
              <a:t>n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integers.</a:t>
            </a:r>
            <a:endParaRPr sz="2400" dirty="0">
              <a:latin typeface="Constantia"/>
              <a:cs typeface="Constantia"/>
            </a:endParaRPr>
          </a:p>
          <a:p>
            <a:pPr marL="123825" marR="5080" indent="-35560">
              <a:lnSpc>
                <a:spcPts val="2300"/>
              </a:lnSpc>
              <a:spcBef>
                <a:spcPts val="560"/>
              </a:spcBef>
              <a:tabLst>
                <a:tab pos="5438775" algn="l"/>
              </a:tabLst>
            </a:pP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you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show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how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follows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easily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	from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(ii)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(i)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Theorem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dirty="0">
                <a:latin typeface="Constantia"/>
                <a:cs typeface="Constantia"/>
              </a:rPr>
              <a:t>?</a:t>
            </a: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93607" y="4331208"/>
            <a:ext cx="178307" cy="178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533400"/>
            <a:ext cx="74676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a| b, a | c,  a | </a:t>
            </a:r>
            <a:r>
              <a:rPr lang="en-US" sz="2200" dirty="0" err="1" smtClean="0"/>
              <a:t>mb+nc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proof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Let a = 2 and b = 4, c = 8, m = 2, n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mb+nc</a:t>
            </a:r>
            <a:r>
              <a:rPr lang="en-US" sz="2200" dirty="0" smtClean="0"/>
              <a:t> = 2*4+ 3*8 = 8+24 =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 a| b, a | c,  a | </a:t>
            </a:r>
            <a:r>
              <a:rPr lang="en-US" sz="2200" dirty="0" err="1" smtClean="0"/>
              <a:t>mb+nc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Let a = 4 and b = 8, c = 16, m = -5 , n = 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mb+nc</a:t>
            </a:r>
            <a:r>
              <a:rPr lang="en-US" sz="2200" dirty="0" smtClean="0"/>
              <a:t> = -5*8+-4*16 = -40-64 = -104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-104/4 = -26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189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6924</TotalTime>
  <Words>1079</Words>
  <Application>Microsoft Office PowerPoint</Application>
  <PresentationFormat>On-screen Show (4:3)</PresentationFormat>
  <Paragraphs>170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Constantia</vt:lpstr>
      <vt:lpstr>Segoe UI Symbol</vt:lpstr>
      <vt:lpstr>Office Theme</vt:lpstr>
      <vt:lpstr>PowerPoint Presentation</vt:lpstr>
      <vt:lpstr>PowerPoint Presentation</vt:lpstr>
      <vt:lpstr>Chapter Motivation</vt:lpstr>
      <vt:lpstr>Chapter Summary</vt:lpstr>
      <vt:lpstr>PowerPoint Presentation</vt:lpstr>
      <vt:lpstr>Section Summary</vt:lpstr>
      <vt:lpstr>Division</vt:lpstr>
      <vt:lpstr>Properties of Divisibility</vt:lpstr>
      <vt:lpstr>PowerPoint Presentation</vt:lpstr>
      <vt:lpstr>Division Algorithm</vt:lpstr>
      <vt:lpstr>Clock / Modular Arithmetic</vt:lpstr>
      <vt:lpstr>PowerPoint Presentation</vt:lpstr>
      <vt:lpstr>Some Important Modulus</vt:lpstr>
      <vt:lpstr>Congruence Relation</vt:lpstr>
      <vt:lpstr>More on Congruences</vt:lpstr>
      <vt:lpstr>The Relationship between  (mod m) and mod m Notations</vt:lpstr>
      <vt:lpstr>Congruencies of Sums and Products</vt:lpstr>
      <vt:lpstr>Algebraic Manipulation of Congruencies</vt:lpstr>
      <vt:lpstr>Computing the mod m Function of  Products and Sums</vt:lpstr>
      <vt:lpstr>PowerPoint Presentation</vt:lpstr>
      <vt:lpstr>Section Summary</vt:lpstr>
      <vt:lpstr>Hashing Functions</vt:lpstr>
      <vt:lpstr>Pseudorandom Numbers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Shoaib Raza</dc:creator>
  <cp:lastModifiedBy>Mussavir .</cp:lastModifiedBy>
  <cp:revision>39</cp:revision>
  <dcterms:created xsi:type="dcterms:W3CDTF">2021-10-18T05:29:44Z</dcterms:created>
  <dcterms:modified xsi:type="dcterms:W3CDTF">2021-10-28T09:13:50Z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2021-10-18T00:00:00Z</vt:filetime>
  </property>
</Properties>
</file>