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65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468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6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95244" y="2514600"/>
            <a:ext cx="2738628" cy="5608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17416" y="3241039"/>
            <a:ext cx="1709166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376" y="1950847"/>
            <a:ext cx="7953247" cy="2483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636778"/>
            <a:ext cx="57975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Pseudorandom</a:t>
            </a:r>
            <a:r>
              <a:rPr spc="-45" dirty="0"/>
              <a:t> </a:t>
            </a:r>
            <a:r>
              <a:rPr spc="-10" dirty="0"/>
              <a:t>Numbers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7840" y="1326845"/>
            <a:ext cx="8273415" cy="2775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120" indent="-274320">
              <a:lnSpc>
                <a:spcPts val="2375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324485" algn="l"/>
                <a:tab pos="325120" algn="l"/>
              </a:tabLst>
            </a:pPr>
            <a:r>
              <a:rPr sz="2200" spc="-5" dirty="0">
                <a:latin typeface="Constantia"/>
                <a:cs typeface="Constantia"/>
              </a:rPr>
              <a:t>Randomly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chosen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numbers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are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needed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for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many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purposes,</a:t>
            </a:r>
            <a:endParaRPr sz="2200">
              <a:latin typeface="Constantia"/>
              <a:cs typeface="Constantia"/>
            </a:endParaRPr>
          </a:p>
          <a:p>
            <a:pPr marL="324485">
              <a:lnSpc>
                <a:spcPts val="2375"/>
              </a:lnSpc>
            </a:pPr>
            <a:r>
              <a:rPr sz="2200" spc="-10" dirty="0">
                <a:latin typeface="Constantia"/>
                <a:cs typeface="Constantia"/>
              </a:rPr>
              <a:t>i</a:t>
            </a:r>
            <a:r>
              <a:rPr sz="2200" spc="5" dirty="0">
                <a:latin typeface="Constantia"/>
                <a:cs typeface="Constantia"/>
              </a:rPr>
              <a:t>n</a:t>
            </a:r>
            <a:r>
              <a:rPr sz="2200" spc="-10" dirty="0">
                <a:latin typeface="Constantia"/>
                <a:cs typeface="Constantia"/>
              </a:rPr>
              <a:t>cludi</a:t>
            </a:r>
            <a:r>
              <a:rPr sz="2200" spc="5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g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o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pu</a:t>
            </a:r>
            <a:r>
              <a:rPr sz="2200" spc="-35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er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si</a:t>
            </a:r>
            <a:r>
              <a:rPr sz="2200" spc="5" dirty="0">
                <a:latin typeface="Constantia"/>
                <a:cs typeface="Constantia"/>
              </a:rPr>
              <a:t>m</a:t>
            </a:r>
            <a:r>
              <a:rPr sz="2200" spc="-10" dirty="0">
                <a:latin typeface="Constantia"/>
                <a:cs typeface="Constantia"/>
              </a:rPr>
              <a:t>ula</a:t>
            </a:r>
            <a:r>
              <a:rPr sz="2200" dirty="0">
                <a:latin typeface="Constantia"/>
                <a:cs typeface="Constantia"/>
              </a:rPr>
              <a:t>t</a:t>
            </a:r>
            <a:r>
              <a:rPr sz="2200" spc="-10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o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40" dirty="0">
                <a:latin typeface="Constantia"/>
                <a:cs typeface="Constantia"/>
              </a:rPr>
              <a:t>s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324485" marR="831215" indent="-274320">
              <a:lnSpc>
                <a:spcPct val="8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324485" algn="l"/>
                <a:tab pos="325120" algn="l"/>
              </a:tabLst>
            </a:pPr>
            <a:r>
              <a:rPr sz="2200" i="1" spc="-10" dirty="0">
                <a:latin typeface="Constantia"/>
                <a:cs typeface="Constantia"/>
              </a:rPr>
              <a:t>Pseudorandom</a:t>
            </a:r>
            <a:r>
              <a:rPr sz="2200" i="1" spc="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numbers</a:t>
            </a:r>
            <a:r>
              <a:rPr sz="2200" i="1" spc="-4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not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truly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random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since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they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generated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systematic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methods.</a:t>
            </a:r>
            <a:endParaRPr sz="2200">
              <a:latin typeface="Constantia"/>
              <a:cs typeface="Constantia"/>
            </a:endParaRPr>
          </a:p>
          <a:p>
            <a:pPr marL="325120" indent="-274320">
              <a:lnSpc>
                <a:spcPts val="2375"/>
              </a:lnSpc>
              <a:buClr>
                <a:srgbClr val="0AD0D9"/>
              </a:buClr>
              <a:buSzPct val="95454"/>
              <a:buFont typeface="Segoe UI Symbol"/>
              <a:buChar char="⚫"/>
              <a:tabLst>
                <a:tab pos="324485" algn="l"/>
                <a:tab pos="325120" algn="l"/>
              </a:tabLst>
            </a:pP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linear</a:t>
            </a:r>
            <a:r>
              <a:rPr sz="2200" i="1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congruential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method</a:t>
            </a:r>
            <a:r>
              <a:rPr sz="2200" i="1" spc="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one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commonly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used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procedure</a:t>
            </a:r>
            <a:endParaRPr sz="2200">
              <a:latin typeface="Constantia"/>
              <a:cs typeface="Constantia"/>
            </a:endParaRPr>
          </a:p>
          <a:p>
            <a:pPr marL="324485">
              <a:lnSpc>
                <a:spcPts val="2375"/>
              </a:lnSpc>
            </a:pPr>
            <a:r>
              <a:rPr sz="2200" spc="-5" dirty="0">
                <a:latin typeface="Constantia"/>
                <a:cs typeface="Constantia"/>
              </a:rPr>
              <a:t>for</a:t>
            </a:r>
            <a:r>
              <a:rPr sz="2200" spc="-145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5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35" dirty="0">
                <a:latin typeface="Constantia"/>
                <a:cs typeface="Constantia"/>
              </a:rPr>
              <a:t>r</a:t>
            </a:r>
            <a:r>
              <a:rPr sz="2200" spc="-15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t</a:t>
            </a:r>
            <a:r>
              <a:rPr sz="2200" spc="-10" dirty="0">
                <a:latin typeface="Constantia"/>
                <a:cs typeface="Constantia"/>
              </a:rPr>
              <a:t>in</a:t>
            </a:r>
            <a:r>
              <a:rPr sz="2200" spc="-5" dirty="0">
                <a:latin typeface="Constantia"/>
                <a:cs typeface="Constantia"/>
              </a:rPr>
              <a:t>g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pseu</a:t>
            </a:r>
            <a:r>
              <a:rPr sz="2200" dirty="0">
                <a:latin typeface="Constantia"/>
                <a:cs typeface="Constantia"/>
              </a:rPr>
              <a:t>d</a:t>
            </a:r>
            <a:r>
              <a:rPr sz="2200" spc="-5" dirty="0">
                <a:latin typeface="Constantia"/>
                <a:cs typeface="Constantia"/>
              </a:rPr>
              <a:t>o</a:t>
            </a:r>
            <a:r>
              <a:rPr sz="2200" spc="-4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5" dirty="0">
                <a:latin typeface="Constantia"/>
                <a:cs typeface="Constantia"/>
              </a:rPr>
              <a:t>n</a:t>
            </a:r>
            <a:r>
              <a:rPr sz="2200" spc="-10" dirty="0">
                <a:latin typeface="Constantia"/>
                <a:cs typeface="Constantia"/>
              </a:rPr>
              <a:t>d</a:t>
            </a:r>
            <a:r>
              <a:rPr sz="2200" spc="-5" dirty="0">
                <a:latin typeface="Constantia"/>
                <a:cs typeface="Constantia"/>
              </a:rPr>
              <a:t>om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10" dirty="0">
                <a:latin typeface="Constantia"/>
                <a:cs typeface="Constantia"/>
              </a:rPr>
              <a:t>u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10" dirty="0">
                <a:latin typeface="Constantia"/>
                <a:cs typeface="Constantia"/>
              </a:rPr>
              <a:t>b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10" dirty="0">
                <a:latin typeface="Constantia"/>
                <a:cs typeface="Constantia"/>
              </a:rPr>
              <a:t>r</a:t>
            </a:r>
            <a:r>
              <a:rPr sz="2200" spc="-40" dirty="0">
                <a:latin typeface="Constantia"/>
                <a:cs typeface="Constantia"/>
              </a:rPr>
              <a:t>s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325120" indent="-274320">
              <a:lnSpc>
                <a:spcPts val="2375"/>
              </a:lnSpc>
              <a:buClr>
                <a:srgbClr val="0AD0D9"/>
              </a:buClr>
              <a:buSzPct val="93181"/>
              <a:buFont typeface="Segoe UI Symbol"/>
              <a:buChar char="⚫"/>
              <a:tabLst>
                <a:tab pos="324485" algn="l"/>
                <a:tab pos="325120" algn="l"/>
              </a:tabLst>
            </a:pPr>
            <a:r>
              <a:rPr sz="2200" spc="-20" dirty="0">
                <a:latin typeface="Constantia"/>
                <a:cs typeface="Constantia"/>
              </a:rPr>
              <a:t>Four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integers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are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needed: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modulus</a:t>
            </a:r>
            <a:r>
              <a:rPr sz="2200" i="1" spc="3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multiplier</a:t>
            </a:r>
            <a:r>
              <a:rPr sz="2200" i="1" spc="2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endParaRPr sz="2200">
              <a:latin typeface="Constantia"/>
              <a:cs typeface="Constantia"/>
            </a:endParaRPr>
          </a:p>
          <a:p>
            <a:pPr marL="324485">
              <a:lnSpc>
                <a:spcPts val="2375"/>
              </a:lnSpc>
              <a:tabLst>
                <a:tab pos="4231640" algn="l"/>
              </a:tabLst>
            </a:pPr>
            <a:r>
              <a:rPr sz="2200" i="1" spc="-5" dirty="0">
                <a:latin typeface="Constantia"/>
                <a:cs typeface="Constantia"/>
              </a:rPr>
              <a:t>increment</a:t>
            </a:r>
            <a:r>
              <a:rPr sz="2200" i="1" spc="2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seed</a:t>
            </a:r>
            <a:r>
              <a:rPr sz="2200" i="1" spc="45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x</a:t>
            </a:r>
            <a:r>
              <a:rPr sz="2175" baseline="-21072" dirty="0">
                <a:latin typeface="Cambria Math"/>
                <a:cs typeface="Cambria Math"/>
              </a:rPr>
              <a:t>0</a:t>
            </a:r>
            <a:r>
              <a:rPr sz="2200" dirty="0">
                <a:latin typeface="Constantia"/>
                <a:cs typeface="Constantia"/>
              </a:rPr>
              <a:t>,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with	</a:t>
            </a:r>
            <a:r>
              <a:rPr sz="2200" spc="-5" dirty="0">
                <a:latin typeface="Cambria Math"/>
                <a:cs typeface="Cambria Math"/>
              </a:rPr>
              <a:t>2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≤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&lt;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ambria Math"/>
                <a:cs typeface="Cambria Math"/>
              </a:rPr>
              <a:t>, 0</a:t>
            </a:r>
            <a:r>
              <a:rPr sz="2200" spc="5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≤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c</a:t>
            </a:r>
            <a:r>
              <a:rPr sz="2200" i="1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&lt;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ambria Math"/>
                <a:cs typeface="Cambria Math"/>
              </a:rPr>
              <a:t>, 0</a:t>
            </a:r>
            <a:r>
              <a:rPr sz="2200" spc="6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≤</a:t>
            </a:r>
            <a:r>
              <a:rPr sz="2200" spc="35" dirty="0">
                <a:latin typeface="Cambria Math"/>
                <a:cs typeface="Cambria Math"/>
              </a:rPr>
              <a:t> </a:t>
            </a:r>
            <a:r>
              <a:rPr sz="2200" i="1" dirty="0">
                <a:latin typeface="Constantia"/>
                <a:cs typeface="Constantia"/>
              </a:rPr>
              <a:t>x</a:t>
            </a:r>
            <a:r>
              <a:rPr sz="2175" baseline="-21072" dirty="0">
                <a:latin typeface="Cambria Math"/>
                <a:cs typeface="Cambria Math"/>
              </a:rPr>
              <a:t>0</a:t>
            </a:r>
            <a:r>
              <a:rPr sz="2175" spc="240" baseline="-21072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&lt;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m.</a:t>
            </a:r>
            <a:endParaRPr sz="2200">
              <a:latin typeface="Constantia"/>
              <a:cs typeface="Constantia"/>
            </a:endParaRPr>
          </a:p>
          <a:p>
            <a:pPr marL="325120" indent="-274320">
              <a:lnSpc>
                <a:spcPct val="100000"/>
              </a:lnSpc>
              <a:buClr>
                <a:srgbClr val="0AD0D9"/>
              </a:buClr>
              <a:buSzPct val="93181"/>
              <a:buFont typeface="Segoe UI Symbol"/>
              <a:buChar char="⚫"/>
              <a:tabLst>
                <a:tab pos="324485" algn="l"/>
                <a:tab pos="325120" algn="l"/>
              </a:tabLst>
            </a:pPr>
            <a:r>
              <a:rPr sz="2200" spc="-80" dirty="0">
                <a:latin typeface="Constantia"/>
                <a:cs typeface="Constantia"/>
              </a:rPr>
              <a:t>We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generate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sequence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pseudorandom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numbers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{</a:t>
            </a:r>
            <a:r>
              <a:rPr sz="2200" i="1" spc="-35" dirty="0">
                <a:latin typeface="Constantia"/>
                <a:cs typeface="Constantia"/>
              </a:rPr>
              <a:t>x</a:t>
            </a:r>
            <a:r>
              <a:rPr sz="2325" spc="-52" baseline="-19713" dirty="0">
                <a:latin typeface="Cambria Math"/>
                <a:cs typeface="Cambria Math"/>
              </a:rPr>
              <a:t>n</a:t>
            </a:r>
            <a:r>
              <a:rPr sz="2200" spc="-35" dirty="0">
                <a:latin typeface="Constantia"/>
                <a:cs typeface="Constantia"/>
              </a:rPr>
              <a:t>},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with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859" y="4010405"/>
            <a:ext cx="7774940" cy="6286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8100" marR="30480">
              <a:lnSpc>
                <a:spcPct val="80000"/>
              </a:lnSpc>
              <a:spcBef>
                <a:spcPts val="625"/>
              </a:spcBef>
            </a:pPr>
            <a:r>
              <a:rPr sz="2200" spc="-5" dirty="0">
                <a:latin typeface="Cambria Math"/>
                <a:cs typeface="Cambria Math"/>
              </a:rPr>
              <a:t>0</a:t>
            </a:r>
            <a:r>
              <a:rPr sz="2200" spc="6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≤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i="1" dirty="0">
                <a:latin typeface="Constantia"/>
                <a:cs typeface="Constantia"/>
              </a:rPr>
              <a:t>x</a:t>
            </a:r>
            <a:r>
              <a:rPr sz="2175" baseline="-21072" dirty="0">
                <a:latin typeface="Cambria Math"/>
                <a:cs typeface="Cambria Math"/>
              </a:rPr>
              <a:t>n</a:t>
            </a:r>
            <a:r>
              <a:rPr sz="2175" spc="240" baseline="-21072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&lt;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for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all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n,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successively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using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recursively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defined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function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540" y="4948885"/>
            <a:ext cx="7989570" cy="964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nstantia"/>
                <a:cs typeface="Constantia"/>
              </a:rPr>
              <a:t>(</a:t>
            </a:r>
            <a:r>
              <a:rPr sz="2200" i="1" spc="-5" dirty="0">
                <a:latin typeface="Constantia"/>
                <a:cs typeface="Constantia"/>
              </a:rPr>
              <a:t>an</a:t>
            </a:r>
            <a:r>
              <a:rPr sz="2200" i="1" spc="2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example</a:t>
            </a:r>
            <a:r>
              <a:rPr sz="2200" i="1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of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recursive</a:t>
            </a:r>
            <a:r>
              <a:rPr sz="2200" i="1" dirty="0">
                <a:latin typeface="Constantia"/>
                <a:cs typeface="Constantia"/>
              </a:rPr>
              <a:t> </a:t>
            </a:r>
            <a:r>
              <a:rPr sz="2200" i="1" spc="5" dirty="0">
                <a:latin typeface="Constantia"/>
                <a:cs typeface="Constantia"/>
              </a:rPr>
              <a:t>definition, </a:t>
            </a:r>
            <a:r>
              <a:rPr sz="2200" i="1" spc="-5" dirty="0">
                <a:latin typeface="Constantia"/>
                <a:cs typeface="Constantia"/>
              </a:rPr>
              <a:t>discussed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in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Section</a:t>
            </a:r>
            <a:r>
              <a:rPr sz="2200" i="1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5.3</a:t>
            </a:r>
            <a:r>
              <a:rPr sz="2200" i="1" spc="-5" dirty="0">
                <a:latin typeface="Constantia"/>
                <a:cs typeface="Constantia"/>
              </a:rPr>
              <a:t>)</a:t>
            </a:r>
            <a:endParaRPr sz="2200">
              <a:latin typeface="Constantia"/>
              <a:cs typeface="Constantia"/>
            </a:endParaRPr>
          </a:p>
          <a:p>
            <a:pPr marL="311785" marR="30480" indent="-274320">
              <a:lnSpc>
                <a:spcPct val="8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311785" algn="l"/>
                <a:tab pos="312420" algn="l"/>
              </a:tabLst>
            </a:pP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psudorandom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numbers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between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0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needed,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then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generated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numbers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are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divided</a:t>
            </a:r>
            <a:r>
              <a:rPr sz="2200" spc="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modulus,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x</a:t>
            </a:r>
            <a:r>
              <a:rPr sz="2175" i="1" baseline="-21072" dirty="0">
                <a:latin typeface="Constantia"/>
                <a:cs typeface="Constantia"/>
              </a:rPr>
              <a:t>n </a:t>
            </a:r>
            <a:r>
              <a:rPr sz="2200" spc="-5" dirty="0">
                <a:latin typeface="Constantia"/>
                <a:cs typeface="Constantia"/>
              </a:rPr>
              <a:t>/</a:t>
            </a:r>
            <a:r>
              <a:rPr sz="2200" i="1" spc="-5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0594" y="4508754"/>
            <a:ext cx="603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2" baseline="13888" dirty="0">
                <a:latin typeface="Constantia"/>
                <a:cs typeface="Constantia"/>
              </a:rPr>
              <a:t>x</a:t>
            </a:r>
            <a:r>
              <a:rPr sz="1650" spc="-15" dirty="0">
                <a:latin typeface="Cambria Math"/>
                <a:cs typeface="Cambria Math"/>
              </a:rPr>
              <a:t>n</a:t>
            </a:r>
            <a:r>
              <a:rPr sz="1600" spc="-15" dirty="0">
                <a:latin typeface="Cambria Math"/>
                <a:cs typeface="Cambria Math"/>
              </a:rPr>
              <a:t>+1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9978" y="461086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Constantia"/>
                <a:cs typeface="Constantia"/>
              </a:rPr>
              <a:t>n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3990" y="4434078"/>
            <a:ext cx="2519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7410" algn="l"/>
              </a:tabLst>
            </a:pPr>
            <a:r>
              <a:rPr sz="2400" dirty="0">
                <a:latin typeface="Constantia"/>
                <a:cs typeface="Constantia"/>
              </a:rPr>
              <a:t>= (</a:t>
            </a:r>
            <a:r>
              <a:rPr sz="2400" i="1" dirty="0">
                <a:latin typeface="Constantia"/>
                <a:cs typeface="Constantia"/>
              </a:rPr>
              <a:t>ax	</a:t>
            </a:r>
            <a:r>
              <a:rPr sz="2400" dirty="0">
                <a:latin typeface="Constantia"/>
                <a:cs typeface="Constantia"/>
              </a:rPr>
              <a:t>+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c</a:t>
            </a:r>
            <a:r>
              <a:rPr sz="2400" spc="-5" dirty="0">
                <a:latin typeface="Constantia"/>
                <a:cs typeface="Constantia"/>
              </a:rPr>
              <a:t>)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mod </a:t>
            </a:r>
            <a:r>
              <a:rPr sz="2400" i="1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179451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P</a:t>
            </a:r>
            <a:r>
              <a:rPr sz="5000" spc="-15" dirty="0"/>
              <a:t>r</a:t>
            </a:r>
            <a:r>
              <a:rPr sz="5000" dirty="0"/>
              <a:t>imes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773683" y="1950847"/>
            <a:ext cx="7522845" cy="335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895" marR="5080" indent="-36830">
              <a:lnSpc>
                <a:spcPct val="100000"/>
              </a:lnSpc>
              <a:spcBef>
                <a:spcPts val="105"/>
              </a:spcBef>
            </a:pPr>
            <a:r>
              <a:rPr sz="2600" b="1" spc="5" dirty="0">
                <a:latin typeface="Constantia"/>
                <a:cs typeface="Constantia"/>
              </a:rPr>
              <a:t>Definition</a:t>
            </a:r>
            <a:r>
              <a:rPr sz="2600" spc="5" dirty="0">
                <a:latin typeface="Constantia"/>
                <a:cs typeface="Constantia"/>
              </a:rPr>
              <a:t>: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5" dirty="0">
                <a:latin typeface="Constantia"/>
                <a:cs typeface="Constantia"/>
              </a:rPr>
              <a:t>positive integer </a:t>
            </a:r>
            <a:r>
              <a:rPr sz="2600" i="1" dirty="0">
                <a:latin typeface="Constantia"/>
                <a:cs typeface="Constantia"/>
              </a:rPr>
              <a:t>p </a:t>
            </a:r>
            <a:r>
              <a:rPr sz="2600" spc="-10" dirty="0">
                <a:latin typeface="Constantia"/>
                <a:cs typeface="Constantia"/>
              </a:rPr>
              <a:t>greater </a:t>
            </a:r>
            <a:r>
              <a:rPr sz="2600" spc="-5" dirty="0">
                <a:latin typeface="Constantia"/>
                <a:cs typeface="Constantia"/>
              </a:rPr>
              <a:t>than </a:t>
            </a:r>
            <a:r>
              <a:rPr sz="2600" dirty="0">
                <a:latin typeface="Cambria Math"/>
                <a:cs typeface="Cambria Math"/>
              </a:rPr>
              <a:t>1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called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prime</a:t>
            </a:r>
            <a:r>
              <a:rPr sz="2600" i="1" spc="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only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positive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factors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p</a:t>
            </a:r>
            <a:r>
              <a:rPr sz="2600" i="1" spc="-1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1</a:t>
            </a:r>
            <a:r>
              <a:rPr sz="2600" spc="15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endParaRPr sz="2600">
              <a:latin typeface="Constantia"/>
              <a:cs typeface="Constantia"/>
            </a:endParaRPr>
          </a:p>
          <a:p>
            <a:pPr marL="48895" marR="152400">
              <a:lnSpc>
                <a:spcPts val="3100"/>
              </a:lnSpc>
              <a:spcBef>
                <a:spcPts val="120"/>
              </a:spcBef>
            </a:pPr>
            <a:r>
              <a:rPr sz="2600" i="1" spc="-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.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positive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integer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greater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1</a:t>
            </a:r>
            <a:r>
              <a:rPr sz="2600" spc="10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prime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called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composite</a:t>
            </a:r>
            <a:r>
              <a:rPr sz="2600" spc="-1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Constantia"/>
              <a:cs typeface="Constantia"/>
            </a:endParaRPr>
          </a:p>
          <a:p>
            <a:pPr marL="48895" marR="476250" indent="-27940">
              <a:lnSpc>
                <a:spcPct val="100000"/>
              </a:lnSpc>
              <a:spcBef>
                <a:spcPts val="5"/>
              </a:spcBef>
              <a:tabLst>
                <a:tab pos="1610995" algn="l"/>
                <a:tab pos="3111500" algn="l"/>
              </a:tabLst>
            </a:pPr>
            <a:r>
              <a:rPr sz="2600" b="1" spc="-5" dirty="0">
                <a:latin typeface="Constantia"/>
                <a:cs typeface="Constantia"/>
              </a:rPr>
              <a:t>Example</a:t>
            </a:r>
            <a:r>
              <a:rPr sz="2600" spc="-5" dirty="0">
                <a:latin typeface="Constantia"/>
                <a:cs typeface="Constantia"/>
              </a:rPr>
              <a:t>:	The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integer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7</a:t>
            </a:r>
            <a:r>
              <a:rPr sz="2600" spc="70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prime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because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only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positive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factors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1	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ambria Math"/>
                <a:cs typeface="Cambria Math"/>
              </a:rPr>
              <a:t>7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dirty="0">
                <a:latin typeface="Constantia"/>
                <a:cs typeface="Constantia"/>
              </a:rPr>
              <a:t>but </a:t>
            </a:r>
            <a:r>
              <a:rPr sz="2600" dirty="0">
                <a:latin typeface="Cambria Math"/>
                <a:cs typeface="Cambria Math"/>
              </a:rPr>
              <a:t>9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15" dirty="0">
                <a:latin typeface="Constantia"/>
                <a:cs typeface="Constantia"/>
              </a:rPr>
              <a:t>composite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because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divisible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3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037" rIns="0" bIns="0" rtlCol="0">
            <a:spAutoFit/>
          </a:bodyPr>
          <a:lstStyle/>
          <a:p>
            <a:pPr marL="38100" marR="508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The </a:t>
            </a:r>
            <a:r>
              <a:rPr sz="4000" spc="-15" dirty="0"/>
              <a:t>Fundamental</a:t>
            </a:r>
            <a:r>
              <a:rPr sz="4000" spc="-25" dirty="0"/>
              <a:t> </a:t>
            </a:r>
            <a:r>
              <a:rPr sz="4000" spc="-15" dirty="0"/>
              <a:t>Theorem</a:t>
            </a:r>
            <a:r>
              <a:rPr sz="4000" spc="-5" dirty="0"/>
              <a:t> </a:t>
            </a:r>
            <a:r>
              <a:rPr sz="4000" spc="-10" dirty="0"/>
              <a:t>of </a:t>
            </a:r>
            <a:r>
              <a:rPr sz="4000" spc="-885" dirty="0"/>
              <a:t> </a:t>
            </a:r>
            <a:r>
              <a:rPr sz="4000" spc="-5" dirty="0"/>
              <a:t>Arithmetic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754887" y="1950847"/>
            <a:ext cx="7765415" cy="38531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945" marR="17780" indent="-43180">
              <a:lnSpc>
                <a:spcPct val="99800"/>
              </a:lnSpc>
              <a:spcBef>
                <a:spcPts val="110"/>
              </a:spcBef>
            </a:pPr>
            <a:r>
              <a:rPr sz="2600" b="1" spc="-5" dirty="0">
                <a:latin typeface="Constantia"/>
                <a:cs typeface="Constantia"/>
              </a:rPr>
              <a:t>Theorem</a:t>
            </a:r>
            <a:r>
              <a:rPr sz="2600" spc="-5" dirty="0">
                <a:latin typeface="Constantia"/>
                <a:cs typeface="Constantia"/>
              </a:rPr>
              <a:t>: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Every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positive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integer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greater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1</a:t>
            </a:r>
            <a:r>
              <a:rPr sz="2600" spc="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wri</a:t>
            </a:r>
            <a:r>
              <a:rPr sz="2600" spc="-30" dirty="0">
                <a:latin typeface="Constantia"/>
                <a:cs typeface="Constantia"/>
              </a:rPr>
              <a:t>tt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niqu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prime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od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5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  </a:t>
            </a:r>
            <a:r>
              <a:rPr sz="2600" spc="-10" dirty="0">
                <a:latin typeface="Constantia"/>
                <a:cs typeface="Constantia"/>
              </a:rPr>
              <a:t>more </a:t>
            </a:r>
            <a:r>
              <a:rPr sz="2600" dirty="0">
                <a:latin typeface="Constantia"/>
                <a:cs typeface="Constantia"/>
              </a:rPr>
              <a:t>primes </a:t>
            </a:r>
            <a:r>
              <a:rPr sz="2600" spc="-10" dirty="0">
                <a:latin typeface="Constantia"/>
                <a:cs typeface="Constantia"/>
              </a:rPr>
              <a:t>where </a:t>
            </a:r>
            <a:r>
              <a:rPr sz="2600" dirty="0">
                <a:latin typeface="Constantia"/>
                <a:cs typeface="Constantia"/>
              </a:rPr>
              <a:t>the prime </a:t>
            </a:r>
            <a:r>
              <a:rPr sz="2600" spc="-5" dirty="0">
                <a:latin typeface="Constantia"/>
                <a:cs typeface="Constantia"/>
              </a:rPr>
              <a:t>factors </a:t>
            </a:r>
            <a:r>
              <a:rPr sz="2600" spc="-10" dirty="0">
                <a:latin typeface="Constantia"/>
                <a:cs typeface="Constantia"/>
              </a:rPr>
              <a:t>are written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order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decreasing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size.</a:t>
            </a:r>
            <a:endParaRPr sz="2600">
              <a:latin typeface="Constantia"/>
              <a:cs typeface="Constantia"/>
            </a:endParaRPr>
          </a:p>
          <a:p>
            <a:pPr marL="123825">
              <a:lnSpc>
                <a:spcPct val="100000"/>
              </a:lnSpc>
              <a:spcBef>
                <a:spcPts val="625"/>
              </a:spcBef>
            </a:pPr>
            <a:r>
              <a:rPr sz="2600" b="1" spc="-5" dirty="0">
                <a:latin typeface="Constantia"/>
                <a:cs typeface="Constantia"/>
              </a:rPr>
              <a:t>Examples</a:t>
            </a:r>
            <a:r>
              <a:rPr sz="2600" spc="-5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433705" indent="-247650">
              <a:lnSpc>
                <a:spcPct val="100000"/>
              </a:lnSpc>
              <a:spcBef>
                <a:spcPts val="6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34340" algn="l"/>
              </a:tabLst>
            </a:pPr>
            <a:r>
              <a:rPr sz="2400" dirty="0">
                <a:latin typeface="Cambria Math"/>
                <a:cs typeface="Cambria Math"/>
              </a:rPr>
              <a:t>100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∙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∙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5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∙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5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2</a:t>
            </a:r>
            <a:r>
              <a:rPr sz="2400" spc="-7" baseline="24305" dirty="0">
                <a:latin typeface="Cambria Math"/>
                <a:cs typeface="Cambria Math"/>
              </a:rPr>
              <a:t>2</a:t>
            </a:r>
            <a:r>
              <a:rPr sz="2400" spc="240" baseline="243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∙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5</a:t>
            </a:r>
            <a:r>
              <a:rPr sz="2400" spc="-7" baseline="24305" dirty="0">
                <a:latin typeface="Cambria Math"/>
                <a:cs typeface="Cambria Math"/>
              </a:rPr>
              <a:t>2</a:t>
            </a:r>
            <a:endParaRPr sz="2400" baseline="24305">
              <a:latin typeface="Cambria Math"/>
              <a:cs typeface="Cambria Math"/>
            </a:endParaRPr>
          </a:p>
          <a:p>
            <a:pPr marL="433705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34340" algn="l"/>
              </a:tabLst>
            </a:pPr>
            <a:r>
              <a:rPr sz="2400" dirty="0">
                <a:latin typeface="Cambria Math"/>
                <a:cs typeface="Cambria Math"/>
              </a:rPr>
              <a:t>641</a:t>
            </a:r>
            <a:r>
              <a:rPr sz="2400" spc="-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641</a:t>
            </a:r>
            <a:endParaRPr sz="2400">
              <a:latin typeface="Cambria Math"/>
              <a:cs typeface="Cambria Math"/>
            </a:endParaRPr>
          </a:p>
          <a:p>
            <a:pPr marL="433705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34340" algn="l"/>
              </a:tabLst>
            </a:pPr>
            <a:r>
              <a:rPr sz="2400" dirty="0">
                <a:latin typeface="Cambria Math"/>
                <a:cs typeface="Cambria Math"/>
              </a:rPr>
              <a:t>999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∙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∙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∙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37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10" dirty="0">
                <a:latin typeface="Cambria Math"/>
                <a:cs typeface="Cambria Math"/>
              </a:rPr>
              <a:t> 3</a:t>
            </a:r>
            <a:r>
              <a:rPr sz="2400" spc="-15" baseline="24305" dirty="0">
                <a:latin typeface="Cambria Math"/>
                <a:cs typeface="Cambria Math"/>
              </a:rPr>
              <a:t>3</a:t>
            </a:r>
            <a:r>
              <a:rPr sz="2400" spc="240" baseline="243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∙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37</a:t>
            </a:r>
            <a:endParaRPr sz="2400">
              <a:latin typeface="Cambria Math"/>
              <a:cs typeface="Cambria Math"/>
            </a:endParaRPr>
          </a:p>
          <a:p>
            <a:pPr marL="433705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34340" algn="l"/>
              </a:tabLst>
            </a:pPr>
            <a:r>
              <a:rPr sz="2400" dirty="0">
                <a:latin typeface="Cambria Math"/>
                <a:cs typeface="Cambria Math"/>
              </a:rPr>
              <a:t>1024</a:t>
            </a:r>
            <a:r>
              <a:rPr sz="2400" spc="-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∙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∙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∙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∙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∙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∙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∙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∙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∙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2</a:t>
            </a:r>
            <a:r>
              <a:rPr sz="2400" spc="-7" baseline="24305" dirty="0">
                <a:latin typeface="Cambria Math"/>
                <a:cs typeface="Cambria Math"/>
              </a:rPr>
              <a:t>10</a:t>
            </a:r>
            <a:endParaRPr sz="2400" baseline="24305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31978"/>
            <a:ext cx="62115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0" dirty="0"/>
              <a:t> </a:t>
            </a:r>
            <a:r>
              <a:rPr spc="-20" dirty="0"/>
              <a:t>Sieve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20" dirty="0"/>
              <a:t>Erastosthenes</a:t>
            </a: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400" y="1094232"/>
            <a:ext cx="6400800" cy="55351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32829" y="1694815"/>
            <a:ext cx="2424430" cy="469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0">
              <a:lnSpc>
                <a:spcPct val="100400"/>
              </a:lnSpc>
              <a:spcBef>
                <a:spcPts val="90"/>
              </a:spcBef>
            </a:pPr>
            <a:r>
              <a:rPr sz="1800" dirty="0">
                <a:latin typeface="Constantia"/>
                <a:cs typeface="Constantia"/>
              </a:rPr>
              <a:t>If an </a:t>
            </a:r>
            <a:r>
              <a:rPr sz="1800" spc="-15" dirty="0">
                <a:latin typeface="Constantia"/>
                <a:cs typeface="Constantia"/>
              </a:rPr>
              <a:t>integer </a:t>
            </a:r>
            <a:r>
              <a:rPr sz="1800" i="1" dirty="0">
                <a:latin typeface="Constantia"/>
                <a:cs typeface="Constantia"/>
              </a:rPr>
              <a:t>n </a:t>
            </a:r>
            <a:r>
              <a:rPr sz="1800" spc="-5" dirty="0">
                <a:latin typeface="Constantia"/>
                <a:cs typeface="Constantia"/>
              </a:rPr>
              <a:t>is </a:t>
            </a:r>
            <a:r>
              <a:rPr sz="1800" dirty="0">
                <a:latin typeface="Constantia"/>
                <a:cs typeface="Constantia"/>
              </a:rPr>
              <a:t>a 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composite </a:t>
            </a:r>
            <a:r>
              <a:rPr sz="1800" spc="-30" dirty="0">
                <a:latin typeface="Constantia"/>
                <a:cs typeface="Constantia"/>
              </a:rPr>
              <a:t>integer, </a:t>
            </a:r>
            <a:r>
              <a:rPr sz="1800" dirty="0">
                <a:latin typeface="Constantia"/>
                <a:cs typeface="Constantia"/>
              </a:rPr>
              <a:t>then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it </a:t>
            </a:r>
            <a:r>
              <a:rPr sz="1800" dirty="0">
                <a:latin typeface="Constantia"/>
                <a:cs typeface="Constantia"/>
              </a:rPr>
              <a:t>has a </a:t>
            </a:r>
            <a:r>
              <a:rPr sz="1800" spc="-5" dirty="0">
                <a:latin typeface="Constantia"/>
                <a:cs typeface="Constantia"/>
              </a:rPr>
              <a:t>prime </a:t>
            </a:r>
            <a:r>
              <a:rPr sz="1800" spc="-10" dirty="0">
                <a:latin typeface="Constantia"/>
                <a:cs typeface="Constantia"/>
              </a:rPr>
              <a:t>divisor 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less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than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or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equal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√</a:t>
            </a:r>
            <a:r>
              <a:rPr sz="1800" i="1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.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onstantia"/>
              <a:cs typeface="Constantia"/>
            </a:endParaRPr>
          </a:p>
          <a:p>
            <a:pPr marL="12700" marR="129539" algn="just">
              <a:lnSpc>
                <a:spcPct val="100600"/>
              </a:lnSpc>
            </a:pPr>
            <a:r>
              <a:rPr sz="1800" spc="-160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see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thi</a:t>
            </a:r>
            <a:r>
              <a:rPr sz="1800" spc="-15" dirty="0">
                <a:latin typeface="Constantia"/>
                <a:cs typeface="Constantia"/>
              </a:rPr>
              <a:t>s</a:t>
            </a:r>
            <a:r>
              <a:rPr sz="1800" dirty="0">
                <a:latin typeface="Constantia"/>
                <a:cs typeface="Constantia"/>
              </a:rPr>
              <a:t>,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</a:t>
            </a:r>
            <a:r>
              <a:rPr sz="1800" spc="-10" dirty="0">
                <a:latin typeface="Constantia"/>
                <a:cs typeface="Constantia"/>
              </a:rPr>
              <a:t>o</a:t>
            </a:r>
            <a:r>
              <a:rPr sz="1800" spc="-2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that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if  </a:t>
            </a:r>
            <a:r>
              <a:rPr sz="1800" i="1" dirty="0">
                <a:latin typeface="Constantia"/>
                <a:cs typeface="Constantia"/>
              </a:rPr>
              <a:t>n </a:t>
            </a:r>
            <a:r>
              <a:rPr sz="1800" dirty="0">
                <a:latin typeface="Constantia"/>
                <a:cs typeface="Constantia"/>
              </a:rPr>
              <a:t>= </a:t>
            </a:r>
            <a:r>
              <a:rPr sz="1800" i="1" spc="-5" dirty="0">
                <a:latin typeface="Constantia"/>
                <a:cs typeface="Constantia"/>
              </a:rPr>
              <a:t>ab</a:t>
            </a:r>
            <a:r>
              <a:rPr sz="1800" spc="-5" dirty="0">
                <a:latin typeface="Constantia"/>
                <a:cs typeface="Constantia"/>
              </a:rPr>
              <a:t>, </a:t>
            </a:r>
            <a:r>
              <a:rPr sz="1800" dirty="0">
                <a:latin typeface="Constantia"/>
                <a:cs typeface="Constantia"/>
              </a:rPr>
              <a:t>then </a:t>
            </a:r>
            <a:r>
              <a:rPr sz="1800" i="1" dirty="0">
                <a:latin typeface="Constantia"/>
                <a:cs typeface="Constantia"/>
              </a:rPr>
              <a:t>a </a:t>
            </a:r>
            <a:r>
              <a:rPr sz="1800" dirty="0">
                <a:latin typeface="Cambria Math"/>
                <a:cs typeface="Cambria Math"/>
              </a:rPr>
              <a:t>≤ √</a:t>
            </a:r>
            <a:r>
              <a:rPr sz="1800" i="1" dirty="0">
                <a:latin typeface="Constantia"/>
                <a:cs typeface="Constantia"/>
              </a:rPr>
              <a:t>n </a:t>
            </a:r>
            <a:r>
              <a:rPr sz="1800" dirty="0">
                <a:latin typeface="Constantia"/>
                <a:cs typeface="Constantia"/>
              </a:rPr>
              <a:t>or 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b</a:t>
            </a:r>
            <a:r>
              <a:rPr sz="1800" i="1" spc="-1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≤√</a:t>
            </a:r>
            <a:r>
              <a:rPr sz="1800" i="1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.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10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  <a:spcBef>
                <a:spcPts val="1735"/>
              </a:spcBef>
            </a:pPr>
            <a:r>
              <a:rPr sz="1800" i="1" spc="-25" dirty="0">
                <a:latin typeface="Constantia"/>
                <a:cs typeface="Constantia"/>
              </a:rPr>
              <a:t>Trial </a:t>
            </a:r>
            <a:r>
              <a:rPr sz="1800" i="1" dirty="0">
                <a:latin typeface="Constantia"/>
                <a:cs typeface="Constantia"/>
              </a:rPr>
              <a:t>division</a:t>
            </a:r>
            <a:r>
              <a:rPr sz="1800" dirty="0">
                <a:latin typeface="Constantia"/>
                <a:cs typeface="Constantia"/>
              </a:rPr>
              <a:t>, a </a:t>
            </a:r>
            <a:r>
              <a:rPr sz="1800" spc="-10" dirty="0">
                <a:latin typeface="Constantia"/>
                <a:cs typeface="Constantia"/>
              </a:rPr>
              <a:t>very </a:t>
            </a:r>
            <a:r>
              <a:rPr sz="1800" spc="-5" dirty="0">
                <a:latin typeface="Constantia"/>
                <a:cs typeface="Constantia"/>
              </a:rPr>
              <a:t> inefficient method </a:t>
            </a:r>
            <a:r>
              <a:rPr sz="1800" dirty="0">
                <a:latin typeface="Constantia"/>
                <a:cs typeface="Constantia"/>
              </a:rPr>
              <a:t>of 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determining</a:t>
            </a:r>
            <a:r>
              <a:rPr sz="1800" spc="43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if </a:t>
            </a:r>
            <a:r>
              <a:rPr sz="1800" dirty="0">
                <a:latin typeface="Constantia"/>
                <a:cs typeface="Constantia"/>
              </a:rPr>
              <a:t>a 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number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n</a:t>
            </a:r>
            <a:r>
              <a:rPr sz="1800" i="1" spc="3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prime,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spc="5" dirty="0">
                <a:latin typeface="Constantia"/>
                <a:cs typeface="Constantia"/>
              </a:rPr>
              <a:t>try </a:t>
            </a:r>
            <a:r>
              <a:rPr sz="1800" spc="-5" dirty="0">
                <a:latin typeface="Constantia"/>
                <a:cs typeface="Constantia"/>
              </a:rPr>
              <a:t>every </a:t>
            </a:r>
            <a:r>
              <a:rPr sz="1800" spc="-15" dirty="0">
                <a:latin typeface="Constantia"/>
                <a:cs typeface="Constantia"/>
              </a:rPr>
              <a:t>integer </a:t>
            </a:r>
            <a:r>
              <a:rPr sz="1800" i="1" dirty="0">
                <a:latin typeface="Constantia"/>
                <a:cs typeface="Constantia"/>
              </a:rPr>
              <a:t>i </a:t>
            </a:r>
            <a:r>
              <a:rPr sz="1800" dirty="0">
                <a:latin typeface="Cambria Math"/>
                <a:cs typeface="Cambria Math"/>
              </a:rPr>
              <a:t>≤√</a:t>
            </a:r>
            <a:r>
              <a:rPr sz="1800" i="1" dirty="0">
                <a:latin typeface="Constantia"/>
                <a:cs typeface="Constantia"/>
              </a:rPr>
              <a:t>n </a:t>
            </a:r>
            <a:r>
              <a:rPr sz="1800" i="1" spc="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and see </a:t>
            </a:r>
            <a:r>
              <a:rPr sz="1800" spc="-5" dirty="0">
                <a:latin typeface="Constantia"/>
                <a:cs typeface="Constantia"/>
              </a:rPr>
              <a:t>if </a:t>
            </a:r>
            <a:r>
              <a:rPr sz="1800" dirty="0">
                <a:latin typeface="Constantia"/>
                <a:cs typeface="Constantia"/>
              </a:rPr>
              <a:t>n </a:t>
            </a:r>
            <a:r>
              <a:rPr sz="1800" spc="-5" dirty="0">
                <a:latin typeface="Constantia"/>
                <a:cs typeface="Constantia"/>
              </a:rPr>
              <a:t>is </a:t>
            </a:r>
            <a:r>
              <a:rPr sz="1800" spc="-10" dirty="0">
                <a:latin typeface="Constantia"/>
                <a:cs typeface="Constantia"/>
              </a:rPr>
              <a:t>divisible </a:t>
            </a:r>
            <a:r>
              <a:rPr sz="1800" spc="-5" dirty="0">
                <a:latin typeface="Constantia"/>
                <a:cs typeface="Constantia"/>
              </a:rPr>
              <a:t> by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.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8980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The</a:t>
            </a:r>
            <a:r>
              <a:rPr sz="5000" spc="-30" dirty="0"/>
              <a:t> </a:t>
            </a:r>
            <a:r>
              <a:rPr sz="5000" spc="-20" dirty="0"/>
              <a:t>Sieve</a:t>
            </a:r>
            <a:r>
              <a:rPr sz="5000" dirty="0"/>
              <a:t> of</a:t>
            </a:r>
            <a:r>
              <a:rPr sz="5000" spc="-5" dirty="0"/>
              <a:t> </a:t>
            </a:r>
            <a:r>
              <a:rPr sz="5000" spc="-25" dirty="0"/>
              <a:t>Erastosthenes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7090409" y="475234"/>
            <a:ext cx="148590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spc="-5" dirty="0">
                <a:latin typeface="Constantia"/>
                <a:cs typeface="Constantia"/>
              </a:rPr>
              <a:t>Erastothenes 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(</a:t>
            </a:r>
            <a:r>
              <a:rPr sz="1800" spc="-5" dirty="0">
                <a:latin typeface="Cambria Math"/>
                <a:cs typeface="Cambria Math"/>
              </a:rPr>
              <a:t>276-194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B.C.)</a:t>
            </a:r>
            <a:endParaRPr sz="18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10200" y="152400"/>
            <a:ext cx="885444" cy="102260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949322"/>
            <a:ext cx="7813675" cy="46215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6385" marR="171450" indent="-274320">
              <a:lnSpc>
                <a:spcPct val="100400"/>
              </a:lnSpc>
              <a:spcBef>
                <a:spcPts val="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Sieve</a:t>
            </a:r>
            <a:r>
              <a:rPr sz="2400" i="1" spc="1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of</a:t>
            </a:r>
            <a:r>
              <a:rPr sz="2400" i="1" spc="20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Erastosthenes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find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primes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5" dirty="0">
                <a:latin typeface="Constantia"/>
                <a:cs typeface="Constantia"/>
              </a:rPr>
              <a:t>x</a:t>
            </a:r>
            <a:r>
              <a:rPr sz="2400" spc="-5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5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din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sp</a:t>
            </a:r>
            <a:r>
              <a:rPr sz="2400" spc="5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60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pos</a:t>
            </a:r>
            <a:r>
              <a:rPr sz="2400" spc="1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2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04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 </a:t>
            </a:r>
            <a:r>
              <a:rPr sz="2400" spc="-80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example,  </a:t>
            </a:r>
            <a:r>
              <a:rPr sz="2400" spc="-5" dirty="0">
                <a:latin typeface="Constantia"/>
                <a:cs typeface="Constantia"/>
              </a:rPr>
              <a:t>begin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list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integers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between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1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100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862965" lvl="1" indent="-457834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AutoNum type="alphaLcPeriod"/>
              <a:tabLst>
                <a:tab pos="862965" algn="l"/>
                <a:tab pos="863600" algn="l"/>
                <a:tab pos="2125980" algn="l"/>
              </a:tabLst>
            </a:pPr>
            <a:r>
              <a:rPr sz="2200" spc="-10" dirty="0">
                <a:latin typeface="Constantia"/>
                <a:cs typeface="Constantia"/>
              </a:rPr>
              <a:t>Delete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all	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integers,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other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than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2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divisible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2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862965" lvl="1" indent="-457834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AutoNum type="alphaLcPeriod"/>
              <a:tabLst>
                <a:tab pos="862965" algn="l"/>
                <a:tab pos="863600" algn="l"/>
              </a:tabLst>
            </a:pPr>
            <a:r>
              <a:rPr sz="2200" spc="-10" dirty="0">
                <a:latin typeface="Constantia"/>
                <a:cs typeface="Constantia"/>
              </a:rPr>
              <a:t>Delete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all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integers,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other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than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3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divisible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3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862965" lvl="1" indent="-457834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84090"/>
              <a:buAutoNum type="alphaLcPeriod"/>
              <a:tabLst>
                <a:tab pos="862965" algn="l"/>
                <a:tab pos="863600" algn="l"/>
              </a:tabLst>
            </a:pPr>
            <a:r>
              <a:rPr sz="2200" spc="-10" dirty="0">
                <a:latin typeface="Constantia"/>
                <a:cs typeface="Constantia"/>
              </a:rPr>
              <a:t>Next,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delete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all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integers,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other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than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5</a:t>
            </a:r>
            <a:r>
              <a:rPr sz="2200" spc="-10" dirty="0">
                <a:latin typeface="Constantia"/>
                <a:cs typeface="Constantia"/>
              </a:rPr>
              <a:t>,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divisible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5</a:t>
            </a:r>
            <a:r>
              <a:rPr sz="2200" spc="-10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862965" lvl="1" indent="-457834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AutoNum type="alphaLcPeriod"/>
              <a:tabLst>
                <a:tab pos="862965" algn="l"/>
                <a:tab pos="863600" algn="l"/>
              </a:tabLst>
            </a:pPr>
            <a:r>
              <a:rPr sz="2200" spc="-10" dirty="0">
                <a:latin typeface="Constantia"/>
                <a:cs typeface="Constantia"/>
              </a:rPr>
              <a:t>Next,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delete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all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integers,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other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than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7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divisible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7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862965" lvl="1" indent="-457834">
              <a:lnSpc>
                <a:spcPct val="100000"/>
              </a:lnSpc>
              <a:spcBef>
                <a:spcPts val="520"/>
              </a:spcBef>
              <a:buClr>
                <a:srgbClr val="0E6EC5"/>
              </a:buClr>
              <a:buSzPct val="84090"/>
              <a:buAutoNum type="alphaLcPeriod"/>
              <a:tabLst>
                <a:tab pos="862965" algn="l"/>
                <a:tab pos="863600" algn="l"/>
              </a:tabLst>
            </a:pPr>
            <a:r>
              <a:rPr sz="2200" spc="-15" dirty="0">
                <a:latin typeface="Constantia"/>
                <a:cs typeface="Constantia"/>
              </a:rPr>
              <a:t>Since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all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remaining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integers</a:t>
            </a:r>
            <a:r>
              <a:rPr sz="2200" spc="43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not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divisible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any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endParaRPr sz="2200">
              <a:latin typeface="Constantia"/>
              <a:cs typeface="Constantia"/>
            </a:endParaRPr>
          </a:p>
          <a:p>
            <a:pPr marL="862965">
              <a:lnSpc>
                <a:spcPct val="100000"/>
              </a:lnSpc>
              <a:spcBef>
                <a:spcPts val="10"/>
              </a:spcBef>
            </a:pP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previous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integers,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other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than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</a:t>
            </a:r>
            <a:r>
              <a:rPr sz="2200" spc="-10" dirty="0">
                <a:latin typeface="Constantia"/>
                <a:cs typeface="Constantia"/>
              </a:rPr>
              <a:t>,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primes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are:</a:t>
            </a:r>
            <a:endParaRPr sz="2200">
              <a:latin typeface="Constantia"/>
              <a:cs typeface="Constantia"/>
            </a:endParaRPr>
          </a:p>
          <a:p>
            <a:pPr marL="241300">
              <a:lnSpc>
                <a:spcPct val="100000"/>
              </a:lnSpc>
              <a:spcBef>
                <a:spcPts val="944"/>
              </a:spcBef>
            </a:pPr>
            <a:r>
              <a:rPr sz="2000" dirty="0">
                <a:latin typeface="Constantia"/>
                <a:cs typeface="Constantia"/>
              </a:rPr>
              <a:t>{</a:t>
            </a:r>
            <a:r>
              <a:rPr sz="2000" dirty="0">
                <a:latin typeface="Cambria Math"/>
                <a:cs typeface="Cambria Math"/>
              </a:rPr>
              <a:t>2,3,5,7,11,13,17,19,23,29,31,37,41,43,47,53,59,61,67,71,73,79,83,89,</a:t>
            </a:r>
            <a:endParaRPr sz="2000">
              <a:latin typeface="Cambria Math"/>
              <a:cs typeface="Cambria Math"/>
            </a:endParaRPr>
          </a:p>
          <a:p>
            <a:pPr marL="286385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latin typeface="Cambria Math"/>
                <a:cs typeface="Cambria Math"/>
              </a:rPr>
              <a:t>97</a:t>
            </a:r>
            <a:r>
              <a:rPr sz="2000" spc="-5" dirty="0">
                <a:latin typeface="Constantia"/>
                <a:cs typeface="Constantia"/>
              </a:rPr>
              <a:t>}</a:t>
            </a:r>
            <a:endParaRPr sz="2000">
              <a:latin typeface="Constantia"/>
              <a:cs typeface="Constantia"/>
            </a:endParaRPr>
          </a:p>
          <a:p>
            <a:pPr marR="709930" algn="r">
              <a:lnSpc>
                <a:spcPct val="100000"/>
              </a:lnSpc>
              <a:spcBef>
                <a:spcPts val="1005"/>
              </a:spcBef>
            </a:pPr>
            <a:r>
              <a:rPr sz="1800" i="1" spc="-5" dirty="0">
                <a:latin typeface="Constantia"/>
                <a:cs typeface="Constantia"/>
              </a:rPr>
              <a:t>continued</a:t>
            </a:r>
            <a:r>
              <a:rPr sz="1800" i="1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738664"/>
          </a:xfrm>
        </p:spPr>
        <p:txBody>
          <a:bodyPr/>
          <a:lstStyle/>
          <a:p>
            <a:r>
              <a:rPr lang="en-US" sz="4800" spc="-15" dirty="0" err="1" smtClean="0"/>
              <a:t>Mersenne</a:t>
            </a:r>
            <a:r>
              <a:rPr lang="en-US" sz="4800" spc="-90" dirty="0" smtClean="0"/>
              <a:t> </a:t>
            </a:r>
            <a:r>
              <a:rPr lang="en-US" sz="4800" dirty="0"/>
              <a:t>Primes</a:t>
            </a:r>
            <a:endParaRPr lang="en-US" dirty="0"/>
          </a:p>
        </p:txBody>
      </p:sp>
      <p:pic>
        <p:nvPicPr>
          <p:cNvPr id="2050" name="Picture 2" descr="See The Largest Known Prime, All 13 Million Digits : N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57524"/>
            <a:ext cx="409575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4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84378"/>
            <a:ext cx="57975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Pseudorandom</a:t>
            </a:r>
            <a:r>
              <a:rPr spc="-45" dirty="0"/>
              <a:t> </a:t>
            </a:r>
            <a:r>
              <a:rPr spc="-10" dirty="0"/>
              <a:t>Numbers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4640" y="1188465"/>
            <a:ext cx="8486775" cy="7391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marR="17780" indent="-274320" algn="just">
              <a:lnSpc>
                <a:spcPct val="80100"/>
              </a:lnSpc>
              <a:spcBef>
                <a:spcPts val="530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99720" algn="l"/>
              </a:tabLst>
            </a:pPr>
            <a:r>
              <a:rPr sz="1800" b="1" spc="-5" dirty="0">
                <a:latin typeface="Constantia"/>
                <a:cs typeface="Constantia"/>
              </a:rPr>
              <a:t>Example</a:t>
            </a:r>
            <a:r>
              <a:rPr sz="1800" spc="-5" dirty="0">
                <a:latin typeface="Constantia"/>
                <a:cs typeface="Constantia"/>
              </a:rPr>
              <a:t>: </a:t>
            </a:r>
            <a:r>
              <a:rPr sz="1800" spc="-10" dirty="0">
                <a:latin typeface="Constantia"/>
                <a:cs typeface="Constantia"/>
              </a:rPr>
              <a:t>Find </a:t>
            </a:r>
            <a:r>
              <a:rPr sz="1800" dirty="0">
                <a:latin typeface="Constantia"/>
                <a:cs typeface="Constantia"/>
              </a:rPr>
              <a:t>the </a:t>
            </a:r>
            <a:r>
              <a:rPr sz="1800" spc="-10" dirty="0">
                <a:latin typeface="Constantia"/>
                <a:cs typeface="Constantia"/>
              </a:rPr>
              <a:t>sequence </a:t>
            </a:r>
            <a:r>
              <a:rPr sz="1800" spc="-5" dirty="0">
                <a:latin typeface="Constantia"/>
                <a:cs typeface="Constantia"/>
              </a:rPr>
              <a:t>of pseudorandom numbers </a:t>
            </a:r>
            <a:r>
              <a:rPr sz="1800" spc="-15" dirty="0">
                <a:latin typeface="Constantia"/>
                <a:cs typeface="Constantia"/>
              </a:rPr>
              <a:t>generated </a:t>
            </a:r>
            <a:r>
              <a:rPr sz="1800" spc="-5" dirty="0">
                <a:latin typeface="Constantia"/>
                <a:cs typeface="Constantia"/>
              </a:rPr>
              <a:t>by the </a:t>
            </a:r>
            <a:r>
              <a:rPr sz="1800" spc="-10" dirty="0">
                <a:latin typeface="Constantia"/>
                <a:cs typeface="Constantia"/>
              </a:rPr>
              <a:t>linear </a:t>
            </a:r>
            <a:r>
              <a:rPr sz="1800" spc="-5" dirty="0">
                <a:latin typeface="Constantia"/>
                <a:cs typeface="Constantia"/>
              </a:rPr>
              <a:t> congruential method </a:t>
            </a:r>
            <a:r>
              <a:rPr sz="1800" dirty="0">
                <a:latin typeface="Constantia"/>
                <a:cs typeface="Constantia"/>
              </a:rPr>
              <a:t>with </a:t>
            </a:r>
            <a:r>
              <a:rPr sz="1800" spc="-10" dirty="0">
                <a:latin typeface="Constantia"/>
                <a:cs typeface="Constantia"/>
              </a:rPr>
              <a:t>modulus </a:t>
            </a:r>
            <a:r>
              <a:rPr sz="1800" i="1" dirty="0">
                <a:latin typeface="Constantia"/>
                <a:cs typeface="Constantia"/>
              </a:rPr>
              <a:t>m </a:t>
            </a:r>
            <a:r>
              <a:rPr sz="1800" dirty="0">
                <a:latin typeface="Constantia"/>
                <a:cs typeface="Constantia"/>
              </a:rPr>
              <a:t>= </a:t>
            </a:r>
            <a:r>
              <a:rPr sz="1800" spc="-5" dirty="0">
                <a:latin typeface="Cambria Math"/>
                <a:cs typeface="Cambria Math"/>
              </a:rPr>
              <a:t>9</a:t>
            </a:r>
            <a:r>
              <a:rPr sz="1800" spc="-5" dirty="0">
                <a:latin typeface="Constantia"/>
                <a:cs typeface="Constantia"/>
              </a:rPr>
              <a:t>, multiplier </a:t>
            </a:r>
            <a:r>
              <a:rPr sz="1800" i="1" dirty="0">
                <a:latin typeface="Constantia"/>
                <a:cs typeface="Constantia"/>
              </a:rPr>
              <a:t>a </a:t>
            </a:r>
            <a:r>
              <a:rPr sz="1800" dirty="0">
                <a:latin typeface="Constantia"/>
                <a:cs typeface="Constantia"/>
              </a:rPr>
              <a:t>= </a:t>
            </a:r>
            <a:r>
              <a:rPr sz="1800" spc="-5" dirty="0">
                <a:latin typeface="Cambria Math"/>
                <a:cs typeface="Cambria Math"/>
              </a:rPr>
              <a:t>7</a:t>
            </a:r>
            <a:r>
              <a:rPr sz="1800" spc="-5" dirty="0">
                <a:latin typeface="Constantia"/>
                <a:cs typeface="Constantia"/>
              </a:rPr>
              <a:t>, increment </a:t>
            </a:r>
            <a:r>
              <a:rPr sz="1800" i="1" dirty="0">
                <a:latin typeface="Constantia"/>
                <a:cs typeface="Constantia"/>
              </a:rPr>
              <a:t>c </a:t>
            </a:r>
            <a:r>
              <a:rPr sz="1800" dirty="0">
                <a:latin typeface="Constantia"/>
                <a:cs typeface="Constantia"/>
              </a:rPr>
              <a:t>= </a:t>
            </a:r>
            <a:r>
              <a:rPr sz="1800" spc="-5" dirty="0">
                <a:latin typeface="Cambria Math"/>
                <a:cs typeface="Cambria Math"/>
              </a:rPr>
              <a:t>4</a:t>
            </a:r>
            <a:r>
              <a:rPr sz="1800" spc="-5" dirty="0">
                <a:latin typeface="Constantia"/>
                <a:cs typeface="Constantia"/>
              </a:rPr>
              <a:t>, and </a:t>
            </a:r>
            <a:r>
              <a:rPr sz="1800" dirty="0">
                <a:latin typeface="Constantia"/>
                <a:cs typeface="Constantia"/>
              </a:rPr>
              <a:t> seed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0 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spc="-5" dirty="0">
                <a:latin typeface="Constantia"/>
                <a:cs typeface="Constantia"/>
              </a:rPr>
              <a:t>.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7842" y="2177922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i="1" spc="-15" baseline="13888" dirty="0">
                <a:latin typeface="Constantia"/>
                <a:cs typeface="Constantia"/>
              </a:rPr>
              <a:t>x</a:t>
            </a:r>
            <a:r>
              <a:rPr sz="1250" spc="-10" dirty="0">
                <a:latin typeface="Cambria Math"/>
                <a:cs typeface="Cambria Math"/>
              </a:rPr>
              <a:t>n</a:t>
            </a:r>
            <a:r>
              <a:rPr sz="1200" spc="-10" dirty="0">
                <a:latin typeface="Cambria Math"/>
                <a:cs typeface="Cambria Math"/>
              </a:rPr>
              <a:t>+1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940" y="1902078"/>
            <a:ext cx="8521065" cy="51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11785" marR="43180" indent="-274320">
              <a:lnSpc>
                <a:spcPct val="80000"/>
              </a:lnSpc>
              <a:spcBef>
                <a:spcPts val="530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311785" algn="l"/>
                <a:tab pos="312420" algn="l"/>
                <a:tab pos="1466215" algn="l"/>
                <a:tab pos="2346960" algn="l"/>
                <a:tab pos="2545080" algn="l"/>
                <a:tab pos="3034665" algn="l"/>
                <a:tab pos="3769360" algn="l"/>
                <a:tab pos="4140835" algn="l"/>
                <a:tab pos="4629150" algn="l"/>
                <a:tab pos="5704840" algn="l"/>
                <a:tab pos="6107430" algn="l"/>
                <a:tab pos="7439659" algn="l"/>
                <a:tab pos="8146415" algn="l"/>
              </a:tabLst>
            </a:pPr>
            <a:r>
              <a:rPr sz="1800" b="1" spc="-5" dirty="0">
                <a:latin typeface="Constantia"/>
                <a:cs typeface="Constantia"/>
              </a:rPr>
              <a:t>Solu</a:t>
            </a:r>
            <a:r>
              <a:rPr sz="1800" b="1" spc="-10" dirty="0">
                <a:latin typeface="Constantia"/>
                <a:cs typeface="Constantia"/>
              </a:rPr>
              <a:t>t</a:t>
            </a:r>
            <a:r>
              <a:rPr sz="1800" b="1" dirty="0">
                <a:latin typeface="Constantia"/>
                <a:cs typeface="Constantia"/>
              </a:rPr>
              <a:t>io</a:t>
            </a:r>
            <a:r>
              <a:rPr sz="1800" b="1" spc="5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:	</a:t>
            </a:r>
            <a:r>
              <a:rPr sz="1800" spc="-25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ompu</a:t>
            </a:r>
            <a:r>
              <a:rPr sz="1800" spc="-30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	the	</a:t>
            </a:r>
            <a:r>
              <a:rPr sz="1800" spc="-2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5" dirty="0">
                <a:latin typeface="Constantia"/>
                <a:cs typeface="Constantia"/>
              </a:rPr>
              <a:t>r</a:t>
            </a:r>
            <a:r>
              <a:rPr sz="1800" spc="-5" dirty="0">
                <a:latin typeface="Constantia"/>
                <a:cs typeface="Constantia"/>
              </a:rPr>
              <a:t>m</a:t>
            </a:r>
            <a:r>
              <a:rPr sz="1800" dirty="0">
                <a:latin typeface="Constantia"/>
                <a:cs typeface="Constantia"/>
              </a:rPr>
              <a:t>s	</a:t>
            </a:r>
            <a:r>
              <a:rPr sz="1800" spc="-5" dirty="0">
                <a:latin typeface="Constantia"/>
                <a:cs typeface="Constantia"/>
              </a:rPr>
              <a:t>o</a:t>
            </a:r>
            <a:r>
              <a:rPr sz="1800" dirty="0">
                <a:latin typeface="Constantia"/>
                <a:cs typeface="Constantia"/>
              </a:rPr>
              <a:t>f	the	</a:t>
            </a:r>
            <a:r>
              <a:rPr sz="1800" spc="-10" dirty="0">
                <a:latin typeface="Constantia"/>
                <a:cs typeface="Constantia"/>
              </a:rPr>
              <a:t>s</a:t>
            </a:r>
            <a:r>
              <a:rPr sz="1800" dirty="0">
                <a:latin typeface="Constantia"/>
                <a:cs typeface="Constantia"/>
              </a:rPr>
              <a:t>equen</a:t>
            </a:r>
            <a:r>
              <a:rPr sz="1800" spc="-45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e	</a:t>
            </a:r>
            <a:r>
              <a:rPr sz="1800" spc="-10" dirty="0">
                <a:latin typeface="Constantia"/>
                <a:cs typeface="Constantia"/>
              </a:rPr>
              <a:t>b</a:t>
            </a:r>
            <a:r>
              <a:rPr sz="1800" dirty="0">
                <a:latin typeface="Constantia"/>
                <a:cs typeface="Constantia"/>
              </a:rPr>
              <a:t>y	</a:t>
            </a:r>
            <a:r>
              <a:rPr sz="1800" spc="-10" dirty="0">
                <a:latin typeface="Constantia"/>
                <a:cs typeface="Constantia"/>
              </a:rPr>
              <a:t>s</a:t>
            </a:r>
            <a:r>
              <a:rPr sz="1800" spc="-5" dirty="0">
                <a:latin typeface="Constantia"/>
                <a:cs typeface="Constantia"/>
              </a:rPr>
              <a:t>u</a:t>
            </a:r>
            <a:r>
              <a:rPr sz="1800" spc="-45" dirty="0">
                <a:latin typeface="Constantia"/>
                <a:cs typeface="Constantia"/>
              </a:rPr>
              <a:t>c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es</a:t>
            </a:r>
            <a:r>
              <a:rPr sz="1800" spc="5" dirty="0">
                <a:latin typeface="Constantia"/>
                <a:cs typeface="Constantia"/>
              </a:rPr>
              <a:t>s</a:t>
            </a:r>
            <a:r>
              <a:rPr sz="1800" spc="-20" dirty="0">
                <a:latin typeface="Constantia"/>
                <a:cs typeface="Constantia"/>
              </a:rPr>
              <a:t>i</a:t>
            </a:r>
            <a:r>
              <a:rPr sz="1800" spc="-55" dirty="0">
                <a:latin typeface="Constantia"/>
                <a:cs typeface="Constantia"/>
              </a:rPr>
              <a:t>v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15" dirty="0">
                <a:latin typeface="Constantia"/>
                <a:cs typeface="Constantia"/>
              </a:rPr>
              <a:t>l</a:t>
            </a:r>
            <a:r>
              <a:rPr sz="1800" dirty="0">
                <a:latin typeface="Constantia"/>
                <a:cs typeface="Constantia"/>
              </a:rPr>
              <a:t>y	</a:t>
            </a:r>
            <a:r>
              <a:rPr sz="1800" spc="-5" dirty="0">
                <a:latin typeface="Constantia"/>
                <a:cs typeface="Constantia"/>
              </a:rPr>
              <a:t>us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spc="-5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g	the  </a:t>
            </a:r>
            <a:r>
              <a:rPr sz="1800" spc="-10" dirty="0">
                <a:latin typeface="Constantia"/>
                <a:cs typeface="Constantia"/>
              </a:rPr>
              <a:t>congruence		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(</a:t>
            </a:r>
            <a:r>
              <a:rPr sz="1800" spc="-5" dirty="0">
                <a:latin typeface="Cambria Math"/>
                <a:cs typeface="Cambria Math"/>
              </a:rPr>
              <a:t>7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i="1" spc="-7" baseline="-20833" dirty="0">
                <a:latin typeface="Constantia"/>
                <a:cs typeface="Constantia"/>
              </a:rPr>
              <a:t>n</a:t>
            </a:r>
            <a:r>
              <a:rPr sz="1800" i="1" spc="262" baseline="-20833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4</a:t>
            </a:r>
            <a:r>
              <a:rPr sz="1800" spc="-5" dirty="0">
                <a:latin typeface="Constantia"/>
                <a:cs typeface="Constantia"/>
              </a:rPr>
              <a:t>)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 </a:t>
            </a:r>
            <a:r>
              <a:rPr sz="1800" spc="-5" dirty="0">
                <a:latin typeface="Cambria Math"/>
                <a:cs typeface="Cambria Math"/>
              </a:rPr>
              <a:t>9</a:t>
            </a:r>
            <a:r>
              <a:rPr sz="1800" spc="-5" dirty="0">
                <a:latin typeface="Constantia"/>
                <a:cs typeface="Constantia"/>
              </a:rPr>
              <a:t>,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with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0</a:t>
            </a:r>
            <a:r>
              <a:rPr sz="1800" spc="7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spc="-5" dirty="0">
                <a:latin typeface="Constantia"/>
                <a:cs typeface="Constantia"/>
              </a:rPr>
              <a:t>.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240" y="2395854"/>
            <a:ext cx="8543925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8185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1</a:t>
            </a:r>
            <a:r>
              <a:rPr sz="1800" spc="382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7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0</a:t>
            </a:r>
            <a:r>
              <a:rPr sz="1800" spc="270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1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495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7∙3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25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15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7</a:t>
            </a:r>
            <a:r>
              <a:rPr sz="1800" spc="-5" dirty="0">
                <a:latin typeface="Constantia"/>
                <a:cs typeface="Constantia"/>
              </a:rPr>
              <a:t>,</a:t>
            </a:r>
            <a:endParaRPr sz="1800">
              <a:latin typeface="Constantia"/>
              <a:cs typeface="Constantia"/>
            </a:endParaRPr>
          </a:p>
          <a:p>
            <a:pPr marL="718185">
              <a:lnSpc>
                <a:spcPct val="100000"/>
              </a:lnSpc>
            </a:pP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2</a:t>
            </a:r>
            <a:r>
              <a:rPr sz="1800" spc="375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7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1</a:t>
            </a:r>
            <a:r>
              <a:rPr sz="1800" spc="270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495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7∙7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15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53</a:t>
            </a:r>
            <a:r>
              <a:rPr sz="1800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15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8</a:t>
            </a:r>
            <a:r>
              <a:rPr sz="1800" spc="-5" dirty="0">
                <a:latin typeface="Constantia"/>
                <a:cs typeface="Constantia"/>
              </a:rPr>
              <a:t>,</a:t>
            </a:r>
            <a:endParaRPr sz="1800">
              <a:latin typeface="Constantia"/>
              <a:cs typeface="Constantia"/>
            </a:endParaRPr>
          </a:p>
          <a:p>
            <a:pPr marL="718185">
              <a:lnSpc>
                <a:spcPct val="100000"/>
              </a:lnSpc>
            </a:pP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3</a:t>
            </a:r>
            <a:r>
              <a:rPr sz="1800" spc="382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7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2</a:t>
            </a:r>
            <a:r>
              <a:rPr sz="1800" spc="270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1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495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7∙8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60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15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6</a:t>
            </a:r>
            <a:r>
              <a:rPr sz="1800" spc="-5" dirty="0">
                <a:latin typeface="Constantia"/>
                <a:cs typeface="Constantia"/>
              </a:rPr>
              <a:t>,</a:t>
            </a:r>
            <a:endParaRPr sz="1800">
              <a:latin typeface="Constantia"/>
              <a:cs typeface="Constantia"/>
            </a:endParaRPr>
          </a:p>
          <a:p>
            <a:pPr marL="718185">
              <a:lnSpc>
                <a:spcPct val="100000"/>
              </a:lnSpc>
            </a:pP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4</a:t>
            </a:r>
            <a:r>
              <a:rPr sz="1800" spc="382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7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3</a:t>
            </a:r>
            <a:r>
              <a:rPr sz="1800" spc="270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1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495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7∙6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46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15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onstantia"/>
                <a:cs typeface="Constantia"/>
              </a:rPr>
              <a:t>,</a:t>
            </a:r>
            <a:endParaRPr sz="1800">
              <a:latin typeface="Constantia"/>
              <a:cs typeface="Constantia"/>
            </a:endParaRPr>
          </a:p>
          <a:p>
            <a:pPr marL="718185">
              <a:lnSpc>
                <a:spcPct val="100000"/>
              </a:lnSpc>
            </a:pP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5</a:t>
            </a:r>
            <a:r>
              <a:rPr sz="1800" spc="382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7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4</a:t>
            </a:r>
            <a:r>
              <a:rPr sz="1800" spc="270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1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495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7∙1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11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15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</a:t>
            </a:r>
            <a:r>
              <a:rPr sz="1800" spc="-5" dirty="0">
                <a:latin typeface="Constantia"/>
                <a:cs typeface="Constantia"/>
              </a:rPr>
              <a:t>,</a:t>
            </a:r>
            <a:endParaRPr sz="1800">
              <a:latin typeface="Constantia"/>
              <a:cs typeface="Constantia"/>
            </a:endParaRPr>
          </a:p>
          <a:p>
            <a:pPr marL="718185">
              <a:lnSpc>
                <a:spcPct val="100000"/>
              </a:lnSpc>
            </a:pP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6</a:t>
            </a:r>
            <a:r>
              <a:rPr sz="1800" spc="382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7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5</a:t>
            </a:r>
            <a:r>
              <a:rPr sz="1800" spc="270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1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495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7∙2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18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15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</a:t>
            </a:r>
            <a:r>
              <a:rPr sz="1800" spc="-5" dirty="0">
                <a:latin typeface="Constantia"/>
                <a:cs typeface="Constantia"/>
              </a:rPr>
              <a:t>,</a:t>
            </a:r>
            <a:endParaRPr sz="1800">
              <a:latin typeface="Constantia"/>
              <a:cs typeface="Constantia"/>
            </a:endParaRPr>
          </a:p>
          <a:p>
            <a:pPr marL="718185">
              <a:lnSpc>
                <a:spcPct val="100000"/>
              </a:lnSpc>
            </a:pP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7</a:t>
            </a:r>
            <a:r>
              <a:rPr sz="1800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7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6</a:t>
            </a:r>
            <a:r>
              <a:rPr sz="1800" spc="277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495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7∙0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+ 4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15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 =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4</a:t>
            </a:r>
            <a:r>
              <a:rPr sz="1800" spc="-5" dirty="0">
                <a:latin typeface="Constantia"/>
                <a:cs typeface="Constantia"/>
              </a:rPr>
              <a:t>,</a:t>
            </a:r>
            <a:endParaRPr sz="1800">
              <a:latin typeface="Constantia"/>
              <a:cs typeface="Constantia"/>
            </a:endParaRPr>
          </a:p>
          <a:p>
            <a:pPr marL="718185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8</a:t>
            </a:r>
            <a:r>
              <a:rPr sz="1800" spc="382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7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7</a:t>
            </a:r>
            <a:r>
              <a:rPr sz="1800" spc="270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1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495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7∙4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32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15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5</a:t>
            </a:r>
            <a:r>
              <a:rPr sz="1800" spc="-5" dirty="0">
                <a:latin typeface="Constantia"/>
                <a:cs typeface="Constantia"/>
              </a:rPr>
              <a:t>,</a:t>
            </a:r>
            <a:endParaRPr sz="1800">
              <a:latin typeface="Constantia"/>
              <a:cs typeface="Constantia"/>
            </a:endParaRPr>
          </a:p>
          <a:p>
            <a:pPr marL="718185">
              <a:lnSpc>
                <a:spcPct val="100000"/>
              </a:lnSpc>
            </a:pP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9</a:t>
            </a:r>
            <a:r>
              <a:rPr sz="1800" spc="382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7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8</a:t>
            </a:r>
            <a:r>
              <a:rPr sz="1800" spc="270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1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495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7∙5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39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15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spc="-5" dirty="0">
                <a:latin typeface="Constantia"/>
                <a:cs typeface="Constantia"/>
              </a:rPr>
              <a:t>.</a:t>
            </a:r>
            <a:endParaRPr sz="1800">
              <a:latin typeface="Constantia"/>
              <a:cs typeface="Constantia"/>
            </a:endParaRPr>
          </a:p>
          <a:p>
            <a:pPr marL="443865">
              <a:lnSpc>
                <a:spcPct val="100000"/>
              </a:lnSpc>
            </a:pP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sequence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generated</a:t>
            </a:r>
            <a:r>
              <a:rPr sz="1800" spc="3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 </a:t>
            </a:r>
            <a:r>
              <a:rPr sz="1800" spc="-5" dirty="0">
                <a:latin typeface="Cambria Math"/>
                <a:cs typeface="Cambria Math"/>
              </a:rPr>
              <a:t>3,7,8,6,1,2,0,4,5,3,7,8,6,1,2,0,4,5,3,…</a:t>
            </a:r>
            <a:endParaRPr sz="1800">
              <a:latin typeface="Cambria Math"/>
              <a:cs typeface="Cambria Math"/>
            </a:endParaRPr>
          </a:p>
          <a:p>
            <a:pPr marL="443865" algn="just">
              <a:lnSpc>
                <a:spcPct val="100000"/>
              </a:lnSpc>
            </a:pPr>
            <a:r>
              <a:rPr sz="1800" spc="-50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t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ep</a:t>
            </a:r>
            <a:r>
              <a:rPr sz="1800" spc="5" dirty="0">
                <a:latin typeface="Constantia"/>
                <a:cs typeface="Constantia"/>
              </a:rPr>
              <a:t>e</a:t>
            </a:r>
            <a:r>
              <a:rPr sz="1800" dirty="0">
                <a:latin typeface="Constantia"/>
                <a:cs typeface="Constantia"/>
              </a:rPr>
              <a:t>ats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10" dirty="0">
                <a:latin typeface="Constantia"/>
                <a:cs typeface="Constantia"/>
              </a:rPr>
              <a:t>f</a:t>
            </a:r>
            <a:r>
              <a:rPr sz="1800" spc="-2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er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spc="-55" dirty="0">
                <a:latin typeface="Constantia"/>
                <a:cs typeface="Constantia"/>
              </a:rPr>
              <a:t>g</a:t>
            </a:r>
            <a:r>
              <a:rPr sz="1800" dirty="0">
                <a:latin typeface="Constantia"/>
                <a:cs typeface="Constantia"/>
              </a:rPr>
              <a:t>ene</a:t>
            </a:r>
            <a:r>
              <a:rPr sz="1800" spc="-35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at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spc="-5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g</a:t>
            </a:r>
            <a:r>
              <a:rPr sz="1800" spc="1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5" dirty="0">
                <a:latin typeface="Constantia"/>
                <a:cs typeface="Constantia"/>
              </a:rPr>
              <a:t>r</a:t>
            </a:r>
            <a:r>
              <a:rPr sz="1800" spc="-5" dirty="0">
                <a:latin typeface="Constantia"/>
                <a:cs typeface="Constantia"/>
              </a:rPr>
              <a:t>m</a:t>
            </a:r>
            <a:r>
              <a:rPr sz="1800" spc="-25" dirty="0">
                <a:latin typeface="Constantia"/>
                <a:cs typeface="Constantia"/>
              </a:rPr>
              <a:t>s</a:t>
            </a:r>
            <a:r>
              <a:rPr sz="1800" dirty="0">
                <a:latin typeface="Constantia"/>
                <a:cs typeface="Constantia"/>
              </a:rPr>
              <a:t>.</a:t>
            </a:r>
            <a:endParaRPr sz="1800">
              <a:latin typeface="Constantia"/>
              <a:cs typeface="Constantia"/>
            </a:endParaRPr>
          </a:p>
          <a:p>
            <a:pPr marL="324485" marR="55880" indent="-274320" algn="just">
              <a:lnSpc>
                <a:spcPts val="1730"/>
              </a:lnSpc>
              <a:spcBef>
                <a:spcPts val="415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325120" algn="l"/>
              </a:tabLst>
            </a:pPr>
            <a:r>
              <a:rPr sz="1800" spc="-25" dirty="0">
                <a:latin typeface="Constantia"/>
                <a:cs typeface="Constantia"/>
              </a:rPr>
              <a:t>Commonly, </a:t>
            </a:r>
            <a:r>
              <a:rPr sz="1800" spc="-10" dirty="0">
                <a:latin typeface="Constantia"/>
                <a:cs typeface="Constantia"/>
              </a:rPr>
              <a:t>computers </a:t>
            </a:r>
            <a:r>
              <a:rPr sz="1800" spc="-5" dirty="0">
                <a:latin typeface="Constantia"/>
                <a:cs typeface="Constantia"/>
              </a:rPr>
              <a:t>use </a:t>
            </a:r>
            <a:r>
              <a:rPr sz="1800" dirty="0">
                <a:latin typeface="Constantia"/>
                <a:cs typeface="Constantia"/>
              </a:rPr>
              <a:t>a </a:t>
            </a:r>
            <a:r>
              <a:rPr sz="1800" spc="-5" dirty="0">
                <a:latin typeface="Constantia"/>
                <a:cs typeface="Constantia"/>
              </a:rPr>
              <a:t>linear </a:t>
            </a:r>
            <a:r>
              <a:rPr sz="1800" spc="-10" dirty="0">
                <a:latin typeface="Constantia"/>
                <a:cs typeface="Constantia"/>
              </a:rPr>
              <a:t>congruential </a:t>
            </a:r>
            <a:r>
              <a:rPr sz="1800" spc="-15" dirty="0">
                <a:latin typeface="Constantia"/>
                <a:cs typeface="Constantia"/>
              </a:rPr>
              <a:t>generator </a:t>
            </a:r>
            <a:r>
              <a:rPr sz="1800" dirty="0">
                <a:latin typeface="Constantia"/>
                <a:cs typeface="Constantia"/>
              </a:rPr>
              <a:t>with </a:t>
            </a:r>
            <a:r>
              <a:rPr sz="1800" spc="-5" dirty="0">
                <a:latin typeface="Constantia"/>
                <a:cs typeface="Constantia"/>
              </a:rPr>
              <a:t>increment </a:t>
            </a:r>
            <a:r>
              <a:rPr sz="1800" i="1" dirty="0">
                <a:latin typeface="Constantia"/>
                <a:cs typeface="Constantia"/>
              </a:rPr>
              <a:t>c </a:t>
            </a:r>
            <a:r>
              <a:rPr sz="1800" dirty="0">
                <a:latin typeface="Constantia"/>
                <a:cs typeface="Constantia"/>
              </a:rPr>
              <a:t>= </a:t>
            </a:r>
            <a:r>
              <a:rPr sz="1800" spc="-5" dirty="0">
                <a:latin typeface="Cambria Math"/>
                <a:cs typeface="Cambria Math"/>
              </a:rPr>
              <a:t>0</a:t>
            </a:r>
            <a:r>
              <a:rPr sz="1800" spc="-5" dirty="0">
                <a:latin typeface="Constantia"/>
                <a:cs typeface="Constantia"/>
              </a:rPr>
              <a:t>. 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This is called </a:t>
            </a:r>
            <a:r>
              <a:rPr sz="1800" dirty="0">
                <a:latin typeface="Constantia"/>
                <a:cs typeface="Constantia"/>
              </a:rPr>
              <a:t>a </a:t>
            </a:r>
            <a:r>
              <a:rPr sz="1800" i="1" spc="-10" dirty="0">
                <a:latin typeface="Constantia"/>
                <a:cs typeface="Constantia"/>
              </a:rPr>
              <a:t>pure multiplicative generator</a:t>
            </a:r>
            <a:r>
              <a:rPr sz="1800" spc="-10" dirty="0">
                <a:latin typeface="Constantia"/>
                <a:cs typeface="Constantia"/>
              </a:rPr>
              <a:t>. </a:t>
            </a:r>
            <a:r>
              <a:rPr sz="1800" spc="-5" dirty="0">
                <a:latin typeface="Constantia"/>
                <a:cs typeface="Constantia"/>
              </a:rPr>
              <a:t>Such </a:t>
            </a:r>
            <a:r>
              <a:rPr sz="1800" dirty="0">
                <a:latin typeface="Constantia"/>
                <a:cs typeface="Constantia"/>
              </a:rPr>
              <a:t>a </a:t>
            </a:r>
            <a:r>
              <a:rPr sz="1800" spc="-15" dirty="0">
                <a:latin typeface="Constantia"/>
                <a:cs typeface="Constantia"/>
              </a:rPr>
              <a:t>generator </a:t>
            </a:r>
            <a:r>
              <a:rPr sz="1800" dirty="0">
                <a:latin typeface="Constantia"/>
                <a:cs typeface="Constantia"/>
              </a:rPr>
              <a:t>with </a:t>
            </a:r>
            <a:r>
              <a:rPr sz="1800" spc="-5" dirty="0">
                <a:latin typeface="Constantia"/>
                <a:cs typeface="Constantia"/>
              </a:rPr>
              <a:t>modulus </a:t>
            </a:r>
            <a:r>
              <a:rPr sz="1800" spc="-5" dirty="0">
                <a:latin typeface="Cambria Math"/>
                <a:cs typeface="Cambria Math"/>
              </a:rPr>
              <a:t>2</a:t>
            </a:r>
            <a:r>
              <a:rPr sz="1800" spc="-7" baseline="25462" dirty="0">
                <a:latin typeface="Cambria Math"/>
                <a:cs typeface="Cambria Math"/>
              </a:rPr>
              <a:t>31</a:t>
            </a:r>
            <a:r>
              <a:rPr sz="1800" spc="375" baseline="2546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and </a:t>
            </a:r>
            <a:r>
              <a:rPr sz="1800" spc="-5" dirty="0">
                <a:latin typeface="Constantia"/>
                <a:cs typeface="Constantia"/>
              </a:rPr>
              <a:t>multiplier</a:t>
            </a:r>
            <a:r>
              <a:rPr sz="1800" spc="40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7</a:t>
            </a:r>
            <a:r>
              <a:rPr sz="1800" spc="-7" baseline="25462" dirty="0">
                <a:latin typeface="Cambria Math"/>
                <a:cs typeface="Cambria Math"/>
              </a:rPr>
              <a:t>5</a:t>
            </a:r>
            <a:r>
              <a:rPr sz="1800" spc="209" baseline="2546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16,807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generates</a:t>
            </a:r>
            <a:r>
              <a:rPr sz="1800" spc="-5" dirty="0">
                <a:latin typeface="Cambria Math"/>
                <a:cs typeface="Cambria Math"/>
              </a:rPr>
              <a:t> 2</a:t>
            </a:r>
            <a:r>
              <a:rPr sz="1800" spc="-7" baseline="25462" dirty="0">
                <a:latin typeface="Cambria Math"/>
                <a:cs typeface="Cambria Math"/>
              </a:rPr>
              <a:t>31</a:t>
            </a:r>
            <a:r>
              <a:rPr sz="1800" spc="7" baseline="2546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numbers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before</a:t>
            </a:r>
            <a:r>
              <a:rPr sz="1800" spc="38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repeating.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493077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92829" algn="l"/>
              </a:tabLst>
            </a:pPr>
            <a:r>
              <a:rPr sz="5000" spc="-5" dirty="0"/>
              <a:t>Chec</a:t>
            </a:r>
            <a:r>
              <a:rPr sz="5000" dirty="0"/>
              <a:t>k</a:t>
            </a:r>
            <a:r>
              <a:rPr sz="5000" spc="-30" dirty="0"/>
              <a:t> </a:t>
            </a:r>
            <a:r>
              <a:rPr sz="5000" spc="-5" dirty="0" smtClean="0"/>
              <a:t>Digits</a:t>
            </a:r>
            <a:r>
              <a:rPr sz="5000" dirty="0" smtClean="0"/>
              <a:t>:	UPCs</a:t>
            </a:r>
            <a:endParaRPr sz="5000" dirty="0"/>
          </a:p>
        </p:txBody>
      </p:sp>
      <p:sp>
        <p:nvSpPr>
          <p:cNvPr id="9" name="object 9"/>
          <p:cNvSpPr txBox="1"/>
          <p:nvPr/>
        </p:nvSpPr>
        <p:spPr>
          <a:xfrm>
            <a:off x="320040" y="1112265"/>
            <a:ext cx="8676005" cy="4962769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49885" marR="81280" indent="-274320" algn="just">
              <a:lnSpc>
                <a:spcPts val="1730"/>
              </a:lnSpc>
              <a:spcBef>
                <a:spcPts val="515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350520" algn="l"/>
              </a:tabLst>
            </a:pPr>
            <a:r>
              <a:rPr sz="1800" dirty="0">
                <a:latin typeface="Constantia"/>
                <a:cs typeface="Constantia"/>
              </a:rPr>
              <a:t>A </a:t>
            </a:r>
            <a:r>
              <a:rPr sz="1800" spc="-10" dirty="0">
                <a:latin typeface="Constantia"/>
                <a:cs typeface="Constantia"/>
              </a:rPr>
              <a:t>common </a:t>
            </a:r>
            <a:r>
              <a:rPr sz="1800" spc="-5" dirty="0">
                <a:latin typeface="Constantia"/>
                <a:cs typeface="Constantia"/>
              </a:rPr>
              <a:t>method of detecting </a:t>
            </a:r>
            <a:r>
              <a:rPr sz="1800" spc="-10" dirty="0">
                <a:latin typeface="Constantia"/>
                <a:cs typeface="Constantia"/>
              </a:rPr>
              <a:t>errors </a:t>
            </a:r>
            <a:r>
              <a:rPr sz="1800" spc="-5" dirty="0">
                <a:latin typeface="Constantia"/>
                <a:cs typeface="Constantia"/>
              </a:rPr>
              <a:t>in strings of digits is </a:t>
            </a:r>
            <a:r>
              <a:rPr sz="1800" spc="-15" dirty="0">
                <a:latin typeface="Constantia"/>
                <a:cs typeface="Constantia"/>
              </a:rPr>
              <a:t>to </a:t>
            </a:r>
            <a:r>
              <a:rPr sz="1800" dirty="0">
                <a:latin typeface="Constantia"/>
                <a:cs typeface="Constantia"/>
              </a:rPr>
              <a:t>add an </a:t>
            </a:r>
            <a:r>
              <a:rPr sz="1800" spc="-10" dirty="0">
                <a:latin typeface="Constantia"/>
                <a:cs typeface="Constantia"/>
              </a:rPr>
              <a:t>extra </a:t>
            </a:r>
            <a:r>
              <a:rPr sz="1800" spc="-5" dirty="0">
                <a:latin typeface="Constantia"/>
                <a:cs typeface="Constantia"/>
              </a:rPr>
              <a:t>digit </a:t>
            </a:r>
            <a:r>
              <a:rPr sz="1800" dirty="0">
                <a:latin typeface="Constantia"/>
                <a:cs typeface="Constantia"/>
              </a:rPr>
              <a:t>at 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 end, </a:t>
            </a:r>
            <a:r>
              <a:rPr sz="1800" spc="-10" dirty="0">
                <a:latin typeface="Constantia"/>
                <a:cs typeface="Constantia"/>
              </a:rPr>
              <a:t>which </a:t>
            </a:r>
            <a:r>
              <a:rPr sz="1800" spc="-5" dirty="0">
                <a:latin typeface="Constantia"/>
                <a:cs typeface="Constantia"/>
              </a:rPr>
              <a:t>is </a:t>
            </a:r>
            <a:r>
              <a:rPr sz="1800" spc="-10" dirty="0">
                <a:latin typeface="Constantia"/>
                <a:cs typeface="Constantia"/>
              </a:rPr>
              <a:t>evaluated using </a:t>
            </a:r>
            <a:r>
              <a:rPr sz="1800" dirty="0">
                <a:latin typeface="Constantia"/>
                <a:cs typeface="Constantia"/>
              </a:rPr>
              <a:t>a </a:t>
            </a:r>
            <a:r>
              <a:rPr sz="1800" spc="-5" dirty="0">
                <a:latin typeface="Constantia"/>
                <a:cs typeface="Constantia"/>
              </a:rPr>
              <a:t>function. </a:t>
            </a:r>
            <a:r>
              <a:rPr sz="1800" dirty="0">
                <a:latin typeface="Constantia"/>
                <a:cs typeface="Constantia"/>
              </a:rPr>
              <a:t>If the </a:t>
            </a:r>
            <a:r>
              <a:rPr sz="1800" spc="5" dirty="0">
                <a:latin typeface="Constantia"/>
                <a:cs typeface="Constantia"/>
              </a:rPr>
              <a:t>final </a:t>
            </a:r>
            <a:r>
              <a:rPr sz="1800" spc="-5" dirty="0">
                <a:latin typeface="Constantia"/>
                <a:cs typeface="Constantia"/>
              </a:rPr>
              <a:t>digit is</a:t>
            </a:r>
            <a:r>
              <a:rPr sz="1800" spc="4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not </a:t>
            </a:r>
            <a:r>
              <a:rPr sz="1800" spc="-15" dirty="0">
                <a:latin typeface="Constantia"/>
                <a:cs typeface="Constantia"/>
              </a:rPr>
              <a:t>correct, </a:t>
            </a:r>
            <a:r>
              <a:rPr sz="1800" dirty="0">
                <a:latin typeface="Constantia"/>
                <a:cs typeface="Constantia"/>
              </a:rPr>
              <a:t>then 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string is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assumed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not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be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correct.</a:t>
            </a:r>
            <a:endParaRPr sz="1800" dirty="0">
              <a:latin typeface="Constantia"/>
              <a:cs typeface="Constantia"/>
            </a:endParaRPr>
          </a:p>
          <a:p>
            <a:pPr marL="349885" marR="84455" indent="-111760" algn="just">
              <a:lnSpc>
                <a:spcPct val="80000"/>
              </a:lnSpc>
              <a:spcBef>
                <a:spcPts val="445"/>
              </a:spcBef>
            </a:pPr>
            <a:r>
              <a:rPr sz="1800" b="1" spc="-5" dirty="0">
                <a:latin typeface="Constantia"/>
                <a:cs typeface="Constantia"/>
              </a:rPr>
              <a:t>Example</a:t>
            </a:r>
            <a:r>
              <a:rPr sz="1800" spc="-5" dirty="0">
                <a:latin typeface="Constantia"/>
                <a:cs typeface="Constantia"/>
              </a:rPr>
              <a:t>: </a:t>
            </a:r>
            <a:r>
              <a:rPr sz="1800" spc="-10" dirty="0">
                <a:latin typeface="Constantia"/>
                <a:cs typeface="Constantia"/>
              </a:rPr>
              <a:t>Retail </a:t>
            </a:r>
            <a:r>
              <a:rPr sz="1800" spc="-5" dirty="0">
                <a:latin typeface="Constantia"/>
                <a:cs typeface="Constantia"/>
              </a:rPr>
              <a:t>products </a:t>
            </a:r>
            <a:r>
              <a:rPr sz="1800" spc="-15" dirty="0">
                <a:latin typeface="Constantia"/>
                <a:cs typeface="Constantia"/>
              </a:rPr>
              <a:t>are </a:t>
            </a:r>
            <a:r>
              <a:rPr sz="1800" dirty="0">
                <a:latin typeface="Constantia"/>
                <a:cs typeface="Constantia"/>
              </a:rPr>
              <a:t>identified </a:t>
            </a:r>
            <a:r>
              <a:rPr sz="1800" spc="-10" dirty="0">
                <a:latin typeface="Constantia"/>
                <a:cs typeface="Constantia"/>
              </a:rPr>
              <a:t>by </a:t>
            </a:r>
            <a:r>
              <a:rPr sz="1800" dirty="0">
                <a:latin typeface="Constantia"/>
                <a:cs typeface="Constantia"/>
              </a:rPr>
              <a:t>their </a:t>
            </a:r>
            <a:r>
              <a:rPr sz="1800" b="1" i="1" spc="-15" dirty="0">
                <a:latin typeface="Constantia"/>
                <a:cs typeface="Constantia"/>
              </a:rPr>
              <a:t>Universal </a:t>
            </a:r>
            <a:r>
              <a:rPr sz="1800" b="1" i="1" spc="-5" dirty="0">
                <a:latin typeface="Constantia"/>
                <a:cs typeface="Constantia"/>
              </a:rPr>
              <a:t>Product </a:t>
            </a:r>
            <a:r>
              <a:rPr sz="1800" b="1" i="1" spc="-10" dirty="0">
                <a:latin typeface="Constantia"/>
                <a:cs typeface="Constantia"/>
              </a:rPr>
              <a:t>Codes </a:t>
            </a:r>
            <a:r>
              <a:rPr sz="1800" b="1" spc="-5" dirty="0">
                <a:latin typeface="Constantia"/>
                <a:cs typeface="Constantia"/>
              </a:rPr>
              <a:t>(</a:t>
            </a:r>
            <a:r>
              <a:rPr sz="1800" b="1" i="1" spc="-5" dirty="0">
                <a:latin typeface="Constantia"/>
                <a:cs typeface="Constantia"/>
              </a:rPr>
              <a:t>UPC</a:t>
            </a:r>
            <a:r>
              <a:rPr sz="1800" b="1" spc="-5" dirty="0">
                <a:latin typeface="Constantia"/>
                <a:cs typeface="Constantia"/>
              </a:rPr>
              <a:t>s)</a:t>
            </a:r>
            <a:r>
              <a:rPr sz="1800" spc="-5" dirty="0">
                <a:latin typeface="Constantia"/>
                <a:cs typeface="Constantia"/>
              </a:rPr>
              <a:t>. 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Usually </a:t>
            </a:r>
            <a:r>
              <a:rPr sz="1800" spc="-5" dirty="0">
                <a:latin typeface="Constantia"/>
                <a:cs typeface="Constantia"/>
              </a:rPr>
              <a:t>these </a:t>
            </a:r>
            <a:r>
              <a:rPr sz="1800" spc="-30" dirty="0">
                <a:latin typeface="Constantia"/>
                <a:cs typeface="Constantia"/>
              </a:rPr>
              <a:t>have </a:t>
            </a:r>
            <a:r>
              <a:rPr sz="1800" spc="-5" dirty="0">
                <a:latin typeface="Cambria Math"/>
                <a:cs typeface="Cambria Math"/>
              </a:rPr>
              <a:t>12 </a:t>
            </a:r>
            <a:r>
              <a:rPr sz="1800" spc="-5" dirty="0">
                <a:latin typeface="Constantia"/>
                <a:cs typeface="Constantia"/>
              </a:rPr>
              <a:t>decimal digits, </a:t>
            </a:r>
            <a:r>
              <a:rPr sz="1800" dirty="0">
                <a:latin typeface="Constantia"/>
                <a:cs typeface="Constantia"/>
              </a:rPr>
              <a:t>the last </a:t>
            </a:r>
            <a:r>
              <a:rPr sz="1800" spc="-5" dirty="0">
                <a:latin typeface="Constantia"/>
                <a:cs typeface="Constantia"/>
              </a:rPr>
              <a:t>one being </a:t>
            </a:r>
            <a:r>
              <a:rPr sz="1800" dirty="0">
                <a:latin typeface="Constantia"/>
                <a:cs typeface="Constantia"/>
              </a:rPr>
              <a:t>the check </a:t>
            </a:r>
            <a:r>
              <a:rPr sz="1800" spc="-5" dirty="0">
                <a:latin typeface="Constantia"/>
                <a:cs typeface="Constantia"/>
              </a:rPr>
              <a:t>digit. </a:t>
            </a:r>
            <a:r>
              <a:rPr sz="1800" dirty="0">
                <a:latin typeface="Constantia"/>
                <a:cs typeface="Constantia"/>
              </a:rPr>
              <a:t>The </a:t>
            </a:r>
            <a:r>
              <a:rPr sz="1800" spc="-10" dirty="0">
                <a:latin typeface="Constantia"/>
                <a:cs typeface="Constantia"/>
              </a:rPr>
              <a:t>check </a:t>
            </a:r>
            <a:r>
              <a:rPr sz="1800" spc="-5" dirty="0">
                <a:latin typeface="Constantia"/>
                <a:cs typeface="Constantia"/>
              </a:rPr>
              <a:t> digit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determined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by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congruence:</a:t>
            </a:r>
            <a:endParaRPr sz="1800" dirty="0">
              <a:latin typeface="Constantia"/>
              <a:cs typeface="Constantia"/>
            </a:endParaRPr>
          </a:p>
          <a:p>
            <a:pPr marL="777240">
              <a:lnSpc>
                <a:spcPct val="100000"/>
              </a:lnSpc>
            </a:pP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1</a:t>
            </a:r>
            <a:r>
              <a:rPr sz="1800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2</a:t>
            </a:r>
            <a:r>
              <a:rPr sz="1800" spc="390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3</a:t>
            </a:r>
            <a:r>
              <a:rPr sz="1800" spc="382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4</a:t>
            </a:r>
            <a:r>
              <a:rPr sz="1800" spc="382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5</a:t>
            </a:r>
            <a:r>
              <a:rPr sz="1800" spc="390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6</a:t>
            </a:r>
            <a:r>
              <a:rPr sz="1800" spc="359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7</a:t>
            </a:r>
            <a:r>
              <a:rPr sz="1800" spc="397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8</a:t>
            </a:r>
            <a:r>
              <a:rPr sz="1800" spc="390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9</a:t>
            </a:r>
            <a:r>
              <a:rPr sz="1800" spc="277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10</a:t>
            </a:r>
            <a:r>
              <a:rPr sz="1800" spc="382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11</a:t>
            </a:r>
            <a:r>
              <a:rPr sz="1800" spc="390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12 </a:t>
            </a:r>
            <a:r>
              <a:rPr sz="1800" dirty="0">
                <a:latin typeface="Cambria Math"/>
                <a:cs typeface="Cambria Math"/>
              </a:rPr>
              <a:t>≡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spc="-5" dirty="0">
                <a:latin typeface="Constantia"/>
                <a:cs typeface="Constantia"/>
              </a:rPr>
              <a:t>mod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10).</a:t>
            </a:r>
            <a:endParaRPr sz="1800" dirty="0">
              <a:latin typeface="Cambria Math"/>
              <a:cs typeface="Cambria Math"/>
            </a:endParaRPr>
          </a:p>
          <a:p>
            <a:pPr marL="807720" lvl="1" indent="-458470">
              <a:lnSpc>
                <a:spcPts val="1945"/>
              </a:lnSpc>
              <a:spcBef>
                <a:spcPts val="25"/>
              </a:spcBef>
              <a:buClr>
                <a:srgbClr val="0AD0D9"/>
              </a:buClr>
              <a:buSzPct val="94444"/>
              <a:buAutoNum type="alphaLcPeriod"/>
              <a:tabLst>
                <a:tab pos="807720" algn="l"/>
                <a:tab pos="808355" algn="l"/>
              </a:tabLst>
            </a:pPr>
            <a:r>
              <a:rPr sz="1800" spc="-5" dirty="0">
                <a:latin typeface="Cambria Math"/>
                <a:cs typeface="Cambria Math"/>
              </a:rPr>
              <a:t>Suppose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that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the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first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11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digits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of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the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UPC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are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79357343104.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What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is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the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check</a:t>
            </a:r>
            <a:endParaRPr sz="1800" dirty="0">
              <a:latin typeface="Cambria Math"/>
              <a:cs typeface="Cambria Math"/>
            </a:endParaRPr>
          </a:p>
          <a:p>
            <a:pPr marL="807720">
              <a:lnSpc>
                <a:spcPts val="1945"/>
              </a:lnSpc>
            </a:pPr>
            <a:r>
              <a:rPr sz="1800" dirty="0">
                <a:latin typeface="Cambria Math"/>
                <a:cs typeface="Cambria Math"/>
              </a:rPr>
              <a:t>digit?</a:t>
            </a:r>
          </a:p>
          <a:p>
            <a:pPr marL="420370" marR="4871720" lvl="1" indent="-70485">
              <a:lnSpc>
                <a:spcPct val="100000"/>
              </a:lnSpc>
              <a:buClr>
                <a:srgbClr val="0AD0D9"/>
              </a:buClr>
              <a:buSzPct val="94444"/>
              <a:buAutoNum type="alphaLcPeriod" startAt="2"/>
              <a:tabLst>
                <a:tab pos="807720" algn="l"/>
                <a:tab pos="808355" algn="l"/>
              </a:tabLst>
            </a:pPr>
            <a:r>
              <a:rPr sz="1800" dirty="0">
                <a:latin typeface="Cambria Math"/>
                <a:cs typeface="Cambria Math"/>
              </a:rPr>
              <a:t>Is </a:t>
            </a:r>
            <a:r>
              <a:rPr sz="1800" spc="-5" dirty="0">
                <a:latin typeface="Cambria Math"/>
                <a:cs typeface="Cambria Math"/>
              </a:rPr>
              <a:t>041331021641 </a:t>
            </a:r>
            <a:r>
              <a:rPr sz="1800" dirty="0">
                <a:latin typeface="Cambria Math"/>
                <a:cs typeface="Cambria Math"/>
              </a:rPr>
              <a:t>a </a:t>
            </a:r>
            <a:r>
              <a:rPr sz="1800" spc="-10" dirty="0">
                <a:latin typeface="Cambria Math"/>
                <a:cs typeface="Cambria Math"/>
              </a:rPr>
              <a:t>valid </a:t>
            </a:r>
            <a:r>
              <a:rPr sz="1800" spc="-5" dirty="0">
                <a:latin typeface="Cambria Math"/>
                <a:cs typeface="Cambria Math"/>
              </a:rPr>
              <a:t>UPC? </a:t>
            </a:r>
            <a:r>
              <a:rPr sz="1800" spc="-385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Solution</a:t>
            </a:r>
            <a:r>
              <a:rPr sz="1800" spc="-15" dirty="0" smtClean="0">
                <a:latin typeface="Cambria Math"/>
                <a:cs typeface="Cambria Math"/>
              </a:rPr>
              <a:t>:</a:t>
            </a:r>
            <a:endParaRPr lang="en-US" sz="1800" spc="-15" dirty="0" smtClean="0">
              <a:latin typeface="Cambria Math"/>
              <a:cs typeface="Cambria Math"/>
            </a:endParaRPr>
          </a:p>
          <a:p>
            <a:pPr marL="349885" marR="4871720" lvl="1">
              <a:lnSpc>
                <a:spcPct val="100000"/>
              </a:lnSpc>
              <a:buClr>
                <a:srgbClr val="0AD0D9"/>
              </a:buClr>
              <a:buSzPct val="94444"/>
              <a:tabLst>
                <a:tab pos="807720" algn="l"/>
                <a:tab pos="808355" algn="l"/>
              </a:tabLst>
            </a:pPr>
            <a:r>
              <a:rPr lang="en-US" spc="-15" dirty="0" smtClean="0">
                <a:latin typeface="Cambria Math"/>
                <a:cs typeface="Cambria Math"/>
              </a:rPr>
              <a:t>a.              +     +        +     +        +      + </a:t>
            </a:r>
            <a:endParaRPr sz="1800" dirty="0">
              <a:latin typeface="Cambria Math"/>
              <a:cs typeface="Cambria Math"/>
            </a:endParaRPr>
          </a:p>
          <a:p>
            <a:pPr marL="349885">
              <a:lnSpc>
                <a:spcPts val="2135"/>
              </a:lnSpc>
              <a:tabLst>
                <a:tab pos="807720" algn="l"/>
              </a:tabLst>
            </a:pPr>
            <a:r>
              <a:rPr sz="1700" spc="5" dirty="0">
                <a:solidFill>
                  <a:srgbClr val="0AD0D9"/>
                </a:solidFill>
                <a:latin typeface="Cambria Math"/>
                <a:cs typeface="Cambria Math"/>
              </a:rPr>
              <a:t>a.	</a:t>
            </a:r>
            <a:r>
              <a:rPr sz="1800" spc="-5" dirty="0">
                <a:latin typeface="Cambria Math"/>
                <a:cs typeface="Cambria Math"/>
              </a:rPr>
              <a:t>3∙7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3∙3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5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3∙7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3∙4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3∙1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3∙4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12</a:t>
            </a:r>
            <a:r>
              <a:rPr sz="1800" spc="-15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≡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-5" dirty="0">
                <a:latin typeface="Cambria Math"/>
                <a:cs typeface="Cambria Math"/>
              </a:rPr>
              <a:t> (</a:t>
            </a:r>
            <a:r>
              <a:rPr sz="1800" spc="-5" dirty="0">
                <a:latin typeface="Constantia"/>
                <a:cs typeface="Constantia"/>
              </a:rPr>
              <a:t>mod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10)</a:t>
            </a:r>
            <a:endParaRPr sz="1800" dirty="0">
              <a:latin typeface="Cambria Math"/>
              <a:cs typeface="Cambria Math"/>
            </a:endParaRPr>
          </a:p>
          <a:p>
            <a:pPr marL="909955">
              <a:lnSpc>
                <a:spcPct val="100000"/>
              </a:lnSpc>
            </a:pPr>
            <a:r>
              <a:rPr sz="1800" spc="-5" dirty="0">
                <a:latin typeface="Cambria Math"/>
                <a:cs typeface="Cambria Math"/>
              </a:rPr>
              <a:t>21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9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5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21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12+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12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12 </a:t>
            </a:r>
            <a:r>
              <a:rPr sz="1800" dirty="0">
                <a:latin typeface="Cambria Math"/>
                <a:cs typeface="Cambria Math"/>
              </a:rPr>
              <a:t>≡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spc="-5" dirty="0">
                <a:latin typeface="Constantia"/>
                <a:cs typeface="Constantia"/>
              </a:rPr>
              <a:t>mod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10)</a:t>
            </a:r>
            <a:endParaRPr sz="1800" dirty="0">
              <a:latin typeface="Cambria Math"/>
              <a:cs typeface="Cambria Math"/>
            </a:endParaRPr>
          </a:p>
          <a:p>
            <a:pPr marL="909955">
              <a:lnSpc>
                <a:spcPct val="100000"/>
              </a:lnSpc>
            </a:pPr>
            <a:r>
              <a:rPr sz="1800" spc="-5" dirty="0">
                <a:latin typeface="Cambria Math"/>
                <a:cs typeface="Cambria Math"/>
              </a:rPr>
              <a:t>98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12</a:t>
            </a:r>
            <a:r>
              <a:rPr sz="1800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≡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spc="-5" dirty="0">
                <a:latin typeface="Constantia"/>
                <a:cs typeface="Constantia"/>
              </a:rPr>
              <a:t>mod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10)</a:t>
            </a:r>
            <a:endParaRPr sz="1800" dirty="0">
              <a:latin typeface="Cambria Math"/>
              <a:cs typeface="Cambria Math"/>
            </a:endParaRPr>
          </a:p>
          <a:p>
            <a:pPr marL="909955">
              <a:lnSpc>
                <a:spcPct val="100000"/>
              </a:lnSpc>
              <a:tabLst>
                <a:tab pos="2828925" algn="l"/>
              </a:tabLst>
            </a:pPr>
            <a:r>
              <a:rPr sz="1800" i="1" spc="-5" dirty="0">
                <a:latin typeface="Constantia"/>
                <a:cs typeface="Constantia"/>
              </a:rPr>
              <a:t>x</a:t>
            </a:r>
            <a:r>
              <a:rPr sz="1800" spc="-7" baseline="-20833" dirty="0">
                <a:latin typeface="Cambria Math"/>
                <a:cs typeface="Cambria Math"/>
              </a:rPr>
              <a:t>12 </a:t>
            </a:r>
            <a:r>
              <a:rPr sz="1800" dirty="0">
                <a:latin typeface="Cambria Math"/>
                <a:cs typeface="Cambria Math"/>
              </a:rPr>
              <a:t>≡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-5" dirty="0">
                <a:latin typeface="Cambria Math"/>
                <a:cs typeface="Cambria Math"/>
              </a:rPr>
              <a:t> (</a:t>
            </a:r>
            <a:r>
              <a:rPr sz="1800" spc="-5" dirty="0">
                <a:latin typeface="Constantia"/>
                <a:cs typeface="Constantia"/>
              </a:rPr>
              <a:t>mod </a:t>
            </a:r>
            <a:r>
              <a:rPr sz="1800" spc="-5" dirty="0">
                <a:latin typeface="Cambria Math"/>
                <a:cs typeface="Cambria Math"/>
              </a:rPr>
              <a:t>10)	So,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the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check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digit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is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2.</a:t>
            </a:r>
            <a:endParaRPr sz="1800" dirty="0">
              <a:latin typeface="Cambria Math"/>
              <a:cs typeface="Cambria Math"/>
            </a:endParaRPr>
          </a:p>
          <a:p>
            <a:pPr marL="349885">
              <a:lnSpc>
                <a:spcPct val="100000"/>
              </a:lnSpc>
              <a:tabLst>
                <a:tab pos="807720" algn="l"/>
              </a:tabLst>
            </a:pPr>
            <a:r>
              <a:rPr sz="1700" dirty="0">
                <a:solidFill>
                  <a:srgbClr val="0AD0D9"/>
                </a:solidFill>
                <a:latin typeface="Cambria Math"/>
                <a:cs typeface="Cambria Math"/>
              </a:rPr>
              <a:t>b.	</a:t>
            </a:r>
            <a:r>
              <a:rPr sz="1800" spc="-5" dirty="0">
                <a:latin typeface="Cambria Math"/>
                <a:cs typeface="Cambria Math"/>
              </a:rPr>
              <a:t>3∙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3∙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3∙</a:t>
            </a:r>
            <a:r>
              <a:rPr sz="1800" dirty="0">
                <a:latin typeface="Cambria Math"/>
                <a:cs typeface="Cambria Math"/>
              </a:rPr>
              <a:t>3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3∙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3∙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6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3∙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-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≡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spc="-5" dirty="0">
                <a:latin typeface="Constantia"/>
                <a:cs typeface="Constantia"/>
              </a:rPr>
              <a:t>mo</a:t>
            </a:r>
            <a:r>
              <a:rPr sz="1800" dirty="0">
                <a:latin typeface="Constantia"/>
                <a:cs typeface="Constantia"/>
              </a:rPr>
              <a:t>d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10</a:t>
            </a:r>
            <a:r>
              <a:rPr sz="1800" dirty="0">
                <a:latin typeface="Cambria Math"/>
                <a:cs typeface="Cambria Math"/>
              </a:rPr>
              <a:t>)</a:t>
            </a:r>
          </a:p>
          <a:p>
            <a:pPr marL="909955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+ 9 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 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6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12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44</a:t>
            </a:r>
            <a:r>
              <a:rPr sz="1800" spc="2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≡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≢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spc="-5" dirty="0">
                <a:latin typeface="Constantia"/>
                <a:cs typeface="Constantia"/>
              </a:rPr>
              <a:t>mod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10)</a:t>
            </a:r>
            <a:endParaRPr sz="1800" dirty="0">
              <a:latin typeface="Cambria Math"/>
              <a:cs typeface="Cambria Math"/>
            </a:endParaRPr>
          </a:p>
          <a:p>
            <a:pPr marL="857885">
              <a:lnSpc>
                <a:spcPct val="100000"/>
              </a:lnSpc>
              <a:spcBef>
                <a:spcPts val="30"/>
              </a:spcBef>
            </a:pPr>
            <a:r>
              <a:rPr sz="1800" dirty="0">
                <a:latin typeface="Cambria Math"/>
                <a:cs typeface="Cambria Math"/>
              </a:rPr>
              <a:t>Hence,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041331021641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is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not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valid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UPC.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3810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61160" y="3810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48957" y="3810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05087" y="377361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6354" y="377361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80447" y="377361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37556" y="38104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3.4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84505"/>
            <a:ext cx="430403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Check</a:t>
            </a:r>
            <a:r>
              <a:rPr spc="-80" dirty="0"/>
              <a:t> </a:t>
            </a:r>
            <a:r>
              <a:rPr spc="-5" dirty="0"/>
              <a:t>Digits:ISBNs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2223" y="1348486"/>
            <a:ext cx="8355965" cy="6597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71755" marR="5080" indent="-59690" algn="just">
              <a:lnSpc>
                <a:spcPct val="80100"/>
              </a:lnSpc>
              <a:spcBef>
                <a:spcPts val="475"/>
              </a:spcBef>
            </a:pPr>
            <a:r>
              <a:rPr sz="1600" b="1" spc="-5" dirty="0">
                <a:latin typeface="Constantia"/>
                <a:cs typeface="Constantia"/>
              </a:rPr>
              <a:t>B</a:t>
            </a:r>
            <a:r>
              <a:rPr sz="1600" spc="-5" dirty="0">
                <a:latin typeface="Constantia"/>
                <a:cs typeface="Constantia"/>
              </a:rPr>
              <a:t>ooks </a:t>
            </a:r>
            <a:r>
              <a:rPr sz="1600" spc="-15" dirty="0">
                <a:latin typeface="Constantia"/>
                <a:cs typeface="Constantia"/>
              </a:rPr>
              <a:t>are </a:t>
            </a:r>
            <a:r>
              <a:rPr sz="1600" dirty="0">
                <a:latin typeface="Constantia"/>
                <a:cs typeface="Constantia"/>
              </a:rPr>
              <a:t>identified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by </a:t>
            </a:r>
            <a:r>
              <a:rPr sz="1600" spc="-5" dirty="0">
                <a:latin typeface="Constantia"/>
                <a:cs typeface="Constantia"/>
              </a:rPr>
              <a:t>an </a:t>
            </a:r>
            <a:r>
              <a:rPr sz="1600" i="1" spc="-15" dirty="0">
                <a:latin typeface="Constantia"/>
                <a:cs typeface="Constantia"/>
              </a:rPr>
              <a:t>International Standard </a:t>
            </a:r>
            <a:r>
              <a:rPr sz="1600" i="1" spc="-5" dirty="0">
                <a:latin typeface="Constantia"/>
                <a:cs typeface="Constantia"/>
              </a:rPr>
              <a:t>Book </a:t>
            </a:r>
            <a:r>
              <a:rPr sz="1600" i="1" spc="-10" dirty="0">
                <a:latin typeface="Constantia"/>
                <a:cs typeface="Constantia"/>
              </a:rPr>
              <a:t>Number </a:t>
            </a:r>
            <a:r>
              <a:rPr sz="1600" spc="-5" dirty="0">
                <a:latin typeface="Constantia"/>
                <a:cs typeface="Constantia"/>
              </a:rPr>
              <a:t>(ISBN-</a:t>
            </a:r>
            <a:r>
              <a:rPr sz="1600" spc="-5" dirty="0">
                <a:latin typeface="Cambria Math"/>
                <a:cs typeface="Cambria Math"/>
              </a:rPr>
              <a:t>10</a:t>
            </a:r>
            <a:r>
              <a:rPr sz="1600" spc="-5" dirty="0">
                <a:latin typeface="Constantia"/>
                <a:cs typeface="Constantia"/>
              </a:rPr>
              <a:t>), a </a:t>
            </a:r>
            <a:r>
              <a:rPr sz="1600" spc="-5" dirty="0">
                <a:latin typeface="Cambria Math"/>
                <a:cs typeface="Cambria Math"/>
              </a:rPr>
              <a:t>10 </a:t>
            </a:r>
            <a:r>
              <a:rPr sz="1600" spc="-5" dirty="0">
                <a:latin typeface="Constantia"/>
                <a:cs typeface="Constantia"/>
              </a:rPr>
              <a:t>digit </a:t>
            </a:r>
            <a:r>
              <a:rPr sz="1600" spc="-15" dirty="0">
                <a:latin typeface="Constantia"/>
                <a:cs typeface="Constantia"/>
              </a:rPr>
              <a:t>code. </a:t>
            </a:r>
            <a:r>
              <a:rPr sz="1600" spc="-5" dirty="0">
                <a:latin typeface="Constantia"/>
                <a:cs typeface="Constantia"/>
              </a:rPr>
              <a:t>The </a:t>
            </a:r>
            <a:r>
              <a:rPr sz="1600" spc="-39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first </a:t>
            </a:r>
            <a:r>
              <a:rPr sz="1600" spc="-5" dirty="0">
                <a:latin typeface="Constantia"/>
                <a:cs typeface="Constantia"/>
              </a:rPr>
              <a:t>9 digits </a:t>
            </a:r>
            <a:r>
              <a:rPr sz="1600" dirty="0">
                <a:latin typeface="Constantia"/>
                <a:cs typeface="Constantia"/>
              </a:rPr>
              <a:t>identify </a:t>
            </a:r>
            <a:r>
              <a:rPr sz="1600" spc="-5" dirty="0">
                <a:latin typeface="Constantia"/>
                <a:cs typeface="Constantia"/>
              </a:rPr>
              <a:t>the </a:t>
            </a:r>
            <a:r>
              <a:rPr sz="1600" spc="-10" dirty="0">
                <a:latin typeface="Constantia"/>
                <a:cs typeface="Constantia"/>
              </a:rPr>
              <a:t>language, </a:t>
            </a:r>
            <a:r>
              <a:rPr sz="1600" spc="-5" dirty="0">
                <a:latin typeface="Constantia"/>
                <a:cs typeface="Constantia"/>
              </a:rPr>
              <a:t>the </a:t>
            </a:r>
            <a:r>
              <a:rPr sz="1600" spc="-20" dirty="0">
                <a:latin typeface="Constantia"/>
                <a:cs typeface="Constantia"/>
              </a:rPr>
              <a:t>publisher, </a:t>
            </a:r>
            <a:r>
              <a:rPr sz="1600" spc="-5" dirty="0">
                <a:latin typeface="Constantia"/>
                <a:cs typeface="Constantia"/>
              </a:rPr>
              <a:t>and the </a:t>
            </a:r>
            <a:r>
              <a:rPr sz="1600" spc="-10" dirty="0">
                <a:latin typeface="Constantia"/>
                <a:cs typeface="Constantia"/>
              </a:rPr>
              <a:t>book. </a:t>
            </a:r>
            <a:r>
              <a:rPr sz="1600" spc="-5" dirty="0">
                <a:latin typeface="Constantia"/>
                <a:cs typeface="Constantia"/>
              </a:rPr>
              <a:t>The </a:t>
            </a:r>
            <a:r>
              <a:rPr sz="1600" spc="-10" dirty="0">
                <a:latin typeface="Constantia"/>
                <a:cs typeface="Constantia"/>
              </a:rPr>
              <a:t>tenth </a:t>
            </a:r>
            <a:r>
              <a:rPr sz="1600" spc="-5" dirty="0">
                <a:latin typeface="Constantia"/>
                <a:cs typeface="Constantia"/>
              </a:rPr>
              <a:t>digit is a check digit, </a:t>
            </a:r>
            <a:r>
              <a:rPr sz="1600" spc="-39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which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determined</a:t>
            </a:r>
            <a:r>
              <a:rPr sz="1600" spc="2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by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following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congruence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383" y="2714066"/>
            <a:ext cx="6243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validity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of</a:t>
            </a:r>
            <a:r>
              <a:rPr sz="1600" spc="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ISBN-10</a:t>
            </a:r>
            <a:r>
              <a:rPr sz="1600" spc="2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number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can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be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evaluated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with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equivalent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100" y="3198647"/>
            <a:ext cx="155575" cy="5130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350" spc="-5" dirty="0">
                <a:solidFill>
                  <a:srgbClr val="0E6EC5"/>
                </a:solidFill>
                <a:latin typeface="Cambria Math"/>
                <a:cs typeface="Cambria Math"/>
              </a:rPr>
              <a:t>a.</a:t>
            </a:r>
            <a:endParaRPr sz="13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50" dirty="0">
                <a:solidFill>
                  <a:srgbClr val="0E6EC5"/>
                </a:solidFill>
                <a:latin typeface="Cambria Math"/>
                <a:cs typeface="Cambria Math"/>
              </a:rPr>
              <a:t>b.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7066" y="3205352"/>
            <a:ext cx="738314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mbria Math"/>
                <a:cs typeface="Cambria Math"/>
              </a:rPr>
              <a:t>Suppose</a:t>
            </a:r>
            <a:r>
              <a:rPr sz="1600" spc="1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that</a:t>
            </a:r>
            <a:r>
              <a:rPr sz="1600" spc="2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the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first</a:t>
            </a:r>
            <a:r>
              <a:rPr sz="1600" spc="2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9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digits</a:t>
            </a:r>
            <a:r>
              <a:rPr sz="1600" spc="2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of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the</a:t>
            </a:r>
            <a:r>
              <a:rPr sz="1600" spc="1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ISBN-10</a:t>
            </a:r>
            <a:r>
              <a:rPr sz="1600" spc="30" dirty="0">
                <a:latin typeface="Cambria Math"/>
                <a:cs typeface="Cambria Math"/>
              </a:rPr>
              <a:t> </a:t>
            </a:r>
            <a:r>
              <a:rPr sz="1600" spc="-15" dirty="0">
                <a:latin typeface="Cambria Math"/>
                <a:cs typeface="Cambria Math"/>
              </a:rPr>
              <a:t>are</a:t>
            </a:r>
            <a:r>
              <a:rPr sz="1600" spc="15" dirty="0"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 Math"/>
                <a:cs typeface="Cambria Math"/>
              </a:rPr>
              <a:t>007288008</a:t>
            </a:r>
            <a:r>
              <a:rPr sz="1600" spc="-5" dirty="0">
                <a:latin typeface="Cambria Math"/>
                <a:cs typeface="Cambria Math"/>
              </a:rPr>
              <a:t>.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What</a:t>
            </a:r>
            <a:r>
              <a:rPr sz="1600" spc="2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is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the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check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digit? </a:t>
            </a:r>
            <a:r>
              <a:rPr sz="1600" spc="-33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Is </a:t>
            </a:r>
            <a:r>
              <a:rPr sz="1600" b="1" spc="-5" dirty="0">
                <a:solidFill>
                  <a:srgbClr val="FF0000"/>
                </a:solidFill>
                <a:latin typeface="Cambria Math"/>
                <a:cs typeface="Cambria Math"/>
              </a:rPr>
              <a:t>084930149X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a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15" dirty="0">
                <a:latin typeface="Cambria Math"/>
                <a:cs typeface="Cambria Math"/>
              </a:rPr>
              <a:t>valid</a:t>
            </a:r>
            <a:r>
              <a:rPr sz="1600" spc="3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ISBN10?</a:t>
            </a:r>
            <a:endParaRPr sz="1600" dirty="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2836" y="3933520"/>
            <a:ext cx="690372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nstantia"/>
                <a:cs typeface="Constantia"/>
              </a:rPr>
              <a:t>Solution</a:t>
            </a:r>
            <a:r>
              <a:rPr sz="1600" spc="-5" dirty="0">
                <a:latin typeface="Constantia"/>
                <a:cs typeface="Constantia"/>
              </a:rPr>
              <a:t>:</a:t>
            </a:r>
            <a:endParaRPr sz="1600" dirty="0">
              <a:latin typeface="Constantia"/>
              <a:cs typeface="Constantia"/>
            </a:endParaRPr>
          </a:p>
          <a:p>
            <a:pPr marL="144145">
              <a:lnSpc>
                <a:spcPct val="100000"/>
              </a:lnSpc>
              <a:spcBef>
                <a:spcPts val="5"/>
              </a:spcBef>
              <a:tabLst>
                <a:tab pos="717550" algn="l"/>
              </a:tabLst>
            </a:pPr>
            <a:r>
              <a:rPr sz="1600" spc="-5" dirty="0">
                <a:solidFill>
                  <a:srgbClr val="04607A"/>
                </a:solidFill>
                <a:latin typeface="Constantia"/>
                <a:cs typeface="Constantia"/>
              </a:rPr>
              <a:t>a</a:t>
            </a:r>
            <a:r>
              <a:rPr sz="1600" i="1" spc="-5" dirty="0">
                <a:latin typeface="Constantia"/>
                <a:cs typeface="Constantia"/>
              </a:rPr>
              <a:t>.	</a:t>
            </a:r>
            <a:r>
              <a:rPr sz="1600" i="1" spc="5" dirty="0">
                <a:latin typeface="Constantia"/>
                <a:cs typeface="Constantia"/>
              </a:rPr>
              <a:t>X</a:t>
            </a:r>
            <a:r>
              <a:rPr sz="1575" spc="7" baseline="-21164" dirty="0">
                <a:latin typeface="Cambria Math"/>
                <a:cs typeface="Cambria Math"/>
              </a:rPr>
              <a:t>10</a:t>
            </a:r>
            <a:r>
              <a:rPr sz="1575" spc="179" baseline="-21164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≡</a:t>
            </a:r>
            <a:r>
              <a:rPr sz="1600" spc="34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1∙</a:t>
            </a: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0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2∙</a:t>
            </a: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0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3∙</a:t>
            </a: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7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spc="35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4∙</a:t>
            </a: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spc="35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5∙</a:t>
            </a: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8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spc="35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6∙</a:t>
            </a: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8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7∙ </a:t>
            </a: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0</a:t>
            </a:r>
            <a:r>
              <a:rPr sz="1600" spc="-5" dirty="0">
                <a:latin typeface="Cambria Math"/>
                <a:cs typeface="Cambria Math"/>
              </a:rPr>
              <a:t> +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8∙</a:t>
            </a: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0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9∙</a:t>
            </a: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8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(</a:t>
            </a:r>
            <a:r>
              <a:rPr sz="1600" spc="-10" dirty="0">
                <a:latin typeface="Constantia"/>
                <a:cs typeface="Constantia"/>
              </a:rPr>
              <a:t>mod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11).</a:t>
            </a:r>
            <a:endParaRPr sz="1600" dirty="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6697" y="4421885"/>
            <a:ext cx="51771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onstantia"/>
                <a:cs typeface="Constantia"/>
              </a:rPr>
              <a:t>X</a:t>
            </a:r>
            <a:r>
              <a:rPr sz="1575" baseline="-21164" dirty="0">
                <a:latin typeface="Cambria Math"/>
                <a:cs typeface="Cambria Math"/>
              </a:rPr>
              <a:t>10</a:t>
            </a:r>
            <a:r>
              <a:rPr sz="1575" spc="172" baseline="-21164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≡</a:t>
            </a:r>
            <a:r>
              <a:rPr sz="1600" spc="34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0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0 +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21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spc="35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8 +</a:t>
            </a:r>
            <a:r>
              <a:rPr sz="1600" spc="36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40 +</a:t>
            </a:r>
            <a:r>
              <a:rPr sz="1600" spc="34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48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spc="36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0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0 +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72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(</a:t>
            </a:r>
            <a:r>
              <a:rPr sz="1600" spc="-10" dirty="0">
                <a:latin typeface="Constantia"/>
                <a:cs typeface="Constantia"/>
              </a:rPr>
              <a:t>mod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11).</a:t>
            </a:r>
            <a:endParaRPr sz="16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sz="1600" i="1" dirty="0">
                <a:latin typeface="Constantia"/>
                <a:cs typeface="Constantia"/>
              </a:rPr>
              <a:t>X</a:t>
            </a:r>
            <a:r>
              <a:rPr sz="1575" baseline="-21164" dirty="0">
                <a:latin typeface="Cambria Math"/>
                <a:cs typeface="Cambria Math"/>
              </a:rPr>
              <a:t>10</a:t>
            </a:r>
            <a:r>
              <a:rPr sz="1575" spc="165" baseline="-21164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≡</a:t>
            </a:r>
            <a:r>
              <a:rPr sz="1600" spc="36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189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≡</a:t>
            </a:r>
            <a:r>
              <a:rPr sz="1600" spc="34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</a:t>
            </a:r>
            <a:r>
              <a:rPr sz="1600" spc="34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(</a:t>
            </a:r>
            <a:r>
              <a:rPr sz="1600" spc="-10" dirty="0">
                <a:latin typeface="Constantia"/>
                <a:cs typeface="Constantia"/>
              </a:rPr>
              <a:t>mod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11).</a:t>
            </a:r>
            <a:r>
              <a:rPr sz="1600" spc="35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Hence,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i="1" dirty="0">
                <a:latin typeface="Constantia"/>
                <a:cs typeface="Constantia"/>
              </a:rPr>
              <a:t>X</a:t>
            </a:r>
            <a:r>
              <a:rPr sz="1575" baseline="-21164" dirty="0">
                <a:latin typeface="Cambria Math"/>
                <a:cs typeface="Cambria Math"/>
              </a:rPr>
              <a:t>10</a:t>
            </a:r>
            <a:r>
              <a:rPr sz="1575" spc="525" baseline="-21164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 </a:t>
            </a:r>
            <a:r>
              <a:rPr sz="1600" dirty="0">
                <a:latin typeface="Cambria Math"/>
                <a:cs typeface="Cambria Math"/>
              </a:rPr>
              <a:t>2.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4248" y="4912614"/>
            <a:ext cx="177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E6EC5"/>
                </a:solidFill>
                <a:latin typeface="Cambria Math"/>
                <a:cs typeface="Cambria Math"/>
              </a:rPr>
              <a:t>b.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1910" y="4912614"/>
            <a:ext cx="70510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1∙0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2∙8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3∙4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4∙9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spc="35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5∙3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spc="35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6∙0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7∙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 +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8∙4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9∙9 +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10∙10</a:t>
            </a:r>
            <a:r>
              <a:rPr sz="1600" spc="36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  <a:p>
            <a:pPr marL="437515">
              <a:lnSpc>
                <a:spcPts val="1910"/>
              </a:lnSpc>
            </a:pPr>
            <a:r>
              <a:rPr sz="1600" spc="-5" dirty="0">
                <a:latin typeface="Cambria Math"/>
                <a:cs typeface="Cambria Math"/>
              </a:rPr>
              <a:t>0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16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12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spc="35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36 +</a:t>
            </a:r>
            <a:r>
              <a:rPr sz="1600" spc="36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15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spc="35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0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+ 7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32</a:t>
            </a:r>
            <a:r>
              <a:rPr sz="1600" spc="-5" dirty="0">
                <a:latin typeface="Cambria Math"/>
                <a:cs typeface="Cambria Math"/>
              </a:rPr>
              <a:t> +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81 +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100</a:t>
            </a:r>
            <a:r>
              <a:rPr sz="1600" spc="35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299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≡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≢</a:t>
            </a:r>
            <a:r>
              <a:rPr sz="1600" spc="35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0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(</a:t>
            </a:r>
            <a:r>
              <a:rPr sz="1600" spc="-10" dirty="0">
                <a:latin typeface="Constantia"/>
                <a:cs typeface="Constantia"/>
              </a:rPr>
              <a:t>mod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11)</a:t>
            </a:r>
            <a:endParaRPr sz="16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latin typeface="Cambria Math"/>
                <a:cs typeface="Cambria Math"/>
              </a:rPr>
              <a:t>Hence,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084930149X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is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not</a:t>
            </a:r>
            <a:r>
              <a:rPr sz="1600" spc="-5" dirty="0">
                <a:latin typeface="Cambria Math"/>
                <a:cs typeface="Cambria Math"/>
              </a:rPr>
              <a:t> a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15" dirty="0">
                <a:latin typeface="Cambria Math"/>
                <a:cs typeface="Cambria Math"/>
              </a:rPr>
              <a:t>valid</a:t>
            </a:r>
            <a:r>
              <a:rPr sz="1600" spc="2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ISBN-10.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5885179"/>
            <a:ext cx="8514715" cy="6591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marR="5080" indent="-457200">
              <a:lnSpc>
                <a:spcPct val="80000"/>
              </a:lnSpc>
              <a:spcBef>
                <a:spcPts val="480"/>
              </a:spcBef>
              <a:buClr>
                <a:srgbClr val="009DD9"/>
              </a:buClr>
              <a:buSzPct val="93750"/>
              <a:buFont typeface="Segoe UI Symbol"/>
              <a:buChar char="⚫"/>
              <a:tabLst>
                <a:tab pos="469265" algn="l"/>
                <a:tab pos="469900" algn="l"/>
              </a:tabLst>
            </a:pPr>
            <a:r>
              <a:rPr sz="1600" spc="-5" dirty="0">
                <a:latin typeface="Constantia"/>
                <a:cs typeface="Constantia"/>
              </a:rPr>
              <a:t>A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i="1" spc="-10" dirty="0">
                <a:latin typeface="Constantia"/>
                <a:cs typeface="Constantia"/>
              </a:rPr>
              <a:t>single</a:t>
            </a:r>
            <a:r>
              <a:rPr sz="1600" i="1" spc="5" dirty="0">
                <a:latin typeface="Constantia"/>
                <a:cs typeface="Constantia"/>
              </a:rPr>
              <a:t> </a:t>
            </a:r>
            <a:r>
              <a:rPr sz="1600" i="1" spc="-10" dirty="0">
                <a:latin typeface="Constantia"/>
                <a:cs typeface="Constantia"/>
              </a:rPr>
              <a:t>error</a:t>
            </a:r>
            <a:r>
              <a:rPr sz="1600" i="1" spc="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error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in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one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digit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of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identification</a:t>
            </a:r>
            <a:r>
              <a:rPr sz="1600" spc="-10" dirty="0">
                <a:latin typeface="Constantia"/>
                <a:cs typeface="Constantia"/>
              </a:rPr>
              <a:t> number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and</a:t>
            </a:r>
            <a:r>
              <a:rPr sz="1600" spc="38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i="1" spc="-10" dirty="0">
                <a:latin typeface="Constantia"/>
                <a:cs typeface="Constantia"/>
              </a:rPr>
              <a:t>transposition</a:t>
            </a:r>
            <a:r>
              <a:rPr sz="1600" i="1" spc="40" dirty="0">
                <a:latin typeface="Constantia"/>
                <a:cs typeface="Constantia"/>
              </a:rPr>
              <a:t> </a:t>
            </a:r>
            <a:r>
              <a:rPr sz="1600" i="1" spc="-10" dirty="0">
                <a:latin typeface="Constantia"/>
                <a:cs typeface="Constantia"/>
              </a:rPr>
              <a:t>error</a:t>
            </a:r>
            <a:r>
              <a:rPr sz="1600" i="1" spc="7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is </a:t>
            </a:r>
            <a:r>
              <a:rPr sz="1600" spc="-38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accidental interchanging </a:t>
            </a:r>
            <a:r>
              <a:rPr sz="1600" spc="-5" dirty="0">
                <a:latin typeface="Constantia"/>
                <a:cs typeface="Constantia"/>
              </a:rPr>
              <a:t>of </a:t>
            </a:r>
            <a:r>
              <a:rPr sz="1600" spc="-20" dirty="0">
                <a:latin typeface="Constantia"/>
                <a:cs typeface="Constantia"/>
              </a:rPr>
              <a:t>two </a:t>
            </a:r>
            <a:r>
              <a:rPr sz="1600" spc="-10" dirty="0">
                <a:latin typeface="Constantia"/>
                <a:cs typeface="Constantia"/>
              </a:rPr>
              <a:t>digits.</a:t>
            </a:r>
            <a:r>
              <a:rPr sz="1600" spc="-5" dirty="0">
                <a:latin typeface="Constantia"/>
                <a:cs typeface="Constantia"/>
              </a:rPr>
              <a:t> Both of these </a:t>
            </a:r>
            <a:r>
              <a:rPr sz="1600" spc="-10" dirty="0">
                <a:latin typeface="Constantia"/>
                <a:cs typeface="Constantia"/>
              </a:rPr>
              <a:t>kinds </a:t>
            </a:r>
            <a:r>
              <a:rPr sz="1600" spc="-5" dirty="0">
                <a:latin typeface="Constantia"/>
                <a:cs typeface="Constantia"/>
              </a:rPr>
              <a:t>of errors </a:t>
            </a:r>
            <a:r>
              <a:rPr sz="1600" spc="-10" dirty="0">
                <a:latin typeface="Constantia"/>
                <a:cs typeface="Constantia"/>
              </a:rPr>
              <a:t>can </a:t>
            </a:r>
            <a:r>
              <a:rPr sz="1600" spc="-5" dirty="0">
                <a:latin typeface="Constantia"/>
                <a:cs typeface="Constantia"/>
              </a:rPr>
              <a:t>be </a:t>
            </a:r>
            <a:r>
              <a:rPr sz="1600" spc="-10" dirty="0">
                <a:latin typeface="Constantia"/>
                <a:cs typeface="Constantia"/>
              </a:rPr>
              <a:t>detected by </a:t>
            </a:r>
            <a:r>
              <a:rPr sz="1600" spc="-5" dirty="0">
                <a:latin typeface="Constantia"/>
                <a:cs typeface="Constantia"/>
              </a:rPr>
              <a:t> the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check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digit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for</a:t>
            </a:r>
            <a:r>
              <a:rPr sz="1600" spc="3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ISBN-</a:t>
            </a:r>
            <a:r>
              <a:rPr sz="1600" spc="-5" dirty="0">
                <a:latin typeface="Cambria Math"/>
                <a:cs typeface="Cambria Math"/>
              </a:rPr>
              <a:t>10</a:t>
            </a:r>
            <a:r>
              <a:rPr sz="1600" spc="-5" dirty="0">
                <a:latin typeface="Constantia"/>
                <a:cs typeface="Constantia"/>
              </a:rPr>
              <a:t>.</a:t>
            </a:r>
            <a:r>
              <a:rPr sz="1600" spc="1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(</a:t>
            </a:r>
            <a:r>
              <a:rPr sz="1600" i="1" spc="-10" dirty="0">
                <a:latin typeface="Constantia"/>
                <a:cs typeface="Constantia"/>
              </a:rPr>
              <a:t>see</a:t>
            </a:r>
            <a:r>
              <a:rPr sz="1600" i="1" dirty="0">
                <a:latin typeface="Constantia"/>
                <a:cs typeface="Constantia"/>
              </a:rPr>
              <a:t> </a:t>
            </a:r>
            <a:r>
              <a:rPr sz="1600" i="1" spc="-20" dirty="0">
                <a:latin typeface="Constantia"/>
                <a:cs typeface="Constantia"/>
              </a:rPr>
              <a:t>text</a:t>
            </a:r>
            <a:r>
              <a:rPr sz="1600" i="1" spc="5" dirty="0">
                <a:latin typeface="Constantia"/>
                <a:cs typeface="Constantia"/>
              </a:rPr>
              <a:t> </a:t>
            </a:r>
            <a:r>
              <a:rPr sz="1600" i="1" spc="-5" dirty="0">
                <a:latin typeface="Constantia"/>
                <a:cs typeface="Constantia"/>
              </a:rPr>
              <a:t>for</a:t>
            </a:r>
            <a:r>
              <a:rPr sz="1600" i="1" spc="10" dirty="0">
                <a:latin typeface="Constantia"/>
                <a:cs typeface="Constantia"/>
              </a:rPr>
              <a:t> </a:t>
            </a:r>
            <a:r>
              <a:rPr sz="1600" i="1" spc="-15" dirty="0">
                <a:latin typeface="Constantia"/>
                <a:cs typeface="Constantia"/>
              </a:rPr>
              <a:t>more</a:t>
            </a:r>
            <a:r>
              <a:rPr sz="1600" i="1" spc="10" dirty="0">
                <a:latin typeface="Constantia"/>
                <a:cs typeface="Constantia"/>
              </a:rPr>
              <a:t> </a:t>
            </a:r>
            <a:r>
              <a:rPr sz="1600" i="1" spc="-10" dirty="0">
                <a:latin typeface="Constantia"/>
                <a:cs typeface="Constantia"/>
              </a:rPr>
              <a:t>details</a:t>
            </a:r>
            <a:r>
              <a:rPr sz="1600" spc="-10" dirty="0">
                <a:latin typeface="Constantia"/>
                <a:cs typeface="Constantia"/>
              </a:rPr>
              <a:t>)</a:t>
            </a:r>
            <a:endParaRPr sz="1600">
              <a:latin typeface="Constantia"/>
              <a:cs typeface="Constanti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28800" y="2107692"/>
            <a:ext cx="2362200" cy="4785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24116" y="2609088"/>
            <a:ext cx="1600200" cy="40538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548371" y="3979164"/>
            <a:ext cx="1066800" cy="739140"/>
          </a:xfrm>
          <a:prstGeom prst="rect">
            <a:avLst/>
          </a:prstGeom>
          <a:ln w="9144">
            <a:solidFill>
              <a:srgbClr val="0E6EC5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075" marR="286385">
              <a:lnSpc>
                <a:spcPct val="100400"/>
              </a:lnSpc>
              <a:spcBef>
                <a:spcPts val="270"/>
              </a:spcBef>
            </a:pPr>
            <a:r>
              <a:rPr sz="1400" dirty="0">
                <a:latin typeface="Constantia"/>
                <a:cs typeface="Constantia"/>
              </a:rPr>
              <a:t>X</a:t>
            </a:r>
            <a:r>
              <a:rPr sz="1400" spc="-20" dirty="0">
                <a:latin typeface="Constantia"/>
                <a:cs typeface="Constantia"/>
              </a:rPr>
              <a:t> </a:t>
            </a:r>
            <a:r>
              <a:rPr sz="1400" spc="-5" dirty="0">
                <a:latin typeface="Constantia"/>
                <a:cs typeface="Constantia"/>
              </a:rPr>
              <a:t>i</a:t>
            </a:r>
            <a:r>
              <a:rPr sz="1400" dirty="0">
                <a:latin typeface="Constantia"/>
                <a:cs typeface="Constantia"/>
              </a:rPr>
              <a:t>s</a:t>
            </a:r>
            <a:r>
              <a:rPr sz="1400" spc="-60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u</a:t>
            </a:r>
            <a:r>
              <a:rPr sz="1400" spc="-5" dirty="0">
                <a:latin typeface="Constantia"/>
                <a:cs typeface="Constantia"/>
              </a:rPr>
              <a:t>s</a:t>
            </a:r>
            <a:r>
              <a:rPr sz="1400" dirty="0">
                <a:latin typeface="Constantia"/>
                <a:cs typeface="Constantia"/>
              </a:rPr>
              <a:t>ed  </a:t>
            </a:r>
            <a:r>
              <a:rPr sz="1400" spc="-5" dirty="0">
                <a:latin typeface="Constantia"/>
                <a:cs typeface="Constantia"/>
              </a:rPr>
              <a:t>for </a:t>
            </a:r>
            <a:r>
              <a:rPr sz="1400" dirty="0">
                <a:latin typeface="Constantia"/>
                <a:cs typeface="Constantia"/>
              </a:rPr>
              <a:t>the </a:t>
            </a:r>
            <a:r>
              <a:rPr sz="1400" spc="5" dirty="0">
                <a:latin typeface="Constantia"/>
                <a:cs typeface="Constantia"/>
              </a:rPr>
              <a:t> </a:t>
            </a:r>
            <a:r>
              <a:rPr sz="1400" spc="-5" dirty="0">
                <a:latin typeface="Constantia"/>
                <a:cs typeface="Constantia"/>
              </a:rPr>
              <a:t>digit</a:t>
            </a:r>
            <a:r>
              <a:rPr sz="1400" spc="-60" dirty="0">
                <a:latin typeface="Constantia"/>
                <a:cs typeface="Constantia"/>
              </a:rPr>
              <a:t> </a:t>
            </a:r>
            <a:r>
              <a:rPr sz="1400" dirty="0">
                <a:latin typeface="Cambria Math"/>
                <a:cs typeface="Cambria Math"/>
              </a:rPr>
              <a:t>10</a:t>
            </a:r>
            <a:r>
              <a:rPr sz="1400" dirty="0">
                <a:latin typeface="Constantia"/>
                <a:cs typeface="Constantia"/>
              </a:rPr>
              <a:t>.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567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Arithmetic</a:t>
            </a:r>
            <a:r>
              <a:rPr sz="5000" spc="-55" dirty="0"/>
              <a:t> </a:t>
            </a:r>
            <a:r>
              <a:rPr sz="5000" dirty="0"/>
              <a:t>Modulo</a:t>
            </a:r>
            <a:r>
              <a:rPr sz="5000" spc="-45" dirty="0"/>
              <a:t> </a:t>
            </a:r>
            <a:r>
              <a:rPr sz="5000" i="1" spc="5" dirty="0">
                <a:latin typeface="Calibri"/>
                <a:cs typeface="Calibri"/>
              </a:rPr>
              <a:t>m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140" y="1883790"/>
            <a:ext cx="7998459" cy="406336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37185" marR="55880" indent="-128270">
              <a:lnSpc>
                <a:spcPts val="2300"/>
              </a:lnSpc>
              <a:spcBef>
                <a:spcPts val="660"/>
              </a:spcBef>
            </a:pPr>
            <a:r>
              <a:rPr sz="2400" b="1" dirty="0">
                <a:latin typeface="Constantia"/>
                <a:cs typeface="Constantia"/>
              </a:rPr>
              <a:t>Definitions</a:t>
            </a:r>
            <a:r>
              <a:rPr sz="2400" dirty="0">
                <a:latin typeface="Constantia"/>
                <a:cs typeface="Constantia"/>
              </a:rPr>
              <a:t>: </a:t>
            </a:r>
            <a:r>
              <a:rPr sz="2400" spc="5" dirty="0">
                <a:latin typeface="Constantia"/>
                <a:cs typeface="Constantia"/>
              </a:rPr>
              <a:t>Let </a:t>
            </a:r>
            <a:r>
              <a:rPr sz="2400" b="1" spc="-5" dirty="0">
                <a:latin typeface="Constantia"/>
                <a:cs typeface="Constantia"/>
              </a:rPr>
              <a:t>Z</a:t>
            </a:r>
            <a:r>
              <a:rPr sz="2400" i="1" spc="-7" baseline="-20833" dirty="0">
                <a:latin typeface="Constantia"/>
                <a:cs typeface="Constantia"/>
              </a:rPr>
              <a:t>m</a:t>
            </a:r>
            <a:r>
              <a:rPr sz="2400" i="1" baseline="-20833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 the </a:t>
            </a:r>
            <a:r>
              <a:rPr sz="2400" dirty="0">
                <a:latin typeface="Constantia"/>
                <a:cs typeface="Constantia"/>
              </a:rPr>
              <a:t>set of </a:t>
            </a:r>
            <a:r>
              <a:rPr sz="2400" spc="-15" dirty="0">
                <a:latin typeface="Constantia"/>
                <a:cs typeface="Constantia"/>
              </a:rPr>
              <a:t>nonnegative integers </a:t>
            </a:r>
            <a:r>
              <a:rPr sz="2400" dirty="0">
                <a:latin typeface="Constantia"/>
                <a:cs typeface="Constantia"/>
              </a:rPr>
              <a:t>less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:</a:t>
            </a:r>
            <a:r>
              <a:rPr sz="2400" spc="-5" dirty="0">
                <a:latin typeface="Constantia"/>
                <a:cs typeface="Constantia"/>
              </a:rPr>
              <a:t> {</a:t>
            </a:r>
            <a:r>
              <a:rPr sz="2400" spc="-5" dirty="0">
                <a:latin typeface="Cambria Math"/>
                <a:cs typeface="Cambria Math"/>
              </a:rPr>
              <a:t>0</a:t>
            </a:r>
            <a:r>
              <a:rPr sz="2400" spc="-5" dirty="0">
                <a:latin typeface="Constantia"/>
                <a:cs typeface="Constantia"/>
              </a:rPr>
              <a:t>,</a:t>
            </a:r>
            <a:r>
              <a:rPr sz="2400" spc="-5" dirty="0">
                <a:latin typeface="Cambria Math"/>
                <a:cs typeface="Cambria Math"/>
              </a:rPr>
              <a:t>1</a:t>
            </a:r>
            <a:r>
              <a:rPr sz="2400" spc="-5" dirty="0">
                <a:latin typeface="Constantia"/>
                <a:cs typeface="Constantia"/>
              </a:rPr>
              <a:t>, ….,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m</a:t>
            </a:r>
            <a:r>
              <a:rPr sz="2400" spc="-5" dirty="0">
                <a:latin typeface="Cambria Math"/>
                <a:cs typeface="Cambria Math"/>
              </a:rPr>
              <a:t>−1</a:t>
            </a:r>
            <a:r>
              <a:rPr sz="2400" spc="-5" dirty="0"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337820" indent="-274320">
              <a:lnSpc>
                <a:spcPts val="2595"/>
              </a:lnSpc>
              <a:spcBef>
                <a:spcPts val="2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337820" algn="l"/>
                <a:tab pos="272161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operation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+</a:t>
            </a:r>
            <a:r>
              <a:rPr sz="2400" i="1" spc="-30" baseline="-20833" dirty="0">
                <a:latin typeface="Constantia"/>
                <a:cs typeface="Constantia"/>
              </a:rPr>
              <a:t>m	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defined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+</a:t>
            </a:r>
            <a:r>
              <a:rPr sz="2400" i="1" spc="-7" baseline="-20833" dirty="0">
                <a:latin typeface="Constantia"/>
                <a:cs typeface="Constantia"/>
              </a:rPr>
              <a:t>m</a:t>
            </a:r>
            <a:r>
              <a:rPr sz="2400" i="1" baseline="-20833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+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mod</a:t>
            </a:r>
            <a:r>
              <a:rPr sz="2400" b="1" spc="2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m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337185">
              <a:lnSpc>
                <a:spcPts val="2595"/>
              </a:lnSpc>
            </a:pPr>
            <a:r>
              <a:rPr sz="2400" dirty="0">
                <a:latin typeface="Constantia"/>
                <a:cs typeface="Constantia"/>
              </a:rPr>
              <a:t>This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addition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modulo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m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337185" marR="99060" indent="-274320">
              <a:lnSpc>
                <a:spcPts val="2300"/>
              </a:lnSpc>
              <a:spcBef>
                <a:spcPts val="56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337820" algn="l"/>
                <a:tab pos="2628900" algn="l"/>
              </a:tabLst>
            </a:pP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operation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∙</a:t>
            </a:r>
            <a:r>
              <a:rPr sz="2400" i="1" spc="-7" baseline="-20833" dirty="0">
                <a:latin typeface="Constantia"/>
                <a:cs typeface="Constantia"/>
              </a:rPr>
              <a:t>m	</a:t>
            </a: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dirty="0">
                <a:latin typeface="Constantia"/>
                <a:cs typeface="Constantia"/>
              </a:rPr>
              <a:t>defined as </a:t>
            </a:r>
            <a:r>
              <a:rPr sz="2400" i="1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ambria Math"/>
                <a:cs typeface="Cambria Math"/>
              </a:rPr>
              <a:t>∙</a:t>
            </a:r>
            <a:r>
              <a:rPr sz="2400" i="1" spc="-7" baseline="-20833" dirty="0">
                <a:latin typeface="Constantia"/>
                <a:cs typeface="Constantia"/>
              </a:rPr>
              <a:t>m </a:t>
            </a:r>
            <a:r>
              <a:rPr sz="2400" i="1" dirty="0">
                <a:latin typeface="Constantia"/>
                <a:cs typeface="Constantia"/>
              </a:rPr>
              <a:t>b </a:t>
            </a:r>
            <a:r>
              <a:rPr sz="2400" dirty="0">
                <a:latin typeface="Constantia"/>
                <a:cs typeface="Constantia"/>
              </a:rPr>
              <a:t>= (</a:t>
            </a:r>
            <a:r>
              <a:rPr sz="2400" i="1" dirty="0">
                <a:latin typeface="Constantia"/>
                <a:cs typeface="Constantia"/>
              </a:rPr>
              <a:t>a </a:t>
            </a:r>
            <a:r>
              <a:rPr sz="2400" dirty="0">
                <a:latin typeface="Constantia"/>
                <a:cs typeface="Constantia"/>
              </a:rPr>
              <a:t>.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) </a:t>
            </a:r>
            <a:r>
              <a:rPr sz="2400" b="1" spc="-5" dirty="0">
                <a:latin typeface="Constantia"/>
                <a:cs typeface="Constantia"/>
              </a:rPr>
              <a:t>mod </a:t>
            </a:r>
            <a:r>
              <a:rPr sz="2400" i="1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. </a:t>
            </a:r>
            <a:r>
              <a:rPr sz="2400" spc="-5" dirty="0">
                <a:latin typeface="Constantia"/>
                <a:cs typeface="Constantia"/>
              </a:rPr>
              <a:t>This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multiplication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modulo</a:t>
            </a:r>
            <a:r>
              <a:rPr sz="2400" i="1" spc="5" dirty="0">
                <a:latin typeface="Constantia"/>
                <a:cs typeface="Constantia"/>
              </a:rPr>
              <a:t> m</a:t>
            </a:r>
            <a:r>
              <a:rPr sz="2400" spc="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337820" indent="-274320">
              <a:lnSpc>
                <a:spcPts val="2595"/>
              </a:lnSpc>
              <a:spcBef>
                <a:spcPts val="2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337820" algn="l"/>
              </a:tabLst>
            </a:pPr>
            <a:r>
              <a:rPr sz="2400" spc="-10" dirty="0">
                <a:latin typeface="Constantia"/>
                <a:cs typeface="Constantia"/>
              </a:rPr>
              <a:t>Using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these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operations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said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doing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arithmetic</a:t>
            </a:r>
            <a:endParaRPr sz="2400">
              <a:latin typeface="Constantia"/>
              <a:cs typeface="Constantia"/>
            </a:endParaRPr>
          </a:p>
          <a:p>
            <a:pPr marL="337185">
              <a:lnSpc>
                <a:spcPts val="2595"/>
              </a:lnSpc>
            </a:pPr>
            <a:r>
              <a:rPr sz="2400" i="1" dirty="0">
                <a:latin typeface="Constantia"/>
                <a:cs typeface="Constantia"/>
              </a:rPr>
              <a:t>modulo</a:t>
            </a:r>
            <a:r>
              <a:rPr sz="2400" i="1" spc="-3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m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09550">
              <a:lnSpc>
                <a:spcPct val="100000"/>
              </a:lnSpc>
              <a:tabLst>
                <a:tab pos="3442335" algn="l"/>
              </a:tabLst>
            </a:pPr>
            <a:r>
              <a:rPr sz="2400" b="1" spc="-5" dirty="0">
                <a:latin typeface="Constantia"/>
                <a:cs typeface="Constantia"/>
              </a:rPr>
              <a:t>Example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Find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7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onstantia"/>
                <a:cs typeface="Constantia"/>
              </a:rPr>
              <a:t>+</a:t>
            </a:r>
            <a:r>
              <a:rPr sz="2400" spc="-7" baseline="-20833" dirty="0">
                <a:latin typeface="Cambria Math"/>
                <a:cs typeface="Cambria Math"/>
              </a:rPr>
              <a:t>11</a:t>
            </a:r>
            <a:r>
              <a:rPr sz="2400" spc="270" baseline="-2083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9	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7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onstantia"/>
                <a:cs typeface="Constantia"/>
              </a:rPr>
              <a:t>∙</a:t>
            </a:r>
            <a:r>
              <a:rPr sz="2400" spc="-7" baseline="-20833" dirty="0">
                <a:latin typeface="Cambria Math"/>
                <a:cs typeface="Cambria Math"/>
              </a:rPr>
              <a:t>11</a:t>
            </a:r>
            <a:r>
              <a:rPr sz="2400" spc="240" baseline="-2083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9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15900">
              <a:lnSpc>
                <a:spcPct val="100000"/>
              </a:lnSpc>
            </a:pPr>
            <a:r>
              <a:rPr sz="2400" b="1" spc="-5" dirty="0">
                <a:latin typeface="Constantia"/>
                <a:cs typeface="Constantia"/>
              </a:rPr>
              <a:t>Solution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Using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definitions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above:</a:t>
            </a:r>
            <a:endParaRPr sz="2400">
              <a:latin typeface="Constantia"/>
              <a:cs typeface="Constantia"/>
            </a:endParaRPr>
          </a:p>
          <a:p>
            <a:pPr marL="703580" lvl="1" indent="-247650">
              <a:lnSpc>
                <a:spcPct val="100000"/>
              </a:lnSpc>
              <a:spcBef>
                <a:spcPts val="1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704215" algn="l"/>
              </a:tabLst>
            </a:pPr>
            <a:r>
              <a:rPr sz="2200" spc="-5" dirty="0">
                <a:latin typeface="Cambria Math"/>
                <a:cs typeface="Cambria Math"/>
              </a:rPr>
              <a:t>7 </a:t>
            </a:r>
            <a:r>
              <a:rPr sz="2200" spc="5" dirty="0">
                <a:latin typeface="Constantia"/>
                <a:cs typeface="Constantia"/>
              </a:rPr>
              <a:t>+</a:t>
            </a:r>
            <a:r>
              <a:rPr sz="2175" spc="7" baseline="-21072" dirty="0">
                <a:latin typeface="Cambria Math"/>
                <a:cs typeface="Cambria Math"/>
              </a:rPr>
              <a:t>11</a:t>
            </a:r>
            <a:r>
              <a:rPr sz="2175" spc="240" baseline="-21072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9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 (7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+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9)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mod</a:t>
            </a:r>
            <a:r>
              <a:rPr sz="2200" spc="-3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11</a:t>
            </a:r>
            <a:r>
              <a:rPr sz="2200" spc="-3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 16 </a:t>
            </a:r>
            <a:r>
              <a:rPr sz="2200" spc="-10" dirty="0">
                <a:latin typeface="Cambria Math"/>
                <a:cs typeface="Cambria Math"/>
              </a:rPr>
              <a:t>mod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11</a:t>
            </a:r>
            <a:r>
              <a:rPr sz="2200" spc="-3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5</a:t>
            </a:r>
            <a:endParaRPr sz="2200">
              <a:latin typeface="Cambria Math"/>
              <a:cs typeface="Cambria Math"/>
            </a:endParaRPr>
          </a:p>
          <a:p>
            <a:pPr marL="703580" lvl="1" indent="-247650">
              <a:lnSpc>
                <a:spcPct val="100000"/>
              </a:lnSpc>
              <a:buClr>
                <a:srgbClr val="0E6EC5"/>
              </a:buClr>
              <a:buSzPct val="84090"/>
              <a:buFont typeface="Segoe UI Symbol"/>
              <a:buChar char="⚫"/>
              <a:tabLst>
                <a:tab pos="704215" algn="l"/>
              </a:tabLst>
            </a:pPr>
            <a:r>
              <a:rPr sz="2200" spc="-5" dirty="0">
                <a:latin typeface="Cambria Math"/>
                <a:cs typeface="Cambria Math"/>
              </a:rPr>
              <a:t>7 </a:t>
            </a:r>
            <a:r>
              <a:rPr sz="2200" spc="5" dirty="0">
                <a:latin typeface="Constantia"/>
                <a:cs typeface="Constantia"/>
              </a:rPr>
              <a:t>∙</a:t>
            </a:r>
            <a:r>
              <a:rPr sz="2175" spc="7" baseline="-21072" dirty="0">
                <a:latin typeface="Cambria Math"/>
                <a:cs typeface="Cambria Math"/>
              </a:rPr>
              <a:t>11</a:t>
            </a:r>
            <a:r>
              <a:rPr sz="2175" spc="240" baseline="-21072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9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(7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∙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9)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mod</a:t>
            </a:r>
            <a:r>
              <a:rPr sz="2200" spc="-5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11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 63 </a:t>
            </a:r>
            <a:r>
              <a:rPr sz="2200" spc="-10" dirty="0">
                <a:latin typeface="Cambria Math"/>
                <a:cs typeface="Cambria Math"/>
              </a:rPr>
              <a:t>mod</a:t>
            </a:r>
            <a:r>
              <a:rPr sz="2200" spc="-5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11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 8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567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Arithmetic</a:t>
            </a:r>
            <a:r>
              <a:rPr sz="5000" spc="-55" dirty="0"/>
              <a:t> </a:t>
            </a:r>
            <a:r>
              <a:rPr sz="5000" dirty="0"/>
              <a:t>Modulo</a:t>
            </a:r>
            <a:r>
              <a:rPr sz="5000" spc="-45" dirty="0"/>
              <a:t> </a:t>
            </a:r>
            <a:r>
              <a:rPr sz="5000" i="1" spc="5" dirty="0">
                <a:latin typeface="Calibri"/>
                <a:cs typeface="Calibri"/>
              </a:rPr>
              <a:t>m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640" y="1891411"/>
            <a:ext cx="8275955" cy="33788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00685" marR="106680" indent="-274320">
              <a:lnSpc>
                <a:spcPct val="80000"/>
              </a:lnSpc>
              <a:spcBef>
                <a:spcPts val="62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400685" algn="l"/>
                <a:tab pos="401320" algn="l"/>
                <a:tab pos="3233420" algn="l"/>
                <a:tab pos="3635375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operations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+</a:t>
            </a:r>
            <a:r>
              <a:rPr sz="2175" i="1" spc="-22" baseline="-21072" dirty="0">
                <a:latin typeface="Constantia"/>
                <a:cs typeface="Constantia"/>
              </a:rPr>
              <a:t>m</a:t>
            </a:r>
            <a:r>
              <a:rPr sz="2175" i="1" spc="240" baseline="-21072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	</a:t>
            </a:r>
            <a:r>
              <a:rPr sz="2200" dirty="0">
                <a:latin typeface="Cambria Math"/>
                <a:cs typeface="Cambria Math"/>
              </a:rPr>
              <a:t>∙</a:t>
            </a:r>
            <a:r>
              <a:rPr sz="2175" i="1" baseline="-21072" dirty="0">
                <a:latin typeface="Constantia"/>
                <a:cs typeface="Constantia"/>
              </a:rPr>
              <a:t>m	</a:t>
            </a:r>
            <a:r>
              <a:rPr sz="2200" spc="5" dirty="0">
                <a:latin typeface="Constantia"/>
                <a:cs typeface="Constantia"/>
              </a:rPr>
              <a:t>satisfy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many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same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properties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as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ordinary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addition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and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multiplication.</a:t>
            </a:r>
            <a:endParaRPr sz="2200">
              <a:latin typeface="Constantia"/>
              <a:cs typeface="Constantia"/>
            </a:endParaRPr>
          </a:p>
          <a:p>
            <a:pPr marL="767080" marR="100965" lvl="1" indent="-247015">
              <a:lnSpc>
                <a:spcPct val="8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767715" algn="l"/>
              </a:tabLst>
            </a:pPr>
            <a:r>
              <a:rPr sz="2200" i="1" spc="-10" dirty="0">
                <a:latin typeface="Constantia"/>
                <a:cs typeface="Constantia"/>
              </a:rPr>
              <a:t>Closure</a:t>
            </a:r>
            <a:r>
              <a:rPr sz="2200" spc="-10" dirty="0">
                <a:latin typeface="Constantia"/>
                <a:cs typeface="Constantia"/>
              </a:rPr>
              <a:t>: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4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 </a:t>
            </a:r>
            <a:r>
              <a:rPr sz="2200" i="1" spc="-5" dirty="0">
                <a:latin typeface="Constantia"/>
                <a:cs typeface="Constantia"/>
              </a:rPr>
              <a:t>b</a:t>
            </a:r>
            <a:r>
              <a:rPr sz="2200" i="1" spc="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belong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b="1" spc="5" dirty="0">
                <a:latin typeface="Constantia"/>
                <a:cs typeface="Constantia"/>
              </a:rPr>
              <a:t>Z</a:t>
            </a:r>
            <a:r>
              <a:rPr sz="2175" i="1" spc="7" baseline="-21072" dirty="0">
                <a:latin typeface="Constantia"/>
                <a:cs typeface="Constantia"/>
              </a:rPr>
              <a:t>m</a:t>
            </a:r>
            <a:r>
              <a:rPr sz="2175" i="1" spc="15" baseline="-21072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then</a:t>
            </a:r>
            <a:r>
              <a:rPr sz="2200" spc="14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+</a:t>
            </a:r>
            <a:r>
              <a:rPr sz="2175" i="1" baseline="-21072" dirty="0">
                <a:latin typeface="Constantia"/>
                <a:cs typeface="Constantia"/>
              </a:rPr>
              <a:t>m</a:t>
            </a:r>
            <a:r>
              <a:rPr sz="2175" i="1" spc="7" baseline="-21072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b</a:t>
            </a:r>
            <a:r>
              <a:rPr sz="2200" i="1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15" dirty="0">
                <a:latin typeface="Constantia"/>
                <a:cs typeface="Constantia"/>
              </a:rPr>
              <a:t> </a:t>
            </a:r>
            <a:r>
              <a:rPr sz="2200" dirty="0">
                <a:latin typeface="Cambria Math"/>
                <a:cs typeface="Cambria Math"/>
              </a:rPr>
              <a:t>∙</a:t>
            </a:r>
            <a:r>
              <a:rPr sz="2175" i="1" baseline="-21072" dirty="0">
                <a:latin typeface="Constantia"/>
                <a:cs typeface="Constantia"/>
              </a:rPr>
              <a:t>m</a:t>
            </a:r>
            <a:r>
              <a:rPr sz="2175" i="1" spc="7" baseline="-21072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b</a:t>
            </a:r>
            <a:r>
              <a:rPr sz="2200" i="1" spc="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belong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b="1" spc="5" dirty="0">
                <a:latin typeface="Constantia"/>
                <a:cs typeface="Constantia"/>
              </a:rPr>
              <a:t>Z</a:t>
            </a:r>
            <a:r>
              <a:rPr sz="2175" i="1" spc="7" baseline="-21072" dirty="0">
                <a:latin typeface="Constantia"/>
                <a:cs typeface="Constantia"/>
              </a:rPr>
              <a:t>m</a:t>
            </a:r>
            <a:r>
              <a:rPr sz="2175" i="1" spc="30" baseline="-21072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767080" lvl="1" indent="-247650">
              <a:lnSpc>
                <a:spcPts val="2375"/>
              </a:lnSpc>
              <a:spcBef>
                <a:spcPts val="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767715" algn="l"/>
              </a:tabLst>
            </a:pPr>
            <a:r>
              <a:rPr sz="2200" i="1" spc="-5" dirty="0">
                <a:latin typeface="Constantia"/>
                <a:cs typeface="Constantia"/>
              </a:rPr>
              <a:t>Associativity</a:t>
            </a:r>
            <a:r>
              <a:rPr sz="2200" spc="-5" dirty="0">
                <a:latin typeface="Constantia"/>
                <a:cs typeface="Constantia"/>
              </a:rPr>
              <a:t>: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5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i="1" spc="-25" dirty="0">
                <a:latin typeface="Constantia"/>
                <a:cs typeface="Constantia"/>
              </a:rPr>
              <a:t>b,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c</a:t>
            </a:r>
            <a:r>
              <a:rPr sz="2200" i="1" spc="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belong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b="1" dirty="0">
                <a:latin typeface="Constantia"/>
                <a:cs typeface="Constantia"/>
              </a:rPr>
              <a:t>Z</a:t>
            </a:r>
            <a:r>
              <a:rPr sz="2175" i="1" baseline="-21072" dirty="0">
                <a:latin typeface="Constantia"/>
                <a:cs typeface="Constantia"/>
              </a:rPr>
              <a:t>m</a:t>
            </a:r>
            <a:r>
              <a:rPr sz="2175" i="1" spc="7" baseline="-21072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then</a:t>
            </a:r>
            <a:endParaRPr sz="2200">
              <a:latin typeface="Constantia"/>
              <a:cs typeface="Constantia"/>
            </a:endParaRPr>
          </a:p>
          <a:p>
            <a:pPr marL="767080">
              <a:lnSpc>
                <a:spcPts val="2375"/>
              </a:lnSpc>
              <a:tabLst>
                <a:tab pos="2366645" algn="l"/>
                <a:tab pos="6115050" algn="l"/>
              </a:tabLst>
            </a:pPr>
            <a:r>
              <a:rPr sz="2200" spc="-10" dirty="0">
                <a:latin typeface="Constantia"/>
                <a:cs typeface="Constantia"/>
              </a:rPr>
              <a:t>(</a:t>
            </a:r>
            <a:r>
              <a:rPr sz="2200" i="1" spc="-10" dirty="0">
                <a:latin typeface="Constantia"/>
                <a:cs typeface="Constantia"/>
              </a:rPr>
              <a:t>a</a:t>
            </a:r>
            <a:r>
              <a:rPr sz="2200" i="1" spc="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+</a:t>
            </a:r>
            <a:r>
              <a:rPr sz="2175" i="1" baseline="-21072" dirty="0">
                <a:latin typeface="Constantia"/>
                <a:cs typeface="Constantia"/>
              </a:rPr>
              <a:t>m</a:t>
            </a:r>
            <a:r>
              <a:rPr sz="2175" i="1" spc="30" baseline="-21072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b)</a:t>
            </a:r>
            <a:r>
              <a:rPr sz="2200" i="1" spc="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+</a:t>
            </a:r>
            <a:r>
              <a:rPr sz="2175" i="1" baseline="-21072" dirty="0">
                <a:latin typeface="Constantia"/>
                <a:cs typeface="Constantia"/>
              </a:rPr>
              <a:t>m</a:t>
            </a:r>
            <a:r>
              <a:rPr sz="2175" i="1" spc="7" baseline="-21072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c	=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+</a:t>
            </a:r>
            <a:r>
              <a:rPr sz="2175" i="1" baseline="-21072" dirty="0">
                <a:latin typeface="Constantia"/>
                <a:cs typeface="Constantia"/>
              </a:rPr>
              <a:t>m</a:t>
            </a:r>
            <a:r>
              <a:rPr sz="2175" i="1" spc="30" baseline="-21072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(</a:t>
            </a:r>
            <a:r>
              <a:rPr sz="2200" i="1" spc="-10" dirty="0">
                <a:latin typeface="Constantia"/>
                <a:cs typeface="Constantia"/>
              </a:rPr>
              <a:t>b</a:t>
            </a:r>
            <a:r>
              <a:rPr sz="2200" i="1" spc="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+</a:t>
            </a:r>
            <a:r>
              <a:rPr sz="2175" i="1" baseline="-21072" dirty="0">
                <a:latin typeface="Constantia"/>
                <a:cs typeface="Constantia"/>
              </a:rPr>
              <a:t>m</a:t>
            </a:r>
            <a:r>
              <a:rPr sz="2175" i="1" spc="15" baseline="-21072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)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(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50" dirty="0">
                <a:latin typeface="Constantia"/>
                <a:cs typeface="Constantia"/>
              </a:rPr>
              <a:t> </a:t>
            </a:r>
            <a:r>
              <a:rPr sz="2200" dirty="0">
                <a:latin typeface="Cambria Math"/>
                <a:cs typeface="Cambria Math"/>
              </a:rPr>
              <a:t>∙</a:t>
            </a:r>
            <a:r>
              <a:rPr sz="2175" i="1" baseline="-21072" dirty="0">
                <a:latin typeface="Constantia"/>
                <a:cs typeface="Constantia"/>
              </a:rPr>
              <a:t>m</a:t>
            </a:r>
            <a:r>
              <a:rPr sz="2175" i="1" spc="15" baseline="-21072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b)</a:t>
            </a:r>
            <a:r>
              <a:rPr sz="2200" i="1" spc="30" dirty="0">
                <a:latin typeface="Constantia"/>
                <a:cs typeface="Constantia"/>
              </a:rPr>
              <a:t> </a:t>
            </a:r>
            <a:r>
              <a:rPr sz="2200" dirty="0">
                <a:latin typeface="Cambria Math"/>
                <a:cs typeface="Cambria Math"/>
              </a:rPr>
              <a:t>∙</a:t>
            </a:r>
            <a:r>
              <a:rPr sz="2175" i="1" baseline="-21072" dirty="0">
                <a:latin typeface="Constantia"/>
                <a:cs typeface="Constantia"/>
              </a:rPr>
              <a:t>m</a:t>
            </a:r>
            <a:r>
              <a:rPr sz="2175" i="1" spc="540" baseline="-21072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c	= a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dirty="0">
                <a:latin typeface="Cambria Math"/>
                <a:cs typeface="Cambria Math"/>
              </a:rPr>
              <a:t>∙</a:t>
            </a:r>
            <a:r>
              <a:rPr sz="2175" i="1" baseline="-21072" dirty="0">
                <a:latin typeface="Constantia"/>
                <a:cs typeface="Constantia"/>
              </a:rPr>
              <a:t>m</a:t>
            </a:r>
            <a:r>
              <a:rPr sz="2175" i="1" spc="22" baseline="-21072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(</a:t>
            </a:r>
            <a:r>
              <a:rPr sz="2200" i="1" spc="-10" dirty="0">
                <a:latin typeface="Constantia"/>
                <a:cs typeface="Constantia"/>
              </a:rPr>
              <a:t>b</a:t>
            </a:r>
            <a:r>
              <a:rPr sz="2200" i="1" spc="15" dirty="0">
                <a:latin typeface="Constantia"/>
                <a:cs typeface="Constantia"/>
              </a:rPr>
              <a:t> </a:t>
            </a:r>
            <a:r>
              <a:rPr sz="2200" dirty="0">
                <a:latin typeface="Cambria Math"/>
                <a:cs typeface="Cambria Math"/>
              </a:rPr>
              <a:t>∙</a:t>
            </a:r>
            <a:r>
              <a:rPr sz="2175" i="1" baseline="-21072" dirty="0">
                <a:latin typeface="Constantia"/>
                <a:cs typeface="Constantia"/>
              </a:rPr>
              <a:t>m</a:t>
            </a:r>
            <a:r>
              <a:rPr sz="2175" i="1" spc="-7" baseline="-21072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c</a:t>
            </a:r>
            <a:r>
              <a:rPr sz="2200" spc="-10" dirty="0">
                <a:latin typeface="Constantia"/>
                <a:cs typeface="Constantia"/>
              </a:rPr>
              <a:t>).</a:t>
            </a:r>
            <a:endParaRPr sz="2200">
              <a:latin typeface="Constantia"/>
              <a:cs typeface="Constantia"/>
            </a:endParaRPr>
          </a:p>
          <a:p>
            <a:pPr marL="767080" lvl="1" indent="-247650">
              <a:lnSpc>
                <a:spcPts val="2375"/>
              </a:lnSpc>
              <a:buClr>
                <a:srgbClr val="0E6EC5"/>
              </a:buClr>
              <a:buSzPct val="84090"/>
              <a:buFont typeface="Segoe UI Symbol"/>
              <a:buChar char="⚫"/>
              <a:tabLst>
                <a:tab pos="767715" algn="l"/>
              </a:tabLst>
            </a:pPr>
            <a:r>
              <a:rPr sz="2200" i="1" spc="-10" dirty="0">
                <a:latin typeface="Constantia"/>
                <a:cs typeface="Constantia"/>
              </a:rPr>
              <a:t>Commutativity</a:t>
            </a:r>
            <a:r>
              <a:rPr sz="2200" spc="-10" dirty="0">
                <a:latin typeface="Constantia"/>
                <a:cs typeface="Constantia"/>
              </a:rPr>
              <a:t>: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b</a:t>
            </a:r>
            <a:r>
              <a:rPr sz="2200" i="1" spc="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belong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b="1" spc="5" dirty="0">
                <a:latin typeface="Constantia"/>
                <a:cs typeface="Constantia"/>
              </a:rPr>
              <a:t>Z</a:t>
            </a:r>
            <a:r>
              <a:rPr sz="2175" i="1" spc="7" baseline="-21072" dirty="0">
                <a:latin typeface="Constantia"/>
                <a:cs typeface="Constantia"/>
              </a:rPr>
              <a:t>m</a:t>
            </a:r>
            <a:r>
              <a:rPr sz="2175" i="1" spc="30" baseline="-21072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then</a:t>
            </a:r>
            <a:endParaRPr sz="2200">
              <a:latin typeface="Constantia"/>
              <a:cs typeface="Constantia"/>
            </a:endParaRPr>
          </a:p>
          <a:p>
            <a:pPr marL="767080">
              <a:lnSpc>
                <a:spcPts val="2375"/>
              </a:lnSpc>
              <a:tabLst>
                <a:tab pos="1609090" algn="l"/>
                <a:tab pos="2673985" algn="l"/>
                <a:tab pos="3954145" algn="l"/>
              </a:tabLst>
            </a:pP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3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+</a:t>
            </a:r>
            <a:r>
              <a:rPr sz="2175" i="1" baseline="-21072" dirty="0">
                <a:latin typeface="Constantia"/>
                <a:cs typeface="Constantia"/>
              </a:rPr>
              <a:t>m</a:t>
            </a:r>
            <a:r>
              <a:rPr sz="2175" i="1" spc="15" baseline="-21072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b	=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b</a:t>
            </a:r>
            <a:r>
              <a:rPr sz="2200" i="1" spc="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+</a:t>
            </a:r>
            <a:r>
              <a:rPr sz="2175" i="1" baseline="-21072" dirty="0">
                <a:latin typeface="Constantia"/>
                <a:cs typeface="Constantia"/>
              </a:rPr>
              <a:t>m</a:t>
            </a:r>
            <a:r>
              <a:rPr sz="2175" i="1" spc="37" baseline="-21072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	</a:t>
            </a:r>
            <a:r>
              <a:rPr sz="2200" spc="-5" dirty="0">
                <a:latin typeface="Constantia"/>
                <a:cs typeface="Constantia"/>
              </a:rPr>
              <a:t>and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20" dirty="0">
                <a:latin typeface="Constantia"/>
                <a:cs typeface="Constantia"/>
              </a:rPr>
              <a:t> </a:t>
            </a:r>
            <a:r>
              <a:rPr sz="2200" dirty="0">
                <a:latin typeface="Cambria Math"/>
                <a:cs typeface="Cambria Math"/>
              </a:rPr>
              <a:t>∙</a:t>
            </a:r>
            <a:r>
              <a:rPr sz="2175" i="1" baseline="-21072" dirty="0">
                <a:latin typeface="Constantia"/>
                <a:cs typeface="Constantia"/>
              </a:rPr>
              <a:t>m</a:t>
            </a:r>
            <a:r>
              <a:rPr sz="2175" i="1" spc="15" baseline="-21072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b	=</a:t>
            </a:r>
            <a:r>
              <a:rPr sz="2200" i="1" spc="-2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b</a:t>
            </a:r>
            <a:r>
              <a:rPr sz="2200" i="1" spc="15" dirty="0">
                <a:latin typeface="Constantia"/>
                <a:cs typeface="Constantia"/>
              </a:rPr>
              <a:t> </a:t>
            </a:r>
            <a:r>
              <a:rPr sz="2200" dirty="0">
                <a:latin typeface="Cambria Math"/>
                <a:cs typeface="Cambria Math"/>
              </a:rPr>
              <a:t>∙</a:t>
            </a:r>
            <a:r>
              <a:rPr sz="2175" i="1" baseline="-21072" dirty="0">
                <a:latin typeface="Constantia"/>
                <a:cs typeface="Constantia"/>
              </a:rPr>
              <a:t>m</a:t>
            </a:r>
            <a:r>
              <a:rPr sz="2175" i="1" spc="-15" baseline="-21072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767080" marR="151765" lvl="1" indent="-247015">
              <a:lnSpc>
                <a:spcPct val="8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767715" algn="l"/>
              </a:tabLst>
            </a:pPr>
            <a:r>
              <a:rPr sz="2200" i="1" spc="-10" dirty="0">
                <a:latin typeface="Constantia"/>
                <a:cs typeface="Constantia"/>
              </a:rPr>
              <a:t>Identity </a:t>
            </a:r>
            <a:r>
              <a:rPr sz="2200" i="1" spc="-5" dirty="0">
                <a:latin typeface="Constantia"/>
                <a:cs typeface="Constantia"/>
              </a:rPr>
              <a:t>elements</a:t>
            </a:r>
            <a:r>
              <a:rPr sz="2200" spc="-5" dirty="0">
                <a:latin typeface="Constantia"/>
                <a:cs typeface="Constantia"/>
              </a:rPr>
              <a:t>: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elements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0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identity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elements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for</a:t>
            </a:r>
            <a:r>
              <a:rPr sz="2200" spc="-1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addition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multiplication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modulo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respectively.</a:t>
            </a:r>
            <a:endParaRPr sz="2200">
              <a:latin typeface="Constantia"/>
              <a:cs typeface="Constantia"/>
            </a:endParaRPr>
          </a:p>
          <a:p>
            <a:pPr marL="1041400" lvl="2" indent="-247650">
              <a:lnSpc>
                <a:spcPct val="100000"/>
              </a:lnSpc>
              <a:buClr>
                <a:srgbClr val="009DD9"/>
              </a:buClr>
              <a:buSzPct val="68181"/>
              <a:buFont typeface="Segoe UI Symbol"/>
              <a:buChar char="⚫"/>
              <a:tabLst>
                <a:tab pos="1041400" algn="l"/>
                <a:tab pos="1042035" algn="l"/>
                <a:tab pos="2885440" algn="l"/>
                <a:tab pos="4864100" algn="l"/>
                <a:tab pos="5405120" algn="l"/>
                <a:tab pos="6701155" algn="l"/>
              </a:tabLst>
            </a:pP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5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belongs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	</a:t>
            </a:r>
            <a:r>
              <a:rPr sz="2200" b="1" dirty="0">
                <a:latin typeface="Constantia"/>
                <a:cs typeface="Constantia"/>
              </a:rPr>
              <a:t>Z</a:t>
            </a:r>
            <a:r>
              <a:rPr sz="2175" i="1" baseline="-21072" dirty="0">
                <a:latin typeface="Constantia"/>
                <a:cs typeface="Constantia"/>
              </a:rPr>
              <a:t>m</a:t>
            </a:r>
            <a:r>
              <a:rPr sz="2175" i="1" spc="15" baseline="-21072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then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+</a:t>
            </a:r>
            <a:r>
              <a:rPr sz="2175" i="1" baseline="-21072" dirty="0">
                <a:latin typeface="Constantia"/>
                <a:cs typeface="Constantia"/>
              </a:rPr>
              <a:t>m</a:t>
            </a:r>
            <a:r>
              <a:rPr sz="2175" i="1" spc="22" baseline="-21072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0	</a:t>
            </a:r>
            <a:r>
              <a:rPr sz="2200" i="1" spc="-5" dirty="0">
                <a:latin typeface="Constantia"/>
                <a:cs typeface="Constantia"/>
              </a:rPr>
              <a:t>=</a:t>
            </a:r>
            <a:r>
              <a:rPr sz="2200" i="1" spc="35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	</a:t>
            </a:r>
            <a:r>
              <a:rPr sz="2200" spc="-5" dirty="0">
                <a:latin typeface="Constantia"/>
                <a:cs typeface="Constantia"/>
              </a:rPr>
              <a:t>and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35" dirty="0">
                <a:latin typeface="Constantia"/>
                <a:cs typeface="Constantia"/>
              </a:rPr>
              <a:t> </a:t>
            </a:r>
            <a:r>
              <a:rPr sz="2200" dirty="0">
                <a:latin typeface="Cambria Math"/>
                <a:cs typeface="Cambria Math"/>
              </a:rPr>
              <a:t>∙</a:t>
            </a:r>
            <a:r>
              <a:rPr sz="2175" i="1" baseline="-21072" dirty="0">
                <a:latin typeface="Constantia"/>
                <a:cs typeface="Constantia"/>
              </a:rPr>
              <a:t>m</a:t>
            </a:r>
            <a:r>
              <a:rPr sz="2175" i="1" spc="22" baseline="-21072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	</a:t>
            </a:r>
            <a:r>
              <a:rPr sz="2200" i="1" spc="-5" dirty="0">
                <a:latin typeface="Constantia"/>
                <a:cs typeface="Constantia"/>
              </a:rPr>
              <a:t>=</a:t>
            </a:r>
            <a:r>
              <a:rPr sz="2200" i="1" spc="-3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56629" y="6042152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onstantia"/>
                <a:cs typeface="Constantia"/>
              </a:rPr>
              <a:t>continued</a:t>
            </a:r>
            <a:r>
              <a:rPr sz="1800" i="1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567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Arithmetic</a:t>
            </a:r>
            <a:r>
              <a:rPr sz="5000" spc="-55" dirty="0"/>
              <a:t> </a:t>
            </a:r>
            <a:r>
              <a:rPr sz="5000" dirty="0"/>
              <a:t>Modulo</a:t>
            </a:r>
            <a:r>
              <a:rPr sz="5000" spc="-45" dirty="0"/>
              <a:t> </a:t>
            </a:r>
            <a:r>
              <a:rPr sz="5000" i="1" spc="5" dirty="0">
                <a:latin typeface="Calibri"/>
                <a:cs typeface="Calibri"/>
              </a:rPr>
              <a:t>m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240" y="1940130"/>
            <a:ext cx="8072755" cy="48628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665480" marR="141605" indent="-247015">
              <a:lnSpc>
                <a:spcPts val="2390"/>
              </a:lnSpc>
              <a:spcBef>
                <a:spcPts val="30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66115" algn="l"/>
                <a:tab pos="6401435" algn="l"/>
              </a:tabLst>
            </a:pPr>
            <a:r>
              <a:rPr sz="2000" i="1" spc="-20" dirty="0">
                <a:latin typeface="Constantia"/>
                <a:cs typeface="Constantia"/>
              </a:rPr>
              <a:t>A</a:t>
            </a:r>
            <a:r>
              <a:rPr sz="2000" i="1" dirty="0">
                <a:latin typeface="Constantia"/>
                <a:cs typeface="Constantia"/>
              </a:rPr>
              <a:t>d</a:t>
            </a:r>
            <a:r>
              <a:rPr sz="2000" i="1" spc="5" dirty="0">
                <a:latin typeface="Constantia"/>
                <a:cs typeface="Constantia"/>
              </a:rPr>
              <a:t>d</a:t>
            </a:r>
            <a:r>
              <a:rPr sz="2000" i="1" dirty="0">
                <a:latin typeface="Constantia"/>
                <a:cs typeface="Constantia"/>
              </a:rPr>
              <a:t>i</a:t>
            </a:r>
            <a:r>
              <a:rPr sz="2000" i="1" spc="-10" dirty="0">
                <a:latin typeface="Constantia"/>
                <a:cs typeface="Constantia"/>
              </a:rPr>
              <a:t>t</a:t>
            </a:r>
            <a:r>
              <a:rPr sz="2000" i="1" dirty="0">
                <a:latin typeface="Constantia"/>
                <a:cs typeface="Constantia"/>
              </a:rPr>
              <a:t>i</a:t>
            </a:r>
            <a:r>
              <a:rPr sz="2000" i="1" spc="-45" dirty="0">
                <a:latin typeface="Constantia"/>
                <a:cs typeface="Constantia"/>
              </a:rPr>
              <a:t>v</a:t>
            </a:r>
            <a:r>
              <a:rPr sz="2000" i="1" dirty="0">
                <a:latin typeface="Constantia"/>
                <a:cs typeface="Constantia"/>
              </a:rPr>
              <a:t>e</a:t>
            </a:r>
            <a:r>
              <a:rPr sz="2000" i="1" spc="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i</a:t>
            </a:r>
            <a:r>
              <a:rPr sz="2000" i="1" spc="-35" dirty="0">
                <a:latin typeface="Constantia"/>
                <a:cs typeface="Constantia"/>
              </a:rPr>
              <a:t>n</a:t>
            </a:r>
            <a:r>
              <a:rPr sz="2000" i="1" spc="-45" dirty="0">
                <a:latin typeface="Constantia"/>
                <a:cs typeface="Constantia"/>
              </a:rPr>
              <a:t>v</a:t>
            </a:r>
            <a:r>
              <a:rPr sz="2000" i="1" spc="-5" dirty="0">
                <a:latin typeface="Constantia"/>
                <a:cs typeface="Constantia"/>
              </a:rPr>
              <a:t>ers</a:t>
            </a:r>
            <a:r>
              <a:rPr sz="2000" i="1" spc="5" dirty="0">
                <a:latin typeface="Constantia"/>
                <a:cs typeface="Constantia"/>
              </a:rPr>
              <a:t>e</a:t>
            </a:r>
            <a:r>
              <a:rPr sz="2000" i="1" spc="10" dirty="0">
                <a:latin typeface="Constantia"/>
                <a:cs typeface="Constantia"/>
              </a:rPr>
              <a:t>s</a:t>
            </a:r>
            <a:r>
              <a:rPr sz="2000" dirty="0">
                <a:latin typeface="Constantia"/>
                <a:cs typeface="Constantia"/>
              </a:rPr>
              <a:t>: If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100" spc="-75" dirty="0">
                <a:latin typeface="Cambria Math"/>
                <a:cs typeface="Cambria Math"/>
              </a:rPr>
              <a:t>≠</a:t>
            </a:r>
            <a:r>
              <a:rPr sz="21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belong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o 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Z</a:t>
            </a:r>
            <a:r>
              <a:rPr sz="1950" i="1" spc="37" baseline="-21367" dirty="0">
                <a:latin typeface="Constantia"/>
                <a:cs typeface="Constantia"/>
              </a:rPr>
              <a:t>m</a:t>
            </a:r>
            <a:r>
              <a:rPr sz="1950" i="1" spc="7" baseline="-21367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dirty="0">
                <a:latin typeface="Constantia"/>
                <a:cs typeface="Constantia"/>
              </a:rPr>
              <a:t>n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m</a:t>
            </a:r>
            <a:r>
              <a:rPr sz="2100" spc="-75" dirty="0">
                <a:latin typeface="Cambria Math"/>
                <a:cs typeface="Cambria Math"/>
              </a:rPr>
              <a:t>−</a:t>
            </a:r>
            <a:r>
              <a:rPr sz="2100" spc="-20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a	</a:t>
            </a:r>
            <a:r>
              <a:rPr sz="2000" spc="-5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addit</a:t>
            </a:r>
            <a:r>
              <a:rPr sz="2000" spc="-25" dirty="0">
                <a:latin typeface="Constantia"/>
                <a:cs typeface="Constantia"/>
              </a:rPr>
              <a:t>i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  </a:t>
            </a:r>
            <a:r>
              <a:rPr sz="2000" spc="-15" dirty="0">
                <a:latin typeface="Constantia"/>
                <a:cs typeface="Constantia"/>
              </a:rPr>
              <a:t>inverse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modulo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0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its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own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additive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inverse.</a:t>
            </a:r>
            <a:endParaRPr sz="2000" dirty="0">
              <a:latin typeface="Constantia"/>
              <a:cs typeface="Constantia"/>
            </a:endParaRPr>
          </a:p>
          <a:p>
            <a:pPr marL="939800" lvl="1" indent="-247650">
              <a:lnSpc>
                <a:spcPct val="100000"/>
              </a:lnSpc>
              <a:spcBef>
                <a:spcPts val="310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pos="939800" algn="l"/>
                <a:tab pos="940435" algn="l"/>
              </a:tabLst>
            </a:pP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15" dirty="0">
                <a:latin typeface="Constantia"/>
                <a:cs typeface="Constantia"/>
              </a:rPr>
              <a:t> </a:t>
            </a:r>
            <a:r>
              <a:rPr sz="2000" spc="10" dirty="0">
                <a:latin typeface="Constantia"/>
                <a:cs typeface="Constantia"/>
              </a:rPr>
              <a:t>+</a:t>
            </a:r>
            <a:r>
              <a:rPr sz="1950" i="1" spc="15" baseline="-21367" dirty="0">
                <a:latin typeface="Constantia"/>
                <a:cs typeface="Constantia"/>
              </a:rPr>
              <a:t>m</a:t>
            </a:r>
            <a:r>
              <a:rPr sz="1950" i="1" spc="-15" baseline="-21367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(</a:t>
            </a:r>
            <a:r>
              <a:rPr sz="2000" i="1" spc="-25" dirty="0">
                <a:latin typeface="Constantia"/>
                <a:cs typeface="Constantia"/>
              </a:rPr>
              <a:t>m</a:t>
            </a:r>
            <a:r>
              <a:rPr sz="2100" spc="-25" dirty="0">
                <a:latin typeface="Cambria Math"/>
                <a:cs typeface="Cambria Math"/>
              </a:rPr>
              <a:t>−</a:t>
            </a:r>
            <a:r>
              <a:rPr sz="2100" spc="-20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-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)</a:t>
            </a:r>
            <a:r>
              <a:rPr sz="2000" i="1" spc="2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=</a:t>
            </a:r>
            <a:r>
              <a:rPr sz="2000" i="1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onstantia"/>
                <a:cs typeface="Constantia"/>
              </a:rPr>
              <a:t>+</a:t>
            </a:r>
            <a:r>
              <a:rPr sz="1950" i="1" spc="15" baseline="-21367" dirty="0">
                <a:latin typeface="Constantia"/>
                <a:cs typeface="Constantia"/>
              </a:rPr>
              <a:t>m</a:t>
            </a:r>
            <a:r>
              <a:rPr sz="1950" i="1" spc="7" baseline="-21367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490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=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dirty="0" smtClean="0">
                <a:latin typeface="Cambria Math"/>
                <a:cs typeface="Cambria Math"/>
              </a:rPr>
              <a:t>0</a:t>
            </a:r>
            <a:endParaRPr lang="en-US" sz="2000" dirty="0">
              <a:latin typeface="Cambria Math"/>
              <a:cs typeface="Cambria Math"/>
            </a:endParaRPr>
          </a:p>
          <a:p>
            <a:pPr marL="939800" lvl="1" indent="-247650">
              <a:lnSpc>
                <a:spcPct val="100000"/>
              </a:lnSpc>
              <a:spcBef>
                <a:spcPts val="310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pos="939800" algn="l"/>
                <a:tab pos="940435" algn="l"/>
              </a:tabLst>
            </a:pPr>
            <a:r>
              <a:rPr lang="en-US" sz="2000" dirty="0" smtClean="0">
                <a:latin typeface="Cambria Math"/>
                <a:cs typeface="Cambria Math"/>
              </a:rPr>
              <a:t>Lets suppose a= 2 and m =12, (2+12-2)mod 12 = 0,</a:t>
            </a:r>
          </a:p>
          <a:p>
            <a:pPr marL="939800" lvl="1" indent="-247650">
              <a:lnSpc>
                <a:spcPct val="100000"/>
              </a:lnSpc>
              <a:spcBef>
                <a:spcPts val="310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pos="939800" algn="l"/>
                <a:tab pos="940435" algn="l"/>
              </a:tabLst>
            </a:pPr>
            <a:r>
              <a:rPr lang="en-US" sz="2000" dirty="0" smtClean="0">
                <a:latin typeface="Cambria Math"/>
                <a:cs typeface="Cambria Math"/>
              </a:rPr>
              <a:t>Lets suppose a =15 and m =12, (15+12-15)mod 12 = 0</a:t>
            </a:r>
            <a:endParaRPr sz="2000" dirty="0">
              <a:latin typeface="Cambria Math"/>
              <a:cs typeface="Cambria Math"/>
            </a:endParaRPr>
          </a:p>
          <a:p>
            <a:pPr marL="665480" indent="-247650">
              <a:lnSpc>
                <a:spcPct val="100000"/>
              </a:lnSpc>
              <a:spcBef>
                <a:spcPts val="464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66115" algn="l"/>
              </a:tabLst>
            </a:pPr>
            <a:r>
              <a:rPr sz="2000" i="1" spc="-5" dirty="0">
                <a:latin typeface="Constantia"/>
                <a:cs typeface="Constantia"/>
              </a:rPr>
              <a:t>Distributivity</a:t>
            </a:r>
            <a:r>
              <a:rPr sz="2000" spc="-5" dirty="0">
                <a:latin typeface="Cambria Math"/>
                <a:cs typeface="Cambria Math"/>
              </a:rPr>
              <a:t>: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If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i="1" spc="-20" dirty="0">
                <a:latin typeface="Constantia"/>
                <a:cs typeface="Constantia"/>
              </a:rPr>
              <a:t>b,</a:t>
            </a:r>
            <a:r>
              <a:rPr sz="2000" i="1" spc="-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and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i="1" spc="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belong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b="1" spc="5" dirty="0">
                <a:latin typeface="Constantia"/>
                <a:cs typeface="Constantia"/>
              </a:rPr>
              <a:t>Z</a:t>
            </a:r>
            <a:r>
              <a:rPr sz="1950" i="1" spc="7" baseline="-21367" dirty="0">
                <a:latin typeface="Constantia"/>
                <a:cs typeface="Constantia"/>
              </a:rPr>
              <a:t>m</a:t>
            </a:r>
            <a:r>
              <a:rPr sz="1950" i="1" spc="-7" baseline="-21367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then</a:t>
            </a:r>
            <a:endParaRPr sz="2000" dirty="0">
              <a:latin typeface="Constantia"/>
              <a:cs typeface="Constantia"/>
            </a:endParaRPr>
          </a:p>
          <a:p>
            <a:pPr marL="939800" marR="2984500" lvl="1" indent="-247015">
              <a:lnSpc>
                <a:spcPct val="100000"/>
              </a:lnSpc>
              <a:spcBef>
                <a:spcPts val="480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pos="1000760" algn="l"/>
                <a:tab pos="1001394" algn="l"/>
                <a:tab pos="4664710" algn="l"/>
              </a:tabLst>
            </a:pPr>
            <a:r>
              <a:rPr dirty="0"/>
              <a:t>	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∙</a:t>
            </a:r>
            <a:r>
              <a:rPr sz="1950" i="1" spc="37" baseline="-21367" dirty="0">
                <a:latin typeface="Constantia"/>
                <a:cs typeface="Constantia"/>
              </a:rPr>
              <a:t>m</a:t>
            </a:r>
            <a:r>
              <a:rPr sz="1950" i="1" spc="7" baseline="-21367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i="1" spc="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+</a:t>
            </a:r>
            <a:r>
              <a:rPr sz="1950" i="1" spc="37" baseline="-21367" dirty="0">
                <a:latin typeface="Constantia"/>
                <a:cs typeface="Constantia"/>
              </a:rPr>
              <a:t>m</a:t>
            </a:r>
            <a:r>
              <a:rPr sz="1950" i="1" spc="-7" baseline="-21367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= </a:t>
            </a:r>
            <a:r>
              <a:rPr sz="2000" i="1" spc="25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∙</a:t>
            </a:r>
            <a:r>
              <a:rPr sz="1950" i="1" spc="37" baseline="-21367" dirty="0">
                <a:latin typeface="Constantia"/>
                <a:cs typeface="Constantia"/>
              </a:rPr>
              <a:t>m</a:t>
            </a:r>
            <a:r>
              <a:rPr sz="1950" i="1" spc="7" baseline="-21367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b)</a:t>
            </a:r>
            <a:r>
              <a:rPr sz="2000" i="1" spc="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+</a:t>
            </a:r>
            <a:r>
              <a:rPr sz="1950" i="1" spc="37" baseline="-21367" dirty="0">
                <a:latin typeface="Constantia"/>
                <a:cs typeface="Constantia"/>
              </a:rPr>
              <a:t>m</a:t>
            </a:r>
            <a:r>
              <a:rPr sz="1950" i="1" baseline="-21367" dirty="0">
                <a:latin typeface="Constantia"/>
                <a:cs typeface="Constantia"/>
              </a:rPr>
              <a:t> </a:t>
            </a:r>
            <a:r>
              <a:rPr sz="1950" i="1" spc="-179" baseline="-21367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∙</a:t>
            </a:r>
            <a:r>
              <a:rPr sz="1950" i="1" spc="37" baseline="-21367" dirty="0">
                <a:latin typeface="Constantia"/>
                <a:cs typeface="Constantia"/>
              </a:rPr>
              <a:t>m</a:t>
            </a:r>
            <a:r>
              <a:rPr sz="1950" i="1" spc="7" baseline="-21367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)	and  </a:t>
            </a:r>
            <a:endParaRPr lang="en-US" sz="2000" dirty="0" smtClean="0">
              <a:latin typeface="Constantia"/>
              <a:cs typeface="Constantia"/>
            </a:endParaRPr>
          </a:p>
          <a:p>
            <a:pPr marL="939800" marR="2984500" lvl="1" indent="-247015">
              <a:lnSpc>
                <a:spcPct val="100000"/>
              </a:lnSpc>
              <a:spcBef>
                <a:spcPts val="480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pos="1000760" algn="l"/>
                <a:tab pos="1001394" algn="l"/>
                <a:tab pos="4664710" algn="l"/>
              </a:tabLst>
            </a:pPr>
            <a:r>
              <a:rPr sz="2000" dirty="0" smtClean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15" dirty="0">
                <a:latin typeface="Constantia"/>
                <a:cs typeface="Constantia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+</a:t>
            </a:r>
            <a:r>
              <a:rPr sz="1950" i="1" spc="15" baseline="-21367" dirty="0">
                <a:latin typeface="Constantia"/>
                <a:cs typeface="Constantia"/>
              </a:rPr>
              <a:t>m</a:t>
            </a:r>
            <a:r>
              <a:rPr sz="1950" i="1" spc="-7" baseline="-21367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b)</a:t>
            </a:r>
            <a:r>
              <a:rPr sz="2000" i="1" spc="25" dirty="0">
                <a:latin typeface="Constantia"/>
                <a:cs typeface="Constantia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∙</a:t>
            </a:r>
            <a:r>
              <a:rPr sz="1950" i="1" spc="15" baseline="-21367" dirty="0">
                <a:latin typeface="Constantia"/>
                <a:cs typeface="Constantia"/>
              </a:rPr>
              <a:t>m</a:t>
            </a:r>
            <a:r>
              <a:rPr sz="1950" i="1" spc="480" baseline="-21367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c  = 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-50" dirty="0">
                <a:latin typeface="Constantia"/>
                <a:cs typeface="Constantia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∙</a:t>
            </a:r>
            <a:r>
              <a:rPr sz="1950" i="1" spc="15" baseline="-21367" dirty="0">
                <a:latin typeface="Constantia"/>
                <a:cs typeface="Constantia"/>
              </a:rPr>
              <a:t>m</a:t>
            </a:r>
            <a:r>
              <a:rPr sz="1950" i="1" spc="30" baseline="-21367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c</a:t>
            </a:r>
            <a:r>
              <a:rPr sz="2000" spc="-5" dirty="0">
                <a:latin typeface="Constantia"/>
                <a:cs typeface="Constantia"/>
              </a:rPr>
              <a:t>) </a:t>
            </a:r>
            <a:r>
              <a:rPr sz="2000" spc="10" dirty="0">
                <a:latin typeface="Cambria Math"/>
                <a:cs typeface="Cambria Math"/>
              </a:rPr>
              <a:t>+</a:t>
            </a:r>
            <a:r>
              <a:rPr sz="1950" i="1" spc="15" baseline="-21367" dirty="0">
                <a:latin typeface="Constantia"/>
                <a:cs typeface="Constantia"/>
              </a:rPr>
              <a:t>m</a:t>
            </a:r>
            <a:r>
              <a:rPr sz="1950" i="1" spc="-7" baseline="-21367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i="1" spc="15" dirty="0">
                <a:latin typeface="Constantia"/>
                <a:cs typeface="Constantia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∙</a:t>
            </a:r>
            <a:r>
              <a:rPr sz="1950" i="1" spc="15" baseline="-21367" dirty="0">
                <a:latin typeface="Constantia"/>
                <a:cs typeface="Constantia"/>
              </a:rPr>
              <a:t>m</a:t>
            </a:r>
            <a:r>
              <a:rPr sz="1950" i="1" spc="7" baseline="-21367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).</a:t>
            </a:r>
          </a:p>
          <a:p>
            <a:pPr marL="299720" indent="-274320">
              <a:lnSpc>
                <a:spcPct val="100000"/>
              </a:lnSpc>
              <a:spcBef>
                <a:spcPts val="54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99085" algn="l"/>
                <a:tab pos="299720" algn="l"/>
              </a:tabLst>
            </a:pPr>
            <a:r>
              <a:rPr sz="2000" spc="-10" dirty="0">
                <a:latin typeface="Cambria Math"/>
                <a:cs typeface="Cambria Math"/>
              </a:rPr>
              <a:t>Exercises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42-44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ask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for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proofs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of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these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properties.</a:t>
            </a:r>
            <a:endParaRPr sz="2000" dirty="0">
              <a:latin typeface="Cambria Math"/>
              <a:cs typeface="Cambria Math"/>
            </a:endParaRPr>
          </a:p>
          <a:p>
            <a:pPr marL="299085" marR="17780" indent="-274320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99085" algn="l"/>
                <a:tab pos="299720" algn="l"/>
              </a:tabLst>
            </a:pPr>
            <a:r>
              <a:rPr sz="2000" spc="-5" dirty="0">
                <a:latin typeface="Cambria Math"/>
                <a:cs typeface="Cambria Math"/>
              </a:rPr>
              <a:t>Multiplicatative </a:t>
            </a:r>
            <a:r>
              <a:rPr sz="2000" spc="-15" dirty="0">
                <a:latin typeface="Cambria Math"/>
                <a:cs typeface="Cambria Math"/>
              </a:rPr>
              <a:t>inverses </a:t>
            </a:r>
            <a:r>
              <a:rPr sz="2000" spc="-20" dirty="0">
                <a:latin typeface="Cambria Math"/>
                <a:cs typeface="Cambria Math"/>
              </a:rPr>
              <a:t>have </a:t>
            </a:r>
            <a:r>
              <a:rPr sz="2000" spc="-5" dirty="0">
                <a:latin typeface="Cambria Math"/>
                <a:cs typeface="Cambria Math"/>
              </a:rPr>
              <a:t>not been </a:t>
            </a:r>
            <a:r>
              <a:rPr sz="2000" dirty="0">
                <a:latin typeface="Cambria Math"/>
                <a:cs typeface="Cambria Math"/>
              </a:rPr>
              <a:t>included since </a:t>
            </a:r>
            <a:r>
              <a:rPr sz="2000" spc="-10" dirty="0">
                <a:latin typeface="Cambria Math"/>
                <a:cs typeface="Cambria Math"/>
              </a:rPr>
              <a:t>they </a:t>
            </a:r>
            <a:r>
              <a:rPr sz="2000" dirty="0">
                <a:latin typeface="Cambria Math"/>
                <a:cs typeface="Cambria Math"/>
              </a:rPr>
              <a:t>do </a:t>
            </a:r>
            <a:r>
              <a:rPr sz="2000" spc="-5" dirty="0">
                <a:latin typeface="Cambria Math"/>
                <a:cs typeface="Cambria Math"/>
              </a:rPr>
              <a:t>not 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always </a:t>
            </a:r>
            <a:r>
              <a:rPr sz="2000" dirty="0">
                <a:latin typeface="Cambria Math"/>
                <a:cs typeface="Cambria Math"/>
              </a:rPr>
              <a:t>exist. </a:t>
            </a:r>
            <a:r>
              <a:rPr sz="2000" spc="-25" dirty="0">
                <a:latin typeface="Cambria Math"/>
                <a:cs typeface="Cambria Math"/>
              </a:rPr>
              <a:t>For </a:t>
            </a:r>
            <a:r>
              <a:rPr sz="2000" spc="-5" dirty="0">
                <a:latin typeface="Cambria Math"/>
                <a:cs typeface="Cambria Math"/>
              </a:rPr>
              <a:t>example, there </a:t>
            </a:r>
            <a:r>
              <a:rPr sz="2000" dirty="0">
                <a:latin typeface="Cambria Math"/>
                <a:cs typeface="Cambria Math"/>
              </a:rPr>
              <a:t>is </a:t>
            </a:r>
            <a:r>
              <a:rPr sz="2000" spc="-5" dirty="0">
                <a:latin typeface="Cambria Math"/>
                <a:cs typeface="Cambria Math"/>
              </a:rPr>
              <a:t>no multiplicative </a:t>
            </a:r>
            <a:r>
              <a:rPr sz="2000" spc="-10" dirty="0">
                <a:latin typeface="Cambria Math"/>
                <a:cs typeface="Cambria Math"/>
              </a:rPr>
              <a:t>inverse </a:t>
            </a:r>
            <a:r>
              <a:rPr sz="2000" dirty="0">
                <a:latin typeface="Cambria Math"/>
                <a:cs typeface="Cambria Math"/>
              </a:rPr>
              <a:t>of 2 </a:t>
            </a:r>
            <a:r>
              <a:rPr sz="2000" spc="-5" dirty="0">
                <a:latin typeface="Cambria Math"/>
                <a:cs typeface="Cambria Math"/>
              </a:rPr>
              <a:t>modulo </a:t>
            </a:r>
            <a:r>
              <a:rPr sz="2000" spc="-43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6.</a:t>
            </a:r>
            <a:endParaRPr sz="2000" dirty="0">
              <a:latin typeface="Cambria Math"/>
              <a:cs typeface="Cambria Math"/>
            </a:endParaRPr>
          </a:p>
          <a:p>
            <a:pPr marL="299085" marR="302895" indent="-274320">
              <a:lnSpc>
                <a:spcPts val="2400"/>
              </a:lnSpc>
              <a:spcBef>
                <a:spcPts val="50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99085" algn="l"/>
                <a:tab pos="299720" algn="l"/>
              </a:tabLst>
            </a:pPr>
            <a:r>
              <a:rPr sz="2000" spc="-35" dirty="0">
                <a:latin typeface="Cambria Math"/>
                <a:cs typeface="Cambria Math"/>
              </a:rPr>
              <a:t>(</a:t>
            </a:r>
            <a:r>
              <a:rPr sz="2100" spc="-35" dirty="0">
                <a:latin typeface="Cambria Math"/>
                <a:cs typeface="Cambria Math"/>
              </a:rPr>
              <a:t>optional</a:t>
            </a:r>
            <a:r>
              <a:rPr sz="2000" spc="-35" dirty="0">
                <a:latin typeface="Cambria Math"/>
                <a:cs typeface="Cambria Math"/>
              </a:rPr>
              <a:t>) </a:t>
            </a:r>
            <a:r>
              <a:rPr sz="2000" spc="-5" dirty="0">
                <a:latin typeface="Cambria Math"/>
                <a:cs typeface="Cambria Math"/>
              </a:rPr>
              <a:t>Using </a:t>
            </a:r>
            <a:r>
              <a:rPr sz="2000" dirty="0">
                <a:latin typeface="Cambria Math"/>
                <a:cs typeface="Cambria Math"/>
              </a:rPr>
              <a:t>the </a:t>
            </a:r>
            <a:r>
              <a:rPr sz="2000" spc="-5" dirty="0">
                <a:latin typeface="Cambria Math"/>
                <a:cs typeface="Cambria Math"/>
              </a:rPr>
              <a:t>terminology </a:t>
            </a:r>
            <a:r>
              <a:rPr sz="2000" dirty="0">
                <a:latin typeface="Cambria Math"/>
                <a:cs typeface="Cambria Math"/>
              </a:rPr>
              <a:t>of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abstract </a:t>
            </a:r>
            <a:r>
              <a:rPr sz="2000" spc="-10" dirty="0">
                <a:latin typeface="Cambria Math"/>
                <a:cs typeface="Cambria Math"/>
              </a:rPr>
              <a:t>algebra,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b="1" spc="10" dirty="0">
                <a:latin typeface="Constantia"/>
                <a:cs typeface="Constantia"/>
              </a:rPr>
              <a:t>Z</a:t>
            </a:r>
            <a:r>
              <a:rPr sz="1950" i="1" spc="15" baseline="-21367" dirty="0">
                <a:latin typeface="Constantia"/>
                <a:cs typeface="Constantia"/>
              </a:rPr>
              <a:t>m</a:t>
            </a:r>
            <a:r>
              <a:rPr sz="1950" i="1" spc="22" baseline="-21367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with </a:t>
            </a:r>
            <a:r>
              <a:rPr sz="2000" spc="10" dirty="0">
                <a:latin typeface="Constantia"/>
                <a:cs typeface="Constantia"/>
              </a:rPr>
              <a:t>+</a:t>
            </a:r>
            <a:r>
              <a:rPr sz="1950" i="1" spc="15" baseline="-21367" dirty="0">
                <a:latin typeface="Constantia"/>
                <a:cs typeface="Constantia"/>
              </a:rPr>
              <a:t>m </a:t>
            </a:r>
            <a:r>
              <a:rPr sz="2000" dirty="0">
                <a:latin typeface="Cambria Math"/>
                <a:cs typeface="Cambria Math"/>
              </a:rPr>
              <a:t>is a </a:t>
            </a:r>
            <a:r>
              <a:rPr sz="2000" spc="-43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commutative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group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and</a:t>
            </a:r>
            <a:r>
              <a:rPr sz="2000" spc="409" dirty="0">
                <a:latin typeface="Cambria Math"/>
                <a:cs typeface="Cambria Math"/>
              </a:rPr>
              <a:t> </a:t>
            </a:r>
            <a:r>
              <a:rPr sz="2000" b="1" spc="5" dirty="0">
                <a:latin typeface="Constantia"/>
                <a:cs typeface="Constantia"/>
              </a:rPr>
              <a:t>Z</a:t>
            </a:r>
            <a:r>
              <a:rPr sz="1950" i="1" spc="7" baseline="-21367" dirty="0">
                <a:latin typeface="Constantia"/>
                <a:cs typeface="Constantia"/>
              </a:rPr>
              <a:t>m</a:t>
            </a:r>
            <a:r>
              <a:rPr sz="1950" i="1" spc="30" baseline="-21367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with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onstantia"/>
                <a:cs typeface="Constantia"/>
              </a:rPr>
              <a:t>+</a:t>
            </a:r>
            <a:r>
              <a:rPr sz="1950" i="1" spc="15" baseline="-21367" dirty="0">
                <a:latin typeface="Constantia"/>
                <a:cs typeface="Constantia"/>
              </a:rPr>
              <a:t>m</a:t>
            </a:r>
            <a:r>
              <a:rPr sz="1950" i="1" spc="390" baseline="-21367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and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∙</a:t>
            </a:r>
            <a:r>
              <a:rPr sz="1950" i="1" spc="15" baseline="-21367" dirty="0">
                <a:latin typeface="Constantia"/>
                <a:cs typeface="Constantia"/>
              </a:rPr>
              <a:t>m</a:t>
            </a:r>
            <a:r>
              <a:rPr sz="1950" i="1" spc="217" baseline="-21367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is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a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commutative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ring.</a:t>
            </a:r>
            <a:endParaRPr sz="2000" dirty="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0300" y="1662683"/>
            <a:ext cx="5981700" cy="141274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63893" y="3241039"/>
            <a:ext cx="15754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Section</a:t>
            </a:r>
            <a:r>
              <a:rPr sz="2600" spc="-13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4.3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243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Section</a:t>
            </a:r>
            <a:r>
              <a:rPr sz="5000" spc="-85" dirty="0"/>
              <a:t> </a:t>
            </a:r>
            <a:r>
              <a:rPr sz="5000" dirty="0"/>
              <a:t>Summary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2344078"/>
            <a:ext cx="6998334" cy="23253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Prime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their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Properties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Greatest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Common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Divisors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5" dirty="0">
                <a:latin typeface="Constantia"/>
                <a:cs typeface="Constantia"/>
              </a:rPr>
              <a:t>Least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Common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Multiples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Euclidian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Algorithm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60" dirty="0">
                <a:latin typeface="Constantia"/>
                <a:cs typeface="Constantia"/>
              </a:rPr>
              <a:t>g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Linear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ombi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atio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6253</TotalTime>
  <Words>1188</Words>
  <Application>Microsoft Office PowerPoint</Application>
  <PresentationFormat>On-screen Show (4:3)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Cambria Math</vt:lpstr>
      <vt:lpstr>Constantia</vt:lpstr>
      <vt:lpstr>Segoe UI Symbol</vt:lpstr>
      <vt:lpstr>Office Theme</vt:lpstr>
      <vt:lpstr>Pseudorandom Numbers</vt:lpstr>
      <vt:lpstr>Pseudorandom Numbers</vt:lpstr>
      <vt:lpstr>Check Digits: UPCs</vt:lpstr>
      <vt:lpstr>Check Digits:ISBNs</vt:lpstr>
      <vt:lpstr>Arithmetic Modulo m</vt:lpstr>
      <vt:lpstr>Arithmetic Modulo m</vt:lpstr>
      <vt:lpstr>Arithmetic Modulo m</vt:lpstr>
      <vt:lpstr>PowerPoint Presentation</vt:lpstr>
      <vt:lpstr>Section Summary</vt:lpstr>
      <vt:lpstr>Primes</vt:lpstr>
      <vt:lpstr>The Fundamental Theorem of  Arithmetic</vt:lpstr>
      <vt:lpstr>The Sieve of Erastosthenes</vt:lpstr>
      <vt:lpstr>The Sieve of Erastosthenes</vt:lpstr>
      <vt:lpstr>Mersenne Primes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Shoaib Raza</dc:creator>
  <cp:lastModifiedBy>Mussavir .</cp:lastModifiedBy>
  <cp:revision>44</cp:revision>
  <dcterms:created xsi:type="dcterms:W3CDTF">2021-10-18T05:29:44Z</dcterms:created>
  <dcterms:modified xsi:type="dcterms:W3CDTF">2021-10-29T08:11:37Z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2021-10-18T00:00:00Z</vt:filetime>
  </property>
</Properties>
</file>