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68" r:id="rId2"/>
    <p:sldId id="378" r:id="rId3"/>
    <p:sldId id="379" r:id="rId4"/>
    <p:sldId id="380" r:id="rId5"/>
    <p:sldId id="381" r:id="rId6"/>
    <p:sldId id="382" r:id="rId7"/>
    <p:sldId id="383" r:id="rId8"/>
    <p:sldId id="469" r:id="rId9"/>
    <p:sldId id="384" r:id="rId10"/>
    <p:sldId id="385" r:id="rId11"/>
    <p:sldId id="470" r:id="rId12"/>
    <p:sldId id="386" r:id="rId13"/>
    <p:sldId id="471" r:id="rId14"/>
    <p:sldId id="387" r:id="rId15"/>
    <p:sldId id="472" r:id="rId16"/>
    <p:sldId id="388" r:id="rId17"/>
    <p:sldId id="389" r:id="rId18"/>
    <p:sldId id="390" r:id="rId19"/>
    <p:sldId id="473" r:id="rId20"/>
    <p:sldId id="391" r:id="rId21"/>
    <p:sldId id="392" r:id="rId22"/>
    <p:sldId id="393" r:id="rId23"/>
    <p:sldId id="474" r:id="rId24"/>
    <p:sldId id="475" r:id="rId25"/>
    <p:sldId id="476" r:id="rId26"/>
    <p:sldId id="394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hyperlink" Target="http://www.mersenne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738664"/>
          </a:xfrm>
        </p:spPr>
        <p:txBody>
          <a:bodyPr/>
          <a:lstStyle/>
          <a:p>
            <a:r>
              <a:rPr lang="en-US" sz="4800" spc="-15" dirty="0" err="1"/>
              <a:t>Mersenne</a:t>
            </a:r>
            <a:r>
              <a:rPr lang="en-US" sz="4800" spc="-90"/>
              <a:t> </a:t>
            </a:r>
            <a:r>
              <a:rPr lang="en-US" sz="4800"/>
              <a:t>Primes</a:t>
            </a:r>
            <a:endParaRPr lang="en-US" dirty="0"/>
          </a:p>
        </p:txBody>
      </p:sp>
      <p:pic>
        <p:nvPicPr>
          <p:cNvPr id="2050" name="Picture 2" descr="See The Largest Known Prime, All 13 Million Digits : N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57524"/>
            <a:ext cx="40957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12673"/>
            <a:ext cx="65779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gcds</a:t>
            </a:r>
            <a:r>
              <a:rPr spc="-5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45" dirty="0"/>
              <a:t> </a:t>
            </a:r>
            <a:r>
              <a:rPr spc="-5" dirty="0"/>
              <a:t>Combinations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572005"/>
            <a:ext cx="7961630" cy="4239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334010" indent="-55244">
              <a:lnSpc>
                <a:spcPts val="2300"/>
              </a:lnSpc>
              <a:spcBef>
                <a:spcPts val="660"/>
              </a:spcBef>
              <a:tabLst>
                <a:tab pos="5144770" algn="l"/>
              </a:tabLst>
            </a:pPr>
            <a:r>
              <a:rPr sz="2400" b="1" spc="-20" dirty="0">
                <a:latin typeface="Constantia"/>
                <a:cs typeface="Constantia"/>
              </a:rPr>
              <a:t>B</a:t>
            </a:r>
            <a:r>
              <a:rPr sz="2400" spc="-20" dirty="0">
                <a:latin typeface="Cambria Math"/>
                <a:cs typeface="Cambria Math"/>
              </a:rPr>
              <a:t>é</a:t>
            </a:r>
            <a:r>
              <a:rPr sz="2400" b="1" spc="-20" dirty="0">
                <a:latin typeface="Constantia"/>
                <a:cs typeface="Constantia"/>
              </a:rPr>
              <a:t>zout’s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Theorem</a:t>
            </a:r>
            <a:r>
              <a:rPr sz="2400" spc="-10" dirty="0">
                <a:latin typeface="Constantia"/>
                <a:cs typeface="Constantia"/>
              </a:rPr>
              <a:t>: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positive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integers, </a:t>
            </a:r>
            <a:r>
              <a:rPr sz="2400" dirty="0">
                <a:latin typeface="Constantia"/>
                <a:cs typeface="Constantia"/>
              </a:rPr>
              <a:t>then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exist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s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t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	</a:t>
            </a: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i="1" spc="-15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,</a:t>
            </a:r>
            <a:r>
              <a:rPr sz="2400" i="1" spc="-15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)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sa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tb</a:t>
            </a:r>
            <a:r>
              <a:rPr sz="2400" spc="-1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50">
              <a:latin typeface="Constantia"/>
              <a:cs typeface="Constantia"/>
            </a:endParaRPr>
          </a:p>
          <a:p>
            <a:pPr marL="286385" marR="5080">
              <a:lnSpc>
                <a:spcPct val="78000"/>
              </a:lnSpc>
              <a:tabLst>
                <a:tab pos="2399665" algn="l"/>
                <a:tab pos="5160010" algn="l"/>
                <a:tab pos="7575550" algn="l"/>
              </a:tabLst>
            </a:pPr>
            <a:r>
              <a:rPr sz="2400" b="1" dirty="0">
                <a:latin typeface="Constantia"/>
                <a:cs typeface="Constantia"/>
              </a:rPr>
              <a:t>Definition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positive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s </a:t>
            </a:r>
            <a:r>
              <a:rPr sz="2400" i="1" spc="-5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t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	</a:t>
            </a:r>
            <a:r>
              <a:rPr sz="2400" spc="-20" dirty="0">
                <a:latin typeface="Constantia"/>
                <a:cs typeface="Constantia"/>
              </a:rPr>
              <a:t>gcd(</a:t>
            </a:r>
            <a:r>
              <a:rPr sz="2400" i="1" spc="-20" dirty="0">
                <a:latin typeface="Constantia"/>
                <a:cs typeface="Constantia"/>
              </a:rPr>
              <a:t>a</a:t>
            </a:r>
            <a:r>
              <a:rPr sz="2400" spc="-20" dirty="0">
                <a:latin typeface="Constantia"/>
                <a:cs typeface="Constantia"/>
              </a:rPr>
              <a:t>,</a:t>
            </a:r>
            <a:r>
              <a:rPr sz="2400" i="1" spc="-20" dirty="0">
                <a:latin typeface="Constantia"/>
                <a:cs typeface="Constantia"/>
              </a:rPr>
              <a:t>b</a:t>
            </a:r>
            <a:r>
              <a:rPr sz="2400" spc="-20" dirty="0">
                <a:latin typeface="Constantia"/>
                <a:cs typeface="Constantia"/>
              </a:rPr>
              <a:t>)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i="1" spc="-5" dirty="0">
                <a:latin typeface="Constantia"/>
                <a:cs typeface="Constantia"/>
              </a:rPr>
              <a:t>sa </a:t>
            </a:r>
            <a:r>
              <a:rPr sz="2400" dirty="0">
                <a:latin typeface="Constantia"/>
                <a:cs typeface="Constantia"/>
              </a:rPr>
              <a:t>+ </a:t>
            </a:r>
            <a:r>
              <a:rPr sz="2400" i="1" spc="-20" dirty="0">
                <a:latin typeface="Constantia"/>
                <a:cs typeface="Constantia"/>
              </a:rPr>
              <a:t>tb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called </a:t>
            </a:r>
            <a:r>
              <a:rPr sz="2400" i="1" spc="-20" dirty="0">
                <a:latin typeface="Constantia"/>
                <a:cs typeface="Constantia"/>
              </a:rPr>
              <a:t>B</a:t>
            </a:r>
            <a:r>
              <a:rPr sz="2500" spc="-20" dirty="0">
                <a:latin typeface="Cambria Math"/>
                <a:cs typeface="Cambria Math"/>
              </a:rPr>
              <a:t>é</a:t>
            </a:r>
            <a:r>
              <a:rPr sz="2400" i="1" spc="-20" dirty="0">
                <a:latin typeface="Constantia"/>
                <a:cs typeface="Constantia"/>
              </a:rPr>
              <a:t>zout 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coefficients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i="1" spc="-45" dirty="0">
                <a:latin typeface="Constantia"/>
                <a:cs typeface="Constantia"/>
              </a:rPr>
              <a:t>b.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equation	</a:t>
            </a: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i="1" spc="-15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,</a:t>
            </a:r>
            <a:r>
              <a:rPr sz="2400" i="1" spc="-15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)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sa</a:t>
            </a:r>
            <a:r>
              <a:rPr sz="2400" i="1" spc="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tb	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called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spc="-25" dirty="0">
                <a:latin typeface="Constantia"/>
                <a:cs typeface="Constantia"/>
              </a:rPr>
              <a:t>B</a:t>
            </a:r>
            <a:r>
              <a:rPr sz="2500" spc="-25" dirty="0">
                <a:latin typeface="Cambria Math"/>
                <a:cs typeface="Cambria Math"/>
              </a:rPr>
              <a:t>é</a:t>
            </a:r>
            <a:r>
              <a:rPr sz="2400" i="1" spc="-25" dirty="0">
                <a:latin typeface="Constantia"/>
                <a:cs typeface="Constantia"/>
              </a:rPr>
              <a:t>zout’s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identity.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onstantia"/>
              <a:cs typeface="Constantia"/>
            </a:endParaRPr>
          </a:p>
          <a:p>
            <a:pPr marL="286385" marR="284480" indent="-274320" algn="just">
              <a:lnSpc>
                <a:spcPct val="8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By </a:t>
            </a:r>
            <a:r>
              <a:rPr sz="2400" spc="-15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ambria Math"/>
                <a:cs typeface="Cambria Math"/>
              </a:rPr>
              <a:t>é</a:t>
            </a:r>
            <a:r>
              <a:rPr sz="2400" spc="-15" dirty="0">
                <a:latin typeface="Constantia"/>
                <a:cs typeface="Constantia"/>
              </a:rPr>
              <a:t>zout’s </a:t>
            </a:r>
            <a:r>
              <a:rPr sz="2400" spc="-10" dirty="0">
                <a:latin typeface="Constantia"/>
                <a:cs typeface="Constantia"/>
              </a:rPr>
              <a:t>Theorem,</a:t>
            </a:r>
            <a:r>
              <a:rPr sz="2400" spc="-5" dirty="0">
                <a:latin typeface="Constantia"/>
                <a:cs typeface="Constantia"/>
              </a:rPr>
              <a:t> the </a:t>
            </a:r>
            <a:r>
              <a:rPr sz="2400" spc="-40" dirty="0">
                <a:latin typeface="Constantia"/>
                <a:cs typeface="Constantia"/>
              </a:rPr>
              <a:t>gcd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integers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spc="-5" dirty="0">
                <a:latin typeface="Constantia"/>
                <a:cs typeface="Constantia"/>
              </a:rPr>
              <a:t>can be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expressed in the form </a:t>
            </a:r>
            <a:r>
              <a:rPr sz="2400" i="1" spc="-5" dirty="0">
                <a:latin typeface="Constantia"/>
                <a:cs typeface="Constantia"/>
              </a:rPr>
              <a:t>sa </a:t>
            </a:r>
            <a:r>
              <a:rPr sz="2400" dirty="0">
                <a:latin typeface="Constantia"/>
                <a:cs typeface="Constantia"/>
              </a:rPr>
              <a:t>+ </a:t>
            </a:r>
            <a:r>
              <a:rPr sz="2400" i="1" spc="-20" dirty="0">
                <a:latin typeface="Constantia"/>
                <a:cs typeface="Constantia"/>
              </a:rPr>
              <a:t>tb </a:t>
            </a:r>
            <a:r>
              <a:rPr sz="2400" spc="-10" dirty="0">
                <a:latin typeface="Constantia"/>
                <a:cs typeface="Constantia"/>
              </a:rPr>
              <a:t>where </a:t>
            </a:r>
            <a:r>
              <a:rPr sz="2400" i="1" dirty="0">
                <a:latin typeface="Constantia"/>
                <a:cs typeface="Constantia"/>
              </a:rPr>
              <a:t>s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t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20" dirty="0">
                <a:latin typeface="Constantia"/>
                <a:cs typeface="Constantia"/>
              </a:rPr>
              <a:t>integers.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linear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combination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coefficients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i="1" spc="-5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20" dirty="0">
                <a:latin typeface="Constantia"/>
                <a:cs typeface="Constantia"/>
              </a:rPr>
              <a:t>gcd(</a:t>
            </a:r>
            <a:r>
              <a:rPr sz="2200" spc="-20" dirty="0">
                <a:latin typeface="Cambria Math"/>
                <a:cs typeface="Cambria Math"/>
              </a:rPr>
              <a:t>6,14</a:t>
            </a:r>
            <a:r>
              <a:rPr sz="2200" spc="-20" dirty="0">
                <a:latin typeface="Constantia"/>
                <a:cs typeface="Constantia"/>
              </a:rPr>
              <a:t>)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spc="-10" dirty="0">
                <a:latin typeface="Cambria Math"/>
                <a:cs typeface="Cambria Math"/>
              </a:rPr>
              <a:t>−2)∙6</a:t>
            </a:r>
            <a:r>
              <a:rPr sz="2200" spc="-5" dirty="0">
                <a:latin typeface="Cambria Math"/>
                <a:cs typeface="Cambria Math"/>
              </a:rPr>
              <a:t> +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1∙14</a:t>
            </a:r>
            <a:endParaRPr sz="22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8600" y="381000"/>
            <a:ext cx="906779" cy="12435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70828" y="325323"/>
            <a:ext cx="1532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É</a:t>
            </a:r>
            <a:r>
              <a:rPr sz="1800" spc="-5" dirty="0">
                <a:latin typeface="Constantia"/>
                <a:cs typeface="Constantia"/>
              </a:rPr>
              <a:t>tienne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</a:t>
            </a:r>
            <a:r>
              <a:rPr sz="1800" spc="-5" dirty="0">
                <a:latin typeface="Cambria Math"/>
                <a:cs typeface="Cambria Math"/>
              </a:rPr>
              <a:t>é</a:t>
            </a:r>
            <a:r>
              <a:rPr sz="1800" spc="-5" dirty="0">
                <a:latin typeface="Constantia"/>
                <a:cs typeface="Constantia"/>
              </a:rPr>
              <a:t>zout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spc="-5" dirty="0">
                <a:latin typeface="Cambria Math"/>
                <a:cs typeface="Cambria Math"/>
              </a:rPr>
              <a:t>1730-1783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27"/>
            <a:ext cx="8305800" cy="1384995"/>
          </a:xfrm>
        </p:spPr>
        <p:txBody>
          <a:bodyPr/>
          <a:lstStyle/>
          <a:p>
            <a:r>
              <a:rPr lang="en-US" dirty="0" smtClean="0"/>
              <a:t>Find the Integers S and t such that </a:t>
            </a:r>
            <a:r>
              <a:rPr lang="en-US" dirty="0" err="1" smtClean="0"/>
              <a:t>gcd</a:t>
            </a:r>
            <a:r>
              <a:rPr lang="en-US" dirty="0" smtClean="0"/>
              <a:t> (662,414) = 662s + 414t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942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662 =414*1 +248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942" y="252681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 =248*1 +166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942" y="299623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248 =166*1 + 82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903" y="3465648"/>
            <a:ext cx="189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166 = 82*2 +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342" y="1993810"/>
            <a:ext cx="34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 248 = 662-(1 * 414)      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3908" y="2545062"/>
            <a:ext cx="3750291" cy="38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 166 = 414- 1 * 248         (iii)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2341" y="2964909"/>
            <a:ext cx="372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 82 = 248 – 1 * 166        (iv)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6420" y="3416078"/>
            <a:ext cx="350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= 2 = 166 – 2 * 82             (v)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6184" y="396899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903" y="392731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 = 2 *41 + 0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442" y="44813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= 2 = 166 – 2 * 82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4482616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 = 166 – 2 *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248 – 1 *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166) = </a:t>
            </a:r>
            <a:r>
              <a:rPr lang="en-US" dirty="0" smtClean="0">
                <a:solidFill>
                  <a:srgbClr val="00B0F0"/>
                </a:solidFill>
              </a:rPr>
              <a:t>166-2(248)+2(166)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3784" y="53655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 -2(248)+3(166)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24685" y="573489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 -2(248)+3(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414- 1 * 248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622357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 -2(248)+</a:t>
            </a:r>
            <a:r>
              <a:rPr lang="en-US" dirty="0" smtClean="0">
                <a:solidFill>
                  <a:srgbClr val="00B0F0"/>
                </a:solidFill>
              </a:rPr>
              <a:t>3(414)-3(248)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= 3(414)-5(248)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5445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4567" y="526681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3(414)-</a:t>
            </a:r>
            <a:r>
              <a:rPr lang="en-US" dirty="0" smtClean="0">
                <a:solidFill>
                  <a:srgbClr val="00B0F0"/>
                </a:solidFill>
              </a:rPr>
              <a:t>5(</a:t>
            </a:r>
            <a:r>
              <a:rPr lang="en-US" dirty="0">
                <a:solidFill>
                  <a:srgbClr val="FF0000"/>
                </a:solidFill>
              </a:rPr>
              <a:t>662-(1 * 414)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5854240"/>
            <a:ext cx="2719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3(414) -5(662)+5(414)</a:t>
            </a:r>
          </a:p>
          <a:p>
            <a:r>
              <a:rPr lang="en-US" dirty="0" smtClean="0"/>
              <a:t>= -5 (662) +8 (414)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-5</a:t>
            </a:r>
          </a:p>
          <a:p>
            <a:r>
              <a:rPr lang="en-US" dirty="0" smtClean="0"/>
              <a:t>t =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9376" y="497204"/>
            <a:ext cx="672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Finding</a:t>
            </a:r>
            <a:r>
              <a:rPr sz="3600" spc="-45" dirty="0"/>
              <a:t> </a:t>
            </a:r>
            <a:r>
              <a:rPr sz="3600" spc="-5" dirty="0"/>
              <a:t>gcds</a:t>
            </a:r>
            <a:r>
              <a:rPr sz="3600" spc="-10" dirty="0"/>
              <a:t> </a:t>
            </a:r>
            <a:r>
              <a:rPr sz="3600" dirty="0"/>
              <a:t>as</a:t>
            </a:r>
            <a:r>
              <a:rPr sz="3600" spc="-20" dirty="0"/>
              <a:t> </a:t>
            </a:r>
            <a:r>
              <a:rPr sz="3600" spc="-5" dirty="0"/>
              <a:t>Linear</a:t>
            </a:r>
            <a:r>
              <a:rPr sz="3600" spc="-30" dirty="0"/>
              <a:t> </a:t>
            </a:r>
            <a:r>
              <a:rPr sz="3600" spc="-5" dirty="0"/>
              <a:t>Combinations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26440" y="1485341"/>
            <a:ext cx="77978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75"/>
              </a:lnSpc>
              <a:spcBef>
                <a:spcPts val="105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gcd(</a:t>
            </a:r>
            <a:r>
              <a:rPr sz="2000" spc="-10" dirty="0">
                <a:latin typeface="Cambria Math"/>
                <a:cs typeface="Cambria Math"/>
              </a:rPr>
              <a:t>252</a:t>
            </a:r>
            <a:r>
              <a:rPr sz="2000" spc="-1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198</a:t>
            </a:r>
            <a:r>
              <a:rPr sz="2000" spc="-10" dirty="0">
                <a:latin typeface="Constantia"/>
                <a:cs typeface="Constantia"/>
              </a:rPr>
              <a:t>)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18 </a:t>
            </a:r>
            <a:r>
              <a:rPr sz="2000" spc="5" dirty="0">
                <a:latin typeface="Cambria Math"/>
                <a:cs typeface="Cambria Math"/>
              </a:rPr>
              <a:t>as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5" dirty="0">
                <a:latin typeface="Cambria Math"/>
                <a:cs typeface="Cambria Math"/>
              </a:rPr>
              <a:t> linear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combination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252</a:t>
            </a:r>
            <a:endParaRPr sz="2000" dirty="0">
              <a:latin typeface="Cambria Math"/>
              <a:cs typeface="Cambria Math"/>
            </a:endParaRPr>
          </a:p>
          <a:p>
            <a:pPr marL="95885">
              <a:lnSpc>
                <a:spcPts val="2160"/>
              </a:lnSpc>
            </a:pPr>
            <a:r>
              <a:rPr sz="2000" dirty="0">
                <a:latin typeface="Cambria Math"/>
                <a:cs typeface="Cambria Math"/>
              </a:rPr>
              <a:t>and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198.</a:t>
            </a:r>
            <a:endParaRPr sz="2000" dirty="0">
              <a:latin typeface="Cambria Math"/>
              <a:cs typeface="Cambria Math"/>
            </a:endParaRPr>
          </a:p>
          <a:p>
            <a:pPr marL="44450">
              <a:lnSpc>
                <a:spcPts val="2390"/>
              </a:lnSpc>
            </a:pPr>
            <a:r>
              <a:rPr sz="2000" b="1" spc="-5" dirty="0">
                <a:latin typeface="Constantia"/>
                <a:cs typeface="Constantia"/>
              </a:rPr>
              <a:t>Solution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First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Euclidean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algorithm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show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gcd(</a:t>
            </a:r>
            <a:r>
              <a:rPr sz="2000" spc="-10" dirty="0">
                <a:latin typeface="Cambria Math"/>
                <a:cs typeface="Cambria Math"/>
              </a:rPr>
              <a:t>252</a:t>
            </a:r>
            <a:r>
              <a:rPr sz="2000" spc="-1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198</a:t>
            </a:r>
            <a:r>
              <a:rPr sz="2000" spc="-10" dirty="0">
                <a:latin typeface="Constantia"/>
                <a:cs typeface="Constantia"/>
              </a:rPr>
              <a:t>)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18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3756" y="2332761"/>
            <a:ext cx="173990" cy="100139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dirty="0">
                <a:solidFill>
                  <a:srgbClr val="009DD9"/>
                </a:solidFill>
                <a:latin typeface="Cambria Math"/>
                <a:cs typeface="Cambria Math"/>
              </a:rPr>
              <a:t>i.</a:t>
            </a:r>
            <a:endParaRPr sz="1100">
              <a:latin typeface="Cambria Math"/>
              <a:cs typeface="Cambria Math"/>
            </a:endParaRPr>
          </a:p>
          <a:p>
            <a:pPr marL="12700" marR="5080" algn="just">
              <a:lnSpc>
                <a:spcPct val="145500"/>
              </a:lnSpc>
            </a:pPr>
            <a:r>
              <a:rPr sz="1100" dirty="0">
                <a:solidFill>
                  <a:srgbClr val="009DD9"/>
                </a:solidFill>
                <a:latin typeface="Cambria Math"/>
                <a:cs typeface="Cambria Math"/>
              </a:rPr>
              <a:t>ii. </a:t>
            </a:r>
            <a:r>
              <a:rPr sz="1100" spc="5" dirty="0">
                <a:solidFill>
                  <a:srgbClr val="009DD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009DD9"/>
                </a:solidFill>
                <a:latin typeface="Cambria Math"/>
                <a:cs typeface="Cambria Math"/>
              </a:rPr>
              <a:t>iii.  </a:t>
            </a:r>
            <a:r>
              <a:rPr sz="1100" spc="5" dirty="0">
                <a:solidFill>
                  <a:srgbClr val="009DD9"/>
                </a:solidFill>
                <a:latin typeface="Cambria Math"/>
                <a:cs typeface="Cambria Math"/>
              </a:rPr>
              <a:t>iv.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7294" y="2345562"/>
            <a:ext cx="15728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252</a:t>
            </a:r>
            <a:r>
              <a:rPr sz="1600" spc="-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1∙198 +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54</a:t>
            </a: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 Math"/>
                <a:cs typeface="Cambria Math"/>
              </a:rPr>
              <a:t>198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3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∙54 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36</a:t>
            </a: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 Math"/>
                <a:cs typeface="Cambria Math"/>
              </a:rPr>
              <a:t>54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∙36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18</a:t>
            </a:r>
            <a:endParaRPr sz="16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 Math"/>
                <a:cs typeface="Cambria Math"/>
              </a:rPr>
              <a:t>36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∙18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" y="3319653"/>
            <a:ext cx="7876540" cy="314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180" indent="-24765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4210"/>
              <a:buFont typeface="Segoe UI Symbol"/>
              <a:buChar char="⚫"/>
              <a:tabLst>
                <a:tab pos="678180" algn="l"/>
                <a:tab pos="678815" algn="l"/>
              </a:tabLst>
            </a:pPr>
            <a:r>
              <a:rPr sz="1900" spc="-10" dirty="0">
                <a:latin typeface="Cambria Math"/>
                <a:cs typeface="Cambria Math"/>
              </a:rPr>
              <a:t>Now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working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backwards,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from</a:t>
            </a:r>
            <a:r>
              <a:rPr sz="1900" spc="25" dirty="0"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58AAF1"/>
                </a:solidFill>
                <a:latin typeface="Cambria Math"/>
                <a:cs typeface="Cambria Math"/>
              </a:rPr>
              <a:t>iii</a:t>
            </a:r>
            <a:r>
              <a:rPr sz="1900" spc="-10" dirty="0">
                <a:solidFill>
                  <a:srgbClr val="58AAF1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and </a:t>
            </a:r>
            <a:r>
              <a:rPr sz="1900" spc="-5" dirty="0">
                <a:solidFill>
                  <a:srgbClr val="58AAF1"/>
                </a:solidFill>
                <a:latin typeface="Cambria Math"/>
                <a:cs typeface="Cambria Math"/>
              </a:rPr>
              <a:t>i </a:t>
            </a:r>
            <a:r>
              <a:rPr sz="1900" spc="-20" dirty="0">
                <a:latin typeface="Cambria Math"/>
                <a:cs typeface="Cambria Math"/>
              </a:rPr>
              <a:t>above</a:t>
            </a:r>
            <a:endParaRPr sz="1900" dirty="0">
              <a:latin typeface="Cambria Math"/>
              <a:cs typeface="Cambria Math"/>
            </a:endParaRPr>
          </a:p>
          <a:p>
            <a:pPr marL="952500" lvl="1" indent="-247650">
              <a:lnSpc>
                <a:spcPct val="100000"/>
              </a:lnSpc>
              <a:spcBef>
                <a:spcPts val="10"/>
              </a:spcBef>
              <a:buClr>
                <a:srgbClr val="009DD9"/>
              </a:buClr>
              <a:buSzPct val="68750"/>
              <a:buFont typeface="Segoe UI Symbol"/>
              <a:buChar char="⚫"/>
              <a:tabLst>
                <a:tab pos="952500" algn="l"/>
                <a:tab pos="953135" algn="l"/>
              </a:tabLst>
            </a:pPr>
            <a:r>
              <a:rPr sz="1600" spc="-5" dirty="0">
                <a:latin typeface="Cambria Math"/>
                <a:cs typeface="Cambria Math"/>
              </a:rPr>
              <a:t>18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54 −</a:t>
            </a:r>
            <a:r>
              <a:rPr sz="1600" spc="3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 ∙36</a:t>
            </a:r>
            <a:endParaRPr sz="1600" dirty="0">
              <a:latin typeface="Cambria Math"/>
              <a:cs typeface="Cambria Math"/>
            </a:endParaRPr>
          </a:p>
          <a:p>
            <a:pPr marL="952500" lvl="1" indent="-247650">
              <a:lnSpc>
                <a:spcPts val="1914"/>
              </a:lnSpc>
              <a:buClr>
                <a:srgbClr val="009DD9"/>
              </a:buClr>
              <a:buSzPct val="68750"/>
              <a:buFont typeface="Segoe UI Symbol"/>
              <a:buChar char="⚫"/>
              <a:tabLst>
                <a:tab pos="952500" algn="l"/>
                <a:tab pos="953135" algn="l"/>
              </a:tabLst>
            </a:pPr>
            <a:r>
              <a:rPr sz="1600" spc="-5" dirty="0">
                <a:latin typeface="Cambria Math"/>
                <a:cs typeface="Cambria Math"/>
              </a:rPr>
              <a:t>36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198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3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3 </a:t>
            </a:r>
            <a:r>
              <a:rPr sz="1600" spc="-10" dirty="0">
                <a:latin typeface="Cambria Math"/>
                <a:cs typeface="Cambria Math"/>
              </a:rPr>
              <a:t>∙54</a:t>
            </a:r>
            <a:endParaRPr sz="1600" dirty="0">
              <a:latin typeface="Cambria Math"/>
              <a:cs typeface="Cambria Math"/>
            </a:endParaRPr>
          </a:p>
          <a:p>
            <a:pPr marL="678180" indent="-247650">
              <a:lnSpc>
                <a:spcPts val="2275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678180" algn="l"/>
                <a:tab pos="678815" algn="l"/>
              </a:tabLst>
            </a:pPr>
            <a:r>
              <a:rPr sz="1900" spc="-10" dirty="0">
                <a:latin typeface="Cambria Math"/>
                <a:cs typeface="Cambria Math"/>
              </a:rPr>
              <a:t>Substituting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5" dirty="0">
                <a:latin typeface="Cambria Math"/>
                <a:cs typeface="Cambria Math"/>
              </a:rPr>
              <a:t>2</a:t>
            </a:r>
            <a:r>
              <a:rPr sz="1875" spc="7" baseline="26666" dirty="0">
                <a:latin typeface="Cambria Math"/>
                <a:cs typeface="Cambria Math"/>
              </a:rPr>
              <a:t>nd</a:t>
            </a:r>
            <a:r>
              <a:rPr sz="1875" spc="232" baseline="26666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equation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into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1</a:t>
            </a:r>
            <a:r>
              <a:rPr sz="1875" baseline="26666" dirty="0">
                <a:latin typeface="Cambria Math"/>
                <a:cs typeface="Cambria Math"/>
              </a:rPr>
              <a:t>st</a:t>
            </a:r>
            <a:r>
              <a:rPr sz="1875" spc="202" baseline="26666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yields:</a:t>
            </a:r>
            <a:endParaRPr sz="1900" dirty="0">
              <a:latin typeface="Cambria Math"/>
              <a:cs typeface="Cambria Math"/>
            </a:endParaRPr>
          </a:p>
          <a:p>
            <a:pPr marL="952500" lvl="1" indent="-247650">
              <a:lnSpc>
                <a:spcPts val="1914"/>
              </a:lnSpc>
              <a:spcBef>
                <a:spcPts val="15"/>
              </a:spcBef>
              <a:buClr>
                <a:srgbClr val="009DD9"/>
              </a:buClr>
              <a:buSzPct val="68750"/>
              <a:buFont typeface="Segoe UI Symbol"/>
              <a:buChar char="⚫"/>
              <a:tabLst>
                <a:tab pos="952500" algn="l"/>
                <a:tab pos="953135" algn="l"/>
              </a:tabLst>
            </a:pPr>
            <a:r>
              <a:rPr sz="1600" spc="-5" dirty="0">
                <a:latin typeface="Cambria Math"/>
                <a:cs typeface="Cambria Math"/>
              </a:rPr>
              <a:t>18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54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∙(198 −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3 ∙54 )=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∙54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∙198</a:t>
            </a:r>
            <a:endParaRPr sz="1600" dirty="0">
              <a:latin typeface="Cambria Math"/>
              <a:cs typeface="Cambria Math"/>
            </a:endParaRPr>
          </a:p>
          <a:p>
            <a:pPr marL="678180" indent="-247650">
              <a:lnSpc>
                <a:spcPts val="2275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678180" algn="l"/>
                <a:tab pos="678815" algn="l"/>
              </a:tabLst>
            </a:pPr>
            <a:r>
              <a:rPr sz="1900" spc="-10" dirty="0">
                <a:latin typeface="Cambria Math"/>
                <a:cs typeface="Cambria Math"/>
              </a:rPr>
              <a:t>Substituting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54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= </a:t>
            </a:r>
            <a:r>
              <a:rPr sz="1900" spc="-10" dirty="0">
                <a:latin typeface="Cambria Math"/>
                <a:cs typeface="Cambria Math"/>
              </a:rPr>
              <a:t>252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−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1 </a:t>
            </a:r>
            <a:r>
              <a:rPr sz="1900" spc="-10" dirty="0">
                <a:latin typeface="Cambria Math"/>
                <a:cs typeface="Cambria Math"/>
              </a:rPr>
              <a:t>∙198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(from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58AAF1"/>
                </a:solidFill>
                <a:latin typeface="Cambria Math"/>
                <a:cs typeface="Cambria Math"/>
              </a:rPr>
              <a:t>i</a:t>
            </a:r>
            <a:r>
              <a:rPr sz="1900" spc="-5" dirty="0">
                <a:latin typeface="Cambria Math"/>
                <a:cs typeface="Cambria Math"/>
              </a:rPr>
              <a:t>)) yields:</a:t>
            </a:r>
            <a:endParaRPr sz="1900" dirty="0">
              <a:latin typeface="Cambria Math"/>
              <a:cs typeface="Cambria Math"/>
            </a:endParaRPr>
          </a:p>
          <a:p>
            <a:pPr marL="996950" lvl="1" indent="-291465">
              <a:lnSpc>
                <a:spcPts val="1900"/>
              </a:lnSpc>
              <a:spcBef>
                <a:spcPts val="10"/>
              </a:spcBef>
              <a:buClr>
                <a:srgbClr val="009DD9"/>
              </a:buClr>
              <a:buSzPct val="68750"/>
              <a:buFont typeface="Segoe UI Symbol"/>
              <a:buChar char="⚫"/>
              <a:tabLst>
                <a:tab pos="996315" algn="l"/>
                <a:tab pos="996950" algn="l"/>
              </a:tabLst>
            </a:pPr>
            <a:r>
              <a:rPr sz="1600" spc="-5" dirty="0">
                <a:latin typeface="Cambria Math"/>
                <a:cs typeface="Cambria Math"/>
              </a:rPr>
              <a:t>18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4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∙(252 −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∙198)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∙198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</a:t>
            </a:r>
            <a:r>
              <a:rPr sz="1600" spc="-5" dirty="0">
                <a:solidFill>
                  <a:srgbClr val="C00000"/>
                </a:solidFill>
                <a:latin typeface="Cambria Math"/>
                <a:cs typeface="Cambria Math"/>
              </a:rPr>
              <a:t>4 </a:t>
            </a:r>
            <a:r>
              <a:rPr sz="1600" spc="-5" dirty="0">
                <a:latin typeface="Cambria Math"/>
                <a:cs typeface="Cambria Math"/>
              </a:rPr>
              <a:t>∙252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345" dirty="0"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mbria Math"/>
                <a:cs typeface="Cambria Math"/>
              </a:rPr>
              <a:t>5 </a:t>
            </a:r>
            <a:r>
              <a:rPr sz="1600" spc="-5" dirty="0">
                <a:latin typeface="Cambria Math"/>
                <a:cs typeface="Cambria Math"/>
              </a:rPr>
              <a:t>∙198</a:t>
            </a:r>
            <a:endParaRPr sz="1600" dirty="0">
              <a:latin typeface="Cambria Math"/>
              <a:cs typeface="Cambria Math"/>
            </a:endParaRPr>
          </a:p>
          <a:p>
            <a:pPr marL="311785" marR="30480" indent="-274320">
              <a:lnSpc>
                <a:spcPct val="80000"/>
              </a:lnSpc>
              <a:spcBef>
                <a:spcPts val="45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000" spc="-5" dirty="0">
                <a:latin typeface="Constantia"/>
                <a:cs typeface="Constantia"/>
              </a:rPr>
              <a:t>This </a:t>
            </a:r>
            <a:r>
              <a:rPr sz="2000" dirty="0">
                <a:latin typeface="Constantia"/>
                <a:cs typeface="Constantia"/>
              </a:rPr>
              <a:t>method </a:t>
            </a:r>
            <a:r>
              <a:rPr sz="2000" spc="-5" dirty="0">
                <a:latin typeface="Constantia"/>
                <a:cs typeface="Constantia"/>
              </a:rPr>
              <a:t>illustrated </a:t>
            </a:r>
            <a:r>
              <a:rPr sz="2000" spc="-15" dirty="0">
                <a:latin typeface="Constantia"/>
                <a:cs typeface="Constantia"/>
              </a:rPr>
              <a:t>above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15" dirty="0">
                <a:latin typeface="Constantia"/>
                <a:cs typeface="Constantia"/>
              </a:rPr>
              <a:t>two </a:t>
            </a:r>
            <a:r>
              <a:rPr sz="2000" dirty="0">
                <a:latin typeface="Constantia"/>
                <a:cs typeface="Constantia"/>
              </a:rPr>
              <a:t>pass method. </a:t>
            </a:r>
            <a:r>
              <a:rPr sz="2000" spc="-25" dirty="0">
                <a:latin typeface="Constantia"/>
                <a:cs typeface="Constantia"/>
              </a:rPr>
              <a:t>It </a:t>
            </a:r>
            <a:r>
              <a:rPr sz="2000" spc="10" dirty="0">
                <a:latin typeface="Constantia"/>
                <a:cs typeface="Constantia"/>
              </a:rPr>
              <a:t>first </a:t>
            </a:r>
            <a:r>
              <a:rPr sz="2000" dirty="0">
                <a:latin typeface="Constantia"/>
                <a:cs typeface="Constantia"/>
              </a:rPr>
              <a:t>uses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Euclidian algorithm </a:t>
            </a:r>
            <a:r>
              <a:rPr sz="2000" spc="-15" dirty="0">
                <a:latin typeface="Constantia"/>
                <a:cs typeface="Constantia"/>
              </a:rPr>
              <a:t>to </a:t>
            </a:r>
            <a:r>
              <a:rPr sz="2000" spc="10" dirty="0">
                <a:latin typeface="Constantia"/>
                <a:cs typeface="Constantia"/>
              </a:rPr>
              <a:t>find </a:t>
            </a:r>
            <a:r>
              <a:rPr sz="2000" dirty="0">
                <a:latin typeface="Constantia"/>
                <a:cs typeface="Constantia"/>
              </a:rPr>
              <a:t>the </a:t>
            </a:r>
            <a:r>
              <a:rPr sz="2000" spc="-30" dirty="0">
                <a:latin typeface="Constantia"/>
                <a:cs typeface="Constantia"/>
              </a:rPr>
              <a:t>gcd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5" dirty="0">
                <a:latin typeface="Constantia"/>
                <a:cs typeface="Constantia"/>
              </a:rPr>
              <a:t>then </a:t>
            </a:r>
            <a:r>
              <a:rPr sz="2000" spc="-15" dirty="0">
                <a:latin typeface="Constantia"/>
                <a:cs typeface="Constantia"/>
              </a:rPr>
              <a:t>works </a:t>
            </a:r>
            <a:r>
              <a:rPr sz="2000" spc="-10" dirty="0">
                <a:latin typeface="Constantia"/>
                <a:cs typeface="Constantia"/>
              </a:rPr>
              <a:t>backwards </a:t>
            </a:r>
            <a:r>
              <a:rPr sz="2000" spc="-15" dirty="0">
                <a:latin typeface="Constantia"/>
                <a:cs typeface="Constantia"/>
              </a:rPr>
              <a:t>to 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express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gcd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linear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combination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original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integers.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one pass method, called the </a:t>
            </a:r>
            <a:r>
              <a:rPr sz="2000" i="1" spc="-5" dirty="0">
                <a:latin typeface="Constantia"/>
                <a:cs typeface="Constantia"/>
              </a:rPr>
              <a:t>extended </a:t>
            </a:r>
            <a:r>
              <a:rPr sz="2000" i="1" spc="-10" dirty="0">
                <a:latin typeface="Constantia"/>
                <a:cs typeface="Constantia"/>
              </a:rPr>
              <a:t>Euclidean </a:t>
            </a:r>
            <a:r>
              <a:rPr sz="2000" i="1" spc="-5" dirty="0">
                <a:latin typeface="Constantia"/>
                <a:cs typeface="Constantia"/>
              </a:rPr>
              <a:t>algorithm</a:t>
            </a:r>
            <a:r>
              <a:rPr sz="2000" spc="-5" dirty="0">
                <a:latin typeface="Constantia"/>
                <a:cs typeface="Constantia"/>
              </a:rPr>
              <a:t>, is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developed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exercises</a:t>
            </a:r>
            <a:r>
              <a:rPr sz="2000" spc="-10" dirty="0">
                <a:latin typeface="Cambria Math"/>
                <a:cs typeface="Cambria Math"/>
              </a:rPr>
              <a:t>.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69249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52014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Let a= 18, b=6, c = 5, m =12,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Here we can say that a </a:t>
            </a:r>
            <a:r>
              <a:rPr lang="en-US" dirty="0" smtClean="0">
                <a:latin typeface="Cambria Math"/>
                <a:cs typeface="Cambria Math"/>
              </a:rPr>
              <a:t>≡ (b mod m).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Cambria Math"/>
              <a:cs typeface="Cambria Math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mbria Math"/>
                <a:cs typeface="Cambria Math"/>
              </a:rPr>
              <a:t>gcd</a:t>
            </a:r>
            <a:r>
              <a:rPr lang="en-US" dirty="0" smtClean="0">
                <a:latin typeface="Cambria Math"/>
                <a:cs typeface="Cambria Math"/>
              </a:rPr>
              <a:t>(c, m ) = </a:t>
            </a:r>
            <a:r>
              <a:rPr lang="en-US" dirty="0" err="1" smtClean="0">
                <a:latin typeface="Cambria Math"/>
                <a:cs typeface="Cambria Math"/>
              </a:rPr>
              <a:t>gcd</a:t>
            </a:r>
            <a:r>
              <a:rPr lang="en-US" dirty="0" smtClean="0">
                <a:latin typeface="Cambria Math"/>
                <a:cs typeface="Cambria Math"/>
              </a:rPr>
              <a:t>(5,12) =1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Cambria Math"/>
              <a:cs typeface="Cambria Math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c ≡  </a:t>
            </a:r>
            <a:r>
              <a:rPr lang="en-US" dirty="0" err="1" smtClean="0">
                <a:latin typeface="Cambria Math"/>
                <a:cs typeface="Cambria Math"/>
              </a:rPr>
              <a:t>bc</a:t>
            </a:r>
            <a:r>
              <a:rPr lang="en-US" dirty="0" smtClean="0">
                <a:latin typeface="Cambria Math"/>
                <a:cs typeface="Cambria Math"/>
              </a:rPr>
              <a:t> (mod 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Cambria Math"/>
              <a:cs typeface="Cambria Math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/>
                <a:cs typeface="Cambria Math"/>
              </a:rPr>
              <a:t>18*5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dirty="0" smtClean="0">
                <a:latin typeface="Cambria Math"/>
                <a:cs typeface="Cambria Math"/>
              </a:rPr>
              <a:t>6*5 (mod 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Cambria Math"/>
              <a:cs typeface="Cambria Math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/>
                <a:cs typeface="Cambria Math"/>
              </a:rPr>
              <a:t>90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dirty="0" smtClean="0">
                <a:latin typeface="Cambria Math"/>
                <a:cs typeface="Cambria Math"/>
              </a:rPr>
              <a:t> 30 (mod 12) , 30 mod 12 = 90 mod 12 =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Cambria Math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038" y="402581"/>
            <a:ext cx="397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Lets suppose a = 90 and b = 30</a:t>
            </a:r>
          </a:p>
          <a:p>
            <a:r>
              <a:rPr lang="en-US" dirty="0" smtClean="0"/>
              <a:t>and m = 12, so when we divide a and b by c which is 5, there would be no effect on the congruence.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gcd</a:t>
            </a:r>
            <a:r>
              <a:rPr lang="en-US" dirty="0" smtClean="0"/>
              <a:t>(5, 12) = 1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940" y="27432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Assume that c =6, in this case. Here </a:t>
            </a:r>
            <a:r>
              <a:rPr lang="en-US" dirty="0" err="1" smtClean="0"/>
              <a:t>gcd</a:t>
            </a:r>
            <a:r>
              <a:rPr lang="en-US" dirty="0" smtClean="0"/>
              <a:t>(6,12) =6. </a:t>
            </a:r>
          </a:p>
          <a:p>
            <a:r>
              <a:rPr lang="en-US" dirty="0" smtClean="0"/>
              <a:t>Take a = 90 and b = 30.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655383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Dividing Congruencies </a:t>
            </a:r>
            <a:r>
              <a:rPr spc="-15" dirty="0"/>
              <a:t>by </a:t>
            </a:r>
            <a:r>
              <a:rPr dirty="0"/>
              <a:t>an </a:t>
            </a:r>
            <a:r>
              <a:rPr spc="-1005" dirty="0"/>
              <a:t> </a:t>
            </a:r>
            <a:r>
              <a:rPr spc="-20" dirty="0"/>
              <a:t>Integer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08175"/>
            <a:ext cx="8058784" cy="42303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6385" marR="5080" indent="-274320">
              <a:lnSpc>
                <a:spcPct val="90400"/>
              </a:lnSpc>
              <a:spcBef>
                <a:spcPts val="4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Dividing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sides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valid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congruence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does not </a:t>
            </a:r>
            <a:r>
              <a:rPr sz="2600" spc="-20" dirty="0">
                <a:latin typeface="Constantia"/>
                <a:cs typeface="Constantia"/>
              </a:rPr>
              <a:t>always </a:t>
            </a:r>
            <a:r>
              <a:rPr sz="2600" spc="-15" dirty="0">
                <a:latin typeface="Constantia"/>
                <a:cs typeface="Constantia"/>
              </a:rPr>
              <a:t>produce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valid </a:t>
            </a:r>
            <a:r>
              <a:rPr sz="2600" spc="-10" dirty="0">
                <a:latin typeface="Constantia"/>
                <a:cs typeface="Constantia"/>
              </a:rPr>
              <a:t>congruence </a:t>
            </a:r>
            <a:r>
              <a:rPr sz="2600" dirty="0">
                <a:latin typeface="Constantia"/>
                <a:cs typeface="Constantia"/>
              </a:rPr>
              <a:t>(see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Section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4.1</a:t>
            </a:r>
            <a:r>
              <a:rPr sz="2600" spc="-5" dirty="0">
                <a:latin typeface="Constantia"/>
                <a:cs typeface="Constantia"/>
              </a:rPr>
              <a:t>).</a:t>
            </a:r>
            <a:endParaRPr sz="2600" dirty="0">
              <a:latin typeface="Constantia"/>
              <a:cs typeface="Constantia"/>
            </a:endParaRPr>
          </a:p>
          <a:p>
            <a:pPr marL="286385" marR="57277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But </a:t>
            </a:r>
            <a:r>
              <a:rPr sz="2600" spc="-10" dirty="0">
                <a:latin typeface="Cambria Math"/>
                <a:cs typeface="Cambria Math"/>
              </a:rPr>
              <a:t>dividing </a:t>
            </a:r>
            <a:r>
              <a:rPr sz="2600" spc="-20" dirty="0">
                <a:latin typeface="Cambria Math"/>
                <a:cs typeface="Cambria Math"/>
              </a:rPr>
              <a:t>by </a:t>
            </a:r>
            <a:r>
              <a:rPr sz="2600" spc="-5" dirty="0">
                <a:latin typeface="Cambria Math"/>
                <a:cs typeface="Cambria Math"/>
              </a:rPr>
              <a:t>an integer </a:t>
            </a:r>
            <a:r>
              <a:rPr sz="2600" spc="-20" dirty="0">
                <a:latin typeface="Cambria Math"/>
                <a:cs typeface="Cambria Math"/>
              </a:rPr>
              <a:t>relatively </a:t>
            </a:r>
            <a:r>
              <a:rPr sz="2600" spc="-5" dirty="0">
                <a:latin typeface="Cambria Math"/>
                <a:cs typeface="Cambria Math"/>
              </a:rPr>
              <a:t>prime </a:t>
            </a:r>
            <a:r>
              <a:rPr sz="2600" spc="-15" dirty="0">
                <a:latin typeface="Cambria Math"/>
                <a:cs typeface="Cambria Math"/>
              </a:rPr>
              <a:t>to </a:t>
            </a:r>
            <a:r>
              <a:rPr sz="2600" spc="-5" dirty="0">
                <a:latin typeface="Cambria Math"/>
                <a:cs typeface="Cambria Math"/>
              </a:rPr>
              <a:t>the </a:t>
            </a:r>
            <a:r>
              <a:rPr sz="2600" dirty="0">
                <a:latin typeface="Cambria Math"/>
                <a:cs typeface="Cambria Math"/>
              </a:rPr>
              <a:t> modulus does </a:t>
            </a:r>
            <a:r>
              <a:rPr sz="2600" spc="-5" dirty="0">
                <a:latin typeface="Cambria Math"/>
                <a:cs typeface="Cambria Math"/>
              </a:rPr>
              <a:t>produce </a:t>
            </a:r>
            <a:r>
              <a:rPr sz="2600" dirty="0">
                <a:latin typeface="Cambria Math"/>
                <a:cs typeface="Cambria Math"/>
              </a:rPr>
              <a:t>a </a:t>
            </a:r>
            <a:r>
              <a:rPr sz="2600" spc="-15" dirty="0">
                <a:latin typeface="Cambria Math"/>
                <a:cs typeface="Cambria Math"/>
              </a:rPr>
              <a:t>valid </a:t>
            </a:r>
            <a:r>
              <a:rPr sz="2600" dirty="0">
                <a:latin typeface="Cambria Math"/>
                <a:cs typeface="Cambria Math"/>
              </a:rPr>
              <a:t>congruence: 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Theorem</a:t>
            </a:r>
            <a:r>
              <a:rPr sz="2600" b="1" spc="-4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7</a:t>
            </a:r>
            <a:r>
              <a:rPr sz="2600" spc="-15" dirty="0">
                <a:latin typeface="Cambria Math"/>
                <a:cs typeface="Cambria Math"/>
              </a:rPr>
              <a:t>: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Let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m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be a</a:t>
            </a:r>
            <a:r>
              <a:rPr sz="2600" spc="-5" dirty="0">
                <a:latin typeface="Cambria Math"/>
                <a:cs typeface="Cambria Math"/>
              </a:rPr>
              <a:t> </a:t>
            </a:r>
            <a:r>
              <a:rPr sz="2600" spc="-20" dirty="0">
                <a:latin typeface="Cambria Math"/>
                <a:cs typeface="Cambria Math"/>
              </a:rPr>
              <a:t>positive </a:t>
            </a:r>
            <a:r>
              <a:rPr sz="2600" spc="-5" dirty="0">
                <a:latin typeface="Cambria Math"/>
                <a:cs typeface="Cambria Math"/>
              </a:rPr>
              <a:t>integer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and</a:t>
            </a:r>
            <a:r>
              <a:rPr sz="2600" spc="-5" dirty="0">
                <a:latin typeface="Cambria Math"/>
                <a:cs typeface="Cambria Math"/>
              </a:rPr>
              <a:t> let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dirty="0">
                <a:latin typeface="Cambria Math"/>
                <a:cs typeface="Cambria Math"/>
              </a:rPr>
              <a:t>,</a:t>
            </a:r>
          </a:p>
          <a:p>
            <a:pPr marL="286385" marR="52705">
              <a:lnSpc>
                <a:spcPct val="88100"/>
              </a:lnSpc>
              <a:spcBef>
                <a:spcPts val="65"/>
              </a:spcBef>
            </a:pPr>
            <a:r>
              <a:rPr sz="2600" spc="-5" dirty="0">
                <a:latin typeface="Cambria Math"/>
                <a:cs typeface="Cambria Math"/>
              </a:rPr>
              <a:t>and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be integers.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If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ac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≡</a:t>
            </a:r>
            <a:r>
              <a:rPr sz="2600" spc="40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bc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gcd(</a:t>
            </a:r>
            <a:r>
              <a:rPr sz="2600" i="1" spc="-20" dirty="0">
                <a:latin typeface="Constantia"/>
                <a:cs typeface="Constantia"/>
              </a:rPr>
              <a:t>c,m</a:t>
            </a:r>
            <a:r>
              <a:rPr sz="2600" spc="-20" dirty="0">
                <a:latin typeface="Constantia"/>
                <a:cs typeface="Constantia"/>
              </a:rPr>
              <a:t>)</a:t>
            </a:r>
            <a:r>
              <a:rPr sz="2600" dirty="0">
                <a:latin typeface="Constantia"/>
                <a:cs typeface="Constantia"/>
              </a:rPr>
              <a:t> 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1, </a:t>
            </a:r>
            <a:r>
              <a:rPr sz="2600" spc="-56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then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750" spc="-75" dirty="0">
                <a:latin typeface="Cambria Math"/>
                <a:cs typeface="Cambria Math"/>
              </a:rPr>
              <a:t>a</a:t>
            </a:r>
            <a:r>
              <a:rPr sz="2750" spc="-3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≡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750" spc="-80" dirty="0">
                <a:latin typeface="Cambria Math"/>
                <a:cs typeface="Cambria Math"/>
              </a:rPr>
              <a:t>b</a:t>
            </a:r>
            <a:r>
              <a:rPr sz="2750" spc="-3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(mod</a:t>
            </a:r>
            <a:r>
              <a:rPr sz="2600" spc="-20" dirty="0">
                <a:latin typeface="Cambria Math"/>
                <a:cs typeface="Cambria Math"/>
              </a:rPr>
              <a:t> </a:t>
            </a:r>
            <a:r>
              <a:rPr sz="2750" spc="-45" dirty="0">
                <a:latin typeface="Cambria Math"/>
                <a:cs typeface="Cambria Math"/>
              </a:rPr>
              <a:t>m</a:t>
            </a:r>
            <a:r>
              <a:rPr sz="2600" spc="-45" dirty="0">
                <a:latin typeface="Cambria Math"/>
                <a:cs typeface="Cambria Math"/>
              </a:rPr>
              <a:t>).</a:t>
            </a:r>
            <a:endParaRPr sz="2600" dirty="0">
              <a:latin typeface="Cambria Math"/>
              <a:cs typeface="Cambria Math"/>
            </a:endParaRPr>
          </a:p>
          <a:p>
            <a:pPr marL="286385" marR="186690" indent="81915" algn="just">
              <a:lnSpc>
                <a:spcPct val="90000"/>
              </a:lnSpc>
              <a:spcBef>
                <a:spcPts val="520"/>
              </a:spcBef>
            </a:pPr>
            <a:r>
              <a:rPr sz="2600" b="1" spc="-10" dirty="0">
                <a:latin typeface="Constantia"/>
                <a:cs typeface="Constantia"/>
              </a:rPr>
              <a:t>Proof</a:t>
            </a:r>
            <a:r>
              <a:rPr sz="2600" spc="-10" dirty="0">
                <a:latin typeface="Constantia"/>
                <a:cs typeface="Constantia"/>
              </a:rPr>
              <a:t>: Since </a:t>
            </a:r>
            <a:r>
              <a:rPr sz="2600" i="1" dirty="0">
                <a:latin typeface="Constantia"/>
                <a:cs typeface="Constantia"/>
              </a:rPr>
              <a:t>ac </a:t>
            </a:r>
            <a:r>
              <a:rPr sz="2600" dirty="0">
                <a:latin typeface="Cambria Math"/>
                <a:cs typeface="Cambria Math"/>
              </a:rPr>
              <a:t>≡ </a:t>
            </a:r>
            <a:r>
              <a:rPr sz="2600" i="1" dirty="0">
                <a:latin typeface="Constantia"/>
                <a:cs typeface="Constantia"/>
              </a:rPr>
              <a:t>bc </a:t>
            </a:r>
            <a:r>
              <a:rPr sz="2600" dirty="0">
                <a:latin typeface="Constantia"/>
                <a:cs typeface="Constantia"/>
              </a:rPr>
              <a:t>(mod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), </a:t>
            </a:r>
            <a:r>
              <a:rPr sz="2600" i="1" spc="5" dirty="0">
                <a:latin typeface="Constantia"/>
                <a:cs typeface="Constantia"/>
              </a:rPr>
              <a:t>m </a:t>
            </a:r>
            <a:r>
              <a:rPr sz="2600" dirty="0">
                <a:latin typeface="Constantia"/>
                <a:cs typeface="Constantia"/>
              </a:rPr>
              <a:t>| </a:t>
            </a:r>
            <a:r>
              <a:rPr sz="2600" i="1" spc="-5" dirty="0">
                <a:latin typeface="Constantia"/>
                <a:cs typeface="Constantia"/>
              </a:rPr>
              <a:t>ac </a:t>
            </a:r>
            <a:r>
              <a:rPr sz="2600" dirty="0">
                <a:latin typeface="Cambria Math"/>
                <a:cs typeface="Cambria Math"/>
              </a:rPr>
              <a:t>− </a:t>
            </a:r>
            <a:r>
              <a:rPr sz="2600" i="1" dirty="0">
                <a:latin typeface="Constantia"/>
                <a:cs typeface="Constantia"/>
              </a:rPr>
              <a:t>bc </a:t>
            </a:r>
            <a:r>
              <a:rPr sz="2600" dirty="0">
                <a:latin typeface="Constantia"/>
                <a:cs typeface="Constantia"/>
              </a:rPr>
              <a:t>= </a:t>
            </a:r>
            <a:r>
              <a:rPr sz="2600" i="1" spc="-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i="1" spc="-5" dirty="0">
                <a:latin typeface="Constantia"/>
                <a:cs typeface="Constantia"/>
              </a:rPr>
              <a:t>a </a:t>
            </a:r>
            <a:r>
              <a:rPr sz="2600" dirty="0">
                <a:latin typeface="Cambria Math"/>
                <a:cs typeface="Cambria Math"/>
              </a:rPr>
              <a:t>−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)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Lemma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2</a:t>
            </a:r>
            <a:r>
              <a:rPr sz="2600" spc="9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fact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gcd(</a:t>
            </a:r>
            <a:r>
              <a:rPr sz="2600" i="1" spc="-15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,</a:t>
            </a:r>
            <a:r>
              <a:rPr sz="2600" i="1" spc="-1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)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follows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56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i="1" spc="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|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65" dirty="0">
                <a:latin typeface="Cambria Math"/>
                <a:cs typeface="Cambria Math"/>
              </a:rPr>
              <a:t> </a:t>
            </a:r>
            <a:r>
              <a:rPr sz="2600" i="1" spc="-40" dirty="0">
                <a:latin typeface="Constantia"/>
                <a:cs typeface="Constantia"/>
              </a:rPr>
              <a:t>b.</a:t>
            </a:r>
            <a:r>
              <a:rPr sz="2600" i="1" spc="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Hence,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≡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(mod</a:t>
            </a:r>
            <a:r>
              <a:rPr sz="2600" spc="-30" dirty="0">
                <a:latin typeface="Cambria Math"/>
                <a:cs typeface="Cambria Math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ambria Math"/>
                <a:cs typeface="Cambria Math"/>
              </a:rPr>
              <a:t>).</a:t>
            </a:r>
            <a:endParaRPr sz="2600" dirty="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9807" y="5855208"/>
            <a:ext cx="178307" cy="178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4001095"/>
          </a:xfrm>
        </p:spPr>
        <p:txBody>
          <a:bodyPr/>
          <a:lstStyle/>
          <a:p>
            <a:r>
              <a:rPr lang="en-US" i="1" dirty="0"/>
              <a:t>ac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dirty="0" err="1"/>
              <a:t>bc</a:t>
            </a:r>
            <a:r>
              <a:rPr lang="en-US" i="1" dirty="0"/>
              <a:t>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), </a:t>
            </a:r>
            <a:r>
              <a:rPr lang="en-US" i="1" spc="5" dirty="0"/>
              <a:t>m </a:t>
            </a:r>
            <a:r>
              <a:rPr lang="en-US" dirty="0"/>
              <a:t>| </a:t>
            </a:r>
            <a:r>
              <a:rPr lang="en-US" i="1" spc="-5" dirty="0"/>
              <a:t>ac </a:t>
            </a:r>
            <a:r>
              <a:rPr lang="en-US" dirty="0">
                <a:latin typeface="Cambria Math"/>
                <a:cs typeface="Cambria Math"/>
              </a:rPr>
              <a:t>− </a:t>
            </a:r>
            <a:r>
              <a:rPr lang="en-US" i="1" dirty="0" err="1"/>
              <a:t>bc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spc="-5" dirty="0"/>
              <a:t>c</a:t>
            </a:r>
            <a:r>
              <a:rPr lang="en-US" spc="-5" dirty="0"/>
              <a:t>(</a:t>
            </a:r>
            <a:r>
              <a:rPr lang="en-US" i="1" spc="-5" dirty="0"/>
              <a:t>a </a:t>
            </a:r>
            <a:r>
              <a:rPr lang="en-US" dirty="0">
                <a:latin typeface="Cambria Math"/>
                <a:cs typeface="Cambria Math"/>
              </a:rPr>
              <a:t>− </a:t>
            </a:r>
            <a:r>
              <a:rPr lang="en-US" i="1" dirty="0"/>
              <a:t>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Let a= 18, b=6, c = 5, m =</a:t>
            </a:r>
            <a:r>
              <a:rPr lang="en-US" dirty="0" smtClean="0"/>
              <a:t>12</a:t>
            </a:r>
          </a:p>
          <a:p>
            <a:endParaRPr lang="en-US" dirty="0"/>
          </a:p>
          <a:p>
            <a:r>
              <a:rPr lang="en-US" dirty="0" smtClean="0"/>
              <a:t>ac-</a:t>
            </a:r>
            <a:r>
              <a:rPr lang="en-US" dirty="0" err="1" smtClean="0"/>
              <a:t>bc</a:t>
            </a:r>
            <a:r>
              <a:rPr lang="en-US" dirty="0" smtClean="0"/>
              <a:t> = 18*5-6*5 = 90-30 = 60</a:t>
            </a:r>
          </a:p>
          <a:p>
            <a:endParaRPr lang="en-US" dirty="0"/>
          </a:p>
          <a:p>
            <a:r>
              <a:rPr lang="en-US" dirty="0" smtClean="0"/>
              <a:t>So m| ac- </a:t>
            </a:r>
            <a:r>
              <a:rPr lang="en-US" dirty="0" err="1" smtClean="0"/>
              <a:t>bc</a:t>
            </a:r>
            <a:r>
              <a:rPr lang="en-US" dirty="0" smtClean="0"/>
              <a:t> = 12 | 60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4644" y="2514600"/>
            <a:ext cx="6275832" cy="67970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9508" y="3241039"/>
            <a:ext cx="1600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Section</a:t>
            </a:r>
            <a:r>
              <a:rPr sz="2600" spc="-1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4.4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Section</a:t>
            </a:r>
            <a:r>
              <a:rPr sz="5000" spc="-85" dirty="0"/>
              <a:t> </a:t>
            </a:r>
            <a:r>
              <a:rPr sz="5000" dirty="0"/>
              <a:t>Summary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344078"/>
            <a:ext cx="5081270" cy="19284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Linear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Congruencies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Chinese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Remainder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Fermat’s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Little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Pseudo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primes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47199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95" dirty="0"/>
              <a:t> </a:t>
            </a:r>
            <a:r>
              <a:rPr spc="-5" dirty="0"/>
              <a:t>Congruencies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332941"/>
            <a:ext cx="7973059" cy="29450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nstantia"/>
                <a:cs typeface="Constantia"/>
              </a:rPr>
              <a:t>Definition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congruence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form</a:t>
            </a:r>
          </a:p>
          <a:p>
            <a:pPr marL="1536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Constantia"/>
                <a:cs typeface="Constantia"/>
              </a:rPr>
              <a:t>ax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mod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),</a:t>
            </a:r>
          </a:p>
          <a:p>
            <a:pPr marL="286385" marR="38735" indent="-26034">
              <a:lnSpc>
                <a:spcPts val="1920"/>
              </a:lnSpc>
              <a:spcBef>
                <a:spcPts val="459"/>
              </a:spcBef>
            </a:pPr>
            <a:r>
              <a:rPr sz="2000" spc="-10" dirty="0">
                <a:latin typeface="Constantia"/>
                <a:cs typeface="Constantia"/>
              </a:rPr>
              <a:t>where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integer,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integers,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variable,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called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linear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congruence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onstantia"/>
              <a:cs typeface="Constantia"/>
            </a:endParaRPr>
          </a:p>
          <a:p>
            <a:pPr marL="287020" indent="-274320">
              <a:lnSpc>
                <a:spcPts val="216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solu</a:t>
            </a:r>
            <a:r>
              <a:rPr sz="2000" spc="5" dirty="0">
                <a:latin typeface="Constantia"/>
                <a:cs typeface="Constantia"/>
              </a:rPr>
              <a:t>t</a:t>
            </a:r>
            <a:r>
              <a:rPr sz="2000" spc="-5" dirty="0">
                <a:latin typeface="Constantia"/>
                <a:cs typeface="Constantia"/>
              </a:rPr>
              <a:t>ion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linear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3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ongr</a:t>
            </a:r>
            <a:r>
              <a:rPr sz="2000" spc="5" dirty="0">
                <a:latin typeface="Constantia"/>
                <a:cs typeface="Constantia"/>
              </a:rPr>
              <a:t>u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a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 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ers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endParaRPr sz="2000" dirty="0">
              <a:latin typeface="Constantia"/>
              <a:cs typeface="Constantia"/>
            </a:endParaRPr>
          </a:p>
          <a:p>
            <a:pPr marL="286385">
              <a:lnSpc>
                <a:spcPts val="2160"/>
              </a:lnSpc>
            </a:pPr>
            <a:r>
              <a:rPr sz="2000" dirty="0">
                <a:latin typeface="Constantia"/>
                <a:cs typeface="Constantia"/>
              </a:rPr>
              <a:t>that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satisfy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congruence.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950" dirty="0" smtClean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95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onstantia"/>
              <a:cs typeface="Constant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9624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a = 6, b = 18, m = 12, x =5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>
                <a:latin typeface="Cambria Math"/>
                <a:cs typeface="Cambria Math"/>
              </a:rPr>
              <a:t>≡ (b mod m)</a:t>
            </a:r>
          </a:p>
          <a:p>
            <a:endParaRPr lang="en-US" dirty="0">
              <a:latin typeface="Cambria Math"/>
              <a:cs typeface="Cambria Math"/>
            </a:endParaRPr>
          </a:p>
          <a:p>
            <a:endParaRPr lang="en-US" dirty="0" smtClean="0">
              <a:latin typeface="Cambria Math"/>
              <a:cs typeface="Cambria Math"/>
            </a:endParaRPr>
          </a:p>
          <a:p>
            <a:r>
              <a:rPr lang="en-US" dirty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x ≡ (b mod m)</a:t>
            </a:r>
          </a:p>
          <a:p>
            <a:endParaRPr lang="en-US" dirty="0" smtClean="0">
              <a:latin typeface="Cambria Math"/>
              <a:cs typeface="Cambria Math"/>
            </a:endParaRPr>
          </a:p>
          <a:p>
            <a:r>
              <a:rPr lang="en-US" dirty="0">
                <a:latin typeface="Cambria Math"/>
              </a:rPr>
              <a:t>a</a:t>
            </a:r>
            <a:r>
              <a:rPr lang="en-US" dirty="0" smtClean="0">
                <a:latin typeface="Cambria Math"/>
              </a:rPr>
              <a:t>x = 30 </a:t>
            </a:r>
            <a:endParaRPr lang="en-US" dirty="0">
              <a:latin typeface="Cambria Math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9491" y="3705696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smtClean="0">
                <a:latin typeface="Cambria Math"/>
                <a:cs typeface="Cambria Math"/>
              </a:rPr>
              <a:t>≡ 18 (mod 12)???</a:t>
            </a:r>
          </a:p>
          <a:p>
            <a:endParaRPr lang="en-US" dirty="0">
              <a:latin typeface="Cambria Math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629026"/>
            <a:ext cx="352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congruence wont work for all values of x like if you take x =6, then this fails.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057399"/>
            <a:ext cx="8305800" cy="22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535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Mersenne</a:t>
            </a:r>
            <a:r>
              <a:rPr sz="5000" spc="-90" dirty="0"/>
              <a:t> </a:t>
            </a:r>
            <a:r>
              <a:rPr sz="5000" dirty="0"/>
              <a:t>Primes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9995" y="1867306"/>
            <a:ext cx="7835900" cy="41249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2710" marR="127635" indent="-55244">
              <a:lnSpc>
                <a:spcPct val="79400"/>
              </a:lnSpc>
              <a:spcBef>
                <a:spcPts val="745"/>
              </a:spcBef>
            </a:pPr>
            <a:r>
              <a:rPr sz="2400" b="1" dirty="0">
                <a:latin typeface="Constantia"/>
                <a:cs typeface="Constantia"/>
              </a:rPr>
              <a:t>Definition</a:t>
            </a:r>
            <a:r>
              <a:rPr sz="2400" dirty="0">
                <a:latin typeface="Constantia"/>
                <a:cs typeface="Constantia"/>
              </a:rPr>
              <a:t>: Prime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form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2</a:t>
            </a:r>
            <a:r>
              <a:rPr sz="2475" spc="-22" baseline="23569" dirty="0">
                <a:latin typeface="Cambria Math"/>
                <a:cs typeface="Cambria Math"/>
              </a:rPr>
              <a:t>p</a:t>
            </a:r>
            <a:r>
              <a:rPr sz="2475" spc="-15" baseline="23569" dirty="0">
                <a:latin typeface="Cambria Math"/>
                <a:cs typeface="Cambria Math"/>
              </a:rPr>
              <a:t> </a:t>
            </a:r>
            <a:r>
              <a:rPr sz="2500" spc="-75" dirty="0">
                <a:latin typeface="Cambria Math"/>
                <a:cs typeface="Cambria Math"/>
              </a:rPr>
              <a:t>−</a:t>
            </a:r>
            <a:r>
              <a:rPr sz="25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500" spc="-25" dirty="0">
                <a:latin typeface="Cambria Math"/>
                <a:cs typeface="Cambria Math"/>
              </a:rPr>
              <a:t>,</a:t>
            </a:r>
            <a:r>
              <a:rPr sz="2500" spc="-3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3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prime,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Mersenne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primes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458470" indent="-247015">
              <a:lnSpc>
                <a:spcPts val="2420"/>
              </a:lnSpc>
              <a:buClr>
                <a:srgbClr val="0E6EC5"/>
              </a:buClr>
              <a:buSzPct val="84090"/>
              <a:buFont typeface="Segoe UI Symbol"/>
              <a:buChar char="⚫"/>
              <a:tabLst>
                <a:tab pos="459105" algn="l"/>
              </a:tabLst>
            </a:pP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175" spc="-7" baseline="24904" dirty="0">
                <a:latin typeface="Cambria Math"/>
                <a:cs typeface="Cambria Math"/>
              </a:rPr>
              <a:t>2</a:t>
            </a:r>
            <a:r>
              <a:rPr sz="2175" spc="67" baseline="24904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−</a:t>
            </a:r>
            <a:r>
              <a:rPr sz="23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=</a:t>
            </a:r>
            <a:r>
              <a:rPr sz="2300" spc="-2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3</a:t>
            </a:r>
            <a:r>
              <a:rPr sz="2300" spc="-20" dirty="0">
                <a:latin typeface="Cambria Math"/>
                <a:cs typeface="Cambria Math"/>
              </a:rPr>
              <a:t>,</a:t>
            </a:r>
            <a:r>
              <a:rPr sz="2300" spc="-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175" spc="-7" baseline="24904" dirty="0">
                <a:latin typeface="Cambria Math"/>
                <a:cs typeface="Cambria Math"/>
              </a:rPr>
              <a:t>3</a:t>
            </a:r>
            <a:r>
              <a:rPr sz="2175" spc="52" baseline="24904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−</a:t>
            </a:r>
            <a:r>
              <a:rPr sz="23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480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=</a:t>
            </a:r>
            <a:r>
              <a:rPr sz="23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7,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175" spc="-7" baseline="24904" dirty="0">
                <a:latin typeface="Cambria Math"/>
                <a:cs typeface="Cambria Math"/>
              </a:rPr>
              <a:t>5</a:t>
            </a:r>
            <a:r>
              <a:rPr sz="2175" spc="44" baseline="24904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−</a:t>
            </a:r>
            <a:r>
              <a:rPr sz="23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484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=</a:t>
            </a:r>
            <a:r>
              <a:rPr sz="2300" spc="-15" dirty="0">
                <a:latin typeface="Cambria Math"/>
                <a:cs typeface="Cambria Math"/>
              </a:rPr>
              <a:t> </a:t>
            </a:r>
            <a:r>
              <a:rPr sz="2200" spc="-5" dirty="0" smtClean="0">
                <a:latin typeface="Cambria Math"/>
                <a:cs typeface="Cambria Math"/>
              </a:rPr>
              <a:t>3</a:t>
            </a:r>
            <a:r>
              <a:rPr lang="en-US" sz="2200" spc="-5" dirty="0" smtClean="0">
                <a:latin typeface="Cambria Math"/>
                <a:cs typeface="Cambria Math"/>
              </a:rPr>
              <a:t>1</a:t>
            </a:r>
            <a:r>
              <a:rPr sz="2200" spc="-15" dirty="0" smtClean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spc="5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175" spc="-7" baseline="24904" dirty="0">
                <a:latin typeface="Cambria Math"/>
                <a:cs typeface="Cambria Math"/>
              </a:rPr>
              <a:t>7</a:t>
            </a:r>
            <a:r>
              <a:rPr sz="2175" spc="44" baseline="24904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−</a:t>
            </a:r>
            <a:r>
              <a:rPr sz="23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495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=</a:t>
            </a:r>
            <a:r>
              <a:rPr sz="23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127</a:t>
            </a:r>
            <a:r>
              <a:rPr sz="2200" spc="484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endParaRPr sz="2200" dirty="0">
              <a:latin typeface="Cambria Math"/>
              <a:cs typeface="Cambria Math"/>
            </a:endParaRPr>
          </a:p>
          <a:p>
            <a:pPr marL="458470">
              <a:lnSpc>
                <a:spcPts val="2305"/>
              </a:lnSpc>
            </a:pPr>
            <a:r>
              <a:rPr sz="2200" spc="-10" dirty="0">
                <a:latin typeface="Cambria Math"/>
                <a:cs typeface="Cambria Math"/>
              </a:rPr>
              <a:t>Mersenne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primes.</a:t>
            </a:r>
            <a:endParaRPr sz="2200" dirty="0">
              <a:latin typeface="Cambria Math"/>
              <a:cs typeface="Cambria Math"/>
            </a:endParaRPr>
          </a:p>
          <a:p>
            <a:pPr marL="458470" indent="-247015">
              <a:lnSpc>
                <a:spcPts val="2640"/>
              </a:lnSpc>
              <a:buClr>
                <a:srgbClr val="0E6EC5"/>
              </a:buClr>
              <a:buSzPct val="84090"/>
              <a:buFont typeface="Segoe UI Symbol"/>
              <a:buChar char="⚫"/>
              <a:tabLst>
                <a:tab pos="459105" algn="l"/>
                <a:tab pos="2482850" algn="l"/>
              </a:tabLst>
            </a:pPr>
            <a:r>
              <a:rPr sz="2200" dirty="0">
                <a:latin typeface="Cambria Math"/>
                <a:cs typeface="Cambria Math"/>
              </a:rPr>
              <a:t>2</a:t>
            </a:r>
            <a:r>
              <a:rPr sz="2175" baseline="24904" dirty="0">
                <a:latin typeface="Cambria Math"/>
                <a:cs typeface="Cambria Math"/>
              </a:rPr>
              <a:t>11</a:t>
            </a:r>
            <a:r>
              <a:rPr sz="2175" spc="52" baseline="24904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−</a:t>
            </a:r>
            <a:r>
              <a:rPr sz="23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490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=</a:t>
            </a:r>
            <a:r>
              <a:rPr sz="23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2047	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not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Mersenne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prime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since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2047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23∙89.</a:t>
            </a:r>
            <a:endParaRPr sz="2200" dirty="0">
              <a:latin typeface="Cambria Math"/>
              <a:cs typeface="Cambria Math"/>
            </a:endParaRPr>
          </a:p>
          <a:p>
            <a:pPr marL="458470" indent="-247015">
              <a:lnSpc>
                <a:spcPts val="2700"/>
              </a:lnSpc>
              <a:buClr>
                <a:srgbClr val="0E6EC5"/>
              </a:buClr>
              <a:buSzPct val="84090"/>
              <a:buFont typeface="Segoe UI Symbol"/>
              <a:buChar char="⚫"/>
              <a:tabLst>
                <a:tab pos="459105" algn="l"/>
                <a:tab pos="5616575" algn="l"/>
              </a:tabLst>
            </a:pPr>
            <a:r>
              <a:rPr sz="2200" spc="-15" dirty="0">
                <a:latin typeface="Cambria Math"/>
                <a:cs typeface="Cambria Math"/>
              </a:rPr>
              <a:t>There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efficient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test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for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determining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if	</a:t>
            </a:r>
            <a:r>
              <a:rPr sz="2200" spc="-30" dirty="0">
                <a:latin typeface="Cambria Math"/>
                <a:cs typeface="Cambria Math"/>
              </a:rPr>
              <a:t>2</a:t>
            </a:r>
            <a:r>
              <a:rPr sz="2325" spc="-44" baseline="23297" dirty="0">
                <a:latin typeface="Cambria Math"/>
                <a:cs typeface="Cambria Math"/>
              </a:rPr>
              <a:t>p</a:t>
            </a:r>
            <a:r>
              <a:rPr sz="2325" spc="-22" baseline="23297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−</a:t>
            </a:r>
            <a:r>
              <a:rPr sz="23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45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prime.</a:t>
            </a:r>
            <a:endParaRPr sz="2200" dirty="0">
              <a:latin typeface="Cambria Math"/>
              <a:cs typeface="Cambria Math"/>
            </a:endParaRPr>
          </a:p>
          <a:p>
            <a:pPr marL="458470" indent="-24701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459105" algn="l"/>
              </a:tabLst>
            </a:pP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largest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known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prime numbers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Mersenne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primes.</a:t>
            </a:r>
            <a:endParaRPr sz="2200" dirty="0">
              <a:latin typeface="Cambria Math"/>
              <a:cs typeface="Cambria Math"/>
            </a:endParaRPr>
          </a:p>
          <a:p>
            <a:pPr marL="458470" marR="74930" indent="-247015">
              <a:lnSpc>
                <a:spcPct val="77100"/>
              </a:lnSpc>
              <a:spcBef>
                <a:spcPts val="61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459105" algn="l"/>
              </a:tabLst>
            </a:pPr>
            <a:r>
              <a:rPr sz="2200" spc="-5" dirty="0">
                <a:latin typeface="Cambria Math"/>
                <a:cs typeface="Cambria Math"/>
              </a:rPr>
              <a:t>As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mid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2011,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47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Mersenne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primes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were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known,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the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largest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2</a:t>
            </a:r>
            <a:r>
              <a:rPr sz="2175" baseline="24904" dirty="0">
                <a:latin typeface="Cambria Math"/>
                <a:cs typeface="Cambria Math"/>
              </a:rPr>
              <a:t>43,112,609</a:t>
            </a:r>
            <a:r>
              <a:rPr sz="2175" spc="232" baseline="24904" dirty="0">
                <a:latin typeface="Cambria Math"/>
                <a:cs typeface="Cambria Math"/>
              </a:rPr>
              <a:t> </a:t>
            </a:r>
            <a:r>
              <a:rPr sz="2300" spc="-80" dirty="0">
                <a:latin typeface="Cambria Math"/>
                <a:cs typeface="Cambria Math"/>
              </a:rPr>
              <a:t>−</a:t>
            </a:r>
            <a:r>
              <a:rPr sz="23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1, which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has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nearly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13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million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decimal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digits.</a:t>
            </a:r>
          </a:p>
          <a:p>
            <a:pPr marL="458470" marR="353695" indent="-247015">
              <a:lnSpc>
                <a:spcPct val="80500"/>
              </a:lnSpc>
              <a:spcBef>
                <a:spcPts val="47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459105" algn="l"/>
              </a:tabLst>
            </a:pP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Great</a:t>
            </a:r>
            <a:r>
              <a:rPr sz="2200" i="1" spc="-5" dirty="0">
                <a:latin typeface="Constantia"/>
                <a:cs typeface="Constantia"/>
              </a:rPr>
              <a:t> </a:t>
            </a:r>
            <a:r>
              <a:rPr sz="2200" i="1" spc="-15" dirty="0">
                <a:latin typeface="Constantia"/>
                <a:cs typeface="Constantia"/>
              </a:rPr>
              <a:t>Internet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i="1" spc="-15" dirty="0">
                <a:latin typeface="Constantia"/>
                <a:cs typeface="Constantia"/>
              </a:rPr>
              <a:t>Mersenne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Prime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15" dirty="0">
                <a:latin typeface="Constantia"/>
                <a:cs typeface="Constantia"/>
              </a:rPr>
              <a:t>Search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GIMPS</a:t>
            </a:r>
            <a:r>
              <a:rPr sz="2200" spc="-5" dirty="0">
                <a:latin typeface="Cambria Math"/>
                <a:cs typeface="Cambria Math"/>
              </a:rPr>
              <a:t>)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distributed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computing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project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to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search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for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new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Mersenne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Primes.</a:t>
            </a:r>
            <a:endParaRPr sz="2200" dirty="0">
              <a:latin typeface="Cambria Math"/>
              <a:cs typeface="Cambria Math"/>
            </a:endParaRPr>
          </a:p>
          <a:p>
            <a:pPr marL="1388110">
              <a:lnSpc>
                <a:spcPct val="100000"/>
              </a:lnSpc>
            </a:pPr>
            <a:r>
              <a:rPr sz="2200" u="heavy" spc="-1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ambria Math"/>
                <a:cs typeface="Cambria Math"/>
                <a:hlinkClick r:id="rId7"/>
              </a:rPr>
              <a:t>http://www.mersenne.org/</a:t>
            </a:r>
            <a:endParaRPr sz="2200" dirty="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9200" y="381000"/>
            <a:ext cx="896112" cy="104089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99428" y="703834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Marin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Mersenne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9428" y="978153"/>
            <a:ext cx="1138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(</a:t>
            </a:r>
            <a:r>
              <a:rPr sz="1800" spc="-30" dirty="0">
                <a:latin typeface="Constantia"/>
                <a:cs typeface="Constantia"/>
              </a:rPr>
              <a:t>1</a:t>
            </a:r>
            <a:r>
              <a:rPr sz="1800" dirty="0">
                <a:latin typeface="Constantia"/>
                <a:cs typeface="Constantia"/>
              </a:rPr>
              <a:t>58</a:t>
            </a:r>
            <a:r>
              <a:rPr sz="1800" spc="5" dirty="0">
                <a:latin typeface="Constantia"/>
                <a:cs typeface="Constantia"/>
              </a:rPr>
              <a:t>8</a:t>
            </a:r>
            <a:r>
              <a:rPr sz="1800" dirty="0">
                <a:latin typeface="Constantia"/>
                <a:cs typeface="Constantia"/>
              </a:rPr>
              <a:t>-1</a:t>
            </a:r>
            <a:r>
              <a:rPr sz="1800" spc="-10" dirty="0">
                <a:latin typeface="Constantia"/>
                <a:cs typeface="Constantia"/>
              </a:rPr>
              <a:t>6</a:t>
            </a:r>
            <a:r>
              <a:rPr sz="1800" spc="5" dirty="0">
                <a:latin typeface="Constantia"/>
                <a:cs typeface="Constantia"/>
              </a:rPr>
              <a:t>4</a:t>
            </a:r>
            <a:r>
              <a:rPr sz="1800" dirty="0">
                <a:latin typeface="Constantia"/>
                <a:cs typeface="Constantia"/>
              </a:rPr>
              <a:t>8)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91058"/>
            <a:ext cx="52260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Inverse </a:t>
            </a:r>
            <a:r>
              <a:rPr dirty="0"/>
              <a:t>of</a:t>
            </a:r>
            <a:r>
              <a:rPr spc="-35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dirty="0"/>
              <a:t>modulo</a:t>
            </a:r>
            <a:r>
              <a:rPr spc="-30" dirty="0"/>
              <a:t> </a:t>
            </a:r>
            <a:r>
              <a:rPr i="1" dirty="0">
                <a:latin typeface="Calibri"/>
                <a:cs typeface="Calibri"/>
              </a:rPr>
              <a:t>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308557"/>
            <a:ext cx="8041640" cy="45554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6385" marR="5080" indent="-274320" algn="just">
              <a:lnSpc>
                <a:spcPct val="90300"/>
              </a:lnSpc>
              <a:spcBef>
                <a:spcPts val="35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following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theorem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guarantees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inverse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modulo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 </a:t>
            </a:r>
            <a:r>
              <a:rPr sz="2200" i="1" spc="-5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exists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whenever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-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relatively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prime.</a:t>
            </a:r>
            <a:r>
              <a:rPr sz="2200" spc="509" dirty="0">
                <a:latin typeface="Constantia"/>
                <a:cs typeface="Constantia"/>
              </a:rPr>
              <a:t> </a:t>
            </a:r>
            <a:r>
              <a:rPr sz="2200" spc="-80" dirty="0">
                <a:latin typeface="Constantia"/>
                <a:cs typeface="Constantia"/>
              </a:rPr>
              <a:t>Two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relatively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prime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when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gcd(</a:t>
            </a:r>
            <a:r>
              <a:rPr sz="2200" i="1" spc="-20" dirty="0">
                <a:latin typeface="Constantia"/>
                <a:cs typeface="Constantia"/>
              </a:rPr>
              <a:t>a</a:t>
            </a:r>
            <a:r>
              <a:rPr sz="2200" spc="-20" dirty="0">
                <a:latin typeface="Constantia"/>
                <a:cs typeface="Constantia"/>
              </a:rPr>
              <a:t>,</a:t>
            </a:r>
            <a:r>
              <a:rPr sz="2200" i="1" spc="-20" dirty="0">
                <a:latin typeface="Constantia"/>
                <a:cs typeface="Constantia"/>
              </a:rPr>
              <a:t>b</a:t>
            </a:r>
            <a:r>
              <a:rPr sz="2200" spc="-20" dirty="0">
                <a:latin typeface="Constantia"/>
                <a:cs typeface="Constantia"/>
              </a:rPr>
              <a:t>)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286385" marR="144145" indent="-79375">
              <a:lnSpc>
                <a:spcPct val="89900"/>
              </a:lnSpc>
              <a:spcBef>
                <a:spcPts val="530"/>
              </a:spcBef>
            </a:pPr>
            <a:r>
              <a:rPr sz="2200" b="1" spc="-10" dirty="0">
                <a:latin typeface="Constantia"/>
                <a:cs typeface="Constantia"/>
              </a:rPr>
              <a:t>Theorem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onstantia"/>
                <a:cs typeface="Constantia"/>
              </a:rPr>
              <a:t>: If </a:t>
            </a:r>
            <a:r>
              <a:rPr sz="2200" i="1" spc="-5" dirty="0">
                <a:latin typeface="Constantia"/>
                <a:cs typeface="Constantia"/>
              </a:rPr>
              <a:t>a </a:t>
            </a:r>
            <a:r>
              <a:rPr sz="2200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m </a:t>
            </a:r>
            <a:r>
              <a:rPr sz="2200" spc="-20" dirty="0">
                <a:latin typeface="Constantia"/>
                <a:cs typeface="Constantia"/>
              </a:rPr>
              <a:t>are relatively </a:t>
            </a:r>
            <a:r>
              <a:rPr sz="2200" spc="-5" dirty="0">
                <a:latin typeface="Constantia"/>
                <a:cs typeface="Constantia"/>
              </a:rPr>
              <a:t>prime </a:t>
            </a:r>
            <a:r>
              <a:rPr sz="2200" spc="-15" dirty="0">
                <a:latin typeface="Constantia"/>
                <a:cs typeface="Constantia"/>
              </a:rPr>
              <a:t>integers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m </a:t>
            </a:r>
            <a:r>
              <a:rPr sz="2200" spc="-5" dirty="0">
                <a:latin typeface="Constantia"/>
                <a:cs typeface="Constantia"/>
              </a:rPr>
              <a:t>&gt;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onstantia"/>
                <a:cs typeface="Constantia"/>
              </a:rPr>
              <a:t>,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 an </a:t>
            </a:r>
            <a:r>
              <a:rPr sz="2200" spc="-15" dirty="0">
                <a:latin typeface="Constantia"/>
                <a:cs typeface="Constantia"/>
              </a:rPr>
              <a:t>inverse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i="1" spc="-5" dirty="0">
                <a:latin typeface="Constantia"/>
                <a:cs typeface="Constantia"/>
              </a:rPr>
              <a:t>a </a:t>
            </a:r>
            <a:r>
              <a:rPr sz="2200" spc="-10" dirty="0">
                <a:latin typeface="Constantia"/>
                <a:cs typeface="Constantia"/>
              </a:rPr>
              <a:t>modulo </a:t>
            </a:r>
            <a:r>
              <a:rPr sz="2200" i="1" spc="-5" dirty="0">
                <a:latin typeface="Constantia"/>
                <a:cs typeface="Constantia"/>
              </a:rPr>
              <a:t>m </a:t>
            </a:r>
            <a:r>
              <a:rPr sz="2200" spc="-10" dirty="0">
                <a:latin typeface="Constantia"/>
                <a:cs typeface="Constantia"/>
              </a:rPr>
              <a:t>exists. </a:t>
            </a:r>
            <a:r>
              <a:rPr sz="2200" spc="-15" dirty="0">
                <a:latin typeface="Constantia"/>
                <a:cs typeface="Constantia"/>
              </a:rPr>
              <a:t>Furthermore, </a:t>
            </a:r>
            <a:r>
              <a:rPr sz="2200" spc="-5" dirty="0">
                <a:latin typeface="Constantia"/>
                <a:cs typeface="Constantia"/>
              </a:rPr>
              <a:t>this </a:t>
            </a:r>
            <a:r>
              <a:rPr sz="2200" spc="-20" dirty="0">
                <a:latin typeface="Constantia"/>
                <a:cs typeface="Constantia"/>
              </a:rPr>
              <a:t>inverse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unique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modulo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. (This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means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there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unique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positive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ā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less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inverse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modulo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every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other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inverse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modulo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congruent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ā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modulo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.)</a:t>
            </a:r>
            <a:endParaRPr sz="2200" dirty="0">
              <a:latin typeface="Constantia"/>
              <a:cs typeface="Constantia"/>
            </a:endParaRPr>
          </a:p>
          <a:p>
            <a:pPr marL="291465">
              <a:lnSpc>
                <a:spcPts val="2510"/>
              </a:lnSpc>
              <a:spcBef>
                <a:spcPts val="275"/>
              </a:spcBef>
              <a:tabLst>
                <a:tab pos="1229995" algn="l"/>
              </a:tabLst>
            </a:pPr>
            <a:r>
              <a:rPr sz="2200" b="1" spc="-10" dirty="0">
                <a:latin typeface="Constantia"/>
                <a:cs typeface="Constantia"/>
              </a:rPr>
              <a:t>Proof</a:t>
            </a:r>
            <a:r>
              <a:rPr sz="2200" spc="-10" dirty="0">
                <a:latin typeface="Constantia"/>
                <a:cs typeface="Constantia"/>
              </a:rPr>
              <a:t>:	</a:t>
            </a:r>
            <a:r>
              <a:rPr sz="2200" spc="-15" dirty="0">
                <a:latin typeface="Constantia"/>
                <a:cs typeface="Constantia"/>
              </a:rPr>
              <a:t>Since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gcd(</a:t>
            </a:r>
            <a:r>
              <a:rPr sz="2200" i="1" spc="-20" dirty="0">
                <a:latin typeface="Constantia"/>
                <a:cs typeface="Constantia"/>
              </a:rPr>
              <a:t>a</a:t>
            </a:r>
            <a:r>
              <a:rPr sz="2200" spc="-20" dirty="0">
                <a:latin typeface="Constantia"/>
                <a:cs typeface="Constantia"/>
              </a:rPr>
              <a:t>,</a:t>
            </a:r>
            <a:r>
              <a:rPr sz="2200" i="1" spc="-20" dirty="0">
                <a:latin typeface="Constantia"/>
                <a:cs typeface="Constantia"/>
              </a:rPr>
              <a:t>m</a:t>
            </a:r>
            <a:r>
              <a:rPr sz="2200" spc="-20" dirty="0">
                <a:latin typeface="Constantia"/>
                <a:cs typeface="Constantia"/>
              </a:rPr>
              <a:t>)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</a:t>
            </a: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10" dirty="0">
                <a:latin typeface="Constantia"/>
                <a:cs typeface="Constantia"/>
              </a:rPr>
              <a:t>,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Theorem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6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Section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4.3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there</a:t>
            </a:r>
            <a:endParaRPr sz="2200" dirty="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  <a:tabLst>
                <a:tab pos="1809114" algn="l"/>
                <a:tab pos="3997960" algn="l"/>
              </a:tabLst>
            </a:pP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integers	</a:t>
            </a:r>
            <a:r>
              <a:rPr sz="2200" i="1" spc="-5" dirty="0">
                <a:latin typeface="Constantia"/>
                <a:cs typeface="Constantia"/>
              </a:rPr>
              <a:t>s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t </a:t>
            </a:r>
            <a:r>
              <a:rPr sz="2200" spc="-5" dirty="0">
                <a:latin typeface="Constantia"/>
                <a:cs typeface="Constantia"/>
              </a:rPr>
              <a:t>such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	</a:t>
            </a:r>
            <a:r>
              <a:rPr sz="2200" i="1" spc="-5" dirty="0">
                <a:latin typeface="Constantia"/>
                <a:cs typeface="Constantia"/>
              </a:rPr>
              <a:t>sa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tm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15" dirty="0">
                <a:latin typeface="Constantia"/>
                <a:cs typeface="Constantia"/>
              </a:rPr>
              <a:t>Hence,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sa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+ </a:t>
            </a:r>
            <a:r>
              <a:rPr sz="2000" i="1" spc="-5" dirty="0">
                <a:latin typeface="Constantia"/>
                <a:cs typeface="Constantia"/>
              </a:rPr>
              <a:t>tm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spc="-5" dirty="0">
                <a:latin typeface="Constantia"/>
                <a:cs typeface="Constantia"/>
              </a:rPr>
              <a:t> mod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).</a:t>
            </a: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10" dirty="0">
                <a:latin typeface="Constantia"/>
                <a:cs typeface="Constantia"/>
              </a:rPr>
              <a:t>Since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tm</a:t>
            </a:r>
            <a:r>
              <a:rPr sz="2000" i="1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 mod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follows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sa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 mod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2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20" dirty="0">
                <a:latin typeface="Constantia"/>
                <a:cs typeface="Constantia"/>
              </a:rPr>
              <a:t>Consequently,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s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inverse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modulo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uniqueness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inverse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Exercise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9807" y="5550408"/>
            <a:ext cx="178307" cy="178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3736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Finding</a:t>
            </a:r>
            <a:r>
              <a:rPr spc="-85" dirty="0"/>
              <a:t> </a:t>
            </a:r>
            <a:r>
              <a:rPr spc="-30" dirty="0"/>
              <a:t>Inverses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460957"/>
            <a:ext cx="795210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Euclidean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algorithm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Bézout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coefficients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gives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systematic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approaches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finding</a:t>
            </a:r>
            <a:r>
              <a:rPr sz="2400" spc="-15" dirty="0">
                <a:latin typeface="Constantia"/>
                <a:cs typeface="Constantia"/>
              </a:rPr>
              <a:t> inverses.</a:t>
            </a:r>
            <a:endParaRPr sz="2400" dirty="0">
              <a:latin typeface="Constantia"/>
              <a:cs typeface="Constantia"/>
            </a:endParaRPr>
          </a:p>
          <a:p>
            <a:pPr marL="3048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Find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inverse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modulo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7.</a:t>
            </a:r>
          </a:p>
          <a:p>
            <a:pPr marL="3048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Because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spc="-15" dirty="0">
                <a:latin typeface="Cambria Math"/>
                <a:cs typeface="Cambria Math"/>
              </a:rPr>
              <a:t>3,7</a:t>
            </a:r>
            <a:r>
              <a:rPr sz="2400" spc="-15" dirty="0">
                <a:latin typeface="Constantia"/>
                <a:cs typeface="Constantia"/>
              </a:rPr>
              <a:t>)</a:t>
            </a:r>
            <a:r>
              <a:rPr sz="2400" dirty="0">
                <a:latin typeface="Constantia"/>
                <a:cs typeface="Constantia"/>
              </a:rPr>
              <a:t> 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Theorem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1,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inverse</a:t>
            </a:r>
            <a:endParaRPr sz="2400" dirty="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modulo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exists.</a:t>
            </a:r>
            <a:endParaRPr sz="2400" dirty="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  <a:tab pos="4466590" algn="l"/>
              </a:tabLst>
            </a:pPr>
            <a:r>
              <a:rPr sz="2200" spc="-15" dirty="0">
                <a:latin typeface="Constantia"/>
                <a:cs typeface="Constantia"/>
              </a:rPr>
              <a:t>Using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Euclidian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algorithm:	</a:t>
            </a:r>
            <a:r>
              <a:rPr sz="2200" spc="-5" dirty="0">
                <a:latin typeface="Cambria Math"/>
                <a:cs typeface="Cambria Math"/>
              </a:rPr>
              <a:t>7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2∙3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1.</a:t>
            </a:r>
            <a:endParaRPr sz="2200" dirty="0">
              <a:latin typeface="Cambria Math"/>
              <a:cs typeface="Cambria Math"/>
            </a:endParaRPr>
          </a:p>
          <a:p>
            <a:pPr marL="715010" lvl="1" indent="-30988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15010" algn="l"/>
                <a:tab pos="715645" algn="l"/>
                <a:tab pos="4018279" algn="l"/>
              </a:tabLst>
            </a:pPr>
            <a:r>
              <a:rPr sz="2200" spc="-25" dirty="0">
                <a:latin typeface="Constantia"/>
                <a:cs typeface="Constantia"/>
              </a:rPr>
              <a:t>From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this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equation,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get	</a:t>
            </a:r>
            <a:r>
              <a:rPr sz="2200" spc="-5" dirty="0">
                <a:latin typeface="Cambria Math"/>
                <a:cs typeface="Cambria Math"/>
              </a:rPr>
              <a:t>−2∙3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 </a:t>
            </a:r>
            <a:r>
              <a:rPr sz="2200" spc="-10" dirty="0">
                <a:latin typeface="Cambria Math"/>
                <a:cs typeface="Cambria Math"/>
              </a:rPr>
              <a:t>1∙7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see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that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−2</a:t>
            </a:r>
            <a:endParaRPr sz="2200" dirty="0">
              <a:latin typeface="Cambria Math"/>
              <a:cs typeface="Cambria Math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spc="-5" dirty="0">
                <a:latin typeface="Cambria Math"/>
                <a:cs typeface="Cambria Math"/>
              </a:rPr>
              <a:t> 1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</a:t>
            </a:r>
            <a:r>
              <a:rPr sz="2200" spc="-10" dirty="0">
                <a:latin typeface="Cambria Math"/>
                <a:cs typeface="Cambria Math"/>
              </a:rPr>
              <a:t>é</a:t>
            </a:r>
            <a:r>
              <a:rPr sz="2200" spc="-10" dirty="0">
                <a:latin typeface="Constantia"/>
                <a:cs typeface="Constantia"/>
              </a:rPr>
              <a:t>zout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coefficients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7.</a:t>
            </a:r>
            <a:endParaRPr sz="2200" dirty="0">
              <a:latin typeface="Cambria Math"/>
              <a:cs typeface="Cambria Math"/>
            </a:endParaRPr>
          </a:p>
          <a:p>
            <a:pPr marL="715010" lvl="1" indent="-30988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15010" algn="l"/>
                <a:tab pos="715645" algn="l"/>
              </a:tabLst>
            </a:pPr>
            <a:r>
              <a:rPr sz="2200" spc="-5" dirty="0">
                <a:latin typeface="Cambria Math"/>
                <a:cs typeface="Cambria Math"/>
              </a:rPr>
              <a:t>Hence,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−2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 </a:t>
            </a:r>
            <a:r>
              <a:rPr sz="2200" spc="-20" dirty="0">
                <a:latin typeface="Cambria Math"/>
                <a:cs typeface="Cambria Math"/>
              </a:rPr>
              <a:t>inverse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 3</a:t>
            </a:r>
            <a:r>
              <a:rPr sz="2200" spc="-10" dirty="0">
                <a:latin typeface="Cambria Math"/>
                <a:cs typeface="Cambria Math"/>
              </a:rPr>
              <a:t> modulo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7</a:t>
            </a:r>
            <a:r>
              <a:rPr sz="2200" spc="-5" dirty="0" smtClean="0">
                <a:latin typeface="Cambria Math"/>
                <a:cs typeface="Cambria Math"/>
              </a:rPr>
              <a:t>.</a:t>
            </a:r>
            <a:r>
              <a:rPr lang="en-US" sz="2200" spc="-5" dirty="0" smtClean="0">
                <a:latin typeface="Cambria Math"/>
                <a:cs typeface="Cambria Math"/>
              </a:rPr>
              <a:t>  </a:t>
            </a:r>
            <a:endParaRPr sz="2200" dirty="0">
              <a:latin typeface="Cambria Math"/>
              <a:cs typeface="Cambria Math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Cambria Math"/>
                <a:cs typeface="Cambria Math"/>
              </a:rPr>
              <a:t>Also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every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integer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congruent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to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−2 modulo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7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inverse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endParaRPr sz="2200" dirty="0">
              <a:latin typeface="Cambria Math"/>
              <a:cs typeface="Cambria Math"/>
            </a:endParaRPr>
          </a:p>
          <a:p>
            <a:pPr marL="65278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modulo</a:t>
            </a:r>
            <a:r>
              <a:rPr sz="2200" spc="-10" dirty="0">
                <a:latin typeface="Cambria Math"/>
                <a:cs typeface="Cambria Math"/>
              </a:rPr>
              <a:t> 7, </a:t>
            </a:r>
            <a:r>
              <a:rPr sz="2200" spc="-5" dirty="0">
                <a:latin typeface="Cambria Math"/>
                <a:cs typeface="Cambria Math"/>
              </a:rPr>
              <a:t>i.e.,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5,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−9,</a:t>
            </a:r>
            <a:r>
              <a:rPr sz="2200" spc="-10" dirty="0">
                <a:latin typeface="Cambria Math"/>
                <a:cs typeface="Cambria Math"/>
              </a:rPr>
              <a:t> 12,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etc.</a:t>
            </a:r>
            <a:endParaRPr sz="22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5537884"/>
            <a:ext cx="408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-2*3(mod 7) = -6 mod 7 =  1</a:t>
            </a:r>
          </a:p>
          <a:p>
            <a:r>
              <a:rPr lang="en-US" dirty="0" smtClean="0"/>
              <a:t>-9 * 3 (mod 7) = -27 mod 7 =1</a:t>
            </a:r>
          </a:p>
          <a:p>
            <a:r>
              <a:rPr lang="en-US" dirty="0" smtClean="0"/>
              <a:t>-2 *12 (mod 7) = -24 mod 7 = 1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303" y="5894483"/>
            <a:ext cx="3736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 </a:t>
            </a:r>
            <a:r>
              <a:rPr lang="en-US" dirty="0" smtClean="0">
                <a:latin typeface="Cambria Math"/>
                <a:cs typeface="Cambria Math"/>
              </a:rPr>
              <a:t>≡ 5 (mod 7)</a:t>
            </a:r>
          </a:p>
          <a:p>
            <a:r>
              <a:rPr lang="en-US" dirty="0" smtClean="0">
                <a:latin typeface="Cambria Math"/>
              </a:rPr>
              <a:t>-2 </a:t>
            </a:r>
            <a:r>
              <a:rPr lang="en-US" dirty="0" smtClean="0">
                <a:latin typeface="Cambria Math"/>
                <a:cs typeface="Cambria Math"/>
              </a:rPr>
              <a:t>≡ -9 (mod 7)</a:t>
            </a:r>
          </a:p>
          <a:p>
            <a:r>
              <a:rPr lang="en-US" dirty="0" smtClean="0">
                <a:latin typeface="Cambria Math"/>
              </a:rPr>
              <a:t>-2 </a:t>
            </a:r>
            <a:r>
              <a:rPr lang="en-US" dirty="0" smtClean="0">
                <a:latin typeface="Cambria Math"/>
                <a:cs typeface="Cambria Math"/>
              </a:rPr>
              <a:t>≡ 12 (mod 7)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41503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Finding</a:t>
            </a:r>
            <a:r>
              <a:rPr sz="5000" spc="-95" dirty="0"/>
              <a:t> </a:t>
            </a:r>
            <a:r>
              <a:rPr sz="5000" spc="-30" dirty="0"/>
              <a:t>Inverses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64540" y="1882267"/>
            <a:ext cx="7433309" cy="8972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Find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inverse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101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modulo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4620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76200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First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Euclidian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algorithm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show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569086"/>
            <a:ext cx="2637155" cy="31064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580"/>
              </a:spcBef>
            </a:pPr>
            <a:r>
              <a:rPr sz="2400" spc="-10" dirty="0">
                <a:latin typeface="Constantia"/>
                <a:cs typeface="Constantia"/>
              </a:rPr>
              <a:t>gcd(</a:t>
            </a:r>
            <a:r>
              <a:rPr sz="2400" spc="-10" dirty="0">
                <a:latin typeface="Cambria Math"/>
                <a:cs typeface="Cambria Math"/>
              </a:rPr>
              <a:t>101,4620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200" spc="-10" dirty="0">
                <a:latin typeface="Cambria Math"/>
                <a:cs typeface="Cambria Math"/>
              </a:rPr>
              <a:t>4620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45∙101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75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mbria Math"/>
                <a:cs typeface="Cambria Math"/>
              </a:rPr>
              <a:t>101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1∙75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26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mbria Math"/>
                <a:cs typeface="Cambria Math"/>
              </a:rPr>
              <a:t>75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2∙26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23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mbria Math"/>
                <a:cs typeface="Cambria Math"/>
              </a:rPr>
              <a:t>26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1∙23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23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7∙3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1∙2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2∙1</a:t>
            </a:r>
            <a:endParaRPr sz="22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5734303"/>
            <a:ext cx="2186940" cy="8515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15" dirty="0">
                <a:latin typeface="Constantia"/>
                <a:cs typeface="Constantia"/>
              </a:rPr>
              <a:t>Since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last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nonzero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remainder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gcd(</a:t>
            </a:r>
            <a:r>
              <a:rPr sz="1800" spc="-10" dirty="0">
                <a:latin typeface="Cambria Math"/>
                <a:cs typeface="Cambria Math"/>
              </a:rPr>
              <a:t>101,4260</a:t>
            </a:r>
            <a:r>
              <a:rPr sz="1800" spc="-10" dirty="0">
                <a:latin typeface="Constantia"/>
                <a:cs typeface="Constantia"/>
              </a:rPr>
              <a:t>)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60775" y="2889285"/>
            <a:ext cx="5023485" cy="30378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latin typeface="Constantia"/>
                <a:cs typeface="Constantia"/>
              </a:rPr>
              <a:t>Working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Backwards:</a:t>
            </a:r>
            <a:endParaRPr sz="18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1∙2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2001520" algn="l"/>
              </a:tabLst>
            </a:pP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1∙(23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	7∙3)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 ∙23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8∙3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1 = −1∙23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 </a:t>
            </a:r>
            <a:r>
              <a:rPr sz="2200" spc="-10" dirty="0">
                <a:latin typeface="Cambria Math"/>
                <a:cs typeface="Cambria Math"/>
              </a:rPr>
              <a:t>8∙(26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1∙23)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 8∙26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− 9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∙23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8∙26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9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∙(75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2∙26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)=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26∙26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− 9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∙75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26∙(101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1∙75)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− 9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∙75</a:t>
            </a:r>
            <a:endParaRPr sz="2200" dirty="0">
              <a:latin typeface="Cambria Math"/>
              <a:cs typeface="Cambria Math"/>
            </a:endParaRPr>
          </a:p>
          <a:p>
            <a:pPr marL="693420">
              <a:lnSpc>
                <a:spcPts val="2610"/>
              </a:lnSpc>
              <a:spcBef>
                <a:spcPts val="60"/>
              </a:spcBef>
            </a:pP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26∙101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35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∙75</a:t>
            </a:r>
            <a:endParaRPr sz="2200" dirty="0">
              <a:latin typeface="Cambria Math"/>
              <a:cs typeface="Cambria Math"/>
            </a:endParaRPr>
          </a:p>
          <a:p>
            <a:pPr marL="12700">
              <a:lnSpc>
                <a:spcPts val="2610"/>
              </a:lnSpc>
            </a:pPr>
            <a:r>
              <a:rPr sz="2200" spc="-5" dirty="0">
                <a:latin typeface="Cambria Math"/>
                <a:cs typeface="Cambria Math"/>
              </a:rPr>
              <a:t>1 = </a:t>
            </a:r>
            <a:r>
              <a:rPr sz="2200" spc="-10" dirty="0">
                <a:latin typeface="Cambria Math"/>
                <a:cs typeface="Cambria Math"/>
              </a:rPr>
              <a:t>26∙101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 </a:t>
            </a:r>
            <a:r>
              <a:rPr sz="2200" spc="-10" dirty="0">
                <a:latin typeface="Cambria Math"/>
                <a:cs typeface="Cambria Math"/>
              </a:rPr>
              <a:t>35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∙(42620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45∙101)</a:t>
            </a:r>
            <a:endParaRPr sz="2200" dirty="0">
              <a:latin typeface="Cambria Math"/>
              <a:cs typeface="Cambria Math"/>
            </a:endParaRPr>
          </a:p>
          <a:p>
            <a:pPr marL="445134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35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∙42620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1601∙101</a:t>
            </a:r>
            <a:endParaRPr sz="220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3200" y="6019800"/>
            <a:ext cx="3886200" cy="368935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5" dirty="0">
                <a:latin typeface="Constantia"/>
                <a:cs typeface="Constantia"/>
              </a:rPr>
              <a:t>B</a:t>
            </a:r>
            <a:r>
              <a:rPr sz="1800" spc="-5" dirty="0">
                <a:latin typeface="Cambria Math"/>
                <a:cs typeface="Cambria Math"/>
              </a:rPr>
              <a:t>é</a:t>
            </a:r>
            <a:r>
              <a:rPr sz="1800" spc="-5" dirty="0">
                <a:latin typeface="Constantia"/>
                <a:cs typeface="Constantia"/>
              </a:rPr>
              <a:t>zout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coefficients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" dirty="0">
                <a:latin typeface="Cambria Math"/>
                <a:cs typeface="Cambria Math"/>
              </a:rPr>
              <a:t>35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3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1601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5600" y="5943600"/>
            <a:ext cx="2286000" cy="64643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2075" marR="166370">
              <a:lnSpc>
                <a:spcPts val="2110"/>
              </a:lnSpc>
              <a:spcBef>
                <a:spcPts val="434"/>
              </a:spcBef>
            </a:pPr>
            <a:r>
              <a:rPr sz="1800" dirty="0">
                <a:latin typeface="Cambria Math"/>
                <a:cs typeface="Cambria Math"/>
              </a:rPr>
              <a:t>1601 is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inverse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of </a:t>
            </a:r>
            <a:r>
              <a:rPr sz="1800" spc="-3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101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modulo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42620</a:t>
            </a:r>
          </a:p>
        </p:txBody>
      </p:sp>
      <p:sp>
        <p:nvSpPr>
          <p:cNvPr id="15" name="object 15"/>
          <p:cNvSpPr/>
          <p:nvPr/>
        </p:nvSpPr>
        <p:spPr>
          <a:xfrm>
            <a:off x="2128773" y="3505200"/>
            <a:ext cx="1452880" cy="1680845"/>
          </a:xfrm>
          <a:custGeom>
            <a:avLst/>
            <a:gdLst/>
            <a:ahLst/>
            <a:cxnLst/>
            <a:rect l="l" t="t" r="r" b="b"/>
            <a:pathLst>
              <a:path w="1452879" h="1680845">
                <a:moveTo>
                  <a:pt x="1436163" y="19055"/>
                </a:moveTo>
                <a:lnTo>
                  <a:pt x="1424300" y="23131"/>
                </a:lnTo>
                <a:lnTo>
                  <a:pt x="0" y="1672208"/>
                </a:lnTo>
                <a:lnTo>
                  <a:pt x="9651" y="1680591"/>
                </a:lnTo>
                <a:lnTo>
                  <a:pt x="1433882" y="31322"/>
                </a:lnTo>
                <a:lnTo>
                  <a:pt x="1436163" y="19055"/>
                </a:lnTo>
                <a:close/>
              </a:path>
              <a:path w="1452879" h="1680845">
                <a:moveTo>
                  <a:pt x="1451631" y="5334"/>
                </a:moveTo>
                <a:lnTo>
                  <a:pt x="1439672" y="5334"/>
                </a:lnTo>
                <a:lnTo>
                  <a:pt x="1449197" y="13588"/>
                </a:lnTo>
                <a:lnTo>
                  <a:pt x="1433882" y="31322"/>
                </a:lnTo>
                <a:lnTo>
                  <a:pt x="1421384" y="98551"/>
                </a:lnTo>
                <a:lnTo>
                  <a:pt x="1423670" y="101854"/>
                </a:lnTo>
                <a:lnTo>
                  <a:pt x="1430527" y="103124"/>
                </a:lnTo>
                <a:lnTo>
                  <a:pt x="1433829" y="100837"/>
                </a:lnTo>
                <a:lnTo>
                  <a:pt x="1451631" y="5334"/>
                </a:lnTo>
                <a:close/>
              </a:path>
              <a:path w="1452879" h="1680845">
                <a:moveTo>
                  <a:pt x="1452626" y="0"/>
                </a:moveTo>
                <a:lnTo>
                  <a:pt x="1355598" y="33274"/>
                </a:lnTo>
                <a:lnTo>
                  <a:pt x="1353820" y="36829"/>
                </a:lnTo>
                <a:lnTo>
                  <a:pt x="1354963" y="40132"/>
                </a:lnTo>
                <a:lnTo>
                  <a:pt x="1356105" y="43561"/>
                </a:lnTo>
                <a:lnTo>
                  <a:pt x="1359662" y="45338"/>
                </a:lnTo>
                <a:lnTo>
                  <a:pt x="1424300" y="23131"/>
                </a:lnTo>
                <a:lnTo>
                  <a:pt x="1439672" y="5334"/>
                </a:lnTo>
                <a:lnTo>
                  <a:pt x="1451631" y="5334"/>
                </a:lnTo>
                <a:lnTo>
                  <a:pt x="1452626" y="0"/>
                </a:lnTo>
                <a:close/>
              </a:path>
              <a:path w="1452879" h="1680845">
                <a:moveTo>
                  <a:pt x="1443188" y="8382"/>
                </a:moveTo>
                <a:lnTo>
                  <a:pt x="1438148" y="8382"/>
                </a:lnTo>
                <a:lnTo>
                  <a:pt x="1446529" y="15494"/>
                </a:lnTo>
                <a:lnTo>
                  <a:pt x="1436163" y="19055"/>
                </a:lnTo>
                <a:lnTo>
                  <a:pt x="1433882" y="31322"/>
                </a:lnTo>
                <a:lnTo>
                  <a:pt x="1449197" y="13588"/>
                </a:lnTo>
                <a:lnTo>
                  <a:pt x="1443188" y="8382"/>
                </a:lnTo>
                <a:close/>
              </a:path>
              <a:path w="1452879" h="1680845">
                <a:moveTo>
                  <a:pt x="1439672" y="5334"/>
                </a:moveTo>
                <a:lnTo>
                  <a:pt x="1424300" y="23131"/>
                </a:lnTo>
                <a:lnTo>
                  <a:pt x="1436163" y="19055"/>
                </a:lnTo>
                <a:lnTo>
                  <a:pt x="1438148" y="8382"/>
                </a:lnTo>
                <a:lnTo>
                  <a:pt x="1443188" y="8382"/>
                </a:lnTo>
                <a:lnTo>
                  <a:pt x="1439672" y="5334"/>
                </a:lnTo>
                <a:close/>
              </a:path>
              <a:path w="1452879" h="1680845">
                <a:moveTo>
                  <a:pt x="1438148" y="8382"/>
                </a:moveTo>
                <a:lnTo>
                  <a:pt x="1436163" y="19055"/>
                </a:lnTo>
                <a:lnTo>
                  <a:pt x="1446529" y="15494"/>
                </a:lnTo>
                <a:lnTo>
                  <a:pt x="1438148" y="8382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477328"/>
          </a:xfrm>
        </p:spPr>
        <p:txBody>
          <a:bodyPr/>
          <a:lstStyle/>
          <a:p>
            <a:r>
              <a:rPr lang="en-US" sz="4800" spc="-5" dirty="0"/>
              <a:t>Using </a:t>
            </a:r>
            <a:r>
              <a:rPr lang="en-US" sz="4800" spc="-30" dirty="0"/>
              <a:t>Inverses</a:t>
            </a:r>
            <a:r>
              <a:rPr lang="en-US" sz="4800" spc="5" dirty="0"/>
              <a:t> </a:t>
            </a:r>
            <a:r>
              <a:rPr lang="en-US" sz="4800" spc="-20" dirty="0"/>
              <a:t>to</a:t>
            </a:r>
            <a:r>
              <a:rPr lang="en-US" sz="4800" spc="-10" dirty="0"/>
              <a:t> </a:t>
            </a:r>
            <a:r>
              <a:rPr lang="en-US" sz="4800" spc="-15" dirty="0"/>
              <a:t>Solve</a:t>
            </a:r>
            <a:r>
              <a:rPr lang="en-US" sz="4800" spc="10" dirty="0"/>
              <a:t> </a:t>
            </a:r>
            <a:r>
              <a:rPr lang="en-US" sz="4800" spc="-10" dirty="0" smtClean="0"/>
              <a:t>Congruence's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76999"/>
          </a:xfrm>
        </p:spPr>
        <p:txBody>
          <a:bodyPr/>
          <a:lstStyle/>
          <a:p>
            <a:r>
              <a:rPr lang="en-US" sz="1800" dirty="0"/>
              <a:t>What</a:t>
            </a:r>
            <a:r>
              <a:rPr lang="en-US" sz="1800" spc="-120" dirty="0"/>
              <a:t> </a:t>
            </a:r>
            <a:r>
              <a:rPr lang="en-US" sz="1800" spc="-10" dirty="0"/>
              <a:t>are</a:t>
            </a:r>
            <a:r>
              <a:rPr lang="en-US" sz="1800" spc="-70" dirty="0"/>
              <a:t> </a:t>
            </a:r>
            <a:r>
              <a:rPr lang="en-US" sz="1800" spc="-5" dirty="0"/>
              <a:t>the</a:t>
            </a:r>
            <a:r>
              <a:rPr lang="en-US" sz="1800" spc="-90" dirty="0"/>
              <a:t> </a:t>
            </a:r>
            <a:r>
              <a:rPr lang="en-US" sz="1800" dirty="0"/>
              <a:t>solutions</a:t>
            </a:r>
            <a:r>
              <a:rPr lang="en-US" sz="1800" spc="-125" dirty="0"/>
              <a:t> </a:t>
            </a:r>
            <a:r>
              <a:rPr lang="en-US" sz="1800" dirty="0"/>
              <a:t>of</a:t>
            </a:r>
            <a:r>
              <a:rPr lang="en-US" sz="1800" spc="25" dirty="0"/>
              <a:t> </a:t>
            </a:r>
            <a:r>
              <a:rPr lang="en-US" sz="1800" spc="-5" dirty="0"/>
              <a:t>the</a:t>
            </a:r>
            <a:r>
              <a:rPr lang="en-US" sz="1800" spc="400" dirty="0"/>
              <a:t> </a:t>
            </a:r>
            <a:r>
              <a:rPr lang="en-US" sz="1800" spc="-10" dirty="0"/>
              <a:t>congruence</a:t>
            </a:r>
            <a:r>
              <a:rPr lang="en-US" sz="1800" spc="-85" dirty="0"/>
              <a:t> </a:t>
            </a:r>
            <a:r>
              <a:rPr lang="en-US" sz="1800" dirty="0">
                <a:latin typeface="Cambria Math"/>
                <a:cs typeface="Cambria Math"/>
              </a:rPr>
              <a:t>3</a:t>
            </a:r>
            <a:r>
              <a:rPr lang="en-US" sz="1800" i="1" dirty="0"/>
              <a:t>x</a:t>
            </a:r>
            <a:r>
              <a:rPr lang="en-US" sz="1800" dirty="0">
                <a:latin typeface="Cambria Math"/>
                <a:cs typeface="Cambria Math"/>
              </a:rPr>
              <a:t>≡</a:t>
            </a:r>
            <a:r>
              <a:rPr lang="en-US" sz="1800" spc="65" dirty="0">
                <a:latin typeface="Cambria Math"/>
                <a:cs typeface="Cambria Math"/>
              </a:rPr>
              <a:t> </a:t>
            </a:r>
            <a:r>
              <a:rPr lang="en-US" sz="1800" spc="-5" dirty="0">
                <a:latin typeface="Cambria Math"/>
                <a:cs typeface="Cambria Math"/>
              </a:rPr>
              <a:t>4</a:t>
            </a:r>
            <a:r>
              <a:rPr lang="en-US" sz="1800" spc="-5" dirty="0"/>
              <a:t>(</a:t>
            </a:r>
            <a:r>
              <a:rPr lang="en-US" sz="1800" spc="5" dirty="0"/>
              <a:t> </a:t>
            </a:r>
            <a:r>
              <a:rPr lang="en-US" sz="1800" dirty="0"/>
              <a:t>mod</a:t>
            </a:r>
            <a:r>
              <a:rPr lang="en-US" sz="1800" spc="-15" dirty="0"/>
              <a:t> </a:t>
            </a:r>
            <a:r>
              <a:rPr lang="en-US" sz="1800" spc="-5" dirty="0">
                <a:latin typeface="Cambria Math"/>
                <a:cs typeface="Cambria Math"/>
              </a:rPr>
              <a:t>7</a:t>
            </a:r>
            <a:r>
              <a:rPr lang="en-US" sz="1800" spc="-5" dirty="0" smtClean="0"/>
              <a:t>)        (</a:t>
            </a:r>
            <a:r>
              <a:rPr lang="en-US" sz="1800" spc="-5" dirty="0" err="1" smtClean="0"/>
              <a:t>i</a:t>
            </a:r>
            <a:r>
              <a:rPr lang="en-US" sz="1800" spc="-5" dirty="0" smtClean="0"/>
              <a:t>)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95376" y="2514600"/>
            <a:ext cx="763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75" dirty="0">
                <a:latin typeface="Constantia"/>
                <a:cs typeface="Constantia"/>
              </a:rPr>
              <a:t>We </a:t>
            </a:r>
            <a:r>
              <a:rPr lang="en-US" spc="-5" dirty="0">
                <a:latin typeface="Constantia"/>
                <a:cs typeface="Constantia"/>
              </a:rPr>
              <a:t>found that </a:t>
            </a:r>
            <a:r>
              <a:rPr lang="en-US" dirty="0">
                <a:latin typeface="Cambria Math"/>
                <a:cs typeface="Cambria Math"/>
              </a:rPr>
              <a:t>−2 </a:t>
            </a:r>
            <a:r>
              <a:rPr lang="en-US" spc="-5" dirty="0">
                <a:latin typeface="Constantia"/>
                <a:cs typeface="Constantia"/>
              </a:rPr>
              <a:t>is </a:t>
            </a:r>
            <a:r>
              <a:rPr lang="en-US" dirty="0">
                <a:latin typeface="Constantia"/>
                <a:cs typeface="Constantia"/>
              </a:rPr>
              <a:t>an </a:t>
            </a:r>
            <a:r>
              <a:rPr lang="en-US" spc="-15" dirty="0">
                <a:latin typeface="Constantia"/>
                <a:cs typeface="Constantia"/>
              </a:rPr>
              <a:t>inverse </a:t>
            </a:r>
            <a:r>
              <a:rPr lang="en-US" dirty="0">
                <a:latin typeface="Constantia"/>
                <a:cs typeface="Constantia"/>
              </a:rPr>
              <a:t>of </a:t>
            </a:r>
            <a:r>
              <a:rPr lang="en-US" dirty="0">
                <a:latin typeface="Cambria Math"/>
                <a:cs typeface="Cambria Math"/>
              </a:rPr>
              <a:t>3 </a:t>
            </a:r>
            <a:r>
              <a:rPr lang="en-US" spc="-5" dirty="0">
                <a:latin typeface="Constantia"/>
                <a:cs typeface="Constantia"/>
              </a:rPr>
              <a:t>modulo </a:t>
            </a:r>
            <a:r>
              <a:rPr lang="en-US" dirty="0">
                <a:latin typeface="Cambria Math"/>
                <a:cs typeface="Cambria Math"/>
              </a:rPr>
              <a:t>7 </a:t>
            </a:r>
            <a:r>
              <a:rPr lang="en-US" spc="-15" dirty="0">
                <a:latin typeface="Constantia"/>
                <a:cs typeface="Constantia"/>
              </a:rPr>
              <a:t>(two </a:t>
            </a:r>
            <a:r>
              <a:rPr lang="en-US" dirty="0">
                <a:latin typeface="Constantia"/>
                <a:cs typeface="Constantia"/>
              </a:rPr>
              <a:t>slides </a:t>
            </a:r>
            <a:r>
              <a:rPr lang="en-US" spc="5" dirty="0">
                <a:latin typeface="Constantia"/>
                <a:cs typeface="Constantia"/>
              </a:rPr>
              <a:t> </a:t>
            </a:r>
            <a:r>
              <a:rPr lang="en-US" spc="-5" dirty="0">
                <a:latin typeface="Constantia"/>
                <a:cs typeface="Constantia"/>
              </a:rPr>
              <a:t>back)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376" y="3124200"/>
            <a:ext cx="77104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both sides of (</a:t>
            </a:r>
            <a:r>
              <a:rPr lang="en-US" dirty="0" err="1" smtClean="0"/>
              <a:t>i</a:t>
            </a:r>
            <a:r>
              <a:rPr lang="en-US" dirty="0" smtClean="0"/>
              <a:t>) by 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" y="3745468"/>
            <a:ext cx="2628900" cy="4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5376" y="3733800"/>
            <a:ext cx="290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(-2)x  </a:t>
            </a:r>
            <a:r>
              <a:rPr lang="en-US" dirty="0">
                <a:latin typeface="Cambria Math"/>
                <a:cs typeface="Cambria Math"/>
              </a:rPr>
              <a:t>≡</a:t>
            </a:r>
            <a:r>
              <a:rPr lang="en-US" dirty="0" smtClean="0"/>
              <a:t>  4(-2) (mod 7)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" y="4608731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-6x </a:t>
            </a:r>
            <a:r>
              <a:rPr lang="en-US" dirty="0" smtClean="0">
                <a:latin typeface="Cambria Math"/>
                <a:cs typeface="Cambria Math"/>
              </a:rPr>
              <a:t>≡ -8 (mod 7)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943" y="5339290"/>
            <a:ext cx="26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x = -6x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3505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-8 (mod 7)</a:t>
            </a:r>
          </a:p>
          <a:p>
            <a:endParaRPr lang="en-US" dirty="0"/>
          </a:p>
          <a:p>
            <a:r>
              <a:rPr lang="en-US" dirty="0" smtClean="0"/>
              <a:t>X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533929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6, 13, 20, 27, can be solution of the system of congruence.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86773"/>
            <a:ext cx="8267700" cy="1231106"/>
          </a:xfrm>
        </p:spPr>
        <p:txBody>
          <a:bodyPr/>
          <a:lstStyle/>
          <a:p>
            <a:r>
              <a:rPr lang="en-US" sz="4000" dirty="0" smtClean="0"/>
              <a:t>Example using </a:t>
            </a:r>
            <a:r>
              <a:rPr lang="en-US" sz="4000" dirty="0" err="1" smtClean="0"/>
              <a:t>Eucleadin</a:t>
            </a:r>
            <a:r>
              <a:rPr lang="en-US" sz="4000" dirty="0" smtClean="0"/>
              <a:t> </a:t>
            </a:r>
            <a:r>
              <a:rPr lang="en-US" sz="4000" dirty="0" err="1" smtClean="0"/>
              <a:t>Algo</a:t>
            </a:r>
            <a:r>
              <a:rPr lang="en-US" sz="4000" dirty="0" smtClean="0"/>
              <a:t> and Linear Combinations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435" y="1600200"/>
            <a:ext cx="3752566" cy="430887"/>
          </a:xfrm>
        </p:spPr>
        <p:txBody>
          <a:bodyPr/>
          <a:lstStyle/>
          <a:p>
            <a:r>
              <a:rPr lang="en-US" dirty="0" smtClean="0"/>
              <a:t>`Solve 13x </a:t>
            </a:r>
            <a:r>
              <a:rPr lang="en-US" sz="2800" dirty="0" smtClean="0">
                <a:latin typeface="Cambria Math"/>
                <a:cs typeface="Cambria Math"/>
              </a:rPr>
              <a:t>≡ 6 (mod 37)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2286000"/>
            <a:ext cx="3848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of Find Inverse of 13 (mod 37)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8956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gcd</a:t>
            </a:r>
            <a:r>
              <a:rPr lang="en-US" dirty="0" smtClean="0"/>
              <a:t>(13, 37)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435" y="3581400"/>
            <a:ext cx="31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37 = 13(2) + 11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" y="4070866"/>
            <a:ext cx="31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= 11(1) + 2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4754321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= 2(5) + 1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847" y="543777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= 1 (2) + 0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359072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 = 37 – 2(13)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8347" y="4144721"/>
            <a:ext cx="195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 = 13 – 11 (1)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483984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= 1(11) – 5(2)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" y="59932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= 1(11) – 5(2)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0" y="599326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= 1(11) – 5(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13 – 11 (1)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3000" y="3581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= 11 – 5(13)+5(11)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1= -5(13) + 6(11)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4514053"/>
            <a:ext cx="28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1= -5(13) + </a:t>
            </a:r>
            <a:r>
              <a:rPr lang="en-US" dirty="0" smtClean="0">
                <a:solidFill>
                  <a:srgbClr val="FF0000"/>
                </a:solidFill>
              </a:rPr>
              <a:t>6(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37 – 2(13)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520917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= -5(13) + 6(37) -12(13)</a:t>
            </a:r>
          </a:p>
          <a:p>
            <a:r>
              <a:rPr lang="en-US" dirty="0" smtClean="0"/>
              <a:t>1 = -17(13) + 6(37)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9623" y="5993262"/>
            <a:ext cx="313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Bzout</a:t>
            </a:r>
            <a:r>
              <a:rPr lang="en-US" dirty="0" smtClean="0"/>
              <a:t> co-efficient are : -17 and 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141787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of 13 (mod 37) is 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1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8200"/>
            <a:ext cx="3752566" cy="430887"/>
          </a:xfrm>
        </p:spPr>
        <p:txBody>
          <a:bodyPr/>
          <a:lstStyle/>
          <a:p>
            <a:r>
              <a:rPr lang="en-US" dirty="0" smtClean="0"/>
              <a:t>`Solve 13x </a:t>
            </a:r>
            <a:r>
              <a:rPr lang="en-US" sz="2800" dirty="0" smtClean="0">
                <a:latin typeface="Cambria Math"/>
                <a:cs typeface="Cambria Math"/>
              </a:rPr>
              <a:t>≡ 6 (mod 37)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828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 -17 at the both sides of equation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667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13(-17) x</a:t>
            </a:r>
            <a:r>
              <a:rPr lang="en-US" dirty="0" smtClean="0">
                <a:latin typeface="Cambria Math"/>
                <a:cs typeface="Cambria Math"/>
              </a:rPr>
              <a:t>≡ 6 (-17) (mod 37)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581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13(-17)x = 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7244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>
                <a:latin typeface="Cambria Math"/>
                <a:cs typeface="Cambria Math"/>
              </a:rPr>
              <a:t>≡ -102 (mod 37)</a:t>
            </a:r>
          </a:p>
          <a:p>
            <a:r>
              <a:rPr lang="en-US" dirty="0" smtClean="0">
                <a:latin typeface="Cambria Math"/>
              </a:rPr>
              <a:t>X </a:t>
            </a:r>
            <a:r>
              <a:rPr lang="en-US" dirty="0" smtClean="0">
                <a:latin typeface="Cambria Math"/>
                <a:cs typeface="Cambria Math"/>
              </a:rPr>
              <a:t>≡ 9</a:t>
            </a:r>
          </a:p>
          <a:p>
            <a:endParaRPr lang="en-US" dirty="0">
              <a:latin typeface="Cambria Math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057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here the solutions can be,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9, 9+37, 9+ 2(37), 9 + 3 (37)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5149"/>
            <a:ext cx="7512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Using </a:t>
            </a:r>
            <a:r>
              <a:rPr sz="4000" spc="-30" dirty="0"/>
              <a:t>Inverses</a:t>
            </a:r>
            <a:r>
              <a:rPr sz="4000" spc="5" dirty="0"/>
              <a:t> </a:t>
            </a:r>
            <a:r>
              <a:rPr sz="4000" spc="-20" dirty="0"/>
              <a:t>to</a:t>
            </a:r>
            <a:r>
              <a:rPr sz="4000" spc="-10" dirty="0"/>
              <a:t> </a:t>
            </a:r>
            <a:r>
              <a:rPr sz="4000" spc="-15" dirty="0"/>
              <a:t>Solve</a:t>
            </a:r>
            <a:r>
              <a:rPr sz="4000" spc="10" dirty="0"/>
              <a:t> </a:t>
            </a:r>
            <a:r>
              <a:rPr sz="4000" spc="-10" dirty="0"/>
              <a:t>Congruences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313433"/>
            <a:ext cx="7989570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61009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  <a:tab pos="3611245" algn="l"/>
              </a:tabLst>
            </a:pPr>
            <a:r>
              <a:rPr sz="2000" spc="-75" dirty="0">
                <a:latin typeface="Constantia"/>
                <a:cs typeface="Constantia"/>
              </a:rPr>
              <a:t>We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solve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congruence	</a:t>
            </a:r>
            <a:r>
              <a:rPr sz="2000" i="1" dirty="0">
                <a:latin typeface="Constantia"/>
                <a:cs typeface="Constantia"/>
              </a:rPr>
              <a:t>ax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-10" dirty="0">
                <a:latin typeface="Constantia"/>
                <a:cs typeface="Constantia"/>
              </a:rPr>
              <a:t> by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multiplying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both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sides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ā.</a:t>
            </a:r>
            <a:endParaRPr sz="2000" dirty="0">
              <a:latin typeface="Constantia"/>
              <a:cs typeface="Constantia"/>
            </a:endParaRPr>
          </a:p>
          <a:p>
            <a:pPr marL="286385" marR="143510" indent="27305">
              <a:lnSpc>
                <a:spcPct val="110000"/>
              </a:lnSpc>
              <a:spcBef>
                <a:spcPts val="240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4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What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solutions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congruence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3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</a:t>
            </a:r>
            <a:r>
              <a:rPr sz="2000" spc="-5" dirty="0">
                <a:latin typeface="Constantia"/>
                <a:cs typeface="Constantia"/>
              </a:rPr>
              <a:t>(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).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Solution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75" dirty="0">
                <a:latin typeface="Constantia"/>
                <a:cs typeface="Constantia"/>
              </a:rPr>
              <a:t>We </a:t>
            </a:r>
            <a:r>
              <a:rPr sz="2000" spc="-5" dirty="0">
                <a:latin typeface="Constantia"/>
                <a:cs typeface="Constantia"/>
              </a:rPr>
              <a:t>found that </a:t>
            </a:r>
            <a:r>
              <a:rPr sz="2000" dirty="0">
                <a:latin typeface="Cambria Math"/>
                <a:cs typeface="Cambria Math"/>
              </a:rPr>
              <a:t>−2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an </a:t>
            </a:r>
            <a:r>
              <a:rPr sz="2000" spc="-15" dirty="0">
                <a:latin typeface="Constantia"/>
                <a:cs typeface="Constantia"/>
              </a:rPr>
              <a:t>inverse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dirty="0">
                <a:latin typeface="Cambria Math"/>
                <a:cs typeface="Cambria Math"/>
              </a:rPr>
              <a:t>3 </a:t>
            </a:r>
            <a:r>
              <a:rPr sz="2000" spc="-5" dirty="0">
                <a:latin typeface="Constantia"/>
                <a:cs typeface="Constantia"/>
              </a:rPr>
              <a:t>modulo </a:t>
            </a:r>
            <a:r>
              <a:rPr sz="2000" dirty="0">
                <a:latin typeface="Cambria Math"/>
                <a:cs typeface="Cambria Math"/>
              </a:rPr>
              <a:t>7 </a:t>
            </a:r>
            <a:r>
              <a:rPr sz="2000" spc="-15" dirty="0">
                <a:latin typeface="Constantia"/>
                <a:cs typeface="Constantia"/>
              </a:rPr>
              <a:t>(two </a:t>
            </a:r>
            <a:r>
              <a:rPr sz="2000" dirty="0">
                <a:latin typeface="Constantia"/>
                <a:cs typeface="Constantia"/>
              </a:rPr>
              <a:t>slides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back).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75" dirty="0">
                <a:latin typeface="Constantia"/>
                <a:cs typeface="Constantia"/>
              </a:rPr>
              <a:t>We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both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sides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congruence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by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−2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onstantia"/>
                <a:cs typeface="Constantia"/>
              </a:rPr>
              <a:t>giving</a:t>
            </a:r>
            <a:endParaRPr sz="2000" dirty="0">
              <a:latin typeface="Constantia"/>
              <a:cs typeface="Constantia"/>
            </a:endParaRPr>
          </a:p>
          <a:p>
            <a:pPr marR="4328160" algn="r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ambria Math"/>
                <a:cs typeface="Cambria Math"/>
              </a:rPr>
              <a:t>−2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3</a:t>
            </a:r>
            <a:r>
              <a:rPr sz="2000" i="1" spc="-5" dirty="0">
                <a:latin typeface="Constantia"/>
                <a:cs typeface="Constantia"/>
              </a:rPr>
              <a:t>x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−2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7</a:t>
            </a:r>
            <a:r>
              <a:rPr sz="2000" dirty="0">
                <a:latin typeface="Constantia"/>
                <a:cs typeface="Constantia"/>
              </a:rPr>
              <a:t>).</a:t>
            </a:r>
          </a:p>
          <a:p>
            <a:pPr marL="3295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tantia"/>
                <a:cs typeface="Constantia"/>
              </a:rPr>
              <a:t>Because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−6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4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−8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6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follows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</a:p>
          <a:p>
            <a:pPr marL="286385">
              <a:lnSpc>
                <a:spcPct val="100000"/>
              </a:lnSpc>
              <a:tabLst>
                <a:tab pos="2876550" algn="l"/>
              </a:tabLst>
            </a:pPr>
            <a:r>
              <a:rPr sz="2000" dirty="0">
                <a:latin typeface="Constantia"/>
                <a:cs typeface="Constantia"/>
              </a:rPr>
              <a:t>solution,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−8	≡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6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286385" marR="5080" indent="39370">
              <a:lnSpc>
                <a:spcPct val="99800"/>
              </a:lnSpc>
              <a:spcBef>
                <a:spcPts val="484"/>
              </a:spcBef>
              <a:tabLst>
                <a:tab pos="1902460" algn="l"/>
              </a:tabLst>
            </a:pPr>
            <a:r>
              <a:rPr sz="2000" spc="-75" dirty="0">
                <a:latin typeface="Constantia"/>
                <a:cs typeface="Constantia"/>
              </a:rPr>
              <a:t>We </a:t>
            </a:r>
            <a:r>
              <a:rPr sz="2000" dirty="0">
                <a:latin typeface="Constantia"/>
                <a:cs typeface="Constantia"/>
              </a:rPr>
              <a:t>need </a:t>
            </a:r>
            <a:r>
              <a:rPr sz="2000" spc="-15" dirty="0">
                <a:latin typeface="Constantia"/>
                <a:cs typeface="Constantia"/>
              </a:rPr>
              <a:t>to </a:t>
            </a:r>
            <a:r>
              <a:rPr sz="2000" spc="-5" dirty="0">
                <a:latin typeface="Constantia"/>
                <a:cs typeface="Constantia"/>
              </a:rPr>
              <a:t>determine if every </a:t>
            </a:r>
            <a:r>
              <a:rPr sz="2000" i="1" dirty="0">
                <a:latin typeface="Constantia"/>
                <a:cs typeface="Constantia"/>
              </a:rPr>
              <a:t>x </a:t>
            </a:r>
            <a:r>
              <a:rPr sz="2000" spc="-5" dirty="0">
                <a:latin typeface="Constantia"/>
                <a:cs typeface="Constantia"/>
              </a:rPr>
              <a:t>with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 6 </a:t>
            </a:r>
            <a:r>
              <a:rPr sz="2000" dirty="0">
                <a:latin typeface="Constantia"/>
                <a:cs typeface="Constantia"/>
              </a:rPr>
              <a:t>(mod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 is </a:t>
            </a:r>
            <a:r>
              <a:rPr sz="2000" dirty="0">
                <a:latin typeface="Constantia"/>
                <a:cs typeface="Constantia"/>
              </a:rPr>
              <a:t>a solution.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Assume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that	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 6 </a:t>
            </a:r>
            <a:r>
              <a:rPr sz="2000" dirty="0">
                <a:latin typeface="Constantia"/>
                <a:cs typeface="Constantia"/>
              </a:rPr>
              <a:t>(mod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). By Theorem </a:t>
            </a:r>
            <a:r>
              <a:rPr sz="2000" dirty="0">
                <a:latin typeface="Cambria Math"/>
                <a:cs typeface="Cambria Math"/>
              </a:rPr>
              <a:t>5 </a:t>
            </a:r>
            <a:r>
              <a:rPr sz="2000" dirty="0">
                <a:latin typeface="Constantia"/>
                <a:cs typeface="Constantia"/>
              </a:rPr>
              <a:t>of Section </a:t>
            </a:r>
            <a:r>
              <a:rPr sz="2000" spc="-5" dirty="0">
                <a:latin typeface="Cambria Math"/>
                <a:cs typeface="Cambria Math"/>
              </a:rPr>
              <a:t>4.1</a:t>
            </a:r>
            <a:r>
              <a:rPr sz="2000" spc="-5" dirty="0">
                <a:latin typeface="Constantia"/>
                <a:cs typeface="Constantia"/>
              </a:rPr>
              <a:t>, it </a:t>
            </a:r>
            <a:r>
              <a:rPr sz="2000" spc="-10" dirty="0">
                <a:latin typeface="Constantia"/>
                <a:cs typeface="Constantia"/>
              </a:rPr>
              <a:t>follows 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that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3</a:t>
            </a:r>
            <a:r>
              <a:rPr sz="2000" i="1" spc="-5" dirty="0">
                <a:latin typeface="Constantia"/>
                <a:cs typeface="Constantia"/>
              </a:rPr>
              <a:t>x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6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=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18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</a:t>
            </a:r>
            <a:r>
              <a:rPr sz="2000" spc="-5" dirty="0">
                <a:latin typeface="Constantia"/>
                <a:cs typeface="Constantia"/>
              </a:rPr>
              <a:t>(</a:t>
            </a:r>
            <a:r>
              <a:rPr sz="2000" dirty="0">
                <a:latin typeface="Constantia"/>
                <a:cs typeface="Constantia"/>
              </a:rPr>
              <a:t> mod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which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shows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such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satisfy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congruence.</a:t>
            </a:r>
            <a:endParaRPr sz="2000" dirty="0">
              <a:latin typeface="Constantia"/>
              <a:cs typeface="Constantia"/>
            </a:endParaRPr>
          </a:p>
          <a:p>
            <a:pPr marL="324485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solutions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such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46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6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7</a:t>
            </a:r>
            <a:r>
              <a:rPr sz="2000" spc="-5" dirty="0">
                <a:latin typeface="Constantia"/>
                <a:cs typeface="Constantia"/>
              </a:rPr>
              <a:t>),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35" dirty="0">
                <a:latin typeface="Constantia"/>
                <a:cs typeface="Constantia"/>
              </a:rPr>
              <a:t>namely,</a:t>
            </a:r>
            <a:endParaRPr sz="2000" dirty="0">
              <a:latin typeface="Constantia"/>
              <a:cs typeface="Constantia"/>
            </a:endParaRPr>
          </a:p>
          <a:p>
            <a:pPr marR="4276725" algn="r">
              <a:lnSpc>
                <a:spcPct val="100000"/>
              </a:lnSpc>
              <a:tabLst>
                <a:tab pos="1711325" algn="l"/>
              </a:tabLst>
            </a:pPr>
            <a:r>
              <a:rPr sz="2000" spc="-5" dirty="0">
                <a:latin typeface="Cambria Math"/>
                <a:cs typeface="Cambria Math"/>
              </a:rPr>
              <a:t>6,13,20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and	</a:t>
            </a:r>
            <a:r>
              <a:rPr sz="2000" spc="-5" dirty="0">
                <a:latin typeface="Cambria Math"/>
                <a:cs typeface="Cambria Math"/>
              </a:rPr>
              <a:t>−1,</a:t>
            </a:r>
            <a:r>
              <a:rPr sz="2000" dirty="0">
                <a:latin typeface="Cambria Math"/>
                <a:cs typeface="Cambria Math"/>
              </a:rPr>
              <a:t> −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8,</a:t>
            </a:r>
            <a:r>
              <a:rPr sz="2000" dirty="0">
                <a:latin typeface="Cambria Math"/>
                <a:cs typeface="Cambria Math"/>
              </a:rPr>
              <a:t> −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15,…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6452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Greatest</a:t>
            </a:r>
            <a:r>
              <a:rPr sz="5000" spc="-40" dirty="0"/>
              <a:t> </a:t>
            </a:r>
            <a:r>
              <a:rPr sz="5000" spc="-5" dirty="0"/>
              <a:t>Common</a:t>
            </a:r>
            <a:r>
              <a:rPr sz="5000" spc="-40" dirty="0"/>
              <a:t> </a:t>
            </a:r>
            <a:r>
              <a:rPr sz="5000" spc="-5" dirty="0"/>
              <a:t>Divisor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55395" y="1883790"/>
            <a:ext cx="7739380" cy="4342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7310" marR="5080" indent="-55244">
              <a:lnSpc>
                <a:spcPct val="80000"/>
              </a:lnSpc>
              <a:spcBef>
                <a:spcPts val="675"/>
              </a:spcBef>
              <a:tabLst>
                <a:tab pos="5454015" algn="l"/>
              </a:tabLst>
            </a:pPr>
            <a:r>
              <a:rPr sz="2400" b="1" dirty="0">
                <a:latin typeface="Constantia"/>
                <a:cs typeface="Constantia"/>
              </a:rPr>
              <a:t>Definition</a:t>
            </a:r>
            <a:r>
              <a:rPr sz="2400" dirty="0">
                <a:latin typeface="Constantia"/>
                <a:cs typeface="Constantia"/>
              </a:rPr>
              <a:t>: </a:t>
            </a:r>
            <a:r>
              <a:rPr sz="2400" spc="5" dirty="0">
                <a:latin typeface="Constantia"/>
                <a:cs typeface="Constantia"/>
              </a:rPr>
              <a:t>Let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15" dirty="0">
                <a:latin typeface="Constantia"/>
                <a:cs typeface="Constantia"/>
              </a:rPr>
              <a:t>integers, </a:t>
            </a:r>
            <a:r>
              <a:rPr sz="2400" spc="-5" dirty="0">
                <a:latin typeface="Constantia"/>
                <a:cs typeface="Constantia"/>
              </a:rPr>
              <a:t>not both </a:t>
            </a:r>
            <a:r>
              <a:rPr sz="2400" spc="-30" dirty="0">
                <a:latin typeface="Constantia"/>
                <a:cs typeface="Constantia"/>
              </a:rPr>
              <a:t>zero.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largest integer </a:t>
            </a:r>
            <a:r>
              <a:rPr sz="2400" i="1" dirty="0">
                <a:latin typeface="Constantia"/>
                <a:cs typeface="Constantia"/>
              </a:rPr>
              <a:t>d </a:t>
            </a:r>
            <a:r>
              <a:rPr sz="2400" dirty="0">
                <a:latin typeface="Constantia"/>
                <a:cs typeface="Constantia"/>
              </a:rPr>
              <a:t>such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i="1" dirty="0">
                <a:latin typeface="Constantia"/>
                <a:cs typeface="Constantia"/>
              </a:rPr>
              <a:t>d </a:t>
            </a:r>
            <a:r>
              <a:rPr sz="2400" dirty="0">
                <a:latin typeface="Constantia"/>
                <a:cs typeface="Constantia"/>
              </a:rPr>
              <a:t>|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and also </a:t>
            </a:r>
            <a:r>
              <a:rPr sz="2400" i="1" dirty="0">
                <a:latin typeface="Constantia"/>
                <a:cs typeface="Constantia"/>
              </a:rPr>
              <a:t>d </a:t>
            </a:r>
            <a:r>
              <a:rPr sz="2400" dirty="0">
                <a:latin typeface="Constantia"/>
                <a:cs typeface="Constantia"/>
              </a:rPr>
              <a:t>|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spc="-5" dirty="0">
                <a:latin typeface="Constantia"/>
                <a:cs typeface="Constantia"/>
              </a:rPr>
              <a:t>is called the </a:t>
            </a:r>
            <a:r>
              <a:rPr sz="2400" dirty="0">
                <a:latin typeface="Constantia"/>
                <a:cs typeface="Constantia"/>
              </a:rPr>
              <a:t> g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2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ommon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d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	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  </a:t>
            </a:r>
            <a:r>
              <a:rPr sz="2400" spc="-5" dirty="0">
                <a:latin typeface="Constantia"/>
                <a:cs typeface="Constantia"/>
              </a:rPr>
              <a:t>divisor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i="1" spc="-15" dirty="0">
                <a:latin typeface="Constantia"/>
                <a:cs typeface="Constantia"/>
              </a:rPr>
              <a:t>a,b</a:t>
            </a:r>
            <a:r>
              <a:rPr sz="2400" spc="-15" dirty="0">
                <a:latin typeface="Constantia"/>
                <a:cs typeface="Constantia"/>
              </a:rPr>
              <a:t>).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nstantia"/>
              <a:cs typeface="Constantia"/>
            </a:endParaRPr>
          </a:p>
          <a:p>
            <a:pPr marL="67310" marR="139065" indent="30480">
              <a:lnSpc>
                <a:spcPct val="8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greatest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common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divisors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small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inspection.</a:t>
            </a:r>
            <a:endParaRPr sz="2400">
              <a:latin typeface="Constantia"/>
              <a:cs typeface="Constantia"/>
            </a:endParaRPr>
          </a:p>
          <a:p>
            <a:pPr marL="21590">
              <a:lnSpc>
                <a:spcPts val="2590"/>
              </a:lnSpc>
            </a:pPr>
            <a:r>
              <a:rPr sz="2400" b="1" spc="-5" dirty="0">
                <a:latin typeface="Constantia"/>
                <a:cs typeface="Constantia"/>
              </a:rPr>
              <a:t>E</a:t>
            </a:r>
            <a:r>
              <a:rPr sz="2400" b="1" spc="-15" dirty="0">
                <a:latin typeface="Constantia"/>
                <a:cs typeface="Constantia"/>
              </a:rPr>
              <a:t>x</a:t>
            </a:r>
            <a:r>
              <a:rPr sz="2400" b="1" dirty="0">
                <a:latin typeface="Constantia"/>
                <a:cs typeface="Constantia"/>
              </a:rPr>
              <a:t>ample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24 </a:t>
            </a:r>
            <a:r>
              <a:rPr sz="2400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  <a:p>
            <a:pPr marL="67310">
              <a:lnSpc>
                <a:spcPts val="2590"/>
              </a:lnSpc>
            </a:pPr>
            <a:r>
              <a:rPr sz="2400" dirty="0">
                <a:latin typeface="Cambria Math"/>
                <a:cs typeface="Cambria Math"/>
              </a:rPr>
              <a:t>36</a:t>
            </a:r>
            <a:r>
              <a:rPr sz="2400" dirty="0">
                <a:latin typeface="Constantia"/>
                <a:cs typeface="Constantia"/>
              </a:rPr>
              <a:t>?</a:t>
            </a:r>
            <a:endParaRPr sz="2400">
              <a:latin typeface="Constantia"/>
              <a:cs typeface="Constantia"/>
            </a:endParaRPr>
          </a:p>
          <a:p>
            <a:pPr marL="97790">
              <a:lnSpc>
                <a:spcPct val="100000"/>
              </a:lnSpc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spc="-15" dirty="0">
                <a:latin typeface="Cambria Math"/>
                <a:cs typeface="Cambria Math"/>
              </a:rPr>
              <a:t>24,36</a:t>
            </a:r>
            <a:r>
              <a:rPr sz="2400" spc="-15" dirty="0">
                <a:latin typeface="Constantia"/>
                <a:cs typeface="Constantia"/>
              </a:rPr>
              <a:t>)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12</a:t>
            </a:r>
            <a:endParaRPr sz="2400">
              <a:latin typeface="Cambria Math"/>
              <a:cs typeface="Cambria Math"/>
            </a:endParaRPr>
          </a:p>
          <a:p>
            <a:pPr marL="85725">
              <a:lnSpc>
                <a:spcPts val="2595"/>
              </a:lnSpc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greatest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divisor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17 </a:t>
            </a:r>
            <a:r>
              <a:rPr sz="2400" spc="-5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  <a:p>
            <a:pPr marL="67310">
              <a:lnSpc>
                <a:spcPts val="2595"/>
              </a:lnSpc>
            </a:pPr>
            <a:r>
              <a:rPr sz="2400" dirty="0">
                <a:latin typeface="Cambria Math"/>
                <a:cs typeface="Cambria Math"/>
              </a:rPr>
              <a:t>22</a:t>
            </a:r>
            <a:r>
              <a:rPr sz="2400" dirty="0">
                <a:latin typeface="Constantia"/>
                <a:cs typeface="Constantia"/>
              </a:rPr>
              <a:t>?</a:t>
            </a:r>
            <a:endParaRPr sz="2400">
              <a:latin typeface="Constantia"/>
              <a:cs typeface="Constantia"/>
            </a:endParaRPr>
          </a:p>
          <a:p>
            <a:pPr marL="97790">
              <a:lnSpc>
                <a:spcPct val="100000"/>
              </a:lnSpc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spc="-15" dirty="0">
                <a:latin typeface="Cambria Math"/>
                <a:cs typeface="Cambria Math"/>
              </a:rPr>
              <a:t>17,22</a:t>
            </a:r>
            <a:r>
              <a:rPr sz="2400" spc="-15" dirty="0">
                <a:latin typeface="Constantia"/>
                <a:cs typeface="Constantia"/>
              </a:rPr>
              <a:t>)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6452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Greatest</a:t>
            </a:r>
            <a:r>
              <a:rPr sz="5000" spc="-40" dirty="0"/>
              <a:t> </a:t>
            </a:r>
            <a:r>
              <a:rPr sz="5000" spc="-5" dirty="0"/>
              <a:t>Common</a:t>
            </a:r>
            <a:r>
              <a:rPr sz="5000" spc="-40" dirty="0"/>
              <a:t> </a:t>
            </a:r>
            <a:r>
              <a:rPr sz="5000" spc="-5" dirty="0"/>
              <a:t>Divisor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685291" y="1891411"/>
            <a:ext cx="7968615" cy="39820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37160" marR="732790" indent="-749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dirty="0">
                <a:latin typeface="Constantia"/>
                <a:cs typeface="Constantia"/>
              </a:rPr>
              <a:t>: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relatively</a:t>
            </a:r>
            <a:r>
              <a:rPr sz="2200" i="1" spc="-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prime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their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g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est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mm</a:t>
            </a:r>
            <a:r>
              <a:rPr sz="2200" spc="-5" dirty="0">
                <a:latin typeface="Constantia"/>
                <a:cs typeface="Constantia"/>
              </a:rPr>
              <a:t>on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</a:t>
            </a:r>
            <a:r>
              <a:rPr sz="2200" spc="-2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visor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62865">
              <a:lnSpc>
                <a:spcPct val="100000"/>
              </a:lnSpc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17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22</a:t>
            </a:r>
            <a:endParaRPr sz="2200">
              <a:latin typeface="Cambria Math"/>
              <a:cs typeface="Cambria Math"/>
            </a:endParaRPr>
          </a:p>
          <a:p>
            <a:pPr marL="71755">
              <a:lnSpc>
                <a:spcPts val="2375"/>
              </a:lnSpc>
              <a:spcBef>
                <a:spcPts val="5"/>
              </a:spcBef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dirty="0">
                <a:latin typeface="Constantia"/>
                <a:cs typeface="Constantia"/>
              </a:rPr>
              <a:t>: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baseline="-21072" dirty="0">
                <a:latin typeface="Cambria Math"/>
                <a:cs typeface="Cambria Math"/>
              </a:rPr>
              <a:t>1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baseline="-21072" dirty="0">
                <a:latin typeface="Cambria Math"/>
                <a:cs typeface="Cambria Math"/>
              </a:rPr>
              <a:t>2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5" dirty="0">
                <a:latin typeface="Constantia"/>
                <a:cs typeface="Constantia"/>
              </a:rPr>
              <a:t> …,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i="1" baseline="-21072" dirty="0">
                <a:latin typeface="Constantia"/>
                <a:cs typeface="Constantia"/>
              </a:rPr>
              <a:t>n</a:t>
            </a:r>
            <a:r>
              <a:rPr sz="2175" i="1" spc="225" baseline="-21072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pairwise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relatively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prime</a:t>
            </a:r>
            <a:endParaRPr sz="2200">
              <a:latin typeface="Constantia"/>
              <a:cs typeface="Constantia"/>
            </a:endParaRPr>
          </a:p>
          <a:p>
            <a:pPr marL="137160">
              <a:lnSpc>
                <a:spcPts val="2375"/>
              </a:lnSpc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gcd(</a:t>
            </a:r>
            <a:r>
              <a:rPr sz="2200" i="1" spc="-20" dirty="0">
                <a:latin typeface="Constantia"/>
                <a:cs typeface="Constantia"/>
              </a:rPr>
              <a:t>a</a:t>
            </a:r>
            <a:r>
              <a:rPr sz="2175" i="1" spc="-30" baseline="-21072" dirty="0">
                <a:latin typeface="Constantia"/>
                <a:cs typeface="Constantia"/>
              </a:rPr>
              <a:t>i</a:t>
            </a:r>
            <a:r>
              <a:rPr sz="2200" spc="-20" dirty="0">
                <a:latin typeface="Constantia"/>
                <a:cs typeface="Constantia"/>
              </a:rPr>
              <a:t>,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175" i="1" spc="-7" baseline="-21072" dirty="0">
                <a:latin typeface="Constantia"/>
                <a:cs typeface="Constantia"/>
              </a:rPr>
              <a:t>j</a:t>
            </a:r>
            <a:r>
              <a:rPr sz="2200" spc="-5" dirty="0">
                <a:latin typeface="Constantia"/>
                <a:cs typeface="Constantia"/>
              </a:rPr>
              <a:t>)=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whenever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 ≤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i="1" spc="-5" dirty="0">
                <a:latin typeface="Constantia"/>
                <a:cs typeface="Constantia"/>
              </a:rPr>
              <a:t>j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i="1" spc="-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62865">
              <a:lnSpc>
                <a:spcPts val="2375"/>
              </a:lnSpc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Determine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whether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10,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17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21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endParaRPr sz="2200">
              <a:latin typeface="Cambria Math"/>
              <a:cs typeface="Cambria Math"/>
            </a:endParaRPr>
          </a:p>
          <a:p>
            <a:pPr marL="137160">
              <a:lnSpc>
                <a:spcPts val="2375"/>
              </a:lnSpc>
            </a:pPr>
            <a:r>
              <a:rPr sz="2200" spc="-5" dirty="0">
                <a:latin typeface="Cambria Math"/>
                <a:cs typeface="Cambria Math"/>
              </a:rPr>
              <a:t>pairwise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relatively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prime.</a:t>
            </a:r>
            <a:endParaRPr sz="2200">
              <a:latin typeface="Cambria Math"/>
              <a:cs typeface="Cambria Math"/>
            </a:endParaRPr>
          </a:p>
          <a:p>
            <a:pPr marL="62865" marR="600710" indent="46990">
              <a:lnSpc>
                <a:spcPct val="90000"/>
              </a:lnSpc>
              <a:spcBef>
                <a:spcPts val="265"/>
              </a:spcBef>
            </a:pPr>
            <a:r>
              <a:rPr sz="2200" b="1" spc="-5" dirty="0">
                <a:latin typeface="Constantia"/>
                <a:cs typeface="Constantia"/>
              </a:rPr>
              <a:t>Solution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Because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gcd(10,17)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1,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gcd(10,21)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1,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 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gcd(17,21)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1,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10,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17,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21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pairwise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relatively</a:t>
            </a:r>
            <a:r>
              <a:rPr sz="2200" spc="7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prime. 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Determine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whether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integers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10,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19,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24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endParaRPr sz="2200">
              <a:latin typeface="Cambria Math"/>
              <a:cs typeface="Cambria Math"/>
            </a:endParaRPr>
          </a:p>
          <a:p>
            <a:pPr marL="137160">
              <a:lnSpc>
                <a:spcPts val="2125"/>
              </a:lnSpc>
            </a:pPr>
            <a:r>
              <a:rPr sz="2200" spc="-5" dirty="0">
                <a:latin typeface="Cambria Math"/>
                <a:cs typeface="Cambria Math"/>
              </a:rPr>
              <a:t>pairwise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relatively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prime.</a:t>
            </a:r>
            <a:endParaRPr sz="2200">
              <a:latin typeface="Cambria Math"/>
              <a:cs typeface="Cambria Math"/>
            </a:endParaRPr>
          </a:p>
          <a:p>
            <a:pPr marL="137160" marR="1032510" indent="-86995">
              <a:lnSpc>
                <a:spcPts val="2110"/>
              </a:lnSpc>
              <a:spcBef>
                <a:spcPts val="500"/>
              </a:spcBef>
            </a:pPr>
            <a:r>
              <a:rPr sz="2200" b="1" spc="-5" dirty="0">
                <a:latin typeface="Constantia"/>
                <a:cs typeface="Constantia"/>
              </a:rPr>
              <a:t>Solution</a:t>
            </a:r>
            <a:r>
              <a:rPr sz="2200" spc="-5" dirty="0">
                <a:latin typeface="Constantia"/>
                <a:cs typeface="Constantia"/>
              </a:rPr>
              <a:t>: </a:t>
            </a:r>
            <a:r>
              <a:rPr sz="2200" spc="-10" dirty="0">
                <a:latin typeface="Cambria Math"/>
                <a:cs typeface="Cambria Math"/>
              </a:rPr>
              <a:t>Because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gcd(10,24)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2,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10,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19,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24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not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pairwise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relatively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prime.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37" rIns="0" bIns="0" rtlCol="0">
            <a:spAutoFit/>
          </a:bodyPr>
          <a:lstStyle/>
          <a:p>
            <a:pPr marL="381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Finding</a:t>
            </a:r>
            <a:r>
              <a:rPr sz="4000" spc="-15" dirty="0"/>
              <a:t> </a:t>
            </a:r>
            <a:r>
              <a:rPr sz="4000" spc="-5" dirty="0"/>
              <a:t>the</a:t>
            </a:r>
            <a:r>
              <a:rPr sz="4000" spc="-15" dirty="0"/>
              <a:t> </a:t>
            </a:r>
            <a:r>
              <a:rPr sz="4000" spc="-25" dirty="0"/>
              <a:t>Greatest</a:t>
            </a:r>
            <a:r>
              <a:rPr sz="4000" spc="-10" dirty="0"/>
              <a:t> Common</a:t>
            </a:r>
            <a:r>
              <a:rPr sz="4000" spc="5" dirty="0"/>
              <a:t> </a:t>
            </a:r>
            <a:r>
              <a:rPr sz="4000" spc="-10" dirty="0"/>
              <a:t>Divisor </a:t>
            </a:r>
            <a:r>
              <a:rPr sz="4000" spc="-890" dirty="0"/>
              <a:t> </a:t>
            </a:r>
            <a:r>
              <a:rPr sz="4000" spc="-5" dirty="0"/>
              <a:t>Using</a:t>
            </a:r>
            <a:r>
              <a:rPr sz="4000" spc="-15" dirty="0"/>
              <a:t> </a:t>
            </a:r>
            <a:r>
              <a:rPr sz="4000" spc="-5" dirty="0"/>
              <a:t>Prime </a:t>
            </a:r>
            <a:r>
              <a:rPr sz="4000" spc="-20" dirty="0"/>
              <a:t>Factorizations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97840" y="1897507"/>
            <a:ext cx="8126730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000" dirty="0">
                <a:latin typeface="Constantia"/>
                <a:cs typeface="Constantia"/>
              </a:rPr>
              <a:t>Suppose</a:t>
            </a:r>
            <a:r>
              <a:rPr sz="2000" spc="43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prime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factorizations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are: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Font typeface="Segoe UI Symbol"/>
              <a:buChar char="⚫"/>
            </a:pPr>
            <a:endParaRPr sz="2200">
              <a:latin typeface="Constantia"/>
              <a:cs typeface="Constantia"/>
            </a:endParaRPr>
          </a:p>
          <a:p>
            <a:pPr marL="324485" marR="480059" indent="-26034">
              <a:lnSpc>
                <a:spcPts val="1920"/>
              </a:lnSpc>
            </a:pPr>
            <a:r>
              <a:rPr sz="2000" spc="-10" dirty="0">
                <a:latin typeface="Constantia"/>
                <a:cs typeface="Constantia"/>
              </a:rPr>
              <a:t>where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each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exponent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nonnegative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integer,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where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primes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occurring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either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prime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factorization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included</a:t>
            </a:r>
            <a:r>
              <a:rPr sz="2000" spc="-5" dirty="0">
                <a:latin typeface="Constantia"/>
                <a:cs typeface="Constantia"/>
              </a:rPr>
              <a:t> in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both.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Then: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nstantia"/>
              <a:cs typeface="Constantia"/>
            </a:endParaRPr>
          </a:p>
          <a:p>
            <a:pPr marL="382905" indent="-332740">
              <a:lnSpc>
                <a:spcPts val="216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382905" algn="l"/>
                <a:tab pos="383540" algn="l"/>
              </a:tabLst>
            </a:pP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formula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valid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since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right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equals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sign)</a:t>
            </a:r>
            <a:endParaRPr sz="2000">
              <a:latin typeface="Constantia"/>
              <a:cs typeface="Constantia"/>
            </a:endParaRPr>
          </a:p>
          <a:p>
            <a:pPr marL="324485">
              <a:lnSpc>
                <a:spcPts val="2160"/>
              </a:lnSpc>
            </a:pPr>
            <a:r>
              <a:rPr sz="2000" spc="-5" dirty="0">
                <a:latin typeface="Constantia"/>
                <a:cs typeface="Constantia"/>
              </a:rPr>
              <a:t>divides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both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No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larger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divide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both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352425">
              <a:lnSpc>
                <a:spcPts val="2100"/>
              </a:lnSpc>
              <a:tabLst>
                <a:tab pos="1707514" algn="l"/>
                <a:tab pos="3551554" algn="l"/>
              </a:tabLst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	</a:t>
            </a:r>
            <a:r>
              <a:rPr sz="2000" spc="-5" dirty="0">
                <a:latin typeface="Cambria Math"/>
                <a:cs typeface="Cambria Math"/>
              </a:rPr>
              <a:t>120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49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</a:t>
            </a:r>
            <a:r>
              <a:rPr sz="1950" spc="7" baseline="25641" dirty="0">
                <a:latin typeface="Cambria Math"/>
                <a:cs typeface="Cambria Math"/>
              </a:rPr>
              <a:t>3</a:t>
            </a:r>
            <a:r>
              <a:rPr sz="1950" spc="247" baseline="25641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∙3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∙5	500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46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</a:t>
            </a:r>
            <a:r>
              <a:rPr sz="1950" spc="7" baseline="25641" dirty="0">
                <a:latin typeface="Cambria Math"/>
                <a:cs typeface="Cambria Math"/>
              </a:rPr>
              <a:t>2</a:t>
            </a:r>
            <a:r>
              <a:rPr sz="1950" spc="419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∙5</a:t>
            </a:r>
            <a:r>
              <a:rPr sz="1950" baseline="25641" dirty="0">
                <a:latin typeface="Cambria Math"/>
                <a:cs typeface="Cambria Math"/>
              </a:rPr>
              <a:t>3</a:t>
            </a:r>
            <a:endParaRPr sz="1950" baseline="25641">
              <a:latin typeface="Cambria Math"/>
              <a:cs typeface="Cambria Math"/>
            </a:endParaRPr>
          </a:p>
          <a:p>
            <a:pPr marL="552450">
              <a:lnSpc>
                <a:spcPts val="2100"/>
              </a:lnSpc>
            </a:pPr>
            <a:r>
              <a:rPr sz="3000" spc="-22" baseline="-16666" dirty="0">
                <a:latin typeface="Constantia"/>
                <a:cs typeface="Constantia"/>
              </a:rPr>
              <a:t>gcd(</a:t>
            </a:r>
            <a:r>
              <a:rPr sz="3000" spc="-22" baseline="-16666" dirty="0">
                <a:latin typeface="Cambria Math"/>
                <a:cs typeface="Cambria Math"/>
              </a:rPr>
              <a:t>120</a:t>
            </a:r>
            <a:r>
              <a:rPr sz="3000" spc="-22" baseline="-16666" dirty="0">
                <a:latin typeface="Constantia"/>
                <a:cs typeface="Constantia"/>
              </a:rPr>
              <a:t>,</a:t>
            </a:r>
            <a:r>
              <a:rPr sz="3000" spc="-22" baseline="-16666" dirty="0">
                <a:latin typeface="Cambria Math"/>
                <a:cs typeface="Cambria Math"/>
              </a:rPr>
              <a:t>500</a:t>
            </a:r>
            <a:r>
              <a:rPr sz="3000" spc="-22" baseline="-16666" dirty="0">
                <a:latin typeface="Constantia"/>
                <a:cs typeface="Constantia"/>
              </a:rPr>
              <a:t>)</a:t>
            </a:r>
            <a:r>
              <a:rPr sz="3000" spc="44" baseline="-16666" dirty="0">
                <a:latin typeface="Constantia"/>
                <a:cs typeface="Constantia"/>
              </a:rPr>
              <a:t> </a:t>
            </a:r>
            <a:r>
              <a:rPr sz="3000" baseline="-16666" dirty="0">
                <a:latin typeface="Constantia"/>
                <a:cs typeface="Constantia"/>
              </a:rPr>
              <a:t>=</a:t>
            </a:r>
            <a:r>
              <a:rPr sz="3000" spc="-15" baseline="-16666" dirty="0">
                <a:latin typeface="Constantia"/>
                <a:cs typeface="Constantia"/>
              </a:rPr>
              <a:t> </a:t>
            </a:r>
            <a:r>
              <a:rPr sz="3000" spc="15" baseline="-16666" dirty="0">
                <a:latin typeface="Cambria Math"/>
                <a:cs typeface="Cambria Math"/>
              </a:rPr>
              <a:t>2</a:t>
            </a:r>
            <a:r>
              <a:rPr sz="1300" spc="10" dirty="0">
                <a:latin typeface="Cambria Math"/>
                <a:cs typeface="Cambria Math"/>
              </a:rPr>
              <a:t>min(3,2)</a:t>
            </a:r>
            <a:r>
              <a:rPr sz="1300" spc="180" dirty="0">
                <a:latin typeface="Cambria Math"/>
                <a:cs typeface="Cambria Math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∙3</a:t>
            </a:r>
            <a:r>
              <a:rPr sz="1300" spc="5" dirty="0">
                <a:latin typeface="Cambria Math"/>
                <a:cs typeface="Cambria Math"/>
              </a:rPr>
              <a:t>min(1,0)</a:t>
            </a:r>
            <a:r>
              <a:rPr sz="1300" spc="190" dirty="0">
                <a:latin typeface="Cambria Math"/>
                <a:cs typeface="Cambria Math"/>
              </a:rPr>
              <a:t> </a:t>
            </a:r>
            <a:r>
              <a:rPr sz="3000" spc="15" baseline="-16666" dirty="0">
                <a:latin typeface="Cambria Math"/>
                <a:cs typeface="Cambria Math"/>
              </a:rPr>
              <a:t>∙5</a:t>
            </a:r>
            <a:r>
              <a:rPr sz="1300" spc="10" dirty="0">
                <a:latin typeface="Cambria Math"/>
                <a:cs typeface="Cambria Math"/>
              </a:rPr>
              <a:t>min(1,3)</a:t>
            </a:r>
            <a:r>
              <a:rPr sz="1300" spc="185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=</a:t>
            </a:r>
            <a:r>
              <a:rPr sz="3000" spc="-15" baseline="-16666" dirty="0">
                <a:latin typeface="Cambria Math"/>
                <a:cs typeface="Cambria Math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2</a:t>
            </a:r>
            <a:r>
              <a:rPr sz="1300" spc="5" dirty="0">
                <a:latin typeface="Cambria Math"/>
                <a:cs typeface="Cambria Math"/>
              </a:rPr>
              <a:t>2</a:t>
            </a:r>
            <a:r>
              <a:rPr sz="1300" spc="165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∙3</a:t>
            </a:r>
            <a:r>
              <a:rPr sz="1300" dirty="0">
                <a:latin typeface="Cambria Math"/>
                <a:cs typeface="Cambria Math"/>
              </a:rPr>
              <a:t>0</a:t>
            </a:r>
            <a:r>
              <a:rPr sz="1300" spc="165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∙5</a:t>
            </a:r>
            <a:r>
              <a:rPr sz="1300" dirty="0">
                <a:latin typeface="Cambria Math"/>
                <a:cs typeface="Cambria Math"/>
              </a:rPr>
              <a:t>1</a:t>
            </a:r>
            <a:r>
              <a:rPr sz="1300" spc="165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=</a:t>
            </a:r>
            <a:r>
              <a:rPr sz="3000" spc="15" baseline="-16666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20</a:t>
            </a:r>
            <a:endParaRPr sz="3000" baseline="-16666">
              <a:latin typeface="Cambria Math"/>
              <a:cs typeface="Cambria Math"/>
            </a:endParaRPr>
          </a:p>
          <a:p>
            <a:pPr marL="324485" marR="17780" indent="-274320">
              <a:lnSpc>
                <a:spcPct val="80000"/>
              </a:lnSpc>
              <a:spcBef>
                <a:spcPts val="10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000" spc="-5" dirty="0">
                <a:latin typeface="Constantia"/>
                <a:cs typeface="Constantia"/>
              </a:rPr>
              <a:t>Finding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gcd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using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their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prime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factorizations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 not </a:t>
            </a:r>
            <a:r>
              <a:rPr sz="2000" dirty="0">
                <a:latin typeface="Constantia"/>
                <a:cs typeface="Constantia"/>
              </a:rPr>
              <a:t>efficient because </a:t>
            </a:r>
            <a:r>
              <a:rPr sz="2000" spc="-5" dirty="0">
                <a:latin typeface="Constantia"/>
                <a:cs typeface="Constantia"/>
              </a:rPr>
              <a:t>there is no </a:t>
            </a:r>
            <a:r>
              <a:rPr sz="2000" dirty="0">
                <a:latin typeface="Constantia"/>
                <a:cs typeface="Constantia"/>
              </a:rPr>
              <a:t>efficient </a:t>
            </a:r>
            <a:r>
              <a:rPr sz="2000" spc="-5" dirty="0">
                <a:latin typeface="Constantia"/>
                <a:cs typeface="Constantia"/>
              </a:rPr>
              <a:t>algorithm for </a:t>
            </a:r>
            <a:r>
              <a:rPr sz="2000" spc="5" dirty="0">
                <a:latin typeface="Constantia"/>
                <a:cs typeface="Constantia"/>
              </a:rPr>
              <a:t>finding </a:t>
            </a:r>
            <a:r>
              <a:rPr sz="2000" dirty="0">
                <a:latin typeface="Constantia"/>
                <a:cs typeface="Constantia"/>
              </a:rPr>
              <a:t>the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prime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factorization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35" dirty="0">
                <a:latin typeface="Constantia"/>
                <a:cs typeface="Constantia"/>
              </a:rPr>
              <a:t>integer.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5000" y="2362200"/>
            <a:ext cx="2034539" cy="2590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3000" y="2362200"/>
            <a:ext cx="194462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7400" y="3429000"/>
            <a:ext cx="5343144" cy="370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55683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Least</a:t>
            </a:r>
            <a:r>
              <a:rPr spc="-60" dirty="0"/>
              <a:t> </a:t>
            </a:r>
            <a:r>
              <a:rPr spc="-5" dirty="0"/>
              <a:t>Common</a:t>
            </a:r>
            <a:r>
              <a:rPr spc="-35" dirty="0"/>
              <a:t> </a:t>
            </a:r>
            <a:r>
              <a:rPr dirty="0"/>
              <a:t>Multiple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840" y="1332941"/>
            <a:ext cx="8078470" cy="43281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4485" marR="17780" indent="-47625">
              <a:lnSpc>
                <a:spcPct val="80100"/>
              </a:lnSpc>
              <a:spcBef>
                <a:spcPts val="585"/>
              </a:spcBef>
            </a:pPr>
            <a:r>
              <a:rPr sz="2000" b="1" dirty="0">
                <a:latin typeface="Constantia"/>
                <a:cs typeface="Constantia"/>
              </a:rPr>
              <a:t>Definition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least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common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i="1" spc="-4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the smallest </a:t>
            </a:r>
            <a:r>
              <a:rPr sz="2000" spc="-10" dirty="0">
                <a:latin typeface="Constantia"/>
                <a:cs typeface="Constantia"/>
              </a:rPr>
              <a:t>positive integer </a:t>
            </a:r>
            <a:r>
              <a:rPr sz="2000" dirty="0">
                <a:latin typeface="Constantia"/>
                <a:cs typeface="Constantia"/>
              </a:rPr>
              <a:t>that </a:t>
            </a:r>
            <a:r>
              <a:rPr sz="2000" spc="-5" dirty="0">
                <a:latin typeface="Constantia"/>
                <a:cs typeface="Constantia"/>
              </a:rPr>
              <a:t>is divisible </a:t>
            </a:r>
            <a:r>
              <a:rPr sz="2000" spc="-15" dirty="0">
                <a:latin typeface="Constantia"/>
                <a:cs typeface="Constantia"/>
              </a:rPr>
              <a:t>by </a:t>
            </a:r>
            <a:r>
              <a:rPr sz="2000" spc="-5" dirty="0">
                <a:latin typeface="Constantia"/>
                <a:cs typeface="Constantia"/>
              </a:rPr>
              <a:t>both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. </a:t>
            </a:r>
            <a:r>
              <a:rPr sz="2000" spc="-25" dirty="0">
                <a:latin typeface="Constantia"/>
                <a:cs typeface="Constantia"/>
              </a:rPr>
              <a:t>It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denoted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lcm(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).</a:t>
            </a:r>
            <a:endParaRPr sz="2000">
              <a:latin typeface="Constantia"/>
              <a:cs typeface="Constantia"/>
            </a:endParaRPr>
          </a:p>
          <a:p>
            <a:pPr marL="324485" marR="244475" indent="-274320">
              <a:lnSpc>
                <a:spcPts val="2020"/>
              </a:lnSpc>
              <a:spcBef>
                <a:spcPts val="475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least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common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multiple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can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also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be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computed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from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prime </a:t>
            </a:r>
            <a:r>
              <a:rPr sz="2100" spc="-51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factorizations.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har char="⚫"/>
            </a:pP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⚫"/>
            </a:pPr>
            <a:endParaRPr sz="2200">
              <a:latin typeface="Constantia"/>
              <a:cs typeface="Constantia"/>
            </a:endParaRPr>
          </a:p>
          <a:p>
            <a:pPr marL="324485" marR="615315" indent="-33655">
              <a:lnSpc>
                <a:spcPts val="1920"/>
              </a:lnSpc>
            </a:pPr>
            <a:r>
              <a:rPr sz="2000" spc="-5" dirty="0">
                <a:latin typeface="Constantia"/>
                <a:cs typeface="Constantia"/>
              </a:rPr>
              <a:t>This number is divided </a:t>
            </a:r>
            <a:r>
              <a:rPr sz="2000" spc="-15" dirty="0">
                <a:latin typeface="Constantia"/>
                <a:cs typeface="Constantia"/>
              </a:rPr>
              <a:t>by </a:t>
            </a:r>
            <a:r>
              <a:rPr sz="2000" spc="-5" dirty="0">
                <a:latin typeface="Constantia"/>
                <a:cs typeface="Constantia"/>
              </a:rPr>
              <a:t>both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5" dirty="0">
                <a:latin typeface="Constantia"/>
                <a:cs typeface="Constantia"/>
              </a:rPr>
              <a:t>no </a:t>
            </a:r>
            <a:r>
              <a:rPr sz="2000" dirty="0">
                <a:latin typeface="Constantia"/>
                <a:cs typeface="Constantia"/>
              </a:rPr>
              <a:t>smaller </a:t>
            </a:r>
            <a:r>
              <a:rPr sz="2000" spc="-5" dirty="0">
                <a:latin typeface="Constantia"/>
                <a:cs typeface="Constantia"/>
              </a:rPr>
              <a:t>number is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divided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91465">
              <a:lnSpc>
                <a:spcPts val="1814"/>
              </a:lnSpc>
            </a:pPr>
            <a:r>
              <a:rPr sz="3000" b="1" spc="-7" baseline="-16666" dirty="0">
                <a:latin typeface="Constantia"/>
                <a:cs typeface="Constantia"/>
              </a:rPr>
              <a:t>Example:</a:t>
            </a:r>
            <a:r>
              <a:rPr sz="3000" b="1" spc="7" baseline="-16666" dirty="0">
                <a:latin typeface="Constantia"/>
                <a:cs typeface="Constantia"/>
              </a:rPr>
              <a:t> </a:t>
            </a:r>
            <a:r>
              <a:rPr sz="3000" baseline="-16666" dirty="0">
                <a:latin typeface="Constantia"/>
                <a:cs typeface="Constantia"/>
              </a:rPr>
              <a:t>lcm(</a:t>
            </a:r>
            <a:r>
              <a:rPr sz="3000" baseline="-16666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3</a:t>
            </a:r>
            <a:r>
              <a:rPr sz="3000" baseline="-16666" dirty="0">
                <a:latin typeface="Cambria Math"/>
                <a:cs typeface="Cambria Math"/>
              </a:rPr>
              <a:t>3</a:t>
            </a:r>
            <a:r>
              <a:rPr sz="1300" dirty="0">
                <a:latin typeface="Cambria Math"/>
                <a:cs typeface="Cambria Math"/>
              </a:rPr>
              <a:t>5</a:t>
            </a:r>
            <a:r>
              <a:rPr sz="3000" baseline="-16666" dirty="0">
                <a:latin typeface="Cambria Math"/>
                <a:cs typeface="Cambria Math"/>
              </a:rPr>
              <a:t>7</a:t>
            </a:r>
            <a:r>
              <a:rPr sz="1300" dirty="0">
                <a:latin typeface="Cambria Math"/>
                <a:cs typeface="Cambria Math"/>
              </a:rPr>
              <a:t>2</a:t>
            </a:r>
            <a:r>
              <a:rPr sz="3000" baseline="-16666" dirty="0">
                <a:latin typeface="Constantia"/>
                <a:cs typeface="Constantia"/>
              </a:rPr>
              <a:t>,</a:t>
            </a:r>
            <a:r>
              <a:rPr sz="3000" spc="-60" baseline="-16666" dirty="0">
                <a:latin typeface="Constantia"/>
                <a:cs typeface="Constantia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4</a:t>
            </a:r>
            <a:r>
              <a:rPr sz="3000" baseline="-16666" dirty="0">
                <a:latin typeface="Cambria Math"/>
                <a:cs typeface="Cambria Math"/>
              </a:rPr>
              <a:t>3</a:t>
            </a:r>
            <a:r>
              <a:rPr sz="1300" dirty="0">
                <a:latin typeface="Cambria Math"/>
                <a:cs typeface="Cambria Math"/>
              </a:rPr>
              <a:t>3</a:t>
            </a:r>
            <a:r>
              <a:rPr sz="3000" baseline="-16666" dirty="0">
                <a:latin typeface="Constantia"/>
                <a:cs typeface="Constantia"/>
              </a:rPr>
              <a:t>)</a:t>
            </a:r>
            <a:r>
              <a:rPr sz="3000" spc="44" baseline="-16666" dirty="0">
                <a:latin typeface="Constantia"/>
                <a:cs typeface="Constantia"/>
              </a:rPr>
              <a:t> </a:t>
            </a:r>
            <a:r>
              <a:rPr sz="3000" baseline="-16666" dirty="0">
                <a:latin typeface="Constantia"/>
                <a:cs typeface="Constantia"/>
              </a:rPr>
              <a:t>=</a:t>
            </a:r>
            <a:r>
              <a:rPr sz="3000" spc="667" baseline="-16666" dirty="0">
                <a:latin typeface="Constantia"/>
                <a:cs typeface="Constantia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2</a:t>
            </a:r>
            <a:r>
              <a:rPr sz="1300" spc="5" dirty="0">
                <a:latin typeface="Cambria Math"/>
                <a:cs typeface="Cambria Math"/>
              </a:rPr>
              <a:t>max(3,4)</a:t>
            </a:r>
            <a:r>
              <a:rPr sz="1300" spc="170" dirty="0">
                <a:latin typeface="Cambria Math"/>
                <a:cs typeface="Cambria Math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3</a:t>
            </a:r>
            <a:r>
              <a:rPr sz="1300" spc="5" dirty="0">
                <a:latin typeface="Cambria Math"/>
                <a:cs typeface="Cambria Math"/>
              </a:rPr>
              <a:t>max(5,3)</a:t>
            </a:r>
            <a:r>
              <a:rPr sz="1300" spc="180" dirty="0">
                <a:latin typeface="Cambria Math"/>
                <a:cs typeface="Cambria Math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7</a:t>
            </a:r>
            <a:r>
              <a:rPr sz="1300" spc="5" dirty="0">
                <a:latin typeface="Cambria Math"/>
                <a:cs typeface="Cambria Math"/>
              </a:rPr>
              <a:t>max(2,0)</a:t>
            </a:r>
            <a:r>
              <a:rPr sz="1300" spc="190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=</a:t>
            </a:r>
            <a:r>
              <a:rPr sz="3000" spc="-7" baseline="-16666" dirty="0">
                <a:latin typeface="Cambria Math"/>
                <a:cs typeface="Cambria Math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2</a:t>
            </a:r>
            <a:r>
              <a:rPr sz="1300" spc="5" dirty="0">
                <a:latin typeface="Cambria Math"/>
                <a:cs typeface="Cambria Math"/>
              </a:rPr>
              <a:t>4</a:t>
            </a:r>
            <a:r>
              <a:rPr sz="1300" spc="165" dirty="0">
                <a:latin typeface="Cambria Math"/>
                <a:cs typeface="Cambria Math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3</a:t>
            </a:r>
            <a:r>
              <a:rPr sz="1300" spc="5" dirty="0">
                <a:latin typeface="Cambria Math"/>
                <a:cs typeface="Cambria Math"/>
              </a:rPr>
              <a:t>5</a:t>
            </a:r>
            <a:r>
              <a:rPr sz="1300" spc="170" dirty="0">
                <a:latin typeface="Cambria Math"/>
                <a:cs typeface="Cambria Math"/>
              </a:rPr>
              <a:t> </a:t>
            </a:r>
            <a:r>
              <a:rPr sz="3000" spc="7" baseline="-16666" dirty="0">
                <a:latin typeface="Cambria Math"/>
                <a:cs typeface="Cambria Math"/>
              </a:rPr>
              <a:t>7</a:t>
            </a:r>
            <a:r>
              <a:rPr sz="1300" spc="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324485" marR="357505" indent="-274320">
              <a:lnSpc>
                <a:spcPct val="80000"/>
              </a:lnSpc>
              <a:spcBef>
                <a:spcPts val="108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greatest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common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divisor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least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common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related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by:</a:t>
            </a:r>
            <a:endParaRPr sz="2000">
              <a:latin typeface="Constantia"/>
              <a:cs typeface="Constantia"/>
            </a:endParaRPr>
          </a:p>
          <a:p>
            <a:pPr marL="347345">
              <a:lnSpc>
                <a:spcPct val="100000"/>
              </a:lnSpc>
            </a:pPr>
            <a:r>
              <a:rPr sz="2000" b="1" spc="-5" dirty="0">
                <a:latin typeface="Constantia"/>
                <a:cs typeface="Constantia"/>
              </a:rPr>
              <a:t>Theorem</a:t>
            </a:r>
            <a:r>
              <a:rPr sz="2000" b="1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5</a:t>
            </a:r>
            <a:r>
              <a:rPr sz="2000" b="1" spc="-5" dirty="0">
                <a:latin typeface="Constantia"/>
                <a:cs typeface="Constantia"/>
              </a:rPr>
              <a:t>:</a:t>
            </a:r>
            <a:r>
              <a:rPr sz="2000" b="1" spc="-2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Let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b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integers.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endParaRPr sz="2000">
              <a:latin typeface="Constantia"/>
              <a:cs typeface="Constantia"/>
            </a:endParaRPr>
          </a:p>
          <a:p>
            <a:pPr marL="550545" marR="4591050" indent="464184">
              <a:lnSpc>
                <a:spcPts val="2430"/>
              </a:lnSpc>
              <a:spcBef>
                <a:spcPts val="55"/>
              </a:spcBef>
            </a:pPr>
            <a:r>
              <a:rPr sz="2000" i="1" dirty="0">
                <a:latin typeface="Constantia"/>
                <a:cs typeface="Constantia"/>
              </a:rPr>
              <a:t>ab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∙</a:t>
            </a:r>
            <a:r>
              <a:rPr sz="2000" spc="-10" dirty="0">
                <a:latin typeface="Cambria Math"/>
                <a:cs typeface="Cambria Math"/>
              </a:rPr>
              <a:t>l</a:t>
            </a:r>
            <a:r>
              <a:rPr sz="2000" dirty="0">
                <a:latin typeface="Cambria Math"/>
                <a:cs typeface="Cambria Math"/>
              </a:rPr>
              <a:t>cm(</a:t>
            </a:r>
            <a:r>
              <a:rPr sz="2000" i="1" dirty="0">
                <a:latin typeface="Constantia"/>
                <a:cs typeface="Constantia"/>
              </a:rPr>
              <a:t>a,</a:t>
            </a:r>
            <a:r>
              <a:rPr sz="2000" i="1" spc="5" dirty="0">
                <a:latin typeface="Constantia"/>
                <a:cs typeface="Constantia"/>
              </a:rPr>
              <a:t>b</a:t>
            </a:r>
            <a:r>
              <a:rPr sz="2000" dirty="0">
                <a:latin typeface="Cambria Math"/>
                <a:cs typeface="Cambria Math"/>
              </a:rPr>
              <a:t>)  </a:t>
            </a:r>
            <a:r>
              <a:rPr sz="2000" spc="-45" dirty="0">
                <a:latin typeface="Cambria Math"/>
                <a:cs typeface="Cambria Math"/>
              </a:rPr>
              <a:t>(</a:t>
            </a:r>
            <a:r>
              <a:rPr sz="2100" spc="-45" dirty="0">
                <a:latin typeface="Cambria Math"/>
                <a:cs typeface="Cambria Math"/>
              </a:rPr>
              <a:t>proof</a:t>
            </a:r>
            <a:r>
              <a:rPr sz="2100" spc="365" dirty="0">
                <a:latin typeface="Cambria Math"/>
                <a:cs typeface="Cambria Math"/>
              </a:rPr>
              <a:t> </a:t>
            </a:r>
            <a:r>
              <a:rPr sz="2100" spc="-35" dirty="0">
                <a:latin typeface="Cambria Math"/>
                <a:cs typeface="Cambria Math"/>
              </a:rPr>
              <a:t>is </a:t>
            </a:r>
            <a:r>
              <a:rPr sz="2100" spc="-55" dirty="0">
                <a:latin typeface="Cambria Math"/>
                <a:cs typeface="Cambria Math"/>
              </a:rPr>
              <a:t>Exercise</a:t>
            </a:r>
            <a:r>
              <a:rPr sz="2100" spc="-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31)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7400" y="2819400"/>
            <a:ext cx="535076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0444" y="403526"/>
            <a:ext cx="52197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Euclidean</a:t>
            </a:r>
            <a:r>
              <a:rPr sz="5000" spc="-70" dirty="0"/>
              <a:t> </a:t>
            </a:r>
            <a:r>
              <a:rPr sz="5000" spc="-10" dirty="0"/>
              <a:t>Algorithm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248081" y="1375108"/>
            <a:ext cx="7925434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lnSpc>
                <a:spcPct val="100299"/>
              </a:lnSpc>
              <a:spcBef>
                <a:spcPts val="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Euclidian algorithm </a:t>
            </a:r>
            <a:r>
              <a:rPr sz="2400" dirty="0">
                <a:latin typeface="Constantia"/>
                <a:cs typeface="Constantia"/>
              </a:rPr>
              <a:t>is an </a:t>
            </a:r>
            <a:r>
              <a:rPr sz="2400" spc="5" dirty="0">
                <a:latin typeface="Constantia"/>
                <a:cs typeface="Constantia"/>
              </a:rPr>
              <a:t>efficient </a:t>
            </a:r>
            <a:r>
              <a:rPr sz="2400" spc="-5" dirty="0">
                <a:latin typeface="Constantia"/>
                <a:cs typeface="Constantia"/>
              </a:rPr>
              <a:t>method for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computing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greatest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common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divisor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integers.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It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based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idea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i="1" spc="-15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,</a:t>
            </a:r>
            <a:r>
              <a:rPr sz="2400" i="1" spc="-15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)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equal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gcd(</a:t>
            </a:r>
            <a:r>
              <a:rPr sz="2400" i="1" spc="-20" dirty="0">
                <a:latin typeface="Constantia"/>
                <a:cs typeface="Constantia"/>
              </a:rPr>
              <a:t>a</a:t>
            </a:r>
            <a:r>
              <a:rPr sz="2400" spc="-20" dirty="0">
                <a:latin typeface="Constantia"/>
                <a:cs typeface="Constantia"/>
              </a:rPr>
              <a:t>,</a:t>
            </a:r>
            <a:r>
              <a:rPr sz="2400" i="1" spc="-20" dirty="0">
                <a:latin typeface="Constantia"/>
                <a:cs typeface="Constantia"/>
              </a:rPr>
              <a:t>c</a:t>
            </a:r>
            <a:r>
              <a:rPr sz="2400" spc="-20" dirty="0">
                <a:latin typeface="Constantia"/>
                <a:cs typeface="Constantia"/>
              </a:rPr>
              <a:t>)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remainder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divided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259079">
              <a:lnSpc>
                <a:spcPct val="100000"/>
              </a:lnSpc>
              <a:spcBef>
                <a:spcPts val="615"/>
              </a:spcBef>
              <a:tabLst>
                <a:tab pos="2578100" algn="l"/>
              </a:tabLst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Find	</a:t>
            </a:r>
            <a:r>
              <a:rPr sz="2600" spc="-20" dirty="0">
                <a:latin typeface="Constantia"/>
                <a:cs typeface="Constantia"/>
              </a:rPr>
              <a:t>gcd(</a:t>
            </a:r>
            <a:r>
              <a:rPr sz="2600" spc="-20" dirty="0">
                <a:latin typeface="Cambria Math"/>
                <a:cs typeface="Cambria Math"/>
              </a:rPr>
              <a:t>91</a:t>
            </a:r>
            <a:r>
              <a:rPr sz="2600" spc="-20" dirty="0">
                <a:latin typeface="Constantia"/>
                <a:cs typeface="Constantia"/>
              </a:rPr>
              <a:t>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287</a:t>
            </a:r>
            <a:r>
              <a:rPr sz="2600" spc="-5" dirty="0" smtClean="0">
                <a:latin typeface="Constantia"/>
                <a:cs typeface="Constantia"/>
              </a:rPr>
              <a:t>):</a:t>
            </a:r>
            <a:r>
              <a:rPr lang="en-US" sz="2600" spc="-5" dirty="0" smtClean="0">
                <a:latin typeface="Constantia"/>
                <a:cs typeface="Constantia"/>
              </a:rPr>
              <a:t> We would take larger of two integers.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2800" y="228600"/>
            <a:ext cx="894588" cy="103936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828800" y="4261484"/>
            <a:ext cx="307975" cy="165100"/>
          </a:xfrm>
          <a:custGeom>
            <a:avLst/>
            <a:gdLst/>
            <a:ahLst/>
            <a:cxnLst/>
            <a:rect l="l" t="t" r="r" b="b"/>
            <a:pathLst>
              <a:path w="307975" h="165100">
                <a:moveTo>
                  <a:pt x="60070" y="71373"/>
                </a:moveTo>
                <a:lnTo>
                  <a:pt x="56133" y="72262"/>
                </a:lnTo>
                <a:lnTo>
                  <a:pt x="0" y="158114"/>
                </a:lnTo>
                <a:lnTo>
                  <a:pt x="102362" y="164719"/>
                </a:lnTo>
                <a:lnTo>
                  <a:pt x="105410" y="162051"/>
                </a:lnTo>
                <a:lnTo>
                  <a:pt x="105663" y="158622"/>
                </a:lnTo>
                <a:lnTo>
                  <a:pt x="105682" y="158114"/>
                </a:lnTo>
                <a:lnTo>
                  <a:pt x="14097" y="158114"/>
                </a:lnTo>
                <a:lnTo>
                  <a:pt x="8381" y="146812"/>
                </a:lnTo>
                <a:lnTo>
                  <a:pt x="29392" y="136306"/>
                </a:lnTo>
                <a:lnTo>
                  <a:pt x="66801" y="79247"/>
                </a:lnTo>
                <a:lnTo>
                  <a:pt x="65912" y="75310"/>
                </a:lnTo>
                <a:lnTo>
                  <a:pt x="62992" y="73278"/>
                </a:lnTo>
                <a:lnTo>
                  <a:pt x="60070" y="71373"/>
                </a:lnTo>
                <a:close/>
              </a:path>
              <a:path w="307975" h="165100">
                <a:moveTo>
                  <a:pt x="29392" y="136306"/>
                </a:moveTo>
                <a:lnTo>
                  <a:pt x="8381" y="146812"/>
                </a:lnTo>
                <a:lnTo>
                  <a:pt x="14097" y="158114"/>
                </a:lnTo>
                <a:lnTo>
                  <a:pt x="18416" y="155956"/>
                </a:lnTo>
                <a:lnTo>
                  <a:pt x="16510" y="155956"/>
                </a:lnTo>
                <a:lnTo>
                  <a:pt x="11683" y="146176"/>
                </a:lnTo>
                <a:lnTo>
                  <a:pt x="22921" y="146176"/>
                </a:lnTo>
                <a:lnTo>
                  <a:pt x="29392" y="136306"/>
                </a:lnTo>
                <a:close/>
              </a:path>
              <a:path w="307975" h="165100">
                <a:moveTo>
                  <a:pt x="34959" y="147688"/>
                </a:moveTo>
                <a:lnTo>
                  <a:pt x="14097" y="158114"/>
                </a:lnTo>
                <a:lnTo>
                  <a:pt x="105682" y="158114"/>
                </a:lnTo>
                <a:lnTo>
                  <a:pt x="105791" y="155066"/>
                </a:lnTo>
                <a:lnTo>
                  <a:pt x="103250" y="152019"/>
                </a:lnTo>
                <a:lnTo>
                  <a:pt x="99694" y="151891"/>
                </a:lnTo>
                <a:lnTo>
                  <a:pt x="34959" y="147688"/>
                </a:lnTo>
                <a:close/>
              </a:path>
              <a:path w="307975" h="165100">
                <a:moveTo>
                  <a:pt x="11683" y="146176"/>
                </a:moveTo>
                <a:lnTo>
                  <a:pt x="16510" y="155956"/>
                </a:lnTo>
                <a:lnTo>
                  <a:pt x="22462" y="146876"/>
                </a:lnTo>
                <a:lnTo>
                  <a:pt x="11683" y="146176"/>
                </a:lnTo>
                <a:close/>
              </a:path>
              <a:path w="307975" h="165100">
                <a:moveTo>
                  <a:pt x="22462" y="146876"/>
                </a:moveTo>
                <a:lnTo>
                  <a:pt x="16510" y="155956"/>
                </a:lnTo>
                <a:lnTo>
                  <a:pt x="18416" y="155956"/>
                </a:lnTo>
                <a:lnTo>
                  <a:pt x="34959" y="147688"/>
                </a:lnTo>
                <a:lnTo>
                  <a:pt x="22462" y="146876"/>
                </a:lnTo>
                <a:close/>
              </a:path>
              <a:path w="307975" h="165100">
                <a:moveTo>
                  <a:pt x="302006" y="0"/>
                </a:moveTo>
                <a:lnTo>
                  <a:pt x="29392" y="136306"/>
                </a:lnTo>
                <a:lnTo>
                  <a:pt x="22462" y="146876"/>
                </a:lnTo>
                <a:lnTo>
                  <a:pt x="34959" y="147688"/>
                </a:lnTo>
                <a:lnTo>
                  <a:pt x="307594" y="11429"/>
                </a:lnTo>
                <a:lnTo>
                  <a:pt x="302006" y="0"/>
                </a:lnTo>
                <a:close/>
              </a:path>
              <a:path w="307975" h="165100">
                <a:moveTo>
                  <a:pt x="22921" y="146176"/>
                </a:moveTo>
                <a:lnTo>
                  <a:pt x="11683" y="146176"/>
                </a:lnTo>
                <a:lnTo>
                  <a:pt x="22462" y="146876"/>
                </a:lnTo>
                <a:lnTo>
                  <a:pt x="22921" y="14617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200" y="4260977"/>
            <a:ext cx="839469" cy="193675"/>
          </a:xfrm>
          <a:custGeom>
            <a:avLst/>
            <a:gdLst/>
            <a:ahLst/>
            <a:cxnLst/>
            <a:rect l="l" t="t" r="r" b="b"/>
            <a:pathLst>
              <a:path w="839469" h="193675">
                <a:moveTo>
                  <a:pt x="77977" y="91948"/>
                </a:moveTo>
                <a:lnTo>
                  <a:pt x="0" y="158623"/>
                </a:lnTo>
                <a:lnTo>
                  <a:pt x="93091" y="192405"/>
                </a:lnTo>
                <a:lnTo>
                  <a:pt x="96393" y="193675"/>
                </a:lnTo>
                <a:lnTo>
                  <a:pt x="100075" y="191897"/>
                </a:lnTo>
                <a:lnTo>
                  <a:pt x="101218" y="188595"/>
                </a:lnTo>
                <a:lnTo>
                  <a:pt x="102488" y="185293"/>
                </a:lnTo>
                <a:lnTo>
                  <a:pt x="100711" y="181737"/>
                </a:lnTo>
                <a:lnTo>
                  <a:pt x="97408" y="180467"/>
                </a:lnTo>
                <a:lnTo>
                  <a:pt x="48070" y="162560"/>
                </a:lnTo>
                <a:lnTo>
                  <a:pt x="13462" y="162560"/>
                </a:lnTo>
                <a:lnTo>
                  <a:pt x="11175" y="150114"/>
                </a:lnTo>
                <a:lnTo>
                  <a:pt x="34380" y="145896"/>
                </a:lnTo>
                <a:lnTo>
                  <a:pt x="86232" y="101600"/>
                </a:lnTo>
                <a:lnTo>
                  <a:pt x="86487" y="97536"/>
                </a:lnTo>
                <a:lnTo>
                  <a:pt x="81914" y="92202"/>
                </a:lnTo>
                <a:lnTo>
                  <a:pt x="77977" y="91948"/>
                </a:lnTo>
                <a:close/>
              </a:path>
              <a:path w="839469" h="193675">
                <a:moveTo>
                  <a:pt x="34380" y="145896"/>
                </a:moveTo>
                <a:lnTo>
                  <a:pt x="11175" y="150114"/>
                </a:lnTo>
                <a:lnTo>
                  <a:pt x="13462" y="162560"/>
                </a:lnTo>
                <a:lnTo>
                  <a:pt x="21147" y="161162"/>
                </a:lnTo>
                <a:lnTo>
                  <a:pt x="16510" y="161162"/>
                </a:lnTo>
                <a:lnTo>
                  <a:pt x="14477" y="150368"/>
                </a:lnTo>
                <a:lnTo>
                  <a:pt x="29146" y="150368"/>
                </a:lnTo>
                <a:lnTo>
                  <a:pt x="34380" y="145896"/>
                </a:lnTo>
                <a:close/>
              </a:path>
              <a:path w="839469" h="193675">
                <a:moveTo>
                  <a:pt x="36521" y="158368"/>
                </a:moveTo>
                <a:lnTo>
                  <a:pt x="13462" y="162560"/>
                </a:lnTo>
                <a:lnTo>
                  <a:pt x="48070" y="162560"/>
                </a:lnTo>
                <a:lnTo>
                  <a:pt x="36521" y="158368"/>
                </a:lnTo>
                <a:close/>
              </a:path>
              <a:path w="839469" h="193675">
                <a:moveTo>
                  <a:pt x="14477" y="150368"/>
                </a:moveTo>
                <a:lnTo>
                  <a:pt x="16510" y="161162"/>
                </a:lnTo>
                <a:lnTo>
                  <a:pt x="24772" y="154104"/>
                </a:lnTo>
                <a:lnTo>
                  <a:pt x="14477" y="150368"/>
                </a:lnTo>
                <a:close/>
              </a:path>
              <a:path w="839469" h="193675">
                <a:moveTo>
                  <a:pt x="24772" y="154104"/>
                </a:moveTo>
                <a:lnTo>
                  <a:pt x="16510" y="161162"/>
                </a:lnTo>
                <a:lnTo>
                  <a:pt x="21147" y="161162"/>
                </a:lnTo>
                <a:lnTo>
                  <a:pt x="36521" y="158368"/>
                </a:lnTo>
                <a:lnTo>
                  <a:pt x="24772" y="154104"/>
                </a:lnTo>
                <a:close/>
              </a:path>
              <a:path w="839469" h="193675">
                <a:moveTo>
                  <a:pt x="837057" y="0"/>
                </a:moveTo>
                <a:lnTo>
                  <a:pt x="34380" y="145896"/>
                </a:lnTo>
                <a:lnTo>
                  <a:pt x="24772" y="154104"/>
                </a:lnTo>
                <a:lnTo>
                  <a:pt x="36521" y="158368"/>
                </a:lnTo>
                <a:lnTo>
                  <a:pt x="839343" y="12446"/>
                </a:lnTo>
                <a:lnTo>
                  <a:pt x="837057" y="0"/>
                </a:lnTo>
                <a:close/>
              </a:path>
              <a:path w="839469" h="193675">
                <a:moveTo>
                  <a:pt x="29146" y="150368"/>
                </a:moveTo>
                <a:lnTo>
                  <a:pt x="14477" y="150368"/>
                </a:lnTo>
                <a:lnTo>
                  <a:pt x="24772" y="154104"/>
                </a:lnTo>
                <a:lnTo>
                  <a:pt x="29146" y="1503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8800" y="4642484"/>
            <a:ext cx="307975" cy="165100"/>
          </a:xfrm>
          <a:custGeom>
            <a:avLst/>
            <a:gdLst/>
            <a:ahLst/>
            <a:cxnLst/>
            <a:rect l="l" t="t" r="r" b="b"/>
            <a:pathLst>
              <a:path w="307975" h="165100">
                <a:moveTo>
                  <a:pt x="60070" y="71373"/>
                </a:moveTo>
                <a:lnTo>
                  <a:pt x="56133" y="72262"/>
                </a:lnTo>
                <a:lnTo>
                  <a:pt x="0" y="158114"/>
                </a:lnTo>
                <a:lnTo>
                  <a:pt x="102362" y="164719"/>
                </a:lnTo>
                <a:lnTo>
                  <a:pt x="105410" y="162051"/>
                </a:lnTo>
                <a:lnTo>
                  <a:pt x="105663" y="158622"/>
                </a:lnTo>
                <a:lnTo>
                  <a:pt x="105682" y="158114"/>
                </a:lnTo>
                <a:lnTo>
                  <a:pt x="14097" y="158114"/>
                </a:lnTo>
                <a:lnTo>
                  <a:pt x="8381" y="146812"/>
                </a:lnTo>
                <a:lnTo>
                  <a:pt x="29392" y="136306"/>
                </a:lnTo>
                <a:lnTo>
                  <a:pt x="66801" y="79247"/>
                </a:lnTo>
                <a:lnTo>
                  <a:pt x="65912" y="75310"/>
                </a:lnTo>
                <a:lnTo>
                  <a:pt x="62992" y="73278"/>
                </a:lnTo>
                <a:lnTo>
                  <a:pt x="60070" y="71373"/>
                </a:lnTo>
                <a:close/>
              </a:path>
              <a:path w="307975" h="165100">
                <a:moveTo>
                  <a:pt x="29392" y="136306"/>
                </a:moveTo>
                <a:lnTo>
                  <a:pt x="8381" y="146812"/>
                </a:lnTo>
                <a:lnTo>
                  <a:pt x="14097" y="158114"/>
                </a:lnTo>
                <a:lnTo>
                  <a:pt x="18416" y="155956"/>
                </a:lnTo>
                <a:lnTo>
                  <a:pt x="16510" y="155956"/>
                </a:lnTo>
                <a:lnTo>
                  <a:pt x="11683" y="146176"/>
                </a:lnTo>
                <a:lnTo>
                  <a:pt x="22921" y="146176"/>
                </a:lnTo>
                <a:lnTo>
                  <a:pt x="29392" y="136306"/>
                </a:lnTo>
                <a:close/>
              </a:path>
              <a:path w="307975" h="165100">
                <a:moveTo>
                  <a:pt x="34959" y="147688"/>
                </a:moveTo>
                <a:lnTo>
                  <a:pt x="14097" y="158114"/>
                </a:lnTo>
                <a:lnTo>
                  <a:pt x="105682" y="158114"/>
                </a:lnTo>
                <a:lnTo>
                  <a:pt x="105791" y="155066"/>
                </a:lnTo>
                <a:lnTo>
                  <a:pt x="103250" y="152019"/>
                </a:lnTo>
                <a:lnTo>
                  <a:pt x="99694" y="151891"/>
                </a:lnTo>
                <a:lnTo>
                  <a:pt x="34959" y="147688"/>
                </a:lnTo>
                <a:close/>
              </a:path>
              <a:path w="307975" h="165100">
                <a:moveTo>
                  <a:pt x="11683" y="146176"/>
                </a:moveTo>
                <a:lnTo>
                  <a:pt x="16510" y="155956"/>
                </a:lnTo>
                <a:lnTo>
                  <a:pt x="22462" y="146876"/>
                </a:lnTo>
                <a:lnTo>
                  <a:pt x="11683" y="146176"/>
                </a:lnTo>
                <a:close/>
              </a:path>
              <a:path w="307975" h="165100">
                <a:moveTo>
                  <a:pt x="22462" y="146876"/>
                </a:moveTo>
                <a:lnTo>
                  <a:pt x="16510" y="155956"/>
                </a:lnTo>
                <a:lnTo>
                  <a:pt x="18416" y="155956"/>
                </a:lnTo>
                <a:lnTo>
                  <a:pt x="34959" y="147688"/>
                </a:lnTo>
                <a:lnTo>
                  <a:pt x="22462" y="146876"/>
                </a:lnTo>
                <a:close/>
              </a:path>
              <a:path w="307975" h="165100">
                <a:moveTo>
                  <a:pt x="302006" y="0"/>
                </a:moveTo>
                <a:lnTo>
                  <a:pt x="29392" y="136306"/>
                </a:lnTo>
                <a:lnTo>
                  <a:pt x="22462" y="146876"/>
                </a:lnTo>
                <a:lnTo>
                  <a:pt x="34959" y="147688"/>
                </a:lnTo>
                <a:lnTo>
                  <a:pt x="307594" y="11429"/>
                </a:lnTo>
                <a:lnTo>
                  <a:pt x="302006" y="0"/>
                </a:lnTo>
                <a:close/>
              </a:path>
              <a:path w="307975" h="165100">
                <a:moveTo>
                  <a:pt x="22921" y="146176"/>
                </a:moveTo>
                <a:lnTo>
                  <a:pt x="11683" y="146176"/>
                </a:lnTo>
                <a:lnTo>
                  <a:pt x="22462" y="146876"/>
                </a:lnTo>
                <a:lnTo>
                  <a:pt x="22921" y="14617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4566030"/>
            <a:ext cx="688340" cy="255904"/>
          </a:xfrm>
          <a:custGeom>
            <a:avLst/>
            <a:gdLst/>
            <a:ahLst/>
            <a:cxnLst/>
            <a:rect l="l" t="t" r="r" b="b"/>
            <a:pathLst>
              <a:path w="688339" h="255904">
                <a:moveTo>
                  <a:pt x="71755" y="157226"/>
                </a:moveTo>
                <a:lnTo>
                  <a:pt x="67691" y="157480"/>
                </a:lnTo>
                <a:lnTo>
                  <a:pt x="65405" y="160147"/>
                </a:lnTo>
                <a:lnTo>
                  <a:pt x="0" y="234569"/>
                </a:lnTo>
                <a:lnTo>
                  <a:pt x="97027" y="254889"/>
                </a:lnTo>
                <a:lnTo>
                  <a:pt x="100456" y="255651"/>
                </a:lnTo>
                <a:lnTo>
                  <a:pt x="103758" y="253365"/>
                </a:lnTo>
                <a:lnTo>
                  <a:pt x="104520" y="249936"/>
                </a:lnTo>
                <a:lnTo>
                  <a:pt x="105156" y="246507"/>
                </a:lnTo>
                <a:lnTo>
                  <a:pt x="102997" y="243205"/>
                </a:lnTo>
                <a:lnTo>
                  <a:pt x="99568" y="242443"/>
                </a:lnTo>
                <a:lnTo>
                  <a:pt x="71592" y="236601"/>
                </a:lnTo>
                <a:lnTo>
                  <a:pt x="13969" y="236601"/>
                </a:lnTo>
                <a:lnTo>
                  <a:pt x="9906" y="224536"/>
                </a:lnTo>
                <a:lnTo>
                  <a:pt x="32220" y="217100"/>
                </a:lnTo>
                <a:lnTo>
                  <a:pt x="74930" y="168529"/>
                </a:lnTo>
                <a:lnTo>
                  <a:pt x="77216" y="165862"/>
                </a:lnTo>
                <a:lnTo>
                  <a:pt x="76962" y="161925"/>
                </a:lnTo>
                <a:lnTo>
                  <a:pt x="71755" y="157226"/>
                </a:lnTo>
                <a:close/>
              </a:path>
              <a:path w="688339" h="255904">
                <a:moveTo>
                  <a:pt x="32220" y="217100"/>
                </a:moveTo>
                <a:lnTo>
                  <a:pt x="9906" y="224536"/>
                </a:lnTo>
                <a:lnTo>
                  <a:pt x="13969" y="236601"/>
                </a:lnTo>
                <a:lnTo>
                  <a:pt x="19302" y="234823"/>
                </a:lnTo>
                <a:lnTo>
                  <a:pt x="16637" y="234823"/>
                </a:lnTo>
                <a:lnTo>
                  <a:pt x="13207" y="224409"/>
                </a:lnTo>
                <a:lnTo>
                  <a:pt x="25794" y="224409"/>
                </a:lnTo>
                <a:lnTo>
                  <a:pt x="32220" y="217100"/>
                </a:lnTo>
                <a:close/>
              </a:path>
              <a:path w="688339" h="255904">
                <a:moveTo>
                  <a:pt x="36161" y="229202"/>
                </a:moveTo>
                <a:lnTo>
                  <a:pt x="13969" y="236601"/>
                </a:lnTo>
                <a:lnTo>
                  <a:pt x="71592" y="236601"/>
                </a:lnTo>
                <a:lnTo>
                  <a:pt x="36161" y="229202"/>
                </a:lnTo>
                <a:close/>
              </a:path>
              <a:path w="688339" h="255904">
                <a:moveTo>
                  <a:pt x="13207" y="224409"/>
                </a:moveTo>
                <a:lnTo>
                  <a:pt x="16637" y="234823"/>
                </a:lnTo>
                <a:lnTo>
                  <a:pt x="23841" y="226629"/>
                </a:lnTo>
                <a:lnTo>
                  <a:pt x="13207" y="224409"/>
                </a:lnTo>
                <a:close/>
              </a:path>
              <a:path w="688339" h="255904">
                <a:moveTo>
                  <a:pt x="23841" y="226629"/>
                </a:moveTo>
                <a:lnTo>
                  <a:pt x="16637" y="234823"/>
                </a:lnTo>
                <a:lnTo>
                  <a:pt x="19302" y="234823"/>
                </a:lnTo>
                <a:lnTo>
                  <a:pt x="36161" y="229202"/>
                </a:lnTo>
                <a:lnTo>
                  <a:pt x="23841" y="226629"/>
                </a:lnTo>
                <a:close/>
              </a:path>
              <a:path w="688339" h="255904">
                <a:moveTo>
                  <a:pt x="683768" y="0"/>
                </a:moveTo>
                <a:lnTo>
                  <a:pt x="32220" y="217100"/>
                </a:lnTo>
                <a:lnTo>
                  <a:pt x="23841" y="226629"/>
                </a:lnTo>
                <a:lnTo>
                  <a:pt x="36161" y="229202"/>
                </a:lnTo>
                <a:lnTo>
                  <a:pt x="687832" y="11938"/>
                </a:lnTo>
                <a:lnTo>
                  <a:pt x="683768" y="0"/>
                </a:lnTo>
                <a:close/>
              </a:path>
              <a:path w="688339" h="255904">
                <a:moveTo>
                  <a:pt x="25794" y="224409"/>
                </a:moveTo>
                <a:lnTo>
                  <a:pt x="13207" y="224409"/>
                </a:lnTo>
                <a:lnTo>
                  <a:pt x="23841" y="226629"/>
                </a:lnTo>
                <a:lnTo>
                  <a:pt x="25794" y="22440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03756" y="3907227"/>
            <a:ext cx="2920365" cy="15970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550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259079" algn="l"/>
                <a:tab pos="259715" algn="l"/>
              </a:tabLst>
            </a:pPr>
            <a:r>
              <a:rPr sz="2100" dirty="0">
                <a:latin typeface="Cambria Math"/>
                <a:cs typeface="Cambria Math"/>
              </a:rPr>
              <a:t>287</a:t>
            </a:r>
            <a:r>
              <a:rPr sz="2100" spc="-2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-1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91</a:t>
            </a:r>
            <a:r>
              <a:rPr sz="2100" spc="-2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∙</a:t>
            </a:r>
            <a:r>
              <a:rPr sz="2100" spc="-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3</a:t>
            </a:r>
            <a:r>
              <a:rPr sz="2100" spc="-1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+</a:t>
            </a:r>
            <a:r>
              <a:rPr sz="2100" spc="-10" dirty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14</a:t>
            </a:r>
            <a:r>
              <a:rPr lang="en-US" sz="2100" dirty="0">
                <a:latin typeface="Cambria Math"/>
                <a:cs typeface="Cambria Math"/>
              </a:rPr>
              <a:t>.</a:t>
            </a:r>
            <a:endParaRPr sz="2100" dirty="0">
              <a:latin typeface="Cambria Math"/>
              <a:cs typeface="Cambria Math"/>
            </a:endParaRPr>
          </a:p>
          <a:p>
            <a:pPr marL="326390" indent="-314325">
              <a:lnSpc>
                <a:spcPct val="100000"/>
              </a:lnSpc>
              <a:spcBef>
                <a:spcPts val="44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326390" algn="l"/>
                <a:tab pos="327025" algn="l"/>
              </a:tabLst>
            </a:pPr>
            <a:r>
              <a:rPr sz="2100" dirty="0" smtClean="0">
                <a:latin typeface="Cambria Math"/>
                <a:cs typeface="Cambria Math"/>
              </a:rPr>
              <a:t>91</a:t>
            </a:r>
            <a:r>
              <a:rPr sz="2100" spc="-15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=</a:t>
            </a:r>
            <a:r>
              <a:rPr sz="2100" spc="-20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14</a:t>
            </a:r>
            <a:r>
              <a:rPr sz="2100" spc="-10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∙</a:t>
            </a:r>
            <a:r>
              <a:rPr sz="2100" spc="-20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6</a:t>
            </a:r>
            <a:r>
              <a:rPr sz="2100" spc="-10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+</a:t>
            </a:r>
            <a:r>
              <a:rPr sz="2100" spc="-5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7</a:t>
            </a:r>
          </a:p>
          <a:p>
            <a:pPr marL="326390" indent="-31432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326390" algn="l"/>
                <a:tab pos="327025" algn="l"/>
              </a:tabLst>
            </a:pPr>
            <a:r>
              <a:rPr sz="2100" dirty="0" smtClean="0">
                <a:latin typeface="Cambria Math"/>
                <a:cs typeface="Cambria Math"/>
              </a:rPr>
              <a:t>14</a:t>
            </a:r>
            <a:r>
              <a:rPr sz="2100" spc="-15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=</a:t>
            </a:r>
            <a:r>
              <a:rPr sz="2100" spc="434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7</a:t>
            </a:r>
            <a:r>
              <a:rPr sz="2100" spc="-10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∙</a:t>
            </a:r>
            <a:r>
              <a:rPr sz="2100" spc="-10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2</a:t>
            </a:r>
            <a:r>
              <a:rPr sz="2100" spc="-10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+</a:t>
            </a:r>
            <a:r>
              <a:rPr sz="2100" spc="-15" dirty="0" smtClean="0">
                <a:latin typeface="Cambria Math"/>
                <a:cs typeface="Cambria Math"/>
              </a:rPr>
              <a:t> </a:t>
            </a:r>
            <a:r>
              <a:rPr sz="2100" dirty="0" smtClean="0">
                <a:latin typeface="Cambria Math"/>
                <a:cs typeface="Cambria Math"/>
              </a:rPr>
              <a:t>0</a:t>
            </a:r>
          </a:p>
          <a:p>
            <a:pPr marL="2164715">
              <a:lnSpc>
                <a:spcPct val="100000"/>
              </a:lnSpc>
              <a:spcBef>
                <a:spcPts val="50"/>
              </a:spcBef>
            </a:pPr>
            <a:r>
              <a:rPr sz="1400" spc="-5" dirty="0" smtClean="0">
                <a:solidFill>
                  <a:srgbClr val="C00000"/>
                </a:solidFill>
                <a:latin typeface="Constantia"/>
                <a:cs typeface="Constantia"/>
              </a:rPr>
              <a:t>Stopping</a:t>
            </a:r>
            <a:endParaRPr sz="1400" dirty="0">
              <a:latin typeface="Constantia"/>
              <a:cs typeface="Constantia"/>
            </a:endParaRPr>
          </a:p>
          <a:p>
            <a:pPr marL="2164715">
              <a:lnSpc>
                <a:spcPct val="100000"/>
              </a:lnSpc>
            </a:pPr>
            <a:r>
              <a:rPr sz="1400" spc="-25" dirty="0">
                <a:solidFill>
                  <a:srgbClr val="C00000"/>
                </a:solidFill>
                <a:latin typeface="Constantia"/>
                <a:cs typeface="Constantia"/>
              </a:rPr>
              <a:t>c</a:t>
            </a:r>
            <a:r>
              <a:rPr sz="1400" spc="-5" dirty="0">
                <a:solidFill>
                  <a:srgbClr val="C00000"/>
                </a:solidFill>
                <a:latin typeface="Constantia"/>
                <a:cs typeface="Constantia"/>
              </a:rPr>
              <a:t>o</a:t>
            </a:r>
            <a:r>
              <a:rPr sz="1400" dirty="0">
                <a:solidFill>
                  <a:srgbClr val="C00000"/>
                </a:solidFill>
                <a:latin typeface="Constantia"/>
                <a:cs typeface="Constantia"/>
              </a:rPr>
              <a:t>n</a:t>
            </a:r>
            <a:r>
              <a:rPr sz="1400" spc="-10" dirty="0">
                <a:solidFill>
                  <a:srgbClr val="C00000"/>
                </a:solidFill>
                <a:latin typeface="Constantia"/>
                <a:cs typeface="Constantia"/>
              </a:rPr>
              <a:t>d</a:t>
            </a:r>
            <a:r>
              <a:rPr sz="1400" spc="-5" dirty="0">
                <a:solidFill>
                  <a:srgbClr val="C00000"/>
                </a:solidFill>
                <a:latin typeface="Constantia"/>
                <a:cs typeface="Constantia"/>
              </a:rPr>
              <a:t>i</a:t>
            </a:r>
            <a:r>
              <a:rPr sz="1400" spc="-10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r>
              <a:rPr sz="1400" spc="-5" dirty="0">
                <a:solidFill>
                  <a:srgbClr val="C00000"/>
                </a:solidFill>
                <a:latin typeface="Constantia"/>
                <a:cs typeface="Constantia"/>
              </a:rPr>
              <a:t>i</a:t>
            </a:r>
            <a:r>
              <a:rPr sz="1400" spc="-10" dirty="0">
                <a:solidFill>
                  <a:srgbClr val="C00000"/>
                </a:solidFill>
                <a:latin typeface="Constantia"/>
                <a:cs typeface="Constantia"/>
              </a:rPr>
              <a:t>o</a:t>
            </a:r>
            <a:r>
              <a:rPr sz="1400" dirty="0">
                <a:solidFill>
                  <a:srgbClr val="C00000"/>
                </a:solidFill>
                <a:latin typeface="Constantia"/>
                <a:cs typeface="Constantia"/>
              </a:rPr>
              <a:t>n</a:t>
            </a:r>
            <a:endParaRPr sz="1400" dirty="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228" y="4138421"/>
            <a:ext cx="133159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00000"/>
                </a:solidFill>
                <a:latin typeface="Constantia"/>
                <a:cs typeface="Constantia"/>
              </a:rPr>
              <a:t>Divide</a:t>
            </a:r>
            <a:r>
              <a:rPr sz="1400" spc="-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400" dirty="0">
                <a:solidFill>
                  <a:srgbClr val="C00000"/>
                </a:solidFill>
                <a:latin typeface="Cambria Math"/>
                <a:cs typeface="Cambria Math"/>
              </a:rPr>
              <a:t>287</a:t>
            </a:r>
            <a:r>
              <a:rPr sz="1400" spc="-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onstantia"/>
                <a:cs typeface="Constantia"/>
              </a:rPr>
              <a:t>by</a:t>
            </a:r>
            <a:r>
              <a:rPr sz="1400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400" dirty="0">
                <a:solidFill>
                  <a:srgbClr val="C00000"/>
                </a:solidFill>
                <a:latin typeface="Cambria Math"/>
                <a:cs typeface="Cambria Math"/>
              </a:rPr>
              <a:t>91</a:t>
            </a:r>
            <a:endParaRPr sz="14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400" spc="-5" dirty="0">
                <a:solidFill>
                  <a:srgbClr val="C00000"/>
                </a:solidFill>
                <a:latin typeface="Constantia"/>
                <a:cs typeface="Constantia"/>
              </a:rPr>
              <a:t>Divide</a:t>
            </a:r>
            <a:r>
              <a:rPr sz="1400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400" dirty="0">
                <a:solidFill>
                  <a:srgbClr val="C00000"/>
                </a:solidFill>
                <a:latin typeface="Cambria Math"/>
                <a:cs typeface="Cambria Math"/>
              </a:rPr>
              <a:t>91</a:t>
            </a:r>
            <a:r>
              <a:rPr sz="1400" spc="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onstantia"/>
                <a:cs typeface="Constantia"/>
              </a:rPr>
              <a:t>by</a:t>
            </a:r>
            <a:r>
              <a:rPr sz="1400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400" dirty="0">
                <a:solidFill>
                  <a:srgbClr val="C00000"/>
                </a:solidFill>
                <a:latin typeface="Cambria Math"/>
                <a:cs typeface="Cambria Math"/>
              </a:rPr>
              <a:t>14</a:t>
            </a:r>
            <a:endParaRPr sz="14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C00000"/>
                </a:solidFill>
                <a:latin typeface="Constantia"/>
                <a:cs typeface="Constantia"/>
              </a:rPr>
              <a:t>Divide</a:t>
            </a:r>
            <a:r>
              <a:rPr sz="1400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400" dirty="0">
                <a:solidFill>
                  <a:srgbClr val="C00000"/>
                </a:solidFill>
                <a:latin typeface="Cambria Math"/>
                <a:cs typeface="Cambria Math"/>
              </a:rPr>
              <a:t>14</a:t>
            </a:r>
            <a:r>
              <a:rPr sz="1400" spc="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onstantia"/>
                <a:cs typeface="Constantia"/>
              </a:rPr>
              <a:t>by</a:t>
            </a:r>
            <a:r>
              <a:rPr sz="1400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400" dirty="0">
                <a:solidFill>
                  <a:srgbClr val="C00000"/>
                </a:solidFill>
                <a:latin typeface="Cambria Math"/>
                <a:cs typeface="Cambria Math"/>
              </a:rPr>
              <a:t>7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0400" y="4861686"/>
            <a:ext cx="383540" cy="173355"/>
          </a:xfrm>
          <a:custGeom>
            <a:avLst/>
            <a:gdLst/>
            <a:ahLst/>
            <a:cxnLst/>
            <a:rect l="l" t="t" r="r" b="b"/>
            <a:pathLst>
              <a:path w="383539" h="173354">
                <a:moveTo>
                  <a:pt x="35815" y="22584"/>
                </a:moveTo>
                <a:lnTo>
                  <a:pt x="23311" y="24440"/>
                </a:lnTo>
                <a:lnTo>
                  <a:pt x="31040" y="34360"/>
                </a:lnTo>
                <a:lnTo>
                  <a:pt x="378587" y="173355"/>
                </a:lnTo>
                <a:lnTo>
                  <a:pt x="383413" y="161670"/>
                </a:lnTo>
                <a:lnTo>
                  <a:pt x="35815" y="22584"/>
                </a:lnTo>
                <a:close/>
              </a:path>
              <a:path w="383539" h="173354">
                <a:moveTo>
                  <a:pt x="101473" y="0"/>
                </a:moveTo>
                <a:lnTo>
                  <a:pt x="0" y="15112"/>
                </a:lnTo>
                <a:lnTo>
                  <a:pt x="60960" y="93218"/>
                </a:lnTo>
                <a:lnTo>
                  <a:pt x="63119" y="96012"/>
                </a:lnTo>
                <a:lnTo>
                  <a:pt x="67055" y="96519"/>
                </a:lnTo>
                <a:lnTo>
                  <a:pt x="72644" y="92201"/>
                </a:lnTo>
                <a:lnTo>
                  <a:pt x="73025" y="88264"/>
                </a:lnTo>
                <a:lnTo>
                  <a:pt x="70865" y="85470"/>
                </a:lnTo>
                <a:lnTo>
                  <a:pt x="31040" y="34360"/>
                </a:lnTo>
                <a:lnTo>
                  <a:pt x="9270" y="25654"/>
                </a:lnTo>
                <a:lnTo>
                  <a:pt x="13969" y="13843"/>
                </a:lnTo>
                <a:lnTo>
                  <a:pt x="94689" y="13843"/>
                </a:lnTo>
                <a:lnTo>
                  <a:pt x="103377" y="12573"/>
                </a:lnTo>
                <a:lnTo>
                  <a:pt x="105790" y="9398"/>
                </a:lnTo>
                <a:lnTo>
                  <a:pt x="105155" y="5842"/>
                </a:lnTo>
                <a:lnTo>
                  <a:pt x="104648" y="2412"/>
                </a:lnTo>
                <a:lnTo>
                  <a:pt x="101473" y="0"/>
                </a:lnTo>
                <a:close/>
              </a:path>
              <a:path w="383539" h="173354">
                <a:moveTo>
                  <a:pt x="13969" y="13843"/>
                </a:moveTo>
                <a:lnTo>
                  <a:pt x="9270" y="25654"/>
                </a:lnTo>
                <a:lnTo>
                  <a:pt x="31040" y="34360"/>
                </a:lnTo>
                <a:lnTo>
                  <a:pt x="24553" y="26035"/>
                </a:lnTo>
                <a:lnTo>
                  <a:pt x="12573" y="26035"/>
                </a:lnTo>
                <a:lnTo>
                  <a:pt x="16637" y="15875"/>
                </a:lnTo>
                <a:lnTo>
                  <a:pt x="19048" y="15875"/>
                </a:lnTo>
                <a:lnTo>
                  <a:pt x="13969" y="13843"/>
                </a:lnTo>
                <a:close/>
              </a:path>
              <a:path w="383539" h="173354">
                <a:moveTo>
                  <a:pt x="16637" y="15875"/>
                </a:moveTo>
                <a:lnTo>
                  <a:pt x="12573" y="26035"/>
                </a:lnTo>
                <a:lnTo>
                  <a:pt x="23311" y="24440"/>
                </a:lnTo>
                <a:lnTo>
                  <a:pt x="16637" y="15875"/>
                </a:lnTo>
                <a:close/>
              </a:path>
              <a:path w="383539" h="173354">
                <a:moveTo>
                  <a:pt x="23311" y="24440"/>
                </a:moveTo>
                <a:lnTo>
                  <a:pt x="12573" y="26035"/>
                </a:lnTo>
                <a:lnTo>
                  <a:pt x="24553" y="26035"/>
                </a:lnTo>
                <a:lnTo>
                  <a:pt x="23311" y="24440"/>
                </a:lnTo>
                <a:close/>
              </a:path>
              <a:path w="383539" h="173354">
                <a:moveTo>
                  <a:pt x="19048" y="15875"/>
                </a:moveTo>
                <a:lnTo>
                  <a:pt x="16637" y="15875"/>
                </a:lnTo>
                <a:lnTo>
                  <a:pt x="23311" y="24440"/>
                </a:lnTo>
                <a:lnTo>
                  <a:pt x="35815" y="22584"/>
                </a:lnTo>
                <a:lnTo>
                  <a:pt x="19048" y="15875"/>
                </a:lnTo>
                <a:close/>
              </a:path>
              <a:path w="383539" h="173354">
                <a:moveTo>
                  <a:pt x="94689" y="13843"/>
                </a:moveTo>
                <a:lnTo>
                  <a:pt x="13969" y="13843"/>
                </a:lnTo>
                <a:lnTo>
                  <a:pt x="35815" y="22584"/>
                </a:lnTo>
                <a:lnTo>
                  <a:pt x="94689" y="1384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9436" y="5555996"/>
            <a:ext cx="6562725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2075" algn="l"/>
                <a:tab pos="5396230" algn="l"/>
              </a:tabLst>
            </a:pPr>
            <a:r>
              <a:rPr sz="2400" spc="-15" dirty="0">
                <a:latin typeface="Constantia"/>
                <a:cs typeface="Constantia"/>
              </a:rPr>
              <a:t>gcd(</a:t>
            </a:r>
            <a:r>
              <a:rPr sz="2400" spc="-15" dirty="0">
                <a:latin typeface="Cambria Math"/>
                <a:cs typeface="Cambria Math"/>
              </a:rPr>
              <a:t>287</a:t>
            </a:r>
            <a:r>
              <a:rPr sz="2400" spc="-15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91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gcd(</a:t>
            </a:r>
            <a:r>
              <a:rPr sz="2400" spc="-20" dirty="0">
                <a:latin typeface="Cambria Math"/>
                <a:cs typeface="Cambria Math"/>
              </a:rPr>
              <a:t>91</a:t>
            </a:r>
            <a:r>
              <a:rPr sz="2400" spc="-20" dirty="0">
                <a:latin typeface="Constantia"/>
                <a:cs typeface="Constantia"/>
              </a:rPr>
              <a:t>,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14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	</a:t>
            </a:r>
            <a:r>
              <a:rPr sz="2400" spc="-20" dirty="0">
                <a:latin typeface="Constantia"/>
                <a:cs typeface="Constantia"/>
              </a:rPr>
              <a:t>gcd(</a:t>
            </a:r>
            <a:r>
              <a:rPr sz="2400" spc="-20" dirty="0">
                <a:latin typeface="Cambria Math"/>
                <a:cs typeface="Cambria Math"/>
              </a:rPr>
              <a:t>14</a:t>
            </a:r>
            <a:r>
              <a:rPr sz="2400" spc="-20" dirty="0">
                <a:latin typeface="Constantia"/>
                <a:cs typeface="Constantia"/>
              </a:rPr>
              <a:t>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dirty="0">
                <a:latin typeface="Constantia"/>
                <a:cs typeface="Constantia"/>
              </a:rPr>
              <a:t>)	=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2145"/>
              </a:spcBef>
            </a:pPr>
            <a:r>
              <a:rPr sz="1800" i="1" spc="-5" dirty="0">
                <a:latin typeface="Constantia"/>
                <a:cs typeface="Constantia"/>
              </a:rPr>
              <a:t>continued</a:t>
            </a:r>
            <a:r>
              <a:rPr sz="1800" i="1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7000" y="3848281"/>
            <a:ext cx="2209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287-</a:t>
            </a:r>
            <a:r>
              <a:rPr lang="en-US" sz="2100" dirty="0" smtClean="0">
                <a:solidFill>
                  <a:srgbClr val="FF0000"/>
                </a:solidFill>
              </a:rPr>
              <a:t>91.3</a:t>
            </a:r>
            <a:r>
              <a:rPr lang="en-US" sz="2100" dirty="0" smtClean="0"/>
              <a:t> =14</a:t>
            </a:r>
            <a:endParaRPr lang="en-US" sz="21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4213530"/>
            <a:ext cx="2209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91-</a:t>
            </a:r>
            <a:r>
              <a:rPr lang="en-US" sz="2100" dirty="0" smtClean="0">
                <a:solidFill>
                  <a:srgbClr val="FF0000"/>
                </a:solidFill>
              </a:rPr>
              <a:t>14.6</a:t>
            </a:r>
            <a:r>
              <a:rPr lang="en-US" sz="2100" dirty="0" smtClean="0"/>
              <a:t> =7</a:t>
            </a:r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453685" y="4693982"/>
            <a:ext cx="2209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14-</a:t>
            </a:r>
            <a:r>
              <a:rPr lang="en-US" sz="2100" dirty="0" smtClean="0">
                <a:solidFill>
                  <a:srgbClr val="FF0000"/>
                </a:solidFill>
              </a:rPr>
              <a:t>7.2</a:t>
            </a:r>
            <a:r>
              <a:rPr lang="en-US" sz="2100" dirty="0" smtClean="0"/>
              <a:t> =0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69249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873562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3048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662 =414*1 +248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51741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 =248*1 +166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398683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248 =166*1 + 82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8161" y="4456248"/>
            <a:ext cx="189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166 = 82*2 +2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298441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gcd</a:t>
            </a:r>
            <a:r>
              <a:rPr lang="en-US" dirty="0" smtClean="0"/>
              <a:t>(414,248)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91167" y="353566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gcd</a:t>
            </a:r>
            <a:r>
              <a:rPr lang="en-US" dirty="0" smtClean="0"/>
              <a:t>(248,166)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395550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gcd</a:t>
            </a:r>
            <a:r>
              <a:rPr lang="en-US" dirty="0" smtClean="0"/>
              <a:t>(166,82)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03678" y="44066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gcd</a:t>
            </a:r>
            <a:r>
              <a:rPr lang="en-US" dirty="0" smtClean="0"/>
              <a:t>(82,2)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93442" y="495959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gcd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8161" y="491791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 = 2 *41 + 0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197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Euclidean</a:t>
            </a:r>
            <a:r>
              <a:rPr sz="5000" spc="-70" dirty="0"/>
              <a:t> </a:t>
            </a:r>
            <a:r>
              <a:rPr sz="5000" spc="-10" dirty="0"/>
              <a:t>Algorithm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02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Euclidean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algorithm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expressed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pseudocode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277103"/>
            <a:ext cx="800862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Section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5.3,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we’ll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time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complexity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algorithm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(log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),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&gt; </a:t>
            </a:r>
            <a:r>
              <a:rPr sz="2600" spc="-45" dirty="0">
                <a:latin typeface="Constantia"/>
                <a:cs typeface="Constantia"/>
              </a:rPr>
              <a:t>b.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514600"/>
            <a:ext cx="7848600" cy="236220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205"/>
              </a:lnSpc>
            </a:pPr>
            <a:r>
              <a:rPr sz="2000" b="1" spc="-15" dirty="0">
                <a:latin typeface="Constantia"/>
                <a:cs typeface="Constantia"/>
              </a:rPr>
              <a:t>procedure</a:t>
            </a:r>
            <a:r>
              <a:rPr sz="2000" b="1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gcd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a,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integers)</a:t>
            </a:r>
            <a:endParaRPr sz="2000">
              <a:latin typeface="Constantia"/>
              <a:cs typeface="Constantia"/>
            </a:endParaRPr>
          </a:p>
          <a:p>
            <a:pPr marL="91440">
              <a:lnSpc>
                <a:spcPct val="100000"/>
              </a:lnSpc>
            </a:pP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:=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endParaRPr sz="2000">
              <a:latin typeface="Constantia"/>
              <a:cs typeface="Constantia"/>
            </a:endParaRPr>
          </a:p>
          <a:p>
            <a:pPr marL="91440">
              <a:lnSpc>
                <a:spcPts val="2350"/>
              </a:lnSpc>
            </a:pP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:=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endParaRPr sz="2000">
              <a:latin typeface="Constantia"/>
              <a:cs typeface="Constantia"/>
            </a:endParaRPr>
          </a:p>
          <a:p>
            <a:pPr marL="91440">
              <a:lnSpc>
                <a:spcPts val="2220"/>
              </a:lnSpc>
              <a:tabLst>
                <a:tab pos="923290" algn="l"/>
              </a:tabLst>
            </a:pPr>
            <a:r>
              <a:rPr sz="2000" b="1" spc="-30" dirty="0">
                <a:latin typeface="Constantia"/>
                <a:cs typeface="Constantia"/>
              </a:rPr>
              <a:t>w</a:t>
            </a:r>
            <a:r>
              <a:rPr sz="2000" b="1" spc="-5" dirty="0">
                <a:latin typeface="Constantia"/>
                <a:cs typeface="Constantia"/>
              </a:rPr>
              <a:t>h</a:t>
            </a:r>
            <a:r>
              <a:rPr sz="2000" b="1" spc="-15" dirty="0">
                <a:latin typeface="Constantia"/>
                <a:cs typeface="Constantia"/>
              </a:rPr>
              <a:t>i</a:t>
            </a:r>
            <a:r>
              <a:rPr sz="2000" b="1" spc="-5" dirty="0">
                <a:latin typeface="Constantia"/>
                <a:cs typeface="Constantia"/>
              </a:rPr>
              <a:t>l</a:t>
            </a:r>
            <a:r>
              <a:rPr sz="2000" b="1" dirty="0">
                <a:latin typeface="Constantia"/>
                <a:cs typeface="Constantia"/>
              </a:rPr>
              <a:t>e	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100" spc="-75" dirty="0">
                <a:latin typeface="Cambria Math"/>
                <a:cs typeface="Cambria Math"/>
              </a:rPr>
              <a:t>≠</a:t>
            </a:r>
            <a:r>
              <a:rPr sz="21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536575">
              <a:lnSpc>
                <a:spcPts val="1910"/>
              </a:lnSpc>
            </a:pPr>
            <a:r>
              <a:rPr sz="2000" i="1" dirty="0">
                <a:latin typeface="Constantia"/>
                <a:cs typeface="Constantia"/>
              </a:rPr>
              <a:t>r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:=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mod</a:t>
            </a:r>
            <a:r>
              <a:rPr sz="2000" b="1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  <a:p>
            <a:pPr marL="536575">
              <a:lnSpc>
                <a:spcPts val="1920"/>
              </a:lnSpc>
            </a:pP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:=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  <a:p>
            <a:pPr marL="536575">
              <a:lnSpc>
                <a:spcPts val="2160"/>
              </a:lnSpc>
            </a:pP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:=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r</a:t>
            </a:r>
            <a:endParaRPr sz="2000">
              <a:latin typeface="Constantia"/>
              <a:cs typeface="Constantia"/>
            </a:endParaRPr>
          </a:p>
          <a:p>
            <a:pPr marL="91440">
              <a:lnSpc>
                <a:spcPct val="100000"/>
              </a:lnSpc>
            </a:pPr>
            <a:r>
              <a:rPr sz="2000" b="1" spc="-10" dirty="0">
                <a:latin typeface="Constantia"/>
                <a:cs typeface="Constantia"/>
              </a:rPr>
              <a:t>return</a:t>
            </a:r>
            <a:r>
              <a:rPr sz="2000" b="1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{gcd(</a:t>
            </a:r>
            <a:r>
              <a:rPr sz="2000" i="1" spc="-5" dirty="0">
                <a:latin typeface="Constantia"/>
                <a:cs typeface="Constantia"/>
              </a:rPr>
              <a:t>a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i="1" spc="-5" dirty="0">
                <a:latin typeface="Constantia"/>
                <a:cs typeface="Constantia"/>
              </a:rPr>
              <a:t>b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dirty="0">
                <a:latin typeface="Constantia"/>
                <a:cs typeface="Constantia"/>
              </a:rPr>
              <a:t>}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8549</TotalTime>
  <Words>2215</Words>
  <Application>Microsoft Office PowerPoint</Application>
  <PresentationFormat>On-screen Show (4:3)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Constantia</vt:lpstr>
      <vt:lpstr>Segoe UI Symbol</vt:lpstr>
      <vt:lpstr>Office Theme</vt:lpstr>
      <vt:lpstr>Mersenne Primes</vt:lpstr>
      <vt:lpstr>Mersenne Primes</vt:lpstr>
      <vt:lpstr>Greatest Common Divisor</vt:lpstr>
      <vt:lpstr>Greatest Common Divisor</vt:lpstr>
      <vt:lpstr>Finding the Greatest Common Divisor  Using Prime Factorizations</vt:lpstr>
      <vt:lpstr>Least Common Multiple</vt:lpstr>
      <vt:lpstr>Euclidean Algorithm</vt:lpstr>
      <vt:lpstr>EXAMPLE</vt:lpstr>
      <vt:lpstr>Euclidean Algorithm</vt:lpstr>
      <vt:lpstr>gcds as Linear Combinations</vt:lpstr>
      <vt:lpstr>Find the Integers S and t such that gcd (662,414) = 662s + 414t</vt:lpstr>
      <vt:lpstr>Finding gcds as Linear Combinations</vt:lpstr>
      <vt:lpstr>Example</vt:lpstr>
      <vt:lpstr>Dividing Congruencies by an  Integer</vt:lpstr>
      <vt:lpstr>PowerPoint Presentation</vt:lpstr>
      <vt:lpstr>Section 4.4</vt:lpstr>
      <vt:lpstr>Section Summary</vt:lpstr>
      <vt:lpstr>Linear Congruencies</vt:lpstr>
      <vt:lpstr>PowerPoint Presentation</vt:lpstr>
      <vt:lpstr>Inverse of a modulo m</vt:lpstr>
      <vt:lpstr>Finding Inverses</vt:lpstr>
      <vt:lpstr>Finding Inverses</vt:lpstr>
      <vt:lpstr>Using Inverses to Solve Congruence's</vt:lpstr>
      <vt:lpstr>Example using Eucleadin Algo and Linear Combinations</vt:lpstr>
      <vt:lpstr>PowerPoint Presentation</vt:lpstr>
      <vt:lpstr>Using Inverses to Solve Congruences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142</cp:revision>
  <dcterms:created xsi:type="dcterms:W3CDTF">2021-10-18T05:29:44Z</dcterms:created>
  <dcterms:modified xsi:type="dcterms:W3CDTF">2021-11-04T05:52:42Z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