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77" r:id="rId2"/>
    <p:sldId id="478" r:id="rId3"/>
    <p:sldId id="398" r:id="rId4"/>
    <p:sldId id="395" r:id="rId5"/>
    <p:sldId id="396" r:id="rId6"/>
    <p:sldId id="397" r:id="rId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95244" y="2514600"/>
            <a:ext cx="2738628" cy="5608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17416" y="3241039"/>
            <a:ext cx="1709166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100" y="426465"/>
            <a:ext cx="830580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5376" y="1950847"/>
            <a:ext cx="7953247" cy="2483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9.png"/><Relationship Id="rId3" Type="http://schemas.openxmlformats.org/officeDocument/2006/relationships/image" Target="../media/image166.png"/><Relationship Id="rId21" Type="http://schemas.openxmlformats.org/officeDocument/2006/relationships/image" Target="../media/image184.png"/><Relationship Id="rId34" Type="http://schemas.openxmlformats.org/officeDocument/2006/relationships/image" Target="../media/image197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8.png"/><Relationship Id="rId33" Type="http://schemas.openxmlformats.org/officeDocument/2006/relationships/image" Target="../media/image196.png"/><Relationship Id="rId2" Type="http://schemas.openxmlformats.org/officeDocument/2006/relationships/image" Target="../media/image165.png"/><Relationship Id="rId16" Type="http://schemas.openxmlformats.org/officeDocument/2006/relationships/image" Target="../media/image179.png"/><Relationship Id="rId20" Type="http://schemas.openxmlformats.org/officeDocument/2006/relationships/image" Target="../media/image183.png"/><Relationship Id="rId29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7.png"/><Relationship Id="rId32" Type="http://schemas.openxmlformats.org/officeDocument/2006/relationships/image" Target="../media/image195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6.png"/><Relationship Id="rId28" Type="http://schemas.openxmlformats.org/officeDocument/2006/relationships/image" Target="../media/image191.png"/><Relationship Id="rId36" Type="http://schemas.openxmlformats.org/officeDocument/2006/relationships/image" Target="../media/image199.png"/><Relationship Id="rId10" Type="http://schemas.openxmlformats.org/officeDocument/2006/relationships/image" Target="../media/image173.png"/><Relationship Id="rId19" Type="http://schemas.openxmlformats.org/officeDocument/2006/relationships/image" Target="../media/image182.png"/><Relationship Id="rId31" Type="http://schemas.openxmlformats.org/officeDocument/2006/relationships/image" Target="../media/image194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185.png"/><Relationship Id="rId27" Type="http://schemas.openxmlformats.org/officeDocument/2006/relationships/image" Target="../media/image190.png"/><Relationship Id="rId30" Type="http://schemas.openxmlformats.org/officeDocument/2006/relationships/image" Target="../media/image193.png"/><Relationship Id="rId35" Type="http://schemas.openxmlformats.org/officeDocument/2006/relationships/image" Target="../media/image198.png"/><Relationship Id="rId8" Type="http://schemas.openxmlformats.org/officeDocument/2006/relationships/image" Target="../media/image1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5" Type="http://schemas.openxmlformats.org/officeDocument/2006/relationships/image" Target="../media/image203.png"/><Relationship Id="rId4" Type="http://schemas.openxmlformats.org/officeDocument/2006/relationships/image" Target="../media/image20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26465"/>
            <a:ext cx="8305800" cy="692497"/>
          </a:xfrm>
        </p:spPr>
        <p:txBody>
          <a:bodyPr/>
          <a:lstStyle/>
          <a:p>
            <a:r>
              <a:rPr lang="en-US" dirty="0" smtClean="0"/>
              <a:t>Chinese Remainder Theorem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100" y="1600200"/>
            <a:ext cx="224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smtClean="0">
                <a:latin typeface="Cambria Math"/>
                <a:cs typeface="Cambria Math"/>
              </a:rPr>
              <a:t>≡ 3 (mod 5)</a:t>
            </a:r>
          </a:p>
          <a:p>
            <a:r>
              <a:rPr lang="en-US" dirty="0" smtClean="0">
                <a:latin typeface="Cambria Math"/>
              </a:rPr>
              <a:t>x </a:t>
            </a:r>
            <a:r>
              <a:rPr lang="en-US" dirty="0" smtClean="0">
                <a:latin typeface="Cambria Math"/>
                <a:cs typeface="Cambria Math"/>
              </a:rPr>
              <a:t>≡ 1 (mod 7)</a:t>
            </a:r>
          </a:p>
          <a:p>
            <a:r>
              <a:rPr lang="en-US" dirty="0">
                <a:latin typeface="Cambria Math"/>
              </a:rPr>
              <a:t>x</a:t>
            </a:r>
            <a:r>
              <a:rPr lang="en-US" dirty="0" smtClean="0">
                <a:latin typeface="Cambria Math"/>
              </a:rPr>
              <a:t> </a:t>
            </a:r>
            <a:r>
              <a:rPr lang="en-US" dirty="0" smtClean="0">
                <a:latin typeface="Cambria Math"/>
                <a:cs typeface="Cambria Math"/>
              </a:rPr>
              <a:t>≡ 6 (mod 8)</a:t>
            </a:r>
          </a:p>
          <a:p>
            <a:endParaRPr lang="en-US" dirty="0">
              <a:latin typeface="Cambria Math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19400" y="1600200"/>
                <a:ext cx="778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600200"/>
                <a:ext cx="778482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937" r="-708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19400" y="1938753"/>
                <a:ext cx="783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938753"/>
                <a:ext cx="78380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906" r="-703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9400" y="2296389"/>
                <a:ext cx="783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296389"/>
                <a:ext cx="78380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906" r="-703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0" y="1721639"/>
                <a:ext cx="1880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21639"/>
                <a:ext cx="188038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99" r="-97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0863" y="1281801"/>
                <a:ext cx="2802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63" y="1281801"/>
                <a:ext cx="2802049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0863" y="2296389"/>
                <a:ext cx="2206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∗7 ∗8 =280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63" y="2296389"/>
                <a:ext cx="220650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05" r="-19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9100" y="3200400"/>
                <a:ext cx="12476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3200400"/>
                <a:ext cx="124764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412" t="-2222" r="-196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95575" y="3195851"/>
                <a:ext cx="1258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75" y="3195851"/>
                <a:ext cx="125829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865" t="-2174" r="-144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73431" y="3195851"/>
                <a:ext cx="1258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431" y="3195851"/>
                <a:ext cx="125829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369" t="-2174" r="-14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9100" y="4354197"/>
                <a:ext cx="773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>
                          <a:latin typeface="Cambria Math"/>
                          <a:cs typeface="Cambria Math"/>
                        </a:rPr>
                        <m:t>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4354197"/>
                <a:ext cx="77341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7087" r="-472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16818" y="4354197"/>
                <a:ext cx="1229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18" y="4354197"/>
                <a:ext cx="122982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960" t="-2174" r="-643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63173" y="4354197"/>
                <a:ext cx="7840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>
                          <a:latin typeface="Cambria Math"/>
                          <a:cs typeface="Cambria Math"/>
                        </a:rPr>
                        <m:t>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173" y="4354197"/>
                <a:ext cx="78406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6977" r="-387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60891" y="4354197"/>
                <a:ext cx="1272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891" y="4354197"/>
                <a:ext cx="1272015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327" t="-2174" r="-673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936482" y="4354197"/>
                <a:ext cx="7840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>
                          <a:latin typeface="Cambria Math"/>
                          <a:cs typeface="Cambria Math"/>
                        </a:rPr>
                        <m:t>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482" y="4354197"/>
                <a:ext cx="78406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7031" r="-468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934200" y="4354197"/>
                <a:ext cx="1235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354197"/>
                <a:ext cx="123514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4455" t="-2174" r="-643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346895" y="4973050"/>
                <a:ext cx="4562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𝑖𝑛𝑣𝑒𝑟𝑠𝑒𝑠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𝑎𝑏𝑜𝑣𝑒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𝑐𝑜𝑛𝑔𝑟𝑢𝑒𝑛𝑐𝑒𝑠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895" y="4973050"/>
                <a:ext cx="4562018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802" t="-2222" r="-93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13323" y="1365266"/>
                <a:ext cx="718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323" y="1365266"/>
                <a:ext cx="718082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4237" r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82565" y="1365267"/>
                <a:ext cx="712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65" y="1365267"/>
                <a:ext cx="712759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4274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371424" y="1340266"/>
                <a:ext cx="718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424" y="1340266"/>
                <a:ext cx="718082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4237" r="-762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9100" y="3636524"/>
                <a:ext cx="158248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3636524"/>
                <a:ext cx="1582484" cy="52046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65536" y="3595960"/>
                <a:ext cx="1587807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536" y="3595960"/>
                <a:ext cx="1587807" cy="519438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088155" y="3574850"/>
                <a:ext cx="1587807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55" y="3574850"/>
                <a:ext cx="1587807" cy="52046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8954" y="5272740"/>
                <a:ext cx="6689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56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latin typeface="Cambria Math"/>
                        <a:cs typeface="Cambria Math"/>
                      </a:rPr>
                      <m:t>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54" y="5272740"/>
                <a:ext cx="668901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21818" t="-28889" r="-818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86672" y="5272740"/>
                <a:ext cx="1003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672" y="5272740"/>
                <a:ext cx="1003480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4848" t="-2222" r="-84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162419" y="5312487"/>
                <a:ext cx="674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40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latin typeface="Cambria Math"/>
                        <a:cs typeface="Cambria Math"/>
                      </a:rPr>
                      <m:t>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419" y="5312487"/>
                <a:ext cx="674224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21818" t="-28261" r="-909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160137" y="5312487"/>
                <a:ext cx="1062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7)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37" y="5312487"/>
                <a:ext cx="1062086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4571" t="-2174" r="-742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739186" y="5279247"/>
                <a:ext cx="674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35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latin typeface="Cambria Math"/>
                        <a:cs typeface="Cambria Math"/>
                      </a:rPr>
                      <m:t>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186" y="5279247"/>
                <a:ext cx="674224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20721" t="-28889" r="-9009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736904" y="5279247"/>
                <a:ext cx="1062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904" y="5279247"/>
                <a:ext cx="1062086" cy="276999"/>
              </a:xfrm>
              <a:prstGeom prst="rect">
                <a:avLst/>
              </a:prstGeom>
              <a:blipFill rotWithShape="0">
                <a:blip r:embed="rId29"/>
                <a:stretch>
                  <a:fillRect l="-4598" t="-2222" r="-80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162419" y="5928738"/>
                <a:ext cx="5572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latin typeface="Cambria Math"/>
                        <a:cs typeface="Cambria Math"/>
                      </a:rPr>
                      <m:t>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419" y="5928738"/>
                <a:ext cx="557204" cy="276999"/>
              </a:xfrm>
              <a:prstGeom prst="rect">
                <a:avLst/>
              </a:prstGeom>
              <a:blipFill rotWithShape="0">
                <a:blip r:embed="rId30"/>
                <a:stretch>
                  <a:fillRect l="-26374" t="-28889" r="-109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60137" y="5928738"/>
                <a:ext cx="1062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7)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37" y="5928738"/>
                <a:ext cx="1062086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4571" t="-4444" r="-742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78163" y="5987638"/>
                <a:ext cx="5572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latin typeface="Cambria Math"/>
                        <a:cs typeface="Cambria Math"/>
                      </a:rPr>
                      <m:t>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163" y="5987638"/>
                <a:ext cx="557204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26374" t="-28261" r="-1098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775881" y="5987638"/>
                <a:ext cx="1062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881" y="5987638"/>
                <a:ext cx="1062086" cy="276999"/>
              </a:xfrm>
              <a:prstGeom prst="rect">
                <a:avLst/>
              </a:prstGeom>
              <a:blipFill rotWithShape="0">
                <a:blip r:embed="rId33"/>
                <a:stretch>
                  <a:fillRect l="-5172" t="-2174" r="-804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7086600" y="2215752"/>
            <a:ext cx="144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way to compute inverse one you learned in previous lecture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165142" y="6356475"/>
                <a:ext cx="712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142" y="6356475"/>
                <a:ext cx="712696" cy="276999"/>
              </a:xfrm>
              <a:prstGeom prst="rect">
                <a:avLst/>
              </a:prstGeom>
              <a:blipFill rotWithShape="0">
                <a:blip r:embed="rId34"/>
                <a:stretch>
                  <a:fillRect l="-7692" r="-769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758299" y="6356475"/>
                <a:ext cx="712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99" y="6356475"/>
                <a:ext cx="712695" cy="276999"/>
              </a:xfrm>
              <a:prstGeom prst="rect">
                <a:avLst/>
              </a:prstGeom>
              <a:blipFill rotWithShape="0">
                <a:blip r:embed="rId35"/>
                <a:stretch>
                  <a:fillRect l="-7692" r="-683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23404" y="6356474"/>
                <a:ext cx="707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04" y="6356474"/>
                <a:ext cx="707373" cy="276999"/>
              </a:xfrm>
              <a:prstGeom prst="rect">
                <a:avLst/>
              </a:prstGeom>
              <a:blipFill rotWithShape="0">
                <a:blip r:embed="rId36"/>
                <a:stretch>
                  <a:fillRect l="-7759" r="-68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228600" y="2573388"/>
            <a:ext cx="241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/>
              </a:rPr>
              <a:t>x </a:t>
            </a:r>
            <a:r>
              <a:rPr lang="en-US" dirty="0" smtClean="0">
                <a:latin typeface="Cambria Math"/>
                <a:cs typeface="Cambria Math"/>
              </a:rPr>
              <a:t>≡mod( </a:t>
            </a:r>
            <a:r>
              <a:rPr lang="en-US" dirty="0">
                <a:latin typeface="Cambria Math"/>
                <a:cs typeface="Cambria Math"/>
              </a:rPr>
              <a:t>5 * 7 * </a:t>
            </a:r>
            <a:r>
              <a:rPr lang="en-US" dirty="0" smtClean="0">
                <a:latin typeface="Cambria Math"/>
                <a:cs typeface="Cambria Math"/>
              </a:rPr>
              <a:t>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4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376" y="1950847"/>
            <a:ext cx="7953247" cy="1723549"/>
          </a:xfrm>
        </p:spPr>
        <p:txBody>
          <a:bodyPr/>
          <a:lstStyle/>
          <a:p>
            <a:r>
              <a:rPr lang="es-ES" sz="2800" i="1" dirty="0"/>
              <a:t>x</a:t>
            </a:r>
            <a:r>
              <a:rPr lang="es-ES" sz="2800" i="1" spc="25" dirty="0"/>
              <a:t> </a:t>
            </a:r>
            <a:r>
              <a:rPr lang="es-ES" sz="2800" dirty="0"/>
              <a:t>=</a:t>
            </a:r>
            <a:r>
              <a:rPr lang="es-ES" sz="2800" spc="-5" dirty="0"/>
              <a:t> </a:t>
            </a:r>
            <a:r>
              <a:rPr lang="es-ES" sz="2800" i="1" spc="-5" dirty="0"/>
              <a:t>a</a:t>
            </a:r>
            <a:r>
              <a:rPr lang="es-ES" sz="2800" baseline="-20833" dirty="0">
                <a:latin typeface="Cambria Math"/>
                <a:cs typeface="Cambria Math"/>
              </a:rPr>
              <a:t>1 </a:t>
            </a:r>
            <a:r>
              <a:rPr lang="es-ES" sz="2800" spc="-120" baseline="-20833" dirty="0">
                <a:latin typeface="Cambria Math"/>
                <a:cs typeface="Cambria Math"/>
              </a:rPr>
              <a:t> </a:t>
            </a:r>
            <a:r>
              <a:rPr lang="es-ES" sz="2800" i="1" dirty="0"/>
              <a:t>M</a:t>
            </a:r>
            <a:r>
              <a:rPr lang="es-ES" sz="2800" baseline="-20833" dirty="0">
                <a:latin typeface="Cambria Math"/>
                <a:cs typeface="Cambria Math"/>
              </a:rPr>
              <a:t>1 </a:t>
            </a:r>
            <a:r>
              <a:rPr lang="es-ES" sz="2800" spc="-172" baseline="-20833" dirty="0">
                <a:latin typeface="Cambria Math"/>
                <a:cs typeface="Cambria Math"/>
              </a:rPr>
              <a:t> </a:t>
            </a:r>
            <a:r>
              <a:rPr lang="es-ES" sz="2800" i="1" dirty="0"/>
              <a:t>y</a:t>
            </a:r>
            <a:r>
              <a:rPr lang="es-ES" sz="2800" baseline="-20833" dirty="0">
                <a:latin typeface="Cambria Math"/>
                <a:cs typeface="Cambria Math"/>
              </a:rPr>
              <a:t>1  </a:t>
            </a:r>
            <a:r>
              <a:rPr lang="es-ES" sz="2800" spc="187" baseline="-20833" dirty="0">
                <a:latin typeface="Cambria Math"/>
                <a:cs typeface="Cambria Math"/>
              </a:rPr>
              <a:t> </a:t>
            </a:r>
            <a:r>
              <a:rPr lang="es-ES" sz="2800" dirty="0">
                <a:latin typeface="Cambria Math"/>
                <a:cs typeface="Cambria Math"/>
              </a:rPr>
              <a:t>+</a:t>
            </a:r>
            <a:r>
              <a:rPr lang="es-ES" sz="2800" spc="10" dirty="0">
                <a:latin typeface="Cambria Math"/>
                <a:cs typeface="Cambria Math"/>
              </a:rPr>
              <a:t> </a:t>
            </a:r>
            <a:r>
              <a:rPr lang="es-ES" sz="2800" i="1" spc="-5" dirty="0"/>
              <a:t>a</a:t>
            </a:r>
            <a:r>
              <a:rPr lang="es-ES" sz="2800" baseline="-20833" dirty="0">
                <a:latin typeface="Cambria Math"/>
                <a:cs typeface="Cambria Math"/>
              </a:rPr>
              <a:t>2 </a:t>
            </a:r>
            <a:r>
              <a:rPr lang="es-ES" sz="2800" spc="-135" baseline="-20833" dirty="0">
                <a:latin typeface="Cambria Math"/>
                <a:cs typeface="Cambria Math"/>
              </a:rPr>
              <a:t> </a:t>
            </a:r>
            <a:r>
              <a:rPr lang="es-ES" sz="2800" i="1" dirty="0"/>
              <a:t>M</a:t>
            </a:r>
            <a:r>
              <a:rPr lang="es-ES" sz="2800" baseline="-20833" dirty="0">
                <a:latin typeface="Cambria Math"/>
                <a:cs typeface="Cambria Math"/>
              </a:rPr>
              <a:t>2 </a:t>
            </a:r>
            <a:r>
              <a:rPr lang="es-ES" sz="2800" spc="-172" baseline="-20833" dirty="0">
                <a:latin typeface="Cambria Math"/>
                <a:cs typeface="Cambria Math"/>
              </a:rPr>
              <a:t> </a:t>
            </a:r>
            <a:r>
              <a:rPr lang="es-ES" sz="2800" i="1" dirty="0"/>
              <a:t>y</a:t>
            </a:r>
            <a:r>
              <a:rPr lang="es-ES" sz="2800" baseline="-20833" dirty="0">
                <a:latin typeface="Cambria Math"/>
                <a:cs typeface="Cambria Math"/>
              </a:rPr>
              <a:t>2	</a:t>
            </a:r>
            <a:r>
              <a:rPr lang="es-ES" sz="2800" dirty="0">
                <a:latin typeface="Cambria Math"/>
                <a:cs typeface="Cambria Math"/>
              </a:rPr>
              <a:t>+</a:t>
            </a:r>
            <a:r>
              <a:rPr lang="es-ES" sz="2800" spc="-125" dirty="0">
                <a:latin typeface="Cambria Math"/>
                <a:cs typeface="Cambria Math"/>
              </a:rPr>
              <a:t> </a:t>
            </a:r>
            <a:r>
              <a:rPr lang="es-ES" sz="2800" dirty="0">
                <a:latin typeface="Cambria Math"/>
                <a:cs typeface="Cambria Math"/>
              </a:rPr>
              <a:t>∙</a:t>
            </a:r>
            <a:r>
              <a:rPr lang="es-ES" sz="2800" spc="5" dirty="0">
                <a:latin typeface="Cambria Math"/>
                <a:cs typeface="Cambria Math"/>
              </a:rPr>
              <a:t> </a:t>
            </a:r>
            <a:r>
              <a:rPr lang="es-ES" sz="2800" dirty="0">
                <a:latin typeface="Cambria Math"/>
                <a:cs typeface="Cambria Math"/>
              </a:rPr>
              <a:t>∙</a:t>
            </a:r>
            <a:r>
              <a:rPr lang="es-ES" sz="2800" spc="-5" dirty="0">
                <a:latin typeface="Cambria Math"/>
                <a:cs typeface="Cambria Math"/>
              </a:rPr>
              <a:t> </a:t>
            </a:r>
            <a:r>
              <a:rPr lang="es-ES" sz="2800" dirty="0">
                <a:latin typeface="Cambria Math"/>
                <a:cs typeface="Cambria Math"/>
              </a:rPr>
              <a:t>∙</a:t>
            </a:r>
            <a:r>
              <a:rPr lang="es-ES" sz="2800" spc="10" dirty="0">
                <a:latin typeface="Cambria Math"/>
                <a:cs typeface="Cambria Math"/>
              </a:rPr>
              <a:t> </a:t>
            </a:r>
            <a:r>
              <a:rPr lang="es-ES" sz="2800" dirty="0">
                <a:latin typeface="Cambria Math"/>
                <a:cs typeface="Cambria Math"/>
              </a:rPr>
              <a:t>+</a:t>
            </a:r>
            <a:r>
              <a:rPr lang="es-ES" sz="2800" spc="10" dirty="0">
                <a:latin typeface="Cambria Math"/>
                <a:cs typeface="Cambria Math"/>
              </a:rPr>
              <a:t> </a:t>
            </a:r>
            <a:r>
              <a:rPr lang="es-ES" sz="2800" i="1" spc="-5" dirty="0" err="1"/>
              <a:t>a</a:t>
            </a:r>
            <a:r>
              <a:rPr lang="es-ES" sz="2800" i="1" baseline="-20833" dirty="0" err="1"/>
              <a:t>n</a:t>
            </a:r>
            <a:r>
              <a:rPr lang="es-ES" sz="2800" i="1" baseline="-20833" dirty="0"/>
              <a:t> </a:t>
            </a:r>
            <a:r>
              <a:rPr lang="es-ES" sz="2800" i="1" spc="-165" baseline="-20833" dirty="0"/>
              <a:t> </a:t>
            </a:r>
            <a:r>
              <a:rPr lang="es-ES" sz="2800" i="1" spc="-10" dirty="0"/>
              <a:t>M</a:t>
            </a:r>
            <a:r>
              <a:rPr lang="es-ES" sz="2800" i="1" baseline="-20833" dirty="0"/>
              <a:t>n</a:t>
            </a:r>
            <a:r>
              <a:rPr lang="es-ES" sz="2800" i="1" spc="187" baseline="-20833" dirty="0"/>
              <a:t> </a:t>
            </a:r>
            <a:r>
              <a:rPr lang="es-ES" sz="2800" i="1" dirty="0" err="1"/>
              <a:t>y</a:t>
            </a:r>
            <a:r>
              <a:rPr lang="es-ES" sz="2800" i="1" baseline="-20833" dirty="0" err="1"/>
              <a:t>n</a:t>
            </a:r>
            <a:r>
              <a:rPr lang="es-ES" sz="2800" i="1" spc="187" baseline="-20833" dirty="0"/>
              <a:t> </a:t>
            </a:r>
            <a:r>
              <a:rPr lang="es-ES" sz="2800" spc="-5" dirty="0">
                <a:latin typeface="Cambria Math"/>
                <a:cs typeface="Cambria Math"/>
              </a:rPr>
              <a:t>(</a:t>
            </a:r>
            <a:r>
              <a:rPr lang="es-ES" sz="2800" spc="-5" dirty="0" err="1">
                <a:latin typeface="Cambria Math"/>
                <a:cs typeface="Cambria Math"/>
              </a:rPr>
              <a:t>mo</a:t>
            </a:r>
            <a:r>
              <a:rPr lang="es-ES" sz="2800" dirty="0" err="1">
                <a:latin typeface="Cambria Math"/>
                <a:cs typeface="Cambria Math"/>
              </a:rPr>
              <a:t>d</a:t>
            </a:r>
            <a:r>
              <a:rPr lang="es-ES" sz="2800" spc="-5" dirty="0">
                <a:latin typeface="Cambria Math"/>
                <a:cs typeface="Cambria Math"/>
              </a:rPr>
              <a:t> m</a:t>
            </a:r>
            <a:r>
              <a:rPr lang="es-ES" sz="2800" spc="-5" dirty="0" smtClean="0">
                <a:latin typeface="Cambria Math"/>
                <a:cs typeface="Cambria Math"/>
              </a:rPr>
              <a:t>)</a:t>
            </a:r>
          </a:p>
          <a:p>
            <a:endParaRPr lang="es-ES" sz="2800" spc="-5" dirty="0">
              <a:latin typeface="Cambria Math"/>
            </a:endParaRPr>
          </a:p>
          <a:p>
            <a:endParaRPr lang="es-ES" sz="2800" spc="-5" dirty="0" smtClean="0">
              <a:latin typeface="Cambria Math"/>
            </a:endParaRPr>
          </a:p>
          <a:p>
            <a:r>
              <a:rPr lang="en-US" dirty="0" smtClean="0"/>
              <a:t>Put the values from previous slide</a:t>
            </a:r>
            <a:endParaRPr lang="es-ES" sz="2800" spc="-5" dirty="0"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5800" y="4191000"/>
                <a:ext cx="41382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 ∗56 ∗1+ </m:t>
                    </m:r>
                  </m:oMath>
                </a14:m>
                <a:r>
                  <a:rPr lang="en-US" dirty="0" smtClean="0"/>
                  <a:t> 1 * 40 * 3 + 6 * 35 * 3 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191000"/>
                <a:ext cx="4138249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r="-4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95376" y="4892270"/>
                <a:ext cx="2374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=168+120+630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76" y="4892270"/>
                <a:ext cx="237494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5375" y="5436138"/>
                <a:ext cx="1054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75" y="5436138"/>
                <a:ext cx="105407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5375" y="5952742"/>
                <a:ext cx="20562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Cambria Math"/>
                          <a:cs typeface="Cambria Math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918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280)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75" y="5952742"/>
                <a:ext cx="205626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90196" y="5066806"/>
                <a:ext cx="1928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Cambria Math"/>
                          <a:cs typeface="Cambria Math"/>
                        </a:rPr>
                        <m:t>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Cambria Math"/>
                        </a:rPr>
                        <m:t>78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280)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196" y="5066806"/>
                <a:ext cx="192802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019800" y="316845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78 </a:t>
            </a:r>
            <a:r>
              <a:rPr lang="en-US" dirty="0">
                <a:latin typeface="Cambria Math"/>
                <a:cs typeface="Cambria Math"/>
              </a:rPr>
              <a:t>≡ 3 (mod 5)</a:t>
            </a:r>
          </a:p>
          <a:p>
            <a:r>
              <a:rPr lang="en-US" dirty="0" smtClean="0">
                <a:latin typeface="Cambria Math"/>
              </a:rPr>
              <a:t>78 </a:t>
            </a:r>
            <a:r>
              <a:rPr lang="en-US" dirty="0">
                <a:latin typeface="Cambria Math"/>
                <a:cs typeface="Cambria Math"/>
              </a:rPr>
              <a:t>≡ 1 (mod 7)</a:t>
            </a:r>
          </a:p>
          <a:p>
            <a:r>
              <a:rPr lang="en-US" dirty="0" smtClean="0">
                <a:latin typeface="Cambria Math"/>
              </a:rPr>
              <a:t>78 </a:t>
            </a:r>
            <a:r>
              <a:rPr lang="en-US" dirty="0">
                <a:latin typeface="Cambria Math"/>
                <a:cs typeface="Cambria Math"/>
              </a:rPr>
              <a:t>≡ 6 (mod 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83540" y="1458594"/>
            <a:ext cx="8615045" cy="4848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latin typeface="Constantia"/>
                <a:cs typeface="Constantia"/>
              </a:rPr>
              <a:t>Word</a:t>
            </a:r>
            <a:r>
              <a:rPr sz="2800" spc="-5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Problem:</a:t>
            </a:r>
            <a:endParaRPr sz="2800" dirty="0">
              <a:latin typeface="Constantia"/>
              <a:cs typeface="Constantia"/>
            </a:endParaRPr>
          </a:p>
          <a:p>
            <a:pPr marL="12700" marR="5080" algn="just">
              <a:lnSpc>
                <a:spcPct val="100000"/>
              </a:lnSpc>
              <a:spcBef>
                <a:spcPts val="30"/>
              </a:spcBef>
            </a:pPr>
            <a:r>
              <a:rPr sz="2400" spc="-5" dirty="0">
                <a:latin typeface="Constantia"/>
                <a:cs typeface="Constantia"/>
              </a:rPr>
              <a:t>Jessica </a:t>
            </a:r>
            <a:r>
              <a:rPr sz="2400" spc="-10" dirty="0">
                <a:latin typeface="Constantia"/>
                <a:cs typeface="Constantia"/>
              </a:rPr>
              <a:t>breeds rabbits. </a:t>
            </a:r>
            <a:r>
              <a:rPr sz="2400" dirty="0">
                <a:latin typeface="Constantia"/>
                <a:cs typeface="Constantia"/>
              </a:rPr>
              <a:t>She's </a:t>
            </a:r>
            <a:r>
              <a:rPr sz="2400" spc="-5" dirty="0">
                <a:latin typeface="Constantia"/>
                <a:cs typeface="Constantia"/>
              </a:rPr>
              <a:t>not sure exactly </a:t>
            </a:r>
            <a:r>
              <a:rPr sz="2400" spc="-20" dirty="0">
                <a:latin typeface="Constantia"/>
                <a:cs typeface="Constantia"/>
              </a:rPr>
              <a:t>how </a:t>
            </a:r>
            <a:r>
              <a:rPr sz="2400" spc="-15" dirty="0">
                <a:latin typeface="Constantia"/>
                <a:cs typeface="Constantia"/>
              </a:rPr>
              <a:t>many </a:t>
            </a:r>
            <a:r>
              <a:rPr sz="2400" dirty="0">
                <a:latin typeface="Constantia"/>
                <a:cs typeface="Constantia"/>
              </a:rPr>
              <a:t>she has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today,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but</a:t>
            </a:r>
            <a:r>
              <a:rPr sz="2400" dirty="0">
                <a:latin typeface="Constantia"/>
                <a:cs typeface="Constantia"/>
              </a:rPr>
              <a:t> as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she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was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moving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them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about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morning,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she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noticed </a:t>
            </a:r>
            <a:r>
              <a:rPr sz="2400" dirty="0">
                <a:latin typeface="Constantia"/>
                <a:cs typeface="Constantia"/>
              </a:rPr>
              <a:t>some </a:t>
            </a:r>
            <a:r>
              <a:rPr sz="2400" spc="-10" dirty="0">
                <a:latin typeface="Constantia"/>
                <a:cs typeface="Constantia"/>
              </a:rPr>
              <a:t>things. </a:t>
            </a:r>
            <a:r>
              <a:rPr sz="2400" dirty="0">
                <a:latin typeface="Constantia"/>
                <a:cs typeface="Constantia"/>
              </a:rPr>
              <a:t>When </a:t>
            </a:r>
            <a:r>
              <a:rPr sz="2400" spc="-5" dirty="0">
                <a:latin typeface="Constantia"/>
                <a:cs typeface="Constantia"/>
              </a:rPr>
              <a:t>she fed them, </a:t>
            </a:r>
            <a:r>
              <a:rPr sz="2400" dirty="0">
                <a:latin typeface="Constantia"/>
                <a:cs typeface="Constantia"/>
              </a:rPr>
              <a:t>in </a:t>
            </a:r>
            <a:r>
              <a:rPr sz="2400" spc="-5" dirty="0">
                <a:latin typeface="Constantia"/>
                <a:cs typeface="Constantia"/>
              </a:rPr>
              <a:t>groups of 5, she had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4 left </a:t>
            </a:r>
            <a:r>
              <a:rPr sz="2400" spc="-65" dirty="0">
                <a:latin typeface="Constantia"/>
                <a:cs typeface="Constantia"/>
              </a:rPr>
              <a:t>over.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When she </a:t>
            </a:r>
            <a:r>
              <a:rPr sz="2400" spc="-5" dirty="0">
                <a:latin typeface="Constantia"/>
                <a:cs typeface="Constantia"/>
              </a:rPr>
              <a:t>bathed them, </a:t>
            </a:r>
            <a:r>
              <a:rPr sz="2400" dirty="0">
                <a:latin typeface="Constantia"/>
                <a:cs typeface="Constantia"/>
              </a:rPr>
              <a:t>in </a:t>
            </a:r>
            <a:r>
              <a:rPr sz="2400" spc="-10" dirty="0">
                <a:latin typeface="Constantia"/>
                <a:cs typeface="Constantia"/>
              </a:rPr>
              <a:t>groups </a:t>
            </a:r>
            <a:r>
              <a:rPr sz="2400" spc="-5" dirty="0">
                <a:latin typeface="Constantia"/>
                <a:cs typeface="Constantia"/>
              </a:rPr>
              <a:t>of 8, </a:t>
            </a:r>
            <a:r>
              <a:rPr sz="2400" dirty="0">
                <a:latin typeface="Constantia"/>
                <a:cs typeface="Constantia"/>
              </a:rPr>
              <a:t>she had a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group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dirty="0">
                <a:latin typeface="Constantia"/>
                <a:cs typeface="Constantia"/>
              </a:rPr>
              <a:t>6 left </a:t>
            </a:r>
            <a:r>
              <a:rPr sz="2400" spc="-65" dirty="0">
                <a:latin typeface="Constantia"/>
                <a:cs typeface="Constantia"/>
              </a:rPr>
              <a:t>over. </a:t>
            </a:r>
            <a:r>
              <a:rPr sz="2400" dirty="0">
                <a:latin typeface="Constantia"/>
                <a:cs typeface="Constantia"/>
              </a:rPr>
              <a:t>She </a:t>
            </a:r>
            <a:r>
              <a:rPr sz="2400" spc="-10" dirty="0">
                <a:latin typeface="Constantia"/>
                <a:cs typeface="Constantia"/>
              </a:rPr>
              <a:t>took </a:t>
            </a:r>
            <a:r>
              <a:rPr sz="2400" spc="-5" dirty="0">
                <a:latin typeface="Constantia"/>
                <a:cs typeface="Constantia"/>
              </a:rPr>
              <a:t>them </a:t>
            </a:r>
            <a:r>
              <a:rPr sz="2400" dirty="0">
                <a:latin typeface="Constantia"/>
                <a:cs typeface="Constantia"/>
              </a:rPr>
              <a:t>outside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0" dirty="0">
                <a:latin typeface="Constantia"/>
                <a:cs typeface="Constantia"/>
              </a:rPr>
              <a:t>romp </a:t>
            </a:r>
            <a:r>
              <a:rPr sz="2400" dirty="0">
                <a:latin typeface="Constantia"/>
                <a:cs typeface="Constantia"/>
              </a:rPr>
              <a:t>in </a:t>
            </a:r>
            <a:r>
              <a:rPr sz="2400" spc="-5" dirty="0">
                <a:latin typeface="Constantia"/>
                <a:cs typeface="Constantia"/>
              </a:rPr>
              <a:t>groups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9, but then the </a:t>
            </a:r>
            <a:r>
              <a:rPr sz="2400" dirty="0">
                <a:latin typeface="Constantia"/>
                <a:cs typeface="Constantia"/>
              </a:rPr>
              <a:t>last </a:t>
            </a:r>
            <a:r>
              <a:rPr sz="2400" spc="-5" dirty="0">
                <a:latin typeface="Constantia"/>
                <a:cs typeface="Constantia"/>
              </a:rPr>
              <a:t>group </a:t>
            </a:r>
            <a:r>
              <a:rPr sz="2400" spc="-10" dirty="0">
                <a:latin typeface="Constantia"/>
                <a:cs typeface="Constantia"/>
              </a:rPr>
              <a:t>consisted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only </a:t>
            </a:r>
            <a:r>
              <a:rPr sz="2400" spc="-5" dirty="0">
                <a:latin typeface="Constantia"/>
                <a:cs typeface="Constantia"/>
              </a:rPr>
              <a:t>8. </a:t>
            </a:r>
            <a:r>
              <a:rPr sz="2400" dirty="0">
                <a:latin typeface="Constantia"/>
                <a:cs typeface="Constantia"/>
              </a:rPr>
              <a:t>She's </a:t>
            </a:r>
            <a:r>
              <a:rPr sz="2400" spc="-10" dirty="0">
                <a:latin typeface="Constantia"/>
                <a:cs typeface="Constantia"/>
              </a:rPr>
              <a:t>positive </a:t>
            </a:r>
            <a:r>
              <a:rPr sz="2400" spc="-5" dirty="0">
                <a:latin typeface="Constantia"/>
                <a:cs typeface="Constantia"/>
              </a:rPr>
              <a:t>that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fewer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250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rabbits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-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but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how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many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does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have?</a:t>
            </a:r>
            <a:endParaRPr sz="24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nstantia"/>
                <a:cs typeface="Constantia"/>
              </a:rPr>
              <a:t>Solution:</a:t>
            </a:r>
            <a:endParaRPr sz="24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7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55" dirty="0">
                <a:latin typeface="Constantia"/>
                <a:cs typeface="Constantia"/>
              </a:rPr>
              <a:t>av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ol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5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wing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gu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en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es</a:t>
            </a:r>
          </a:p>
          <a:p>
            <a:pPr marL="83820">
              <a:lnSpc>
                <a:spcPct val="100000"/>
              </a:lnSpc>
              <a:spcBef>
                <a:spcPts val="20"/>
              </a:spcBef>
            </a:pPr>
            <a:r>
              <a:rPr sz="2400" i="1" dirty="0">
                <a:latin typeface="Constantia"/>
                <a:cs typeface="Constantia"/>
              </a:rPr>
              <a:t>x</a:t>
            </a:r>
            <a:r>
              <a:rPr sz="2400" i="1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≡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4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mod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5</a:t>
            </a:r>
            <a:r>
              <a:rPr sz="2400" dirty="0">
                <a:latin typeface="Constantia"/>
                <a:cs typeface="Constantia"/>
              </a:rPr>
              <a:t>),</a:t>
            </a: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latin typeface="Constantia"/>
                <a:cs typeface="Constantia"/>
              </a:rPr>
              <a:t>x</a:t>
            </a:r>
            <a:r>
              <a:rPr sz="2400" i="1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≡</a:t>
            </a:r>
            <a:r>
              <a:rPr sz="2400" spc="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6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mod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8</a:t>
            </a:r>
            <a:r>
              <a:rPr sz="2400" dirty="0">
                <a:latin typeface="Constantia"/>
                <a:cs typeface="Constantia"/>
              </a:rPr>
              <a:t>),</a:t>
            </a:r>
          </a:p>
          <a:p>
            <a:pPr marL="88900">
              <a:lnSpc>
                <a:spcPct val="100000"/>
              </a:lnSpc>
            </a:pPr>
            <a:r>
              <a:rPr sz="2400" i="1" dirty="0">
                <a:latin typeface="Constantia"/>
                <a:cs typeface="Constantia"/>
              </a:rPr>
              <a:t>x</a:t>
            </a:r>
            <a:r>
              <a:rPr sz="2400" i="1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≡</a:t>
            </a:r>
            <a:r>
              <a:rPr sz="2400" spc="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8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mod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9</a:t>
            </a:r>
            <a:r>
              <a:rPr sz="2400" dirty="0">
                <a:latin typeface="Constantia"/>
                <a:cs typeface="Constantia"/>
              </a:rPr>
              <a:t>).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77304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0" dirty="0"/>
              <a:t> </a:t>
            </a:r>
            <a:r>
              <a:rPr spc="-5" dirty="0"/>
              <a:t>Chinese</a:t>
            </a:r>
            <a:r>
              <a:rPr spc="-50" dirty="0"/>
              <a:t> </a:t>
            </a:r>
            <a:r>
              <a:rPr spc="-10" dirty="0"/>
              <a:t>Remainder</a:t>
            </a:r>
            <a:r>
              <a:rPr spc="-40" dirty="0"/>
              <a:t> </a:t>
            </a:r>
            <a:r>
              <a:rPr spc="-10" dirty="0"/>
              <a:t>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08178"/>
            <a:ext cx="77304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0" dirty="0"/>
              <a:t> </a:t>
            </a:r>
            <a:r>
              <a:rPr spc="-5" dirty="0"/>
              <a:t>Chinese</a:t>
            </a:r>
            <a:r>
              <a:rPr spc="-50" dirty="0"/>
              <a:t> </a:t>
            </a:r>
            <a:r>
              <a:rPr spc="-10" dirty="0"/>
              <a:t>Remainder</a:t>
            </a:r>
            <a:r>
              <a:rPr spc="-40" dirty="0"/>
              <a:t> </a:t>
            </a:r>
            <a:r>
              <a:rPr spc="-10" dirty="0"/>
              <a:t>Theorem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3240" y="1250645"/>
            <a:ext cx="7975600" cy="516763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99085" marR="55880" indent="-13970">
              <a:lnSpc>
                <a:spcPct val="80100"/>
              </a:lnSpc>
              <a:spcBef>
                <a:spcPts val="620"/>
              </a:spcBef>
            </a:pPr>
            <a:r>
              <a:rPr sz="2200" b="1" spc="-10" dirty="0">
                <a:latin typeface="Constantia"/>
                <a:cs typeface="Constantia"/>
              </a:rPr>
              <a:t>Theorem </a:t>
            </a:r>
            <a:r>
              <a:rPr sz="2200" spc="-10" dirty="0">
                <a:latin typeface="Cambria Math"/>
                <a:cs typeface="Cambria Math"/>
              </a:rPr>
              <a:t>2</a:t>
            </a:r>
            <a:r>
              <a:rPr sz="2200" spc="-10" dirty="0">
                <a:latin typeface="Constantia"/>
                <a:cs typeface="Constantia"/>
              </a:rPr>
              <a:t>: </a:t>
            </a:r>
            <a:r>
              <a:rPr sz="2200" spc="-5" dirty="0">
                <a:latin typeface="Constantia"/>
                <a:cs typeface="Constantia"/>
              </a:rPr>
              <a:t>(</a:t>
            </a:r>
            <a:r>
              <a:rPr sz="2200" i="1" spc="-5" dirty="0">
                <a:latin typeface="Constantia"/>
                <a:cs typeface="Constantia"/>
              </a:rPr>
              <a:t>The Chinese </a:t>
            </a:r>
            <a:r>
              <a:rPr sz="2200" i="1" spc="-10" dirty="0">
                <a:latin typeface="Constantia"/>
                <a:cs typeface="Constantia"/>
              </a:rPr>
              <a:t>Remainder </a:t>
            </a:r>
            <a:r>
              <a:rPr sz="2200" i="1" spc="-5" dirty="0">
                <a:latin typeface="Constantia"/>
                <a:cs typeface="Constantia"/>
              </a:rPr>
              <a:t>Theorem</a:t>
            </a:r>
            <a:r>
              <a:rPr sz="2200" spc="-5" dirty="0">
                <a:latin typeface="Constantia"/>
                <a:cs typeface="Constantia"/>
              </a:rPr>
              <a:t>) </a:t>
            </a:r>
            <a:r>
              <a:rPr sz="2200" spc="5" dirty="0">
                <a:latin typeface="Constantia"/>
                <a:cs typeface="Constantia"/>
              </a:rPr>
              <a:t>Let </a:t>
            </a:r>
            <a:r>
              <a:rPr sz="2200" i="1" dirty="0">
                <a:latin typeface="Constantia"/>
                <a:cs typeface="Constantia"/>
              </a:rPr>
              <a:t>m</a:t>
            </a:r>
            <a:r>
              <a:rPr sz="2175" baseline="-21072" dirty="0">
                <a:latin typeface="Cambria Math"/>
                <a:cs typeface="Cambria Math"/>
              </a:rPr>
              <a:t>1</a:t>
            </a:r>
            <a:r>
              <a:rPr sz="2200" dirty="0">
                <a:latin typeface="Constantia"/>
                <a:cs typeface="Constantia"/>
              </a:rPr>
              <a:t>,</a:t>
            </a:r>
            <a:r>
              <a:rPr sz="2200" i="1" dirty="0">
                <a:latin typeface="Constantia"/>
                <a:cs typeface="Constantia"/>
              </a:rPr>
              <a:t>m</a:t>
            </a:r>
            <a:r>
              <a:rPr sz="2175" baseline="-21072" dirty="0">
                <a:latin typeface="Cambria Math"/>
                <a:cs typeface="Cambria Math"/>
              </a:rPr>
              <a:t>2</a:t>
            </a:r>
            <a:r>
              <a:rPr sz="2200" dirty="0">
                <a:latin typeface="Constantia"/>
                <a:cs typeface="Constantia"/>
              </a:rPr>
              <a:t>,…,</a:t>
            </a:r>
            <a:r>
              <a:rPr sz="2200" i="1" dirty="0">
                <a:latin typeface="Constantia"/>
                <a:cs typeface="Constantia"/>
              </a:rPr>
              <a:t>m</a:t>
            </a:r>
            <a:r>
              <a:rPr sz="2175" i="1" baseline="-21072" dirty="0">
                <a:latin typeface="Constantia"/>
                <a:cs typeface="Constantia"/>
              </a:rPr>
              <a:t>n </a:t>
            </a:r>
            <a:r>
              <a:rPr sz="2175" i="1" spc="-494" baseline="-21072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be pairwise </a:t>
            </a:r>
            <a:r>
              <a:rPr sz="2200" spc="-20" dirty="0">
                <a:latin typeface="Constantia"/>
                <a:cs typeface="Constantia"/>
              </a:rPr>
              <a:t>relatively </a:t>
            </a:r>
            <a:r>
              <a:rPr sz="2200" spc="-10" dirty="0">
                <a:latin typeface="Constantia"/>
                <a:cs typeface="Constantia"/>
              </a:rPr>
              <a:t>prime </a:t>
            </a:r>
            <a:r>
              <a:rPr sz="2200" spc="-15" dirty="0">
                <a:latin typeface="Constantia"/>
                <a:cs typeface="Constantia"/>
              </a:rPr>
              <a:t>positive integers greater </a:t>
            </a:r>
            <a:r>
              <a:rPr sz="2200" spc="-5" dirty="0">
                <a:latin typeface="Constantia"/>
                <a:cs typeface="Constantia"/>
              </a:rPr>
              <a:t>than one </a:t>
            </a:r>
            <a:r>
              <a:rPr sz="2200" dirty="0">
                <a:latin typeface="Constantia"/>
                <a:cs typeface="Constantia"/>
              </a:rPr>
              <a:t> and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a</a:t>
            </a:r>
            <a:r>
              <a:rPr sz="2175" baseline="-21072" dirty="0">
                <a:latin typeface="Cambria Math"/>
                <a:cs typeface="Cambria Math"/>
              </a:rPr>
              <a:t>1</a:t>
            </a:r>
            <a:r>
              <a:rPr sz="2200" dirty="0">
                <a:latin typeface="Constantia"/>
                <a:cs typeface="Constantia"/>
              </a:rPr>
              <a:t>,</a:t>
            </a:r>
            <a:r>
              <a:rPr sz="2200" i="1" dirty="0">
                <a:latin typeface="Constantia"/>
                <a:cs typeface="Constantia"/>
              </a:rPr>
              <a:t>a</a:t>
            </a:r>
            <a:r>
              <a:rPr sz="2175" baseline="-21072" dirty="0">
                <a:latin typeface="Cambria Math"/>
                <a:cs typeface="Cambria Math"/>
              </a:rPr>
              <a:t>2</a:t>
            </a:r>
            <a:r>
              <a:rPr sz="2200" dirty="0">
                <a:latin typeface="Constantia"/>
                <a:cs typeface="Constantia"/>
              </a:rPr>
              <a:t>,…,</a:t>
            </a:r>
            <a:r>
              <a:rPr sz="2200" i="1" dirty="0">
                <a:latin typeface="Constantia"/>
                <a:cs typeface="Constantia"/>
              </a:rPr>
              <a:t>a</a:t>
            </a:r>
            <a:r>
              <a:rPr sz="2175" i="1" baseline="-21072" dirty="0">
                <a:latin typeface="Constantia"/>
                <a:cs typeface="Constantia"/>
              </a:rPr>
              <a:t>n</a:t>
            </a:r>
            <a:r>
              <a:rPr sz="2175" i="1" spc="187" baseline="-21072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arbitrary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integers.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Then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system</a:t>
            </a:r>
            <a:endParaRPr sz="2200">
              <a:latin typeface="Constantia"/>
              <a:cs typeface="Constantia"/>
            </a:endParaRPr>
          </a:p>
          <a:p>
            <a:pPr marL="418465" marR="5708015">
              <a:lnSpc>
                <a:spcPct val="100000"/>
              </a:lnSpc>
              <a:spcBef>
                <a:spcPts val="10"/>
              </a:spcBef>
            </a:pP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i="1" spc="5" dirty="0">
                <a:latin typeface="Constantia"/>
                <a:cs typeface="Constantia"/>
              </a:rPr>
              <a:t>a</a:t>
            </a:r>
            <a:r>
              <a:rPr sz="1950" spc="7" baseline="-21367" dirty="0">
                <a:latin typeface="Cambria Math"/>
                <a:cs typeface="Cambria Math"/>
              </a:rPr>
              <a:t>1</a:t>
            </a:r>
            <a:r>
              <a:rPr sz="1950" spc="195" baseline="-21367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mod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m</a:t>
            </a:r>
            <a:r>
              <a:rPr sz="1950" baseline="-21367" dirty="0">
                <a:latin typeface="Cambria Math"/>
                <a:cs typeface="Cambria Math"/>
              </a:rPr>
              <a:t>1</a:t>
            </a:r>
            <a:r>
              <a:rPr sz="2000" dirty="0">
                <a:latin typeface="Constantia"/>
                <a:cs typeface="Constantia"/>
              </a:rPr>
              <a:t>)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i="1" spc="5" dirty="0">
                <a:latin typeface="Constantia"/>
                <a:cs typeface="Constantia"/>
              </a:rPr>
              <a:t>a</a:t>
            </a:r>
            <a:r>
              <a:rPr sz="1950" spc="7" baseline="-21367" dirty="0">
                <a:latin typeface="Cambria Math"/>
                <a:cs typeface="Cambria Math"/>
              </a:rPr>
              <a:t>2</a:t>
            </a:r>
            <a:r>
              <a:rPr sz="1950" spc="195" baseline="-21367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mod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m</a:t>
            </a:r>
            <a:r>
              <a:rPr sz="1950" baseline="-21367" dirty="0">
                <a:latin typeface="Cambria Math"/>
                <a:cs typeface="Cambria Math"/>
              </a:rPr>
              <a:t>2</a:t>
            </a:r>
            <a:r>
              <a:rPr sz="2000" dirty="0">
                <a:latin typeface="Constantia"/>
                <a:cs typeface="Constantia"/>
              </a:rPr>
              <a:t>)</a:t>
            </a:r>
            <a:endParaRPr sz="2000">
              <a:latin typeface="Constantia"/>
              <a:cs typeface="Constantia"/>
            </a:endParaRPr>
          </a:p>
          <a:p>
            <a:pPr marL="6731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∙</a:t>
            </a:r>
            <a:endParaRPr sz="2000">
              <a:latin typeface="Cambria Math"/>
              <a:cs typeface="Cambria Math"/>
            </a:endParaRPr>
          </a:p>
          <a:p>
            <a:pPr marL="695960">
              <a:lnSpc>
                <a:spcPts val="2390"/>
              </a:lnSpc>
              <a:spcBef>
                <a:spcPts val="25"/>
              </a:spcBef>
            </a:pPr>
            <a:r>
              <a:rPr sz="2000" dirty="0">
                <a:latin typeface="Cambria Math"/>
                <a:cs typeface="Cambria Math"/>
              </a:rPr>
              <a:t>∙</a:t>
            </a:r>
            <a:endParaRPr sz="2000">
              <a:latin typeface="Cambria Math"/>
              <a:cs typeface="Cambria Math"/>
            </a:endParaRPr>
          </a:p>
          <a:p>
            <a:pPr marL="695960">
              <a:lnSpc>
                <a:spcPts val="2390"/>
              </a:lnSpc>
            </a:pPr>
            <a:r>
              <a:rPr sz="2000" dirty="0">
                <a:latin typeface="Cambria Math"/>
                <a:cs typeface="Cambria Math"/>
              </a:rPr>
              <a:t>∙</a:t>
            </a:r>
            <a:endParaRPr sz="2000">
              <a:latin typeface="Cambria Math"/>
              <a:cs typeface="Cambria Math"/>
            </a:endParaRPr>
          </a:p>
          <a:p>
            <a:pPr marL="418465">
              <a:lnSpc>
                <a:spcPts val="2395"/>
              </a:lnSpc>
            </a:pP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i="1" spc="10" dirty="0">
                <a:latin typeface="Constantia"/>
                <a:cs typeface="Constantia"/>
              </a:rPr>
              <a:t>a</a:t>
            </a:r>
            <a:r>
              <a:rPr sz="1950" i="1" spc="15" baseline="-21367" dirty="0">
                <a:latin typeface="Constantia"/>
                <a:cs typeface="Constantia"/>
              </a:rPr>
              <a:t>n</a:t>
            </a:r>
            <a:r>
              <a:rPr sz="1950" i="1" spc="142" baseline="-21367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mod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i="1" spc="5" dirty="0">
                <a:latin typeface="Constantia"/>
                <a:cs typeface="Constantia"/>
              </a:rPr>
              <a:t>m</a:t>
            </a:r>
            <a:r>
              <a:rPr sz="1950" i="1" spc="7" baseline="-21367" dirty="0">
                <a:latin typeface="Constantia"/>
                <a:cs typeface="Constantia"/>
              </a:rPr>
              <a:t>n</a:t>
            </a:r>
            <a:r>
              <a:rPr sz="2000" spc="5" dirty="0">
                <a:latin typeface="Constantia"/>
                <a:cs typeface="Constantia"/>
              </a:rPr>
              <a:t>)</a:t>
            </a:r>
            <a:endParaRPr sz="2000">
              <a:latin typeface="Constantia"/>
              <a:cs typeface="Constantia"/>
            </a:endParaRPr>
          </a:p>
          <a:p>
            <a:pPr marL="304165">
              <a:lnSpc>
                <a:spcPts val="2590"/>
              </a:lnSpc>
              <a:tabLst>
                <a:tab pos="2999105" algn="l"/>
              </a:tabLst>
            </a:pPr>
            <a:r>
              <a:rPr sz="2200" spc="-5" dirty="0">
                <a:latin typeface="Constantia"/>
                <a:cs typeface="Constantia"/>
              </a:rPr>
              <a:t>has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unique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solution	modulo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m</a:t>
            </a:r>
            <a:r>
              <a:rPr sz="2200" i="1" spc="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m</a:t>
            </a:r>
            <a:r>
              <a:rPr sz="2175" baseline="-21072" dirty="0">
                <a:latin typeface="Cambria Math"/>
                <a:cs typeface="Cambria Math"/>
              </a:rPr>
              <a:t>1</a:t>
            </a:r>
            <a:r>
              <a:rPr sz="2200" i="1" dirty="0">
                <a:latin typeface="Constantia"/>
                <a:cs typeface="Constantia"/>
              </a:rPr>
              <a:t>m</a:t>
            </a:r>
            <a:r>
              <a:rPr sz="2175" baseline="-21072" dirty="0">
                <a:latin typeface="Cambria Math"/>
                <a:cs typeface="Cambria Math"/>
              </a:rPr>
              <a:t>2</a:t>
            </a:r>
            <a:r>
              <a:rPr sz="2175" spc="240" baseline="-21072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∙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∙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∙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i="1" dirty="0">
                <a:latin typeface="Constantia"/>
                <a:cs typeface="Constantia"/>
              </a:rPr>
              <a:t>m</a:t>
            </a:r>
            <a:r>
              <a:rPr sz="2175" i="1" baseline="-21072" dirty="0">
                <a:latin typeface="Constantia"/>
                <a:cs typeface="Constantia"/>
              </a:rPr>
              <a:t>n</a:t>
            </a:r>
            <a:r>
              <a:rPr sz="2200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299085" marR="914400" indent="-66040">
              <a:lnSpc>
                <a:spcPct val="76500"/>
              </a:lnSpc>
              <a:spcBef>
                <a:spcPts val="600"/>
              </a:spcBef>
              <a:tabLst>
                <a:tab pos="4349750" algn="l"/>
              </a:tabLst>
            </a:pPr>
            <a:r>
              <a:rPr sz="2200" spc="-5" dirty="0">
                <a:latin typeface="Constantia"/>
                <a:cs typeface="Constantia"/>
              </a:rPr>
              <a:t>(That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is,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there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solution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x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with	</a:t>
            </a:r>
            <a:r>
              <a:rPr sz="2200" spc="-5" dirty="0">
                <a:latin typeface="Cambria Math"/>
                <a:cs typeface="Cambria Math"/>
              </a:rPr>
              <a:t>0</a:t>
            </a:r>
            <a:r>
              <a:rPr sz="2200" spc="5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≤ </a:t>
            </a:r>
            <a:r>
              <a:rPr sz="2300" spc="-55" dirty="0">
                <a:latin typeface="Cambria Math"/>
                <a:cs typeface="Cambria Math"/>
              </a:rPr>
              <a:t>x</a:t>
            </a:r>
            <a:r>
              <a:rPr sz="2300" spc="-20" dirty="0">
                <a:latin typeface="Cambria Math"/>
                <a:cs typeface="Cambria Math"/>
              </a:rPr>
              <a:t> </a:t>
            </a:r>
            <a:r>
              <a:rPr sz="2200" spc="-50" dirty="0">
                <a:latin typeface="Cambria Math"/>
                <a:cs typeface="Cambria Math"/>
              </a:rPr>
              <a:t>&lt;</a:t>
            </a:r>
            <a:r>
              <a:rPr sz="2300" spc="-50" dirty="0">
                <a:latin typeface="Cambria Math"/>
                <a:cs typeface="Cambria Math"/>
              </a:rPr>
              <a:t>m</a:t>
            </a:r>
            <a:r>
              <a:rPr sz="2300" spc="-2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and </a:t>
            </a:r>
            <a:r>
              <a:rPr sz="2200" spc="-5" dirty="0">
                <a:latin typeface="Cambria Math"/>
                <a:cs typeface="Cambria Math"/>
              </a:rPr>
              <a:t>all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other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solutions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are</a:t>
            </a:r>
            <a:r>
              <a:rPr sz="2200" spc="3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congruent</a:t>
            </a:r>
            <a:r>
              <a:rPr sz="2200" spc="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modulo</a:t>
            </a:r>
            <a:r>
              <a:rPr sz="2200" spc="-35" dirty="0">
                <a:latin typeface="Cambria Math"/>
                <a:cs typeface="Cambria Math"/>
              </a:rPr>
              <a:t> </a:t>
            </a:r>
            <a:r>
              <a:rPr sz="2300" spc="-90" dirty="0">
                <a:latin typeface="Cambria Math"/>
                <a:cs typeface="Cambria Math"/>
              </a:rPr>
              <a:t>m</a:t>
            </a:r>
            <a:r>
              <a:rPr sz="2300" spc="-15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to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this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solution.)</a:t>
            </a:r>
            <a:endParaRPr sz="2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Cambria Math"/>
              <a:cs typeface="Cambria Math"/>
            </a:endParaRPr>
          </a:p>
          <a:p>
            <a:pPr marL="299085" marR="227329" indent="-274320">
              <a:lnSpc>
                <a:spcPts val="2110"/>
              </a:lnSpc>
              <a:buClr>
                <a:srgbClr val="0AD0D9"/>
              </a:buClr>
              <a:buSzPct val="95454"/>
              <a:buFont typeface="Segoe UI Symbol"/>
              <a:buChar char="⚫"/>
              <a:tabLst>
                <a:tab pos="299085" algn="l"/>
                <a:tab pos="299720" algn="l"/>
                <a:tab pos="1904364" algn="l"/>
              </a:tabLst>
            </a:pPr>
            <a:r>
              <a:rPr sz="2200" b="1" spc="-10" dirty="0">
                <a:latin typeface="Constantia"/>
                <a:cs typeface="Constantia"/>
              </a:rPr>
              <a:t>Proof</a:t>
            </a:r>
            <a:r>
              <a:rPr sz="2200" spc="-10" dirty="0">
                <a:latin typeface="Constantia"/>
                <a:cs typeface="Constantia"/>
              </a:rPr>
              <a:t>:</a:t>
            </a:r>
            <a:r>
              <a:rPr sz="2200" spc="-45" dirty="0">
                <a:latin typeface="Constantia"/>
                <a:cs typeface="Constantia"/>
              </a:rPr>
              <a:t> We’ll	</a:t>
            </a:r>
            <a:r>
              <a:rPr sz="2200" spc="-15" dirty="0">
                <a:latin typeface="Constantia"/>
                <a:cs typeface="Constantia"/>
              </a:rPr>
              <a:t>show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that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solution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exists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by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describing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way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construct </a:t>
            </a:r>
            <a:r>
              <a:rPr sz="2200" spc="-5" dirty="0">
                <a:latin typeface="Constantia"/>
                <a:cs typeface="Constantia"/>
              </a:rPr>
              <a:t>the solution. </a:t>
            </a:r>
            <a:r>
              <a:rPr sz="2200" spc="-10" dirty="0">
                <a:latin typeface="Constantia"/>
                <a:cs typeface="Constantia"/>
              </a:rPr>
              <a:t>Showing that </a:t>
            </a:r>
            <a:r>
              <a:rPr sz="2200" spc="-5" dirty="0">
                <a:latin typeface="Constantia"/>
                <a:cs typeface="Constantia"/>
              </a:rPr>
              <a:t>the solution </a:t>
            </a:r>
            <a:r>
              <a:rPr sz="2200" dirty="0">
                <a:latin typeface="Constantia"/>
                <a:cs typeface="Constantia"/>
              </a:rPr>
              <a:t>is </a:t>
            </a:r>
            <a:r>
              <a:rPr sz="2200" spc="-10" dirty="0">
                <a:latin typeface="Constantia"/>
                <a:cs typeface="Constantia"/>
              </a:rPr>
              <a:t>unique </a:t>
            </a:r>
            <a:r>
              <a:rPr sz="2200" spc="-5" dirty="0">
                <a:latin typeface="Constantia"/>
                <a:cs typeface="Constantia"/>
              </a:rPr>
              <a:t> modulo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m</a:t>
            </a:r>
            <a:r>
              <a:rPr sz="2200" i="1" spc="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Exercise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30</a:t>
            </a:r>
            <a:r>
              <a:rPr sz="2200" spc="-10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5969635">
              <a:lnSpc>
                <a:spcPct val="100000"/>
              </a:lnSpc>
              <a:spcBef>
                <a:spcPts val="425"/>
              </a:spcBef>
            </a:pPr>
            <a:r>
              <a:rPr sz="1800" i="1" spc="-5" dirty="0">
                <a:latin typeface="Constantia"/>
                <a:cs typeface="Constantia"/>
              </a:rPr>
              <a:t>continued</a:t>
            </a:r>
            <a:r>
              <a:rPr sz="1800" i="1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1800" y="514859"/>
            <a:ext cx="8113395" cy="10496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9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Chinese</a:t>
            </a:r>
            <a:r>
              <a:rPr spc="-40" dirty="0"/>
              <a:t> </a:t>
            </a:r>
            <a:r>
              <a:rPr spc="-10" dirty="0"/>
              <a:t>Remainder</a:t>
            </a:r>
            <a:r>
              <a:rPr spc="-30" dirty="0"/>
              <a:t> </a:t>
            </a:r>
            <a:r>
              <a:rPr spc="-10" dirty="0"/>
              <a:t>Theorem</a:t>
            </a:r>
          </a:p>
          <a:p>
            <a:pPr marL="290195">
              <a:lnSpc>
                <a:spcPct val="100000"/>
              </a:lnSpc>
              <a:spcBef>
                <a:spcPts val="140"/>
              </a:spcBef>
              <a:tabLst>
                <a:tab pos="4479290" algn="l"/>
              </a:tabLst>
            </a:pPr>
            <a:r>
              <a:rPr sz="1800" spc="-80" dirty="0">
                <a:solidFill>
                  <a:srgbClr val="000000"/>
                </a:solidFill>
                <a:latin typeface="Constantia"/>
                <a:cs typeface="Constantia"/>
              </a:rPr>
              <a:t>To</a:t>
            </a:r>
            <a:r>
              <a:rPr sz="1800" spc="-10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onstantia"/>
                <a:cs typeface="Constantia"/>
              </a:rPr>
              <a:t>construct</a:t>
            </a:r>
            <a:r>
              <a:rPr sz="1800" spc="-8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000000"/>
                </a:solidFill>
                <a:latin typeface="Constantia"/>
                <a:cs typeface="Constantia"/>
              </a:rPr>
              <a:t>a</a:t>
            </a:r>
            <a:r>
              <a:rPr sz="1800" spc="-7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onstantia"/>
                <a:cs typeface="Constantia"/>
              </a:rPr>
              <a:t>solution</a:t>
            </a:r>
            <a:r>
              <a:rPr sz="1800" spc="-2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800" spc="5" dirty="0">
                <a:solidFill>
                  <a:srgbClr val="000000"/>
                </a:solidFill>
                <a:latin typeface="Constantia"/>
                <a:cs typeface="Constantia"/>
              </a:rPr>
              <a:t>first</a:t>
            </a:r>
            <a:r>
              <a:rPr sz="1800" spc="-3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000000"/>
                </a:solidFill>
                <a:latin typeface="Constantia"/>
                <a:cs typeface="Constantia"/>
              </a:rPr>
              <a:t>let</a:t>
            </a:r>
            <a:r>
              <a:rPr sz="1800" spc="-4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800" i="1" spc="-5" dirty="0">
                <a:solidFill>
                  <a:srgbClr val="000000"/>
                </a:solidFill>
                <a:latin typeface="Constantia"/>
                <a:cs typeface="Constantia"/>
              </a:rPr>
              <a:t>M</a:t>
            </a:r>
            <a:r>
              <a:rPr sz="1800" i="1" spc="-7" baseline="-20833" dirty="0">
                <a:solidFill>
                  <a:srgbClr val="000000"/>
                </a:solidFill>
                <a:latin typeface="Constantia"/>
                <a:cs typeface="Constantia"/>
              </a:rPr>
              <a:t>k</a:t>
            </a:r>
            <a:r>
              <a:rPr sz="1800" i="1" spc="-5" dirty="0">
                <a:solidFill>
                  <a:srgbClr val="000000"/>
                </a:solidFill>
                <a:latin typeface="Constantia"/>
                <a:cs typeface="Constantia"/>
              </a:rPr>
              <a:t>=m/m</a:t>
            </a:r>
            <a:r>
              <a:rPr sz="1800" i="1" spc="-7" baseline="-20833" dirty="0">
                <a:solidFill>
                  <a:srgbClr val="000000"/>
                </a:solidFill>
                <a:latin typeface="Constantia"/>
                <a:cs typeface="Constantia"/>
              </a:rPr>
              <a:t>k	</a:t>
            </a:r>
            <a:r>
              <a:rPr sz="1800" spc="-10" dirty="0">
                <a:solidFill>
                  <a:srgbClr val="000000"/>
                </a:solidFill>
                <a:latin typeface="Constantia"/>
                <a:cs typeface="Constantia"/>
              </a:rPr>
              <a:t>for</a:t>
            </a:r>
            <a:r>
              <a:rPr sz="1800" spc="-6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800" i="1" dirty="0">
                <a:solidFill>
                  <a:srgbClr val="000000"/>
                </a:solidFill>
                <a:latin typeface="Constantia"/>
                <a:cs typeface="Constantia"/>
              </a:rPr>
              <a:t>k</a:t>
            </a:r>
            <a:r>
              <a:rPr sz="1800" i="1" spc="2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000000"/>
                </a:solidFill>
                <a:latin typeface="Constantia"/>
                <a:cs typeface="Constantia"/>
              </a:rPr>
              <a:t>=</a:t>
            </a:r>
            <a:r>
              <a:rPr sz="1800" spc="-2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 Math"/>
                <a:cs typeface="Cambria Math"/>
              </a:rPr>
              <a:t>1,2,…,</a:t>
            </a:r>
            <a:r>
              <a:rPr sz="1800" i="1" dirty="0">
                <a:solidFill>
                  <a:srgbClr val="000000"/>
                </a:solidFill>
                <a:latin typeface="Constantia"/>
                <a:cs typeface="Constantia"/>
              </a:rPr>
              <a:t>n</a:t>
            </a:r>
            <a:r>
              <a:rPr sz="1800" i="1" spc="-2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000000"/>
                </a:solidFill>
                <a:latin typeface="Constantia"/>
                <a:cs typeface="Constantia"/>
              </a:rPr>
              <a:t>and</a:t>
            </a:r>
            <a:r>
              <a:rPr sz="1800" spc="41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800" i="1" dirty="0">
                <a:solidFill>
                  <a:srgbClr val="000000"/>
                </a:solidFill>
                <a:latin typeface="Constantia"/>
                <a:cs typeface="Constantia"/>
              </a:rPr>
              <a:t>m</a:t>
            </a:r>
            <a:r>
              <a:rPr sz="1800" i="1" spc="2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000000"/>
                </a:solidFill>
                <a:latin typeface="Constantia"/>
                <a:cs typeface="Constantia"/>
              </a:rPr>
              <a:t>=</a:t>
            </a:r>
            <a:r>
              <a:rPr sz="1800" spc="-2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1800" i="1" spc="-5" dirty="0">
                <a:solidFill>
                  <a:srgbClr val="000000"/>
                </a:solidFill>
                <a:latin typeface="Constantia"/>
                <a:cs typeface="Constantia"/>
              </a:rPr>
              <a:t>m</a:t>
            </a:r>
            <a:r>
              <a:rPr sz="1800" spc="-7" baseline="-20833" dirty="0">
                <a:solidFill>
                  <a:srgbClr val="000000"/>
                </a:solidFill>
                <a:latin typeface="Cambria Math"/>
                <a:cs typeface="Cambria Math"/>
              </a:rPr>
              <a:t>1</a:t>
            </a:r>
            <a:r>
              <a:rPr sz="1800" i="1" spc="-5" dirty="0">
                <a:solidFill>
                  <a:srgbClr val="000000"/>
                </a:solidFill>
                <a:latin typeface="Constantia"/>
                <a:cs typeface="Constantia"/>
              </a:rPr>
              <a:t>m</a:t>
            </a:r>
            <a:r>
              <a:rPr sz="1800" spc="-7" baseline="-20833" dirty="0">
                <a:solidFill>
                  <a:srgbClr val="000000"/>
                </a:solidFill>
                <a:latin typeface="Cambria Math"/>
                <a:cs typeface="Cambria Math"/>
              </a:rPr>
              <a:t>2</a:t>
            </a:r>
            <a:r>
              <a:rPr sz="1800" spc="202" baseline="-20833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 Math"/>
                <a:cs typeface="Cambria Math"/>
              </a:rPr>
              <a:t>∙</a:t>
            </a:r>
            <a:r>
              <a:rPr sz="1800" spc="-5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 Math"/>
                <a:cs typeface="Cambria Math"/>
              </a:rPr>
              <a:t>∙ ∙</a:t>
            </a:r>
            <a:r>
              <a:rPr sz="1800" spc="1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1800" i="1" spc="-5" dirty="0">
                <a:solidFill>
                  <a:srgbClr val="000000"/>
                </a:solidFill>
                <a:latin typeface="Constantia"/>
                <a:cs typeface="Constantia"/>
              </a:rPr>
              <a:t>m</a:t>
            </a:r>
            <a:r>
              <a:rPr sz="1800" i="1" spc="-7" baseline="-20833" dirty="0">
                <a:solidFill>
                  <a:srgbClr val="000000"/>
                </a:solidFill>
                <a:latin typeface="Constantia"/>
                <a:cs typeface="Constantia"/>
              </a:rPr>
              <a:t>n</a:t>
            </a:r>
            <a:r>
              <a:rPr sz="1800" spc="-5" dirty="0">
                <a:solidFill>
                  <a:srgbClr val="000000"/>
                </a:solidFill>
                <a:latin typeface="Constantia"/>
                <a:cs typeface="Constantia"/>
              </a:rPr>
              <a:t>.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659" y="1813686"/>
            <a:ext cx="7914640" cy="452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460">
              <a:lnSpc>
                <a:spcPts val="1945"/>
              </a:lnSpc>
              <a:spcBef>
                <a:spcPts val="100"/>
              </a:spcBef>
            </a:pPr>
            <a:r>
              <a:rPr sz="1800" spc="-15" dirty="0">
                <a:latin typeface="Constantia"/>
                <a:cs typeface="Constantia"/>
              </a:rPr>
              <a:t>Since</a:t>
            </a:r>
            <a:r>
              <a:rPr sz="1800" spc="365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gcd(</a:t>
            </a:r>
            <a:r>
              <a:rPr sz="1800" i="1" spc="-20" dirty="0">
                <a:latin typeface="Constantia"/>
                <a:cs typeface="Constantia"/>
              </a:rPr>
              <a:t>m</a:t>
            </a:r>
            <a:r>
              <a:rPr sz="1800" i="1" spc="-30" baseline="-20833" dirty="0">
                <a:latin typeface="Constantia"/>
                <a:cs typeface="Constantia"/>
              </a:rPr>
              <a:t>k</a:t>
            </a:r>
            <a:r>
              <a:rPr sz="1800" i="1" spc="15" baseline="-20833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,</a:t>
            </a:r>
            <a:r>
              <a:rPr sz="1800" i="1" spc="-5" dirty="0">
                <a:latin typeface="Constantia"/>
                <a:cs typeface="Constantia"/>
              </a:rPr>
              <a:t>M</a:t>
            </a:r>
            <a:r>
              <a:rPr sz="1800" i="1" spc="-7" baseline="-20833" dirty="0">
                <a:latin typeface="Constantia"/>
                <a:cs typeface="Constantia"/>
              </a:rPr>
              <a:t>k</a:t>
            </a:r>
            <a:r>
              <a:rPr sz="1800" i="1" baseline="-20833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) =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1,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by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Theorem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1,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onstantia"/>
                <a:cs typeface="Constantia"/>
              </a:rPr>
              <a:t>there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integer</a:t>
            </a:r>
            <a:r>
              <a:rPr sz="1800" spc="405" dirty="0">
                <a:latin typeface="Constantia"/>
                <a:cs typeface="Constantia"/>
              </a:rPr>
              <a:t> </a:t>
            </a:r>
            <a:r>
              <a:rPr sz="1800" i="1" spc="-20" dirty="0">
                <a:latin typeface="Constantia"/>
                <a:cs typeface="Constantia"/>
              </a:rPr>
              <a:t>y</a:t>
            </a:r>
            <a:r>
              <a:rPr sz="1800" i="1" spc="-30" baseline="-20833" dirty="0">
                <a:latin typeface="Constantia"/>
                <a:cs typeface="Constantia"/>
              </a:rPr>
              <a:t>k</a:t>
            </a:r>
            <a:r>
              <a:rPr sz="1800" i="1" spc="-15" baseline="-20833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,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inverse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of</a:t>
            </a:r>
            <a:r>
              <a:rPr sz="1800" spc="2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M</a:t>
            </a:r>
            <a:r>
              <a:rPr sz="1800" i="1" baseline="-20833" dirty="0">
                <a:latin typeface="Constantia"/>
                <a:cs typeface="Constantia"/>
              </a:rPr>
              <a:t>k</a:t>
            </a:r>
            <a:endParaRPr sz="1800" baseline="-20833" dirty="0">
              <a:latin typeface="Constantia"/>
              <a:cs typeface="Constantia"/>
            </a:endParaRPr>
          </a:p>
          <a:p>
            <a:pPr marL="114300">
              <a:lnSpc>
                <a:spcPts val="1945"/>
              </a:lnSpc>
            </a:pPr>
            <a:r>
              <a:rPr sz="1800" spc="-5" dirty="0">
                <a:latin typeface="Constantia"/>
                <a:cs typeface="Constantia"/>
              </a:rPr>
              <a:t>modulo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m</a:t>
            </a:r>
            <a:r>
              <a:rPr sz="1800" i="1" spc="-7" baseline="-20833" dirty="0">
                <a:latin typeface="Constantia"/>
                <a:cs typeface="Constantia"/>
              </a:rPr>
              <a:t>k</a:t>
            </a:r>
            <a:r>
              <a:rPr sz="1800" spc="-5" dirty="0">
                <a:latin typeface="Constantia"/>
                <a:cs typeface="Constantia"/>
              </a:rPr>
              <a:t>,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such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that</a:t>
            </a:r>
          </a:p>
          <a:p>
            <a:pPr marL="1268095">
              <a:lnSpc>
                <a:spcPct val="100000"/>
              </a:lnSpc>
            </a:pPr>
            <a:r>
              <a:rPr sz="1800" i="1" dirty="0">
                <a:latin typeface="Constantia"/>
                <a:cs typeface="Constantia"/>
              </a:rPr>
              <a:t>M</a:t>
            </a:r>
            <a:r>
              <a:rPr sz="1800" i="1" baseline="-20833" dirty="0">
                <a:latin typeface="Constantia"/>
                <a:cs typeface="Constantia"/>
              </a:rPr>
              <a:t>k</a:t>
            </a:r>
            <a:r>
              <a:rPr sz="1800" i="1" spc="217" baseline="-20833" dirty="0">
                <a:latin typeface="Constantia"/>
                <a:cs typeface="Constantia"/>
              </a:rPr>
              <a:t> </a:t>
            </a:r>
            <a:r>
              <a:rPr sz="1800" i="1" spc="-20" dirty="0">
                <a:latin typeface="Constantia"/>
                <a:cs typeface="Constantia"/>
              </a:rPr>
              <a:t>y</a:t>
            </a:r>
            <a:r>
              <a:rPr sz="1800" i="1" spc="-30" baseline="-20833" dirty="0">
                <a:latin typeface="Constantia"/>
                <a:cs typeface="Constantia"/>
              </a:rPr>
              <a:t>k</a:t>
            </a:r>
            <a:r>
              <a:rPr sz="1800" i="1" spc="232" baseline="-20833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≡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(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mod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m</a:t>
            </a:r>
            <a:r>
              <a:rPr sz="1800" i="1" spc="-7" baseline="-20833" dirty="0">
                <a:latin typeface="Constantia"/>
                <a:cs typeface="Constantia"/>
              </a:rPr>
              <a:t>k</a:t>
            </a:r>
            <a:r>
              <a:rPr sz="1800" i="1" spc="232" baseline="-20833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).</a:t>
            </a:r>
            <a:endParaRPr sz="1800" dirty="0">
              <a:latin typeface="Constantia"/>
              <a:cs typeface="Constantia"/>
            </a:endParaRPr>
          </a:p>
          <a:p>
            <a:pPr marL="182880">
              <a:lnSpc>
                <a:spcPct val="100000"/>
              </a:lnSpc>
            </a:pPr>
            <a:r>
              <a:rPr sz="1800" spc="-60" dirty="0">
                <a:latin typeface="Constantia"/>
                <a:cs typeface="Constantia"/>
              </a:rPr>
              <a:t>F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5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m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sum</a:t>
            </a:r>
          </a:p>
          <a:p>
            <a:pPr marL="1039494">
              <a:lnSpc>
                <a:spcPct val="100000"/>
              </a:lnSpc>
              <a:tabLst>
                <a:tab pos="3472179" algn="l"/>
              </a:tabLst>
            </a:pPr>
            <a:r>
              <a:rPr sz="1800" i="1" dirty="0">
                <a:latin typeface="Constantia"/>
                <a:cs typeface="Constantia"/>
              </a:rPr>
              <a:t>x</a:t>
            </a:r>
            <a:r>
              <a:rPr sz="1800" i="1" spc="2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a</a:t>
            </a:r>
            <a:r>
              <a:rPr sz="1800" baseline="-20833" dirty="0">
                <a:latin typeface="Cambria Math"/>
                <a:cs typeface="Cambria Math"/>
              </a:rPr>
              <a:t>1 </a:t>
            </a:r>
            <a:r>
              <a:rPr sz="1800" spc="-120" baseline="-20833" dirty="0">
                <a:latin typeface="Cambria Math"/>
                <a:cs typeface="Cambria Math"/>
              </a:rPr>
              <a:t> </a:t>
            </a:r>
            <a:r>
              <a:rPr sz="1800" i="1" dirty="0">
                <a:latin typeface="Constantia"/>
                <a:cs typeface="Constantia"/>
              </a:rPr>
              <a:t>M</a:t>
            </a:r>
            <a:r>
              <a:rPr sz="1800" baseline="-20833" dirty="0">
                <a:latin typeface="Cambria Math"/>
                <a:cs typeface="Cambria Math"/>
              </a:rPr>
              <a:t>1 </a:t>
            </a:r>
            <a:r>
              <a:rPr sz="1800" spc="-172" baseline="-20833" dirty="0">
                <a:latin typeface="Cambria Math"/>
                <a:cs typeface="Cambria Math"/>
              </a:rPr>
              <a:t> </a:t>
            </a:r>
            <a:r>
              <a:rPr sz="1800" i="1" dirty="0">
                <a:latin typeface="Constantia"/>
                <a:cs typeface="Constantia"/>
              </a:rPr>
              <a:t>y</a:t>
            </a:r>
            <a:r>
              <a:rPr sz="1800" baseline="-20833" dirty="0">
                <a:latin typeface="Cambria Math"/>
                <a:cs typeface="Cambria Math"/>
              </a:rPr>
              <a:t>1  </a:t>
            </a:r>
            <a:r>
              <a:rPr sz="1800" spc="187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a</a:t>
            </a:r>
            <a:r>
              <a:rPr sz="1800" baseline="-20833" dirty="0">
                <a:latin typeface="Cambria Math"/>
                <a:cs typeface="Cambria Math"/>
              </a:rPr>
              <a:t>2 </a:t>
            </a:r>
            <a:r>
              <a:rPr sz="1800" spc="-135" baseline="-20833" dirty="0">
                <a:latin typeface="Cambria Math"/>
                <a:cs typeface="Cambria Math"/>
              </a:rPr>
              <a:t> </a:t>
            </a:r>
            <a:r>
              <a:rPr sz="1800" i="1" dirty="0">
                <a:latin typeface="Constantia"/>
                <a:cs typeface="Constantia"/>
              </a:rPr>
              <a:t>M</a:t>
            </a:r>
            <a:r>
              <a:rPr sz="1800" baseline="-20833" dirty="0">
                <a:latin typeface="Cambria Math"/>
                <a:cs typeface="Cambria Math"/>
              </a:rPr>
              <a:t>2 </a:t>
            </a:r>
            <a:r>
              <a:rPr sz="1800" spc="-172" baseline="-20833" dirty="0">
                <a:latin typeface="Cambria Math"/>
                <a:cs typeface="Cambria Math"/>
              </a:rPr>
              <a:t> </a:t>
            </a:r>
            <a:r>
              <a:rPr sz="1800" i="1" dirty="0">
                <a:latin typeface="Constantia"/>
                <a:cs typeface="Constantia"/>
              </a:rPr>
              <a:t>y</a:t>
            </a:r>
            <a:r>
              <a:rPr sz="1800" baseline="-20833" dirty="0">
                <a:latin typeface="Cambria Math"/>
                <a:cs typeface="Cambria Math"/>
              </a:rPr>
              <a:t>2	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∙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∙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∙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a</a:t>
            </a:r>
            <a:r>
              <a:rPr sz="1800" i="1" baseline="-20833" dirty="0">
                <a:latin typeface="Constantia"/>
                <a:cs typeface="Constantia"/>
              </a:rPr>
              <a:t>n </a:t>
            </a:r>
            <a:r>
              <a:rPr sz="1800" i="1" spc="-165" baseline="-20833" dirty="0">
                <a:latin typeface="Constantia"/>
                <a:cs typeface="Constantia"/>
              </a:rPr>
              <a:t> </a:t>
            </a:r>
            <a:r>
              <a:rPr sz="1800" i="1" spc="-10" dirty="0">
                <a:latin typeface="Constantia"/>
                <a:cs typeface="Constantia"/>
              </a:rPr>
              <a:t>M</a:t>
            </a:r>
            <a:r>
              <a:rPr sz="1800" i="1" baseline="-20833" dirty="0">
                <a:latin typeface="Constantia"/>
                <a:cs typeface="Constantia"/>
              </a:rPr>
              <a:t>n</a:t>
            </a:r>
            <a:r>
              <a:rPr sz="1800" i="1" spc="187" baseline="-20833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y</a:t>
            </a:r>
            <a:r>
              <a:rPr sz="1800" i="1" baseline="-20833" dirty="0">
                <a:latin typeface="Constantia"/>
                <a:cs typeface="Constantia"/>
              </a:rPr>
              <a:t>n</a:t>
            </a:r>
            <a:r>
              <a:rPr sz="1800" i="1" spc="187" baseline="-20833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(mo</a:t>
            </a:r>
            <a:r>
              <a:rPr sz="1800" dirty="0">
                <a:latin typeface="Cambria Math"/>
                <a:cs typeface="Cambria Math"/>
              </a:rPr>
              <a:t>d</a:t>
            </a:r>
            <a:r>
              <a:rPr sz="1800" spc="-5" dirty="0">
                <a:latin typeface="Cambria Math"/>
                <a:cs typeface="Cambria Math"/>
              </a:rPr>
              <a:t> m)</a:t>
            </a:r>
            <a:endParaRPr sz="18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 dirty="0">
              <a:latin typeface="Cambria Math"/>
              <a:cs typeface="Cambria Math"/>
            </a:endParaRPr>
          </a:p>
          <a:p>
            <a:pPr marL="114300" marR="119380" indent="80645">
              <a:lnSpc>
                <a:spcPct val="80000"/>
              </a:lnSpc>
              <a:spcBef>
                <a:spcPts val="5"/>
              </a:spcBef>
              <a:tabLst>
                <a:tab pos="3868420" algn="l"/>
              </a:tabLst>
            </a:pPr>
            <a:r>
              <a:rPr sz="1800" dirty="0">
                <a:latin typeface="Cambria Math"/>
                <a:cs typeface="Cambria Math"/>
              </a:rPr>
              <a:t>N</a:t>
            </a:r>
            <a:r>
              <a:rPr sz="1800" spc="5" dirty="0">
                <a:latin typeface="Cambria Math"/>
                <a:cs typeface="Cambria Math"/>
              </a:rPr>
              <a:t>o</a:t>
            </a:r>
            <a:r>
              <a:rPr sz="1800" spc="-10" dirty="0">
                <a:latin typeface="Cambria Math"/>
                <a:cs typeface="Cambria Math"/>
              </a:rPr>
              <a:t>t</a:t>
            </a:r>
            <a:r>
              <a:rPr sz="1800" dirty="0">
                <a:latin typeface="Cambria Math"/>
                <a:cs typeface="Cambria Math"/>
              </a:rPr>
              <a:t>e that</a:t>
            </a:r>
            <a:r>
              <a:rPr sz="1800" spc="-5" dirty="0">
                <a:latin typeface="Cambria Math"/>
                <a:cs typeface="Cambria Math"/>
              </a:rPr>
              <a:t> beca</a:t>
            </a:r>
            <a:r>
              <a:rPr sz="1800" dirty="0">
                <a:latin typeface="Cambria Math"/>
                <a:cs typeface="Cambria Math"/>
              </a:rPr>
              <a:t>use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onstantia"/>
                <a:cs typeface="Constantia"/>
              </a:rPr>
              <a:t>M</a:t>
            </a:r>
            <a:r>
              <a:rPr sz="1800" i="1" baseline="-20833" dirty="0">
                <a:latin typeface="Constantia"/>
                <a:cs typeface="Constantia"/>
              </a:rPr>
              <a:t>j </a:t>
            </a:r>
            <a:r>
              <a:rPr sz="1800" i="1" spc="-187" baseline="-20833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≡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(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mo</a:t>
            </a:r>
            <a:r>
              <a:rPr sz="1800" dirty="0">
                <a:latin typeface="Constantia"/>
                <a:cs typeface="Constantia"/>
              </a:rPr>
              <a:t>d</a:t>
            </a:r>
            <a:r>
              <a:rPr sz="1800" spc="15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m</a:t>
            </a:r>
            <a:r>
              <a:rPr sz="1800" spc="-15" baseline="-20833" dirty="0">
                <a:latin typeface="Cambria Math"/>
                <a:cs typeface="Cambria Math"/>
              </a:rPr>
              <a:t>k</a:t>
            </a:r>
            <a:r>
              <a:rPr sz="1800" dirty="0">
                <a:latin typeface="Constantia"/>
                <a:cs typeface="Constantia"/>
              </a:rPr>
              <a:t>)	</a:t>
            </a:r>
            <a:r>
              <a:rPr sz="1800" spc="-10" dirty="0">
                <a:latin typeface="Constantia"/>
                <a:cs typeface="Constantia"/>
              </a:rPr>
              <a:t>w</a:t>
            </a:r>
            <a:r>
              <a:rPr sz="1800" dirty="0">
                <a:latin typeface="Constantia"/>
                <a:cs typeface="Constantia"/>
              </a:rPr>
              <a:t>hene</a:t>
            </a:r>
            <a:r>
              <a:rPr sz="1800" spc="-55" dirty="0">
                <a:latin typeface="Constantia"/>
                <a:cs typeface="Constantia"/>
              </a:rPr>
              <a:t>v</a:t>
            </a:r>
            <a:r>
              <a:rPr sz="1800" dirty="0">
                <a:latin typeface="Constantia"/>
                <a:cs typeface="Constantia"/>
              </a:rPr>
              <a:t>er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j </a:t>
            </a:r>
            <a:r>
              <a:rPr sz="1800" i="1" spc="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≠</a:t>
            </a:r>
            <a:r>
              <a:rPr sz="1800" i="1" dirty="0">
                <a:latin typeface="Constantia"/>
                <a:cs typeface="Constantia"/>
              </a:rPr>
              <a:t>k</a:t>
            </a:r>
            <a:r>
              <a:rPr sz="1800" i="1" spc="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,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all</a:t>
            </a:r>
            <a:r>
              <a:rPr sz="1800" spc="-25" dirty="0">
                <a:latin typeface="Constantia"/>
                <a:cs typeface="Constantia"/>
              </a:rPr>
              <a:t> t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5" dirty="0">
                <a:latin typeface="Constantia"/>
                <a:cs typeface="Constantia"/>
              </a:rPr>
              <a:t>r</a:t>
            </a:r>
            <a:r>
              <a:rPr sz="1800" spc="-5" dirty="0">
                <a:latin typeface="Constantia"/>
                <a:cs typeface="Constantia"/>
              </a:rPr>
              <a:t>m</a:t>
            </a:r>
            <a:r>
              <a:rPr sz="1800" dirty="0">
                <a:latin typeface="Constantia"/>
                <a:cs typeface="Constantia"/>
              </a:rPr>
              <a:t>s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50" dirty="0">
                <a:latin typeface="Constantia"/>
                <a:cs typeface="Constantia"/>
              </a:rPr>
              <a:t>x</a:t>
            </a:r>
            <a:r>
              <a:rPr sz="1800" spc="-4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ept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k</a:t>
            </a:r>
            <a:r>
              <a:rPr sz="1800" dirty="0">
                <a:latin typeface="Constantia"/>
                <a:cs typeface="Constantia"/>
              </a:rPr>
              <a:t>th  </a:t>
            </a:r>
            <a:r>
              <a:rPr sz="1800" spc="-25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10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m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n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s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sum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15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4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ong</a:t>
            </a:r>
            <a:r>
              <a:rPr sz="1800" spc="5" dirty="0">
                <a:latin typeface="Constantia"/>
                <a:cs typeface="Constantia"/>
              </a:rPr>
              <a:t>r</a:t>
            </a:r>
            <a:r>
              <a:rPr sz="1800" spc="-5" dirty="0">
                <a:latin typeface="Constantia"/>
                <a:cs typeface="Constantia"/>
              </a:rPr>
              <a:t>uen</a:t>
            </a:r>
            <a:r>
              <a:rPr sz="1800" dirty="0">
                <a:latin typeface="Constantia"/>
                <a:cs typeface="Constantia"/>
              </a:rPr>
              <a:t>t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onstantia"/>
                <a:cs typeface="Constantia"/>
              </a:rPr>
              <a:t>mod</a:t>
            </a:r>
            <a:r>
              <a:rPr sz="1800" spc="-10" dirty="0">
                <a:latin typeface="Constantia"/>
                <a:cs typeface="Constantia"/>
              </a:rPr>
              <a:t>u</a:t>
            </a:r>
            <a:r>
              <a:rPr sz="1800" dirty="0">
                <a:latin typeface="Constantia"/>
                <a:cs typeface="Constantia"/>
              </a:rPr>
              <a:t>lo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m</a:t>
            </a:r>
            <a:r>
              <a:rPr sz="1800" i="1" baseline="-20833" dirty="0">
                <a:latin typeface="Constantia"/>
                <a:cs typeface="Constantia"/>
              </a:rPr>
              <a:t>k </a:t>
            </a:r>
            <a:r>
              <a:rPr sz="1800" i="1" spc="-187" baseline="-20833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.</a:t>
            </a:r>
          </a:p>
          <a:p>
            <a:pPr marL="182880">
              <a:lnSpc>
                <a:spcPts val="1945"/>
              </a:lnSpc>
              <a:tabLst>
                <a:tab pos="4543425" algn="l"/>
              </a:tabLst>
            </a:pPr>
            <a:r>
              <a:rPr sz="1800" dirty="0">
                <a:latin typeface="Constantia"/>
                <a:cs typeface="Constantia"/>
              </a:rPr>
              <a:t>Because</a:t>
            </a:r>
            <a:r>
              <a:rPr sz="1800" spc="39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M</a:t>
            </a:r>
            <a:r>
              <a:rPr sz="1800" i="1" baseline="-20833" dirty="0">
                <a:latin typeface="Constantia"/>
                <a:cs typeface="Constantia"/>
              </a:rPr>
              <a:t>k</a:t>
            </a:r>
            <a:r>
              <a:rPr sz="1800" i="1" spc="225" baseline="-20833" dirty="0">
                <a:latin typeface="Constantia"/>
                <a:cs typeface="Constantia"/>
              </a:rPr>
              <a:t> </a:t>
            </a:r>
            <a:r>
              <a:rPr sz="1800" i="1" spc="-20" dirty="0">
                <a:latin typeface="Constantia"/>
                <a:cs typeface="Constantia"/>
              </a:rPr>
              <a:t>y</a:t>
            </a:r>
            <a:r>
              <a:rPr sz="1800" i="1" spc="-30" baseline="-20833" dirty="0">
                <a:latin typeface="Constantia"/>
                <a:cs typeface="Constantia"/>
              </a:rPr>
              <a:t>k</a:t>
            </a:r>
            <a:r>
              <a:rPr sz="1800" i="1" spc="232" baseline="-20833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≡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(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mod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m</a:t>
            </a:r>
            <a:r>
              <a:rPr sz="1800" i="1" spc="-7" baseline="-20833" dirty="0">
                <a:latin typeface="Constantia"/>
                <a:cs typeface="Constantia"/>
              </a:rPr>
              <a:t>k</a:t>
            </a:r>
            <a:r>
              <a:rPr sz="1800" i="1" spc="232" baseline="-20833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),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we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see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that	</a:t>
            </a:r>
            <a:r>
              <a:rPr sz="1800" i="1" dirty="0">
                <a:latin typeface="Constantia"/>
                <a:cs typeface="Constantia"/>
              </a:rPr>
              <a:t>x</a:t>
            </a:r>
            <a:r>
              <a:rPr sz="1800" i="1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≡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a</a:t>
            </a:r>
            <a:r>
              <a:rPr sz="1800" i="1" spc="-7" baseline="-20833" dirty="0">
                <a:latin typeface="Constantia"/>
                <a:cs typeface="Constantia"/>
              </a:rPr>
              <a:t>k</a:t>
            </a:r>
            <a:r>
              <a:rPr sz="1800" i="1" spc="247" baseline="-20833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M</a:t>
            </a:r>
            <a:r>
              <a:rPr sz="1800" i="1" baseline="-20833" dirty="0">
                <a:latin typeface="Constantia"/>
                <a:cs typeface="Constantia"/>
              </a:rPr>
              <a:t>k</a:t>
            </a:r>
            <a:r>
              <a:rPr sz="1800" i="1" spc="195" baseline="-20833" dirty="0">
                <a:latin typeface="Constantia"/>
                <a:cs typeface="Constantia"/>
              </a:rPr>
              <a:t> </a:t>
            </a:r>
            <a:r>
              <a:rPr sz="1800" i="1" spc="-20" dirty="0">
                <a:latin typeface="Constantia"/>
                <a:cs typeface="Constantia"/>
              </a:rPr>
              <a:t>y</a:t>
            </a:r>
            <a:r>
              <a:rPr sz="1800" i="1" spc="-30" baseline="-20833" dirty="0">
                <a:latin typeface="Constantia"/>
                <a:cs typeface="Constantia"/>
              </a:rPr>
              <a:t>k</a:t>
            </a:r>
            <a:r>
              <a:rPr sz="1800" i="1" spc="150" baseline="-20833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≡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a</a:t>
            </a:r>
            <a:r>
              <a:rPr sz="1800" i="1" spc="-7" baseline="-20833" dirty="0">
                <a:latin typeface="Constantia"/>
                <a:cs typeface="Constantia"/>
              </a:rPr>
              <a:t>k</a:t>
            </a:r>
            <a:r>
              <a:rPr sz="1800" spc="-5" dirty="0">
                <a:latin typeface="Constantia"/>
                <a:cs typeface="Constantia"/>
              </a:rPr>
              <a:t>(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mod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i="1" spc="-10" dirty="0">
                <a:latin typeface="Constantia"/>
                <a:cs typeface="Constantia"/>
              </a:rPr>
              <a:t>m</a:t>
            </a:r>
            <a:r>
              <a:rPr sz="1875" spc="-15" baseline="-20000" dirty="0">
                <a:latin typeface="Cambria Math"/>
                <a:cs typeface="Cambria Math"/>
              </a:rPr>
              <a:t>k</a:t>
            </a:r>
            <a:r>
              <a:rPr sz="1800" spc="-10" dirty="0">
                <a:latin typeface="Constantia"/>
                <a:cs typeface="Constantia"/>
              </a:rPr>
              <a:t>),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for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k</a:t>
            </a:r>
            <a:endParaRPr sz="1800" dirty="0">
              <a:latin typeface="Constantia"/>
              <a:cs typeface="Constantia"/>
            </a:endParaRPr>
          </a:p>
          <a:p>
            <a:pPr marL="114300">
              <a:lnSpc>
                <a:spcPts val="1945"/>
              </a:lnSpc>
            </a:pP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1,2,…,</a:t>
            </a:r>
            <a:r>
              <a:rPr sz="1800" i="1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.</a:t>
            </a:r>
          </a:p>
          <a:p>
            <a:pPr marL="182880">
              <a:lnSpc>
                <a:spcPct val="100000"/>
              </a:lnSpc>
            </a:pPr>
            <a:r>
              <a:rPr sz="1800" spc="-15" dirty="0">
                <a:latin typeface="Constantia"/>
                <a:cs typeface="Constantia"/>
              </a:rPr>
              <a:t>Hence,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x</a:t>
            </a:r>
            <a:r>
              <a:rPr sz="1800" i="1" spc="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simultaneous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solution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to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n</a:t>
            </a:r>
            <a:r>
              <a:rPr sz="1800" i="1" spc="-2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congruences.</a:t>
            </a:r>
            <a:endParaRPr sz="1800" dirty="0">
              <a:latin typeface="Constantia"/>
              <a:cs typeface="Constantia"/>
            </a:endParaRPr>
          </a:p>
          <a:p>
            <a:pPr marL="502920" marR="5729605" indent="15240">
              <a:lnSpc>
                <a:spcPct val="100000"/>
              </a:lnSpc>
            </a:pPr>
            <a:r>
              <a:rPr sz="1800" i="1" dirty="0">
                <a:latin typeface="Constantia"/>
                <a:cs typeface="Constantia"/>
              </a:rPr>
              <a:t>x</a:t>
            </a:r>
            <a:r>
              <a:rPr sz="1800" i="1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≡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a</a:t>
            </a:r>
            <a:r>
              <a:rPr sz="1800" spc="-7" baseline="-20833" dirty="0">
                <a:latin typeface="Cambria Math"/>
                <a:cs typeface="Cambria Math"/>
              </a:rPr>
              <a:t>1</a:t>
            </a:r>
            <a:r>
              <a:rPr sz="1800" spc="165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(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mod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m</a:t>
            </a:r>
            <a:r>
              <a:rPr sz="1800" spc="-7" baseline="-20833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onstantia"/>
                <a:cs typeface="Constantia"/>
              </a:rPr>
              <a:t>) </a:t>
            </a:r>
            <a:r>
              <a:rPr sz="1800" spc="-44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x</a:t>
            </a:r>
            <a:r>
              <a:rPr sz="1800" i="1" spc="-3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≡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a</a:t>
            </a:r>
            <a:r>
              <a:rPr sz="1800" spc="-7" baseline="-20833" dirty="0">
                <a:latin typeface="Cambria Math"/>
                <a:cs typeface="Cambria Math"/>
              </a:rPr>
              <a:t>2</a:t>
            </a:r>
            <a:r>
              <a:rPr sz="1800" spc="179" baseline="-20833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(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mod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m</a:t>
            </a:r>
            <a:r>
              <a:rPr sz="1800" spc="-7" baseline="-20833" dirty="0">
                <a:latin typeface="Cambria Math"/>
                <a:cs typeface="Cambria Math"/>
              </a:rPr>
              <a:t>2</a:t>
            </a:r>
            <a:r>
              <a:rPr sz="1800" spc="-5" dirty="0">
                <a:latin typeface="Constantia"/>
                <a:cs typeface="Constantia"/>
              </a:rPr>
              <a:t>)</a:t>
            </a:r>
            <a:endParaRPr sz="1800" dirty="0">
              <a:latin typeface="Constantia"/>
              <a:cs typeface="Constantia"/>
            </a:endParaRPr>
          </a:p>
          <a:p>
            <a:pPr marL="63246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∙</a:t>
            </a:r>
          </a:p>
          <a:p>
            <a:pPr marL="640080">
              <a:lnSpc>
                <a:spcPts val="2150"/>
              </a:lnSpc>
              <a:spcBef>
                <a:spcPts val="25"/>
              </a:spcBef>
            </a:pPr>
            <a:r>
              <a:rPr sz="1800" dirty="0">
                <a:latin typeface="Cambria Math"/>
                <a:cs typeface="Cambria Math"/>
              </a:rPr>
              <a:t>∙</a:t>
            </a:r>
          </a:p>
          <a:p>
            <a:pPr marL="640080">
              <a:lnSpc>
                <a:spcPts val="2150"/>
              </a:lnSpc>
            </a:pPr>
            <a:r>
              <a:rPr sz="1800" dirty="0">
                <a:latin typeface="Cambria Math"/>
                <a:cs typeface="Cambria Math"/>
              </a:rPr>
              <a:t>∙</a:t>
            </a:r>
          </a:p>
          <a:p>
            <a:pPr marL="449580">
              <a:lnSpc>
                <a:spcPct val="100000"/>
              </a:lnSpc>
            </a:pPr>
            <a:r>
              <a:rPr sz="1800" i="1" dirty="0">
                <a:latin typeface="Constantia"/>
                <a:cs typeface="Constantia"/>
              </a:rPr>
              <a:t>x</a:t>
            </a:r>
            <a:r>
              <a:rPr sz="1800" i="1" spc="-3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≡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a</a:t>
            </a:r>
            <a:r>
              <a:rPr sz="1800" i="1" spc="-7" baseline="-20833" dirty="0">
                <a:latin typeface="Constantia"/>
                <a:cs typeface="Constantia"/>
              </a:rPr>
              <a:t>n</a:t>
            </a:r>
            <a:r>
              <a:rPr sz="1800" i="1" spc="165" baseline="-20833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(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mod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m</a:t>
            </a:r>
            <a:r>
              <a:rPr sz="1800" i="1" spc="-7" baseline="-20833" dirty="0">
                <a:latin typeface="Constantia"/>
                <a:cs typeface="Constantia"/>
              </a:rPr>
              <a:t>n</a:t>
            </a:r>
            <a:r>
              <a:rPr sz="1800" spc="-5" dirty="0">
                <a:latin typeface="Constantia"/>
                <a:cs typeface="Constantia"/>
              </a:rPr>
              <a:t>)</a:t>
            </a:r>
            <a:endParaRPr sz="18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69807" y="6007608"/>
            <a:ext cx="178307" cy="178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84378"/>
            <a:ext cx="77304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0" dirty="0"/>
              <a:t> </a:t>
            </a:r>
            <a:r>
              <a:rPr spc="-5" dirty="0"/>
              <a:t>Chinese</a:t>
            </a:r>
            <a:r>
              <a:rPr spc="-50" dirty="0"/>
              <a:t> </a:t>
            </a:r>
            <a:r>
              <a:rPr spc="-10" dirty="0"/>
              <a:t>Remainder</a:t>
            </a:r>
            <a:r>
              <a:rPr spc="-40" dirty="0"/>
              <a:t> </a:t>
            </a:r>
            <a:r>
              <a:rPr spc="-10" dirty="0"/>
              <a:t>Theorem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2883" y="1473705"/>
            <a:ext cx="7658734" cy="17183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70"/>
              </a:spcBef>
            </a:pPr>
            <a:r>
              <a:rPr sz="2200" b="1" spc="-10" dirty="0">
                <a:latin typeface="Constantia"/>
                <a:cs typeface="Constantia"/>
              </a:rPr>
              <a:t>Example</a:t>
            </a:r>
            <a:r>
              <a:rPr sz="2200" spc="-10" dirty="0">
                <a:latin typeface="Constantia"/>
                <a:cs typeface="Constantia"/>
              </a:rPr>
              <a:t>:</a:t>
            </a:r>
            <a:r>
              <a:rPr sz="2200" spc="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Consider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3</a:t>
            </a:r>
            <a:r>
              <a:rPr sz="2200" spc="15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congruences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from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35" dirty="0">
                <a:latin typeface="Constantia"/>
                <a:cs typeface="Constantia"/>
              </a:rPr>
              <a:t>Sun-Tsu’s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problem:</a:t>
            </a:r>
            <a:endParaRPr sz="2200" dirty="0">
              <a:latin typeface="Constantia"/>
              <a:cs typeface="Constantia"/>
            </a:endParaRPr>
          </a:p>
          <a:p>
            <a:pPr marL="224790">
              <a:lnSpc>
                <a:spcPct val="100000"/>
              </a:lnSpc>
              <a:spcBef>
                <a:spcPts val="265"/>
              </a:spcBef>
              <a:tabLst>
                <a:tab pos="2186940" algn="l"/>
              </a:tabLst>
            </a:pPr>
            <a:r>
              <a:rPr sz="2200" i="1" spc="-5" dirty="0">
                <a:latin typeface="Constantia"/>
                <a:cs typeface="Constantia"/>
              </a:rPr>
              <a:t>x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≡</a:t>
            </a:r>
            <a:r>
              <a:rPr sz="2200" spc="6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2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(</a:t>
            </a:r>
            <a:r>
              <a:rPr sz="2200" spc="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mod</a:t>
            </a:r>
            <a:r>
              <a:rPr sz="2200" spc="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3</a:t>
            </a:r>
            <a:r>
              <a:rPr sz="2200" spc="-5" dirty="0">
                <a:latin typeface="Constantia"/>
                <a:cs typeface="Constantia"/>
              </a:rPr>
              <a:t>),	</a:t>
            </a:r>
            <a:r>
              <a:rPr sz="2200" i="1" spc="-5" dirty="0">
                <a:latin typeface="Constantia"/>
                <a:cs typeface="Constantia"/>
              </a:rPr>
              <a:t>x</a:t>
            </a:r>
            <a:r>
              <a:rPr sz="2200" i="1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≡</a:t>
            </a:r>
            <a:r>
              <a:rPr sz="2200" spc="6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3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( </a:t>
            </a:r>
            <a:r>
              <a:rPr sz="2200" dirty="0">
                <a:latin typeface="Constantia"/>
                <a:cs typeface="Constantia"/>
              </a:rPr>
              <a:t>mod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5</a:t>
            </a:r>
            <a:r>
              <a:rPr sz="2200" spc="-5" dirty="0">
                <a:latin typeface="Constantia"/>
                <a:cs typeface="Constantia"/>
              </a:rPr>
              <a:t>),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x </a:t>
            </a:r>
            <a:r>
              <a:rPr sz="2200" spc="-5" dirty="0">
                <a:latin typeface="Cambria Math"/>
                <a:cs typeface="Cambria Math"/>
              </a:rPr>
              <a:t>≡</a:t>
            </a:r>
            <a:r>
              <a:rPr sz="2200" spc="5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2 </a:t>
            </a:r>
            <a:r>
              <a:rPr sz="2200" spc="-5" dirty="0">
                <a:latin typeface="Constantia"/>
                <a:cs typeface="Constantia"/>
              </a:rPr>
              <a:t>( </a:t>
            </a:r>
            <a:r>
              <a:rPr sz="2200" spc="-10" dirty="0">
                <a:latin typeface="Constantia"/>
                <a:cs typeface="Constantia"/>
              </a:rPr>
              <a:t>mod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7</a:t>
            </a:r>
            <a:r>
              <a:rPr sz="2200" spc="-10" dirty="0">
                <a:latin typeface="Constantia"/>
                <a:cs typeface="Constantia"/>
              </a:rPr>
              <a:t>).</a:t>
            </a:r>
            <a:endParaRPr sz="2200" dirty="0">
              <a:latin typeface="Constantia"/>
              <a:cs typeface="Constantia"/>
            </a:endParaRPr>
          </a:p>
          <a:p>
            <a:pPr marL="466090" indent="-247650">
              <a:lnSpc>
                <a:spcPts val="2340"/>
              </a:lnSpc>
              <a:spcBef>
                <a:spcPts val="15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466725" algn="l"/>
                <a:tab pos="3392170" algn="l"/>
                <a:tab pos="5264150" algn="l"/>
              </a:tabLst>
            </a:pPr>
            <a:r>
              <a:rPr sz="2000" spc="5" dirty="0">
                <a:latin typeface="Constantia"/>
                <a:cs typeface="Constantia"/>
              </a:rPr>
              <a:t>Let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m</a:t>
            </a:r>
            <a:r>
              <a:rPr sz="2000" i="1" spc="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3∙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5 ∙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7 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105</a:t>
            </a:r>
            <a:r>
              <a:rPr sz="2000" spc="-10" dirty="0">
                <a:latin typeface="Constantia"/>
                <a:cs typeface="Constantia"/>
              </a:rPr>
              <a:t>,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i="1" spc="10" dirty="0">
                <a:latin typeface="Constantia"/>
                <a:cs typeface="Constantia"/>
              </a:rPr>
              <a:t>M</a:t>
            </a:r>
            <a:r>
              <a:rPr sz="1950" spc="15" baseline="-21367" dirty="0">
                <a:latin typeface="Cambria Math"/>
                <a:cs typeface="Cambria Math"/>
              </a:rPr>
              <a:t>1	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100" spc="-30" dirty="0">
                <a:latin typeface="Cambria Math"/>
                <a:cs typeface="Cambria Math"/>
              </a:rPr>
              <a:t>m</a:t>
            </a:r>
            <a:r>
              <a:rPr sz="2000" spc="-30" dirty="0">
                <a:latin typeface="Cambria Math"/>
                <a:cs typeface="Cambria Math"/>
              </a:rPr>
              <a:t>/3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-5" dirty="0">
                <a:latin typeface="Cambria Math"/>
                <a:cs typeface="Cambria Math"/>
              </a:rPr>
              <a:t>35,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i="1" spc="10" dirty="0" smtClean="0">
                <a:latin typeface="Constantia"/>
                <a:cs typeface="Constantia"/>
              </a:rPr>
              <a:t>M</a:t>
            </a:r>
            <a:r>
              <a:rPr lang="en-US" sz="1950" spc="15" baseline="-21367" dirty="0">
                <a:latin typeface="Cambria Math"/>
                <a:cs typeface="Constantia"/>
              </a:rPr>
              <a:t>2</a:t>
            </a:r>
            <a:r>
              <a:rPr sz="1950" spc="15" baseline="-21367" dirty="0">
                <a:latin typeface="Cambria Math"/>
                <a:cs typeface="Cambria Math"/>
              </a:rPr>
              <a:t>	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100" spc="-30" dirty="0">
                <a:latin typeface="Cambria Math"/>
                <a:cs typeface="Cambria Math"/>
              </a:rPr>
              <a:t>m</a:t>
            </a:r>
            <a:r>
              <a:rPr sz="2000" spc="-30" dirty="0">
                <a:latin typeface="Cambria Math"/>
                <a:cs typeface="Cambria Math"/>
              </a:rPr>
              <a:t>/5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21,</a:t>
            </a:r>
            <a:endParaRPr sz="2000" dirty="0">
              <a:latin typeface="Cambria Math"/>
              <a:cs typeface="Cambria Math"/>
            </a:endParaRPr>
          </a:p>
          <a:p>
            <a:pPr marL="466090">
              <a:lnSpc>
                <a:spcPts val="2340"/>
              </a:lnSpc>
              <a:tabLst>
                <a:tab pos="915035" algn="l"/>
              </a:tabLst>
            </a:pPr>
            <a:r>
              <a:rPr sz="2000" i="1" spc="5" dirty="0">
                <a:latin typeface="Constantia"/>
                <a:cs typeface="Constantia"/>
              </a:rPr>
              <a:t>M</a:t>
            </a:r>
            <a:r>
              <a:rPr sz="1950" spc="7" baseline="-21367" dirty="0">
                <a:latin typeface="Cambria Math"/>
                <a:cs typeface="Cambria Math"/>
              </a:rPr>
              <a:t>3	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100" spc="-30" dirty="0">
                <a:latin typeface="Cambria Math"/>
                <a:cs typeface="Cambria Math"/>
              </a:rPr>
              <a:t>m</a:t>
            </a:r>
            <a:r>
              <a:rPr sz="2000" spc="-30" dirty="0">
                <a:latin typeface="Cambria Math"/>
                <a:cs typeface="Cambria Math"/>
              </a:rPr>
              <a:t>/7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15.</a:t>
            </a:r>
            <a:endParaRPr sz="2000" dirty="0">
              <a:latin typeface="Cambria Math"/>
              <a:cs typeface="Cambria Math"/>
            </a:endParaRPr>
          </a:p>
          <a:p>
            <a:pPr marL="466090" indent="-247650">
              <a:lnSpc>
                <a:spcPct val="100000"/>
              </a:lnSpc>
              <a:spcBef>
                <a:spcPts val="2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466725" algn="l"/>
              </a:tabLst>
            </a:pPr>
            <a:r>
              <a:rPr sz="2000" spc="-60" dirty="0">
                <a:latin typeface="Cambria Math"/>
                <a:cs typeface="Cambria Math"/>
              </a:rPr>
              <a:t>We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see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that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40378" y="3161157"/>
            <a:ext cx="4580255" cy="9309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35 modulo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 since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35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∙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≡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∙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≡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(mod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</a:t>
            </a:r>
            <a:r>
              <a:rPr sz="1800" spc="-5" dirty="0">
                <a:latin typeface="Constantia"/>
                <a:cs typeface="Constantia"/>
              </a:rPr>
              <a:t>)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21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modulo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5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since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21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≡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(mod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5</a:t>
            </a:r>
            <a:r>
              <a:rPr sz="1800" spc="-5" dirty="0">
                <a:latin typeface="Constantia"/>
                <a:cs typeface="Constantia"/>
              </a:rPr>
              <a:t>)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15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modulo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7 since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15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≡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(mod </a:t>
            </a:r>
            <a:r>
              <a:rPr sz="1800" spc="-5" dirty="0">
                <a:latin typeface="Cambria Math"/>
                <a:cs typeface="Cambria Math"/>
              </a:rPr>
              <a:t>7</a:t>
            </a:r>
            <a:r>
              <a:rPr sz="1800" spc="-5" dirty="0">
                <a:latin typeface="Constantia"/>
                <a:cs typeface="Constantia"/>
              </a:rPr>
              <a:t>)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4036" y="3161157"/>
            <a:ext cx="2572385" cy="12719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58800" indent="-247015">
              <a:lnSpc>
                <a:spcPct val="100000"/>
              </a:lnSpc>
              <a:spcBef>
                <a:spcPts val="315"/>
              </a:spcBef>
              <a:buClr>
                <a:srgbClr val="009DD9"/>
              </a:buClr>
              <a:buSzPct val="69444"/>
              <a:buFont typeface="Segoe UI Symbol"/>
              <a:buChar char="⚫"/>
              <a:tabLst>
                <a:tab pos="558800" algn="l"/>
                <a:tab pos="559435" algn="l"/>
              </a:tabLst>
            </a:pP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is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an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inverse </a:t>
            </a:r>
            <a:r>
              <a:rPr sz="1800" dirty="0">
                <a:latin typeface="Cambria Math"/>
                <a:cs typeface="Cambria Math"/>
              </a:rPr>
              <a:t>of </a:t>
            </a:r>
            <a:r>
              <a:rPr sz="1800" i="1" dirty="0">
                <a:latin typeface="Constantia"/>
                <a:cs typeface="Constantia"/>
              </a:rPr>
              <a:t>M</a:t>
            </a:r>
            <a:r>
              <a:rPr sz="1800" baseline="-20833" dirty="0">
                <a:latin typeface="Cambria Math"/>
                <a:cs typeface="Cambria Math"/>
              </a:rPr>
              <a:t>1</a:t>
            </a:r>
            <a:endParaRPr sz="1800" baseline="-20833">
              <a:latin typeface="Cambria Math"/>
              <a:cs typeface="Cambria Math"/>
            </a:endParaRPr>
          </a:p>
          <a:p>
            <a:pPr marL="558800" indent="-247015">
              <a:lnSpc>
                <a:spcPct val="100000"/>
              </a:lnSpc>
              <a:spcBef>
                <a:spcPts val="215"/>
              </a:spcBef>
              <a:buClr>
                <a:srgbClr val="009DD9"/>
              </a:buClr>
              <a:buSzPct val="69444"/>
              <a:buFont typeface="Segoe UI Symbol"/>
              <a:buChar char="⚫"/>
              <a:tabLst>
                <a:tab pos="558800" algn="l"/>
                <a:tab pos="559435" algn="l"/>
              </a:tabLst>
            </a:pP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is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an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inverse </a:t>
            </a:r>
            <a:r>
              <a:rPr sz="1800" dirty="0">
                <a:latin typeface="Cambria Math"/>
                <a:cs typeface="Cambria Math"/>
              </a:rPr>
              <a:t>of </a:t>
            </a:r>
            <a:r>
              <a:rPr sz="1800" i="1" dirty="0">
                <a:latin typeface="Constantia"/>
                <a:cs typeface="Constantia"/>
              </a:rPr>
              <a:t>M</a:t>
            </a:r>
            <a:r>
              <a:rPr sz="1800" baseline="-20833" dirty="0">
                <a:latin typeface="Cambria Math"/>
                <a:cs typeface="Cambria Math"/>
              </a:rPr>
              <a:t>2</a:t>
            </a:r>
            <a:endParaRPr sz="1800" baseline="-20833">
              <a:latin typeface="Cambria Math"/>
              <a:cs typeface="Cambria Math"/>
            </a:endParaRPr>
          </a:p>
          <a:p>
            <a:pPr marL="558800" indent="-247015">
              <a:lnSpc>
                <a:spcPct val="100000"/>
              </a:lnSpc>
              <a:spcBef>
                <a:spcPts val="215"/>
              </a:spcBef>
              <a:buClr>
                <a:srgbClr val="009DD9"/>
              </a:buClr>
              <a:buSzPct val="69444"/>
              <a:buFont typeface="Segoe UI Symbol"/>
              <a:buChar char="⚫"/>
              <a:tabLst>
                <a:tab pos="558800" algn="l"/>
                <a:tab pos="559435" algn="l"/>
              </a:tabLst>
            </a:pP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is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an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inverse </a:t>
            </a:r>
            <a:r>
              <a:rPr sz="1800" dirty="0">
                <a:latin typeface="Cambria Math"/>
                <a:cs typeface="Cambria Math"/>
              </a:rPr>
              <a:t>of </a:t>
            </a:r>
            <a:r>
              <a:rPr sz="1800" i="1" dirty="0">
                <a:latin typeface="Constantia"/>
                <a:cs typeface="Constantia"/>
              </a:rPr>
              <a:t>M</a:t>
            </a:r>
            <a:r>
              <a:rPr sz="1800" baseline="-20833" dirty="0">
                <a:latin typeface="Cambria Math"/>
                <a:cs typeface="Cambria Math"/>
              </a:rPr>
              <a:t>3</a:t>
            </a:r>
            <a:endParaRPr sz="1800" baseline="-20833">
              <a:latin typeface="Cambria Math"/>
              <a:cs typeface="Cambria Math"/>
            </a:endParaRPr>
          </a:p>
          <a:p>
            <a:pPr marL="284480" indent="-247015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285115" algn="l"/>
              </a:tabLst>
            </a:pPr>
            <a:r>
              <a:rPr sz="2000" dirty="0">
                <a:latin typeface="Cambria Math"/>
                <a:cs typeface="Cambria Math"/>
              </a:rPr>
              <a:t>Hence,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736" y="4528974"/>
            <a:ext cx="7044055" cy="17208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525145">
              <a:lnSpc>
                <a:spcPct val="100000"/>
              </a:lnSpc>
              <a:spcBef>
                <a:spcPts val="585"/>
              </a:spcBef>
            </a:pP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spc="5" dirty="0">
                <a:latin typeface="Constantia"/>
                <a:cs typeface="Constantia"/>
              </a:rPr>
              <a:t>a</a:t>
            </a:r>
            <a:r>
              <a:rPr sz="1950" spc="7" baseline="-21367" dirty="0">
                <a:latin typeface="Cambria Math"/>
                <a:cs typeface="Cambria Math"/>
              </a:rPr>
              <a:t>1</a:t>
            </a:r>
            <a:r>
              <a:rPr sz="2000" i="1" spc="5" dirty="0">
                <a:latin typeface="Constantia"/>
                <a:cs typeface="Constantia"/>
              </a:rPr>
              <a:t>M</a:t>
            </a:r>
            <a:r>
              <a:rPr sz="1950" spc="7" baseline="-21367" dirty="0">
                <a:latin typeface="Cambria Math"/>
                <a:cs typeface="Cambria Math"/>
              </a:rPr>
              <a:t>1</a:t>
            </a:r>
            <a:r>
              <a:rPr sz="2000" i="1" spc="5" dirty="0">
                <a:latin typeface="Constantia"/>
                <a:cs typeface="Constantia"/>
              </a:rPr>
              <a:t>y</a:t>
            </a:r>
            <a:r>
              <a:rPr sz="1950" spc="7" baseline="-21367" dirty="0">
                <a:latin typeface="Cambria Math"/>
                <a:cs typeface="Cambria Math"/>
              </a:rPr>
              <a:t>1</a:t>
            </a:r>
            <a:r>
              <a:rPr sz="1950" spc="427" baseline="-21367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i="1" spc="5" dirty="0">
                <a:latin typeface="Constantia"/>
                <a:cs typeface="Constantia"/>
              </a:rPr>
              <a:t>a</a:t>
            </a:r>
            <a:r>
              <a:rPr sz="1950" spc="7" baseline="-21367" dirty="0">
                <a:latin typeface="Cambria Math"/>
                <a:cs typeface="Cambria Math"/>
              </a:rPr>
              <a:t>2</a:t>
            </a:r>
            <a:r>
              <a:rPr sz="2000" i="1" spc="5" dirty="0">
                <a:latin typeface="Constantia"/>
                <a:cs typeface="Constantia"/>
              </a:rPr>
              <a:t>M</a:t>
            </a:r>
            <a:r>
              <a:rPr sz="1950" spc="7" baseline="-21367" dirty="0">
                <a:latin typeface="Cambria Math"/>
                <a:cs typeface="Cambria Math"/>
              </a:rPr>
              <a:t>2</a:t>
            </a:r>
            <a:r>
              <a:rPr sz="2000" i="1" spc="5" dirty="0">
                <a:latin typeface="Constantia"/>
                <a:cs typeface="Constantia"/>
              </a:rPr>
              <a:t>y</a:t>
            </a:r>
            <a:r>
              <a:rPr sz="1950" spc="7" baseline="-21367" dirty="0">
                <a:latin typeface="Cambria Math"/>
                <a:cs typeface="Cambria Math"/>
              </a:rPr>
              <a:t>2</a:t>
            </a:r>
            <a:r>
              <a:rPr sz="1950" spc="442" baseline="-21367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25" dirty="0">
                <a:latin typeface="Cambria Math"/>
                <a:cs typeface="Cambria Math"/>
              </a:rPr>
              <a:t> </a:t>
            </a:r>
            <a:r>
              <a:rPr sz="2000" i="1" spc="5" dirty="0">
                <a:latin typeface="Constantia"/>
                <a:cs typeface="Constantia"/>
              </a:rPr>
              <a:t>a</a:t>
            </a:r>
            <a:r>
              <a:rPr sz="1950" spc="7" baseline="-21367" dirty="0">
                <a:latin typeface="Cambria Math"/>
                <a:cs typeface="Cambria Math"/>
              </a:rPr>
              <a:t>3</a:t>
            </a:r>
            <a:r>
              <a:rPr sz="2000" i="1" spc="5" dirty="0">
                <a:latin typeface="Constantia"/>
                <a:cs typeface="Constantia"/>
              </a:rPr>
              <a:t>M</a:t>
            </a:r>
            <a:r>
              <a:rPr sz="1950" spc="7" baseline="-21367" dirty="0">
                <a:latin typeface="Cambria Math"/>
                <a:cs typeface="Cambria Math"/>
              </a:rPr>
              <a:t>3</a:t>
            </a:r>
            <a:r>
              <a:rPr sz="2000" i="1" spc="5" dirty="0">
                <a:latin typeface="Constantia"/>
                <a:cs typeface="Constantia"/>
              </a:rPr>
              <a:t>y</a:t>
            </a:r>
            <a:r>
              <a:rPr sz="1950" spc="7" baseline="-21367" dirty="0">
                <a:latin typeface="Cambria Math"/>
                <a:cs typeface="Cambria Math"/>
              </a:rPr>
              <a:t>3</a:t>
            </a:r>
            <a:r>
              <a:rPr sz="1950" spc="434" baseline="-21367" dirty="0">
                <a:latin typeface="Cambria Math"/>
                <a:cs typeface="Cambria Math"/>
              </a:rPr>
              <a:t> </a:t>
            </a:r>
            <a:r>
              <a:rPr sz="3150" spc="22" baseline="-21164" dirty="0">
                <a:latin typeface="Cambria Math"/>
                <a:cs typeface="Cambria Math"/>
              </a:rPr>
              <a:t>(mod</a:t>
            </a:r>
            <a:r>
              <a:rPr sz="3150" spc="7" baseline="-21164" dirty="0">
                <a:latin typeface="Cambria Math"/>
                <a:cs typeface="Cambria Math"/>
              </a:rPr>
              <a:t> </a:t>
            </a:r>
            <a:r>
              <a:rPr sz="3150" spc="22" baseline="-21164" dirty="0">
                <a:latin typeface="Cambria Math"/>
                <a:cs typeface="Cambria Math"/>
              </a:rPr>
              <a:t>m)</a:t>
            </a:r>
            <a:endParaRPr sz="3150" baseline="-21164">
              <a:latin typeface="Cambria Math"/>
              <a:cs typeface="Cambria Math"/>
            </a:endParaRPr>
          </a:p>
          <a:p>
            <a:pPr marL="636270">
              <a:lnSpc>
                <a:spcPct val="100000"/>
              </a:lnSpc>
              <a:spcBef>
                <a:spcPts val="439"/>
              </a:spcBef>
            </a:pP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2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∙ </a:t>
            </a:r>
            <a:r>
              <a:rPr sz="2000" spc="-5" dirty="0">
                <a:latin typeface="Cambria Math"/>
                <a:cs typeface="Cambria Math"/>
              </a:rPr>
              <a:t>35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∙ 2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3 ∙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21 </a:t>
            </a:r>
            <a:r>
              <a:rPr sz="2000" dirty="0">
                <a:latin typeface="Cambria Math"/>
                <a:cs typeface="Cambria Math"/>
              </a:rPr>
              <a:t>∙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r>
              <a:rPr sz="2000" spc="43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+ 2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∙ </a:t>
            </a:r>
            <a:r>
              <a:rPr sz="2000" spc="-5" dirty="0">
                <a:latin typeface="Cambria Math"/>
                <a:cs typeface="Cambria Math"/>
              </a:rPr>
              <a:t>15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∙ 1</a:t>
            </a:r>
            <a:r>
              <a:rPr sz="2000" spc="43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-10" dirty="0">
                <a:latin typeface="Cambria Math"/>
                <a:cs typeface="Cambria Math"/>
              </a:rPr>
              <a:t>233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≡ </a:t>
            </a:r>
            <a:r>
              <a:rPr sz="2000" spc="-10" dirty="0">
                <a:latin typeface="Cambria Math"/>
                <a:cs typeface="Cambria Math"/>
              </a:rPr>
              <a:t>23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(mod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105)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Cambria Math"/>
              <a:cs typeface="Cambria Math"/>
            </a:endParaRPr>
          </a:p>
          <a:p>
            <a:pPr marL="271780" marR="17780" indent="-247015">
              <a:lnSpc>
                <a:spcPts val="2160"/>
              </a:lnSpc>
              <a:buClr>
                <a:srgbClr val="0E6EC5"/>
              </a:buClr>
              <a:buSzPct val="85000"/>
              <a:buFont typeface="Segoe UI Symbol"/>
              <a:buChar char="⚫"/>
              <a:tabLst>
                <a:tab pos="272415" algn="l"/>
              </a:tabLst>
            </a:pPr>
            <a:r>
              <a:rPr sz="2000" spc="-60" dirty="0">
                <a:latin typeface="Cambria Math"/>
                <a:cs typeface="Cambria Math"/>
              </a:rPr>
              <a:t>We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have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shown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that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23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is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the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smallest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positive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integer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that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is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a </a:t>
            </a:r>
            <a:r>
              <a:rPr sz="2000" spc="-42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simultaneous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solution.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Check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it!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9112</TotalTime>
  <Words>570</Words>
  <Application>Microsoft Office PowerPoint</Application>
  <PresentationFormat>On-screen Show (4:3)</PresentationFormat>
  <Paragraphs>107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Cambria Math</vt:lpstr>
      <vt:lpstr>Constantia</vt:lpstr>
      <vt:lpstr>Segoe UI Symbol</vt:lpstr>
      <vt:lpstr>Office Theme</vt:lpstr>
      <vt:lpstr>Chinese Remainder Theorem</vt:lpstr>
      <vt:lpstr>PowerPoint Presentation</vt:lpstr>
      <vt:lpstr>The Chinese Remainder Theorem</vt:lpstr>
      <vt:lpstr>The Chinese Remainder Theorem</vt:lpstr>
      <vt:lpstr>The Chinese Remainder Theorem To construct a solution first let Mk=m/mk for k = 1,2,…,n and m = m1m2 ∙ ∙ ∙ mn.</vt:lpstr>
      <vt:lpstr>The Chinese Remainder Theorem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Shoaib Raza</dc:creator>
  <cp:lastModifiedBy>Mussavir .</cp:lastModifiedBy>
  <cp:revision>195</cp:revision>
  <dcterms:created xsi:type="dcterms:W3CDTF">2021-10-18T05:29:44Z</dcterms:created>
  <dcterms:modified xsi:type="dcterms:W3CDTF">2021-11-05T08:17:56Z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2021-10-18T00:00:00Z</vt:filetime>
  </property>
</Properties>
</file>