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9" r:id="rId2"/>
    <p:sldId id="400" r:id="rId3"/>
    <p:sldId id="480" r:id="rId4"/>
    <p:sldId id="481" r:id="rId5"/>
    <p:sldId id="401" r:id="rId6"/>
    <p:sldId id="402" r:id="rId7"/>
    <p:sldId id="403" r:id="rId8"/>
    <p:sldId id="404" r:id="rId9"/>
    <p:sldId id="405" r:id="rId10"/>
    <p:sldId id="406" r:id="rId11"/>
    <p:sldId id="483" r:id="rId12"/>
    <p:sldId id="482" r:id="rId13"/>
    <p:sldId id="407" r:id="rId14"/>
    <p:sldId id="408" r:id="rId15"/>
    <p:sldId id="409" r:id="rId16"/>
    <p:sldId id="410" r:id="rId17"/>
    <p:sldId id="411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2514600"/>
            <a:ext cx="2738628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7416" y="3241039"/>
            <a:ext cx="170916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6928" y="2514600"/>
            <a:ext cx="4018787" cy="6797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1069848"/>
            <a:ext cx="8049768" cy="51785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prime Numbers - Definition, Properties, Examples, FAQs">
            <a:extLst>
              <a:ext uri="{FF2B5EF4-FFF2-40B4-BE49-F238E27FC236}">
                <a16:creationId xmlns:a16="http://schemas.microsoft.com/office/drawing/2014/main" id="{A1A5B8B8-8F15-4E3A-BEB5-9D29EF9F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8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3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2F66-86C7-4352-A61B-4691DC7E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83562"/>
            <a:ext cx="8305800" cy="692497"/>
          </a:xfrm>
        </p:spPr>
        <p:txBody>
          <a:bodyPr/>
          <a:lstStyle/>
          <a:p>
            <a:r>
              <a:rPr lang="en-US" dirty="0"/>
              <a:t>Key Generation of RSA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EEB53-52CB-4BD4-AABC-96164B1DA35C}"/>
              </a:ext>
            </a:extLst>
          </p:cNvPr>
          <p:cNvSpPr txBox="1"/>
          <p:nvPr/>
        </p:nvSpPr>
        <p:spPr>
          <a:xfrm>
            <a:off x="590550" y="776059"/>
            <a:ext cx="7962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Choose two distinct primes p and q randomly, but p and q must have same bit length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52800-FE30-49B1-9A9F-7C6AB3A52334}"/>
              </a:ext>
            </a:extLst>
          </p:cNvPr>
          <p:cNvSpPr txBox="1"/>
          <p:nvPr/>
        </p:nvSpPr>
        <p:spPr>
          <a:xfrm>
            <a:off x="555381" y="1675821"/>
            <a:ext cx="7962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We can find prime number easily with the help of primality test.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11849-0004-4326-84AF-C883B9AA8623}"/>
              </a:ext>
            </a:extLst>
          </p:cNvPr>
          <p:cNvSpPr txBox="1"/>
          <p:nvPr/>
        </p:nvSpPr>
        <p:spPr>
          <a:xfrm>
            <a:off x="575310" y="2524340"/>
            <a:ext cx="796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 we calculate n = </a:t>
            </a:r>
            <a:r>
              <a:rPr lang="en-US" sz="2500" dirty="0" err="1"/>
              <a:t>p.q</a:t>
            </a:r>
            <a:endParaRPr 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DDF5E-C25B-4426-B5BB-D1F004D0F45F}"/>
              </a:ext>
            </a:extLst>
          </p:cNvPr>
          <p:cNvSpPr txBox="1"/>
          <p:nvPr/>
        </p:nvSpPr>
        <p:spPr>
          <a:xfrm>
            <a:off x="590550" y="3047424"/>
            <a:ext cx="796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 we calculate k = (p-1) (q-1)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84C6A-7C16-4F4E-98A1-3F0D4872EB7E}"/>
              </a:ext>
            </a:extLst>
          </p:cNvPr>
          <p:cNvSpPr txBox="1"/>
          <p:nvPr/>
        </p:nvSpPr>
        <p:spPr>
          <a:xfrm>
            <a:off x="554209" y="3593954"/>
            <a:ext cx="7962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Chose an e, such that 1&lt;e &lt;k and </a:t>
            </a:r>
            <a:r>
              <a:rPr lang="en-US" sz="2500" dirty="0" err="1"/>
              <a:t>gcd</a:t>
            </a:r>
            <a:r>
              <a:rPr lang="en-US" sz="2500" dirty="0"/>
              <a:t>(e, k)=1 </a:t>
            </a:r>
            <a:r>
              <a:rPr lang="en-US" sz="2500" dirty="0" err="1"/>
              <a:t>i.e</a:t>
            </a:r>
            <a:r>
              <a:rPr lang="en-US" sz="2500" dirty="0"/>
              <a:t> and e and k must be co prime (relatively prime)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F10BB-41F0-4E75-9E3B-53B62B329588}"/>
              </a:ext>
            </a:extLst>
          </p:cNvPr>
          <p:cNvSpPr txBox="1"/>
          <p:nvPr/>
        </p:nvSpPr>
        <p:spPr>
          <a:xfrm>
            <a:off x="554209" y="4410985"/>
            <a:ext cx="7962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e is released as the public exponent, e must not be very small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FEF9A-9FA3-4BCC-90AB-B713596D54CA}"/>
              </a:ext>
            </a:extLst>
          </p:cNvPr>
          <p:cNvSpPr txBox="1"/>
          <p:nvPr/>
        </p:nvSpPr>
        <p:spPr>
          <a:xfrm>
            <a:off x="590550" y="5081200"/>
            <a:ext cx="796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d must be the multiplicative inverse of e mod 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4F71B-4429-4821-947F-F75B2FB5A1BB}"/>
              </a:ext>
            </a:extLst>
          </p:cNvPr>
          <p:cNvSpPr txBox="1"/>
          <p:nvPr/>
        </p:nvSpPr>
        <p:spPr>
          <a:xfrm>
            <a:off x="621030" y="5570388"/>
            <a:ext cx="796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e is used for encryption and  d is used for decryption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AC7B6-ADC9-409C-A9ED-ED018691698B}"/>
              </a:ext>
            </a:extLst>
          </p:cNvPr>
          <p:cNvSpPr txBox="1"/>
          <p:nvPr/>
        </p:nvSpPr>
        <p:spPr>
          <a:xfrm>
            <a:off x="649165" y="6155393"/>
            <a:ext cx="796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 public key is (n, e ) and the private key is (</a:t>
            </a:r>
            <a:r>
              <a:rPr lang="en-US" sz="2500" dirty="0" err="1"/>
              <a:t>n,d</a:t>
            </a:r>
            <a:r>
              <a:rPr lang="en-US" sz="25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326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1021080"/>
            <a:ext cx="8159496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solidFill>
            <a:srgbClr val="FAA9A2"/>
          </a:solidFill>
        </p:spPr>
        <p:txBody>
          <a:bodyPr vert="horz" wrap="square" lIns="0" tIns="340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80"/>
              </a:spcBef>
            </a:pPr>
            <a:r>
              <a:rPr sz="5000" dirty="0"/>
              <a:t>Using</a:t>
            </a:r>
            <a:r>
              <a:rPr sz="5000" spc="-65" dirty="0"/>
              <a:t> </a:t>
            </a:r>
            <a:r>
              <a:rPr sz="5000" spc="-30" dirty="0"/>
              <a:t>RSA</a:t>
            </a:r>
            <a:endParaRPr sz="5000" dirty="0"/>
          </a:p>
        </p:txBody>
      </p:sp>
      <p:sp>
        <p:nvSpPr>
          <p:cNvPr id="9" name="object 9"/>
          <p:cNvSpPr/>
          <p:nvPr/>
        </p:nvSpPr>
        <p:spPr>
          <a:xfrm>
            <a:off x="457200" y="1935479"/>
            <a:ext cx="8229600" cy="4389120"/>
          </a:xfrm>
          <a:custGeom>
            <a:avLst/>
            <a:gdLst/>
            <a:ahLst/>
            <a:cxnLst/>
            <a:rect l="l" t="t" r="r" b="b"/>
            <a:pathLst>
              <a:path w="8229600" h="4389120">
                <a:moveTo>
                  <a:pt x="0" y="4389120"/>
                </a:moveTo>
                <a:lnTo>
                  <a:pt x="8229600" y="4389120"/>
                </a:lnTo>
                <a:lnTo>
                  <a:pt x="8229600" y="0"/>
                </a:lnTo>
                <a:lnTo>
                  <a:pt x="0" y="0"/>
                </a:lnTo>
                <a:lnTo>
                  <a:pt x="0" y="43891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10540" y="1860699"/>
            <a:ext cx="678815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95"/>
              </a:spcBef>
            </a:pPr>
            <a:r>
              <a:rPr sz="2800" spc="-25" dirty="0">
                <a:latin typeface="Constantia"/>
                <a:cs typeface="Constantia"/>
              </a:rPr>
              <a:t>Given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pubKey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1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&lt;e,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n&gt;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privKey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&lt;d,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n&gt;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If</a:t>
            </a:r>
            <a:r>
              <a:rPr sz="2800" spc="5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Message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</a:t>
            </a:r>
            <a:endParaRPr sz="2800" dirty="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onstantia"/>
                <a:cs typeface="Constantia"/>
              </a:rPr>
              <a:t>Then:</a:t>
            </a:r>
            <a:endParaRPr sz="2800" dirty="0">
              <a:latin typeface="Constantia"/>
              <a:cs typeface="Constantia"/>
            </a:endParaRPr>
          </a:p>
          <a:p>
            <a:pPr marL="38100" marR="1800860">
              <a:lnSpc>
                <a:spcPct val="120000"/>
              </a:lnSpc>
            </a:pPr>
            <a:r>
              <a:rPr sz="2800" spc="-5" dirty="0">
                <a:latin typeface="Constantia"/>
                <a:cs typeface="Constantia"/>
              </a:rPr>
              <a:t>encryption: c = </a:t>
            </a:r>
            <a:r>
              <a:rPr sz="2800" spc="15" dirty="0">
                <a:latin typeface="Constantia"/>
                <a:cs typeface="Constantia"/>
              </a:rPr>
              <a:t>m</a:t>
            </a:r>
            <a:r>
              <a:rPr sz="2775" spc="22" baseline="25525" dirty="0">
                <a:latin typeface="Constantia"/>
                <a:cs typeface="Constantia"/>
              </a:rPr>
              <a:t>e </a:t>
            </a:r>
            <a:r>
              <a:rPr sz="2800" spc="-10" dirty="0">
                <a:latin typeface="Constantia"/>
                <a:cs typeface="Constantia"/>
              </a:rPr>
              <a:t>mod </a:t>
            </a:r>
            <a:r>
              <a:rPr sz="2800" dirty="0">
                <a:latin typeface="Constantia"/>
                <a:cs typeface="Constantia"/>
              </a:rPr>
              <a:t>n, </a:t>
            </a:r>
            <a:r>
              <a:rPr sz="2800" spc="-5" dirty="0">
                <a:latin typeface="Constantia"/>
                <a:cs typeface="Constantia"/>
              </a:rPr>
              <a:t>m &lt; n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decryption: m = </a:t>
            </a:r>
            <a:r>
              <a:rPr sz="2800" spc="-15" dirty="0">
                <a:latin typeface="Constantia"/>
                <a:cs typeface="Constantia"/>
              </a:rPr>
              <a:t>c</a:t>
            </a:r>
            <a:r>
              <a:rPr sz="2775" spc="-22" baseline="25525" dirty="0">
                <a:latin typeface="Constantia"/>
                <a:cs typeface="Constantia"/>
              </a:rPr>
              <a:t>d</a:t>
            </a:r>
            <a:r>
              <a:rPr sz="2775" spc="-15" baseline="255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mod </a:t>
            </a:r>
            <a:r>
              <a:rPr sz="2800" spc="-5" dirty="0">
                <a:latin typeface="Constantia"/>
                <a:cs typeface="Constantia"/>
              </a:rPr>
              <a:t>n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signature: </a:t>
            </a:r>
            <a:r>
              <a:rPr sz="2800" spc="-5" dirty="0">
                <a:latin typeface="Constantia"/>
                <a:cs typeface="Constantia"/>
              </a:rPr>
              <a:t>s = </a:t>
            </a:r>
            <a:r>
              <a:rPr sz="2800" spc="-5" dirty="0" err="1">
                <a:latin typeface="Constantia"/>
                <a:cs typeface="Constantia"/>
              </a:rPr>
              <a:t>m</a:t>
            </a:r>
            <a:r>
              <a:rPr lang="en-US" sz="2800" spc="-5" dirty="0" err="1">
                <a:latin typeface="Constantia"/>
                <a:cs typeface="Constantia"/>
              </a:rPr>
              <a:t>^</a:t>
            </a:r>
            <a:r>
              <a:rPr sz="2800" spc="-5" dirty="0" err="1">
                <a:latin typeface="Constantia"/>
                <a:cs typeface="Constantia"/>
              </a:rPr>
              <a:t>d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mod </a:t>
            </a:r>
            <a:r>
              <a:rPr sz="2800" spc="-5" dirty="0">
                <a:latin typeface="Constantia"/>
                <a:cs typeface="Constantia"/>
              </a:rPr>
              <a:t>n, m &lt; n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verification: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 err="1">
                <a:latin typeface="Constantia"/>
                <a:cs typeface="Constantia"/>
              </a:rPr>
              <a:t>s</a:t>
            </a:r>
            <a:r>
              <a:rPr lang="en-US" sz="2800" spc="-5" dirty="0" err="1">
                <a:latin typeface="Constantia"/>
                <a:cs typeface="Constantia"/>
              </a:rPr>
              <a:t>^</a:t>
            </a:r>
            <a:r>
              <a:rPr sz="2800" spc="-5" dirty="0" err="1">
                <a:latin typeface="Constantia"/>
                <a:cs typeface="Constantia"/>
              </a:rPr>
              <a:t>e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mod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4554" y="6518554"/>
            <a:ext cx="1503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8.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Cryptography</a:t>
            </a:r>
            <a:r>
              <a:rPr sz="1200" spc="-3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part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86393" y="6518554"/>
            <a:ext cx="21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53</a:t>
            </a:r>
            <a:endParaRPr sz="1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698" y="-1180057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solidFill>
            <a:srgbClr val="FAA9A2"/>
          </a:solidFill>
        </p:spPr>
        <p:txBody>
          <a:bodyPr vert="horz" wrap="square" lIns="0" tIns="340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80"/>
              </a:spcBef>
            </a:pPr>
            <a:r>
              <a:rPr sz="5000" spc="-15" dirty="0"/>
              <a:t>Example</a:t>
            </a:r>
            <a:r>
              <a:rPr sz="5000" spc="-40" dirty="0"/>
              <a:t> </a:t>
            </a:r>
            <a:r>
              <a:rPr sz="5000" dirty="0"/>
              <a:t>of</a:t>
            </a:r>
            <a:r>
              <a:rPr sz="5000" spc="-35" dirty="0"/>
              <a:t> </a:t>
            </a:r>
            <a:r>
              <a:rPr sz="5000" spc="-30" dirty="0"/>
              <a:t>RSA</a:t>
            </a:r>
            <a:r>
              <a:rPr sz="5000" spc="-35" dirty="0"/>
              <a:t> </a:t>
            </a:r>
            <a:r>
              <a:rPr sz="5000" spc="-5" dirty="0"/>
              <a:t>(1)</a:t>
            </a:r>
            <a:endParaRPr sz="5000" dirty="0"/>
          </a:p>
        </p:txBody>
      </p:sp>
      <p:sp>
        <p:nvSpPr>
          <p:cNvPr id="9" name="object 9"/>
          <p:cNvSpPr txBox="1"/>
          <p:nvPr/>
        </p:nvSpPr>
        <p:spPr>
          <a:xfrm>
            <a:off x="510540" y="1876170"/>
            <a:ext cx="577342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622550">
              <a:lnSpc>
                <a:spcPct val="11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Choose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7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q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5" dirty="0">
                <a:latin typeface="Constantia"/>
                <a:cs typeface="Constantia"/>
              </a:rPr>
              <a:t> 17.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Compute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p*q=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119.</a:t>
            </a: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2400" spc="-10" dirty="0">
                <a:latin typeface="Constantia"/>
                <a:cs typeface="Constantia"/>
              </a:rPr>
              <a:t>Compute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f(n)=(p-1)(q-1)=96.</a:t>
            </a:r>
          </a:p>
          <a:p>
            <a:pPr marL="38100" marR="30480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Select e = 5, (a </a:t>
            </a:r>
            <a:r>
              <a:rPr sz="2400" spc="-15" dirty="0">
                <a:latin typeface="Constantia"/>
                <a:cs typeface="Constantia"/>
              </a:rPr>
              <a:t>relatively </a:t>
            </a:r>
            <a:r>
              <a:rPr sz="2400" dirty="0">
                <a:latin typeface="Constantia"/>
                <a:cs typeface="Constantia"/>
              </a:rPr>
              <a:t>prime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f(n).)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ompu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 _</a:t>
            </a:r>
            <a:r>
              <a:rPr sz="2400" spc="10" dirty="0">
                <a:latin typeface="Constantia"/>
                <a:cs typeface="Constantia"/>
              </a:rPr>
              <a:t>7</a:t>
            </a:r>
            <a:r>
              <a:rPr sz="2400" spc="-5" dirty="0">
                <a:latin typeface="Constantia"/>
                <a:cs typeface="Constantia"/>
              </a:rPr>
              <a:t>7_s</a:t>
            </a:r>
            <a:r>
              <a:rPr sz="2400" dirty="0">
                <a:latin typeface="Constantia"/>
                <a:cs typeface="Constantia"/>
              </a:rPr>
              <a:t>u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e*d=1 </a:t>
            </a:r>
            <a:r>
              <a:rPr sz="2400" spc="-5" dirty="0">
                <a:latin typeface="Constantia"/>
                <a:cs typeface="Constantia"/>
              </a:rPr>
              <a:t>mo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f(n).</a:t>
            </a:r>
          </a:p>
          <a:p>
            <a:pPr marL="208279" indent="-170815">
              <a:lnSpc>
                <a:spcPct val="100000"/>
              </a:lnSpc>
              <a:spcBef>
                <a:spcPts val="285"/>
              </a:spcBef>
              <a:buChar char="•"/>
              <a:tabLst>
                <a:tab pos="208915" algn="l"/>
              </a:tabLst>
            </a:pPr>
            <a:r>
              <a:rPr sz="2400" spc="-5" dirty="0">
                <a:latin typeface="Constantia"/>
                <a:cs typeface="Constantia"/>
              </a:rPr>
              <a:t>Public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key: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&lt;5,119&gt;</a:t>
            </a:r>
            <a:endParaRPr sz="2400" dirty="0">
              <a:latin typeface="Constantia"/>
              <a:cs typeface="Constantia"/>
            </a:endParaRPr>
          </a:p>
          <a:p>
            <a:pPr marL="208279" indent="-170815">
              <a:lnSpc>
                <a:spcPct val="100000"/>
              </a:lnSpc>
              <a:spcBef>
                <a:spcPts val="295"/>
              </a:spcBef>
              <a:buChar char="•"/>
              <a:tabLst>
                <a:tab pos="208915" algn="l"/>
              </a:tabLst>
            </a:pPr>
            <a:r>
              <a:rPr sz="2400" spc="-15" dirty="0">
                <a:latin typeface="Constantia"/>
                <a:cs typeface="Constantia"/>
              </a:rPr>
              <a:t>Private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key: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&lt;77,119&gt;</a:t>
            </a:r>
            <a:endParaRPr sz="2400" dirty="0">
              <a:latin typeface="Constantia"/>
              <a:cs typeface="Constantia"/>
            </a:endParaRPr>
          </a:p>
          <a:p>
            <a:pPr marL="208279" indent="-170815">
              <a:lnSpc>
                <a:spcPct val="100000"/>
              </a:lnSpc>
              <a:spcBef>
                <a:spcPts val="285"/>
              </a:spcBef>
              <a:buChar char="•"/>
              <a:tabLst>
                <a:tab pos="208915" algn="l"/>
              </a:tabLst>
            </a:pPr>
            <a:r>
              <a:rPr sz="2400" spc="-15" dirty="0">
                <a:latin typeface="Constantia"/>
                <a:cs typeface="Constantia"/>
              </a:rPr>
              <a:t>Message</a:t>
            </a:r>
            <a:r>
              <a:rPr lang="en-US" sz="2400" spc="-15" dirty="0">
                <a:latin typeface="Constantia"/>
                <a:cs typeface="Constantia"/>
              </a:rPr>
              <a:t>(m)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19</a:t>
            </a:r>
          </a:p>
          <a:p>
            <a:pPr marL="208279" indent="-170815">
              <a:lnSpc>
                <a:spcPct val="100000"/>
              </a:lnSpc>
              <a:spcBef>
                <a:spcPts val="290"/>
              </a:spcBef>
              <a:buChar char="•"/>
              <a:tabLst>
                <a:tab pos="208915" algn="l"/>
              </a:tabLst>
            </a:pPr>
            <a:r>
              <a:rPr sz="2400" spc="-5" dirty="0">
                <a:latin typeface="Constantia"/>
                <a:cs typeface="Constantia"/>
              </a:rPr>
              <a:t>Encryption: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19</a:t>
            </a:r>
            <a:r>
              <a:rPr sz="2400" spc="-7" baseline="24305" dirty="0">
                <a:latin typeface="Constantia"/>
                <a:cs typeface="Constantia"/>
              </a:rPr>
              <a:t>5</a:t>
            </a:r>
            <a:r>
              <a:rPr sz="2400" spc="277" baseline="243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119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 66</a:t>
            </a:r>
          </a:p>
          <a:p>
            <a:pPr marL="208279" indent="-170815">
              <a:lnSpc>
                <a:spcPct val="100000"/>
              </a:lnSpc>
              <a:spcBef>
                <a:spcPts val="290"/>
              </a:spcBef>
              <a:buChar char="•"/>
              <a:tabLst>
                <a:tab pos="208915" algn="l"/>
              </a:tabLst>
            </a:pPr>
            <a:r>
              <a:rPr sz="2400" dirty="0">
                <a:latin typeface="Constantia"/>
                <a:cs typeface="Constantia"/>
              </a:rPr>
              <a:t>Decryption: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66</a:t>
            </a:r>
            <a:r>
              <a:rPr sz="2400" baseline="24305" dirty="0">
                <a:latin typeface="Constantia"/>
                <a:cs typeface="Constantia"/>
              </a:rPr>
              <a:t>77</a:t>
            </a:r>
            <a:r>
              <a:rPr sz="2400" spc="307" baseline="243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119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54554" y="6518554"/>
            <a:ext cx="1503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8.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Cryptography</a:t>
            </a:r>
            <a:r>
              <a:rPr sz="1200" spc="-3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part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5726" y="6518554"/>
            <a:ext cx="225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54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C10F3-DB61-49B5-8E74-DEAB2AC82196}"/>
              </a:ext>
            </a:extLst>
          </p:cNvPr>
          <p:cNvSpPr txBox="1"/>
          <p:nvPr/>
        </p:nvSpPr>
        <p:spPr>
          <a:xfrm>
            <a:off x="6280443" y="2687698"/>
            <a:ext cx="26874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 = </a:t>
            </a:r>
            <a:r>
              <a:rPr lang="en-US" sz="2500" dirty="0" err="1"/>
              <a:t>m^d</a:t>
            </a:r>
            <a:r>
              <a:rPr lang="en-US" sz="2500" dirty="0"/>
              <a:t> mod n</a:t>
            </a:r>
          </a:p>
          <a:p>
            <a:r>
              <a:rPr lang="en-US" sz="2500" dirty="0"/>
              <a:t>S = 19 ^ 77 mod 119 = 66 </a:t>
            </a:r>
          </a:p>
          <a:p>
            <a:endParaRPr lang="en-US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401AC-35DB-491B-A016-02D26C737A46}"/>
              </a:ext>
            </a:extLst>
          </p:cNvPr>
          <p:cNvSpPr txBox="1"/>
          <p:nvPr/>
        </p:nvSpPr>
        <p:spPr>
          <a:xfrm>
            <a:off x="6280443" y="4343400"/>
            <a:ext cx="26874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(Body)"/>
              </a:rPr>
              <a:t>m = </a:t>
            </a:r>
            <a:r>
              <a:rPr lang="en-US" sz="2500" dirty="0" err="1">
                <a:latin typeface="Calibri (Body)"/>
              </a:rPr>
              <a:t>s^e</a:t>
            </a:r>
            <a:r>
              <a:rPr lang="en-US" sz="2500" dirty="0">
                <a:latin typeface="Calibri (Body)"/>
              </a:rPr>
              <a:t> mod n</a:t>
            </a:r>
          </a:p>
          <a:p>
            <a:endParaRPr lang="en-US" sz="2500" dirty="0">
              <a:latin typeface="Calibri (Body)"/>
            </a:endParaRPr>
          </a:p>
          <a:p>
            <a:r>
              <a:rPr lang="en-US" sz="2500" dirty="0">
                <a:latin typeface="Calibri (Body)"/>
              </a:rPr>
              <a:t>m = 66 ^ 5 mod 119 = 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922F3-A6D6-434C-9987-077C2A50A4E2}"/>
              </a:ext>
            </a:extLst>
          </p:cNvPr>
          <p:cNvSpPr txBox="1"/>
          <p:nvPr/>
        </p:nvSpPr>
        <p:spPr>
          <a:xfrm>
            <a:off x="1600200" y="762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mtholyoke.edu/courses/</a:t>
            </a:r>
            <a:r>
              <a:rPr lang="en-US" dirty="0" err="1"/>
              <a:t>quenell</a:t>
            </a:r>
            <a:r>
              <a:rPr lang="en-US" dirty="0"/>
              <a:t>/s2003/ma139/</a:t>
            </a:r>
            <a:r>
              <a:rPr lang="en-US" dirty="0" err="1"/>
              <a:t>js</a:t>
            </a:r>
            <a:r>
              <a:rPr lang="en-US"/>
              <a:t>/powermod.html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solidFill>
            <a:srgbClr val="FAA9A2"/>
          </a:solidFill>
        </p:spPr>
        <p:txBody>
          <a:bodyPr vert="horz" wrap="square" lIns="0" tIns="340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80"/>
              </a:spcBef>
            </a:pPr>
            <a:r>
              <a:rPr sz="5000" spc="-15" dirty="0"/>
              <a:t>Example</a:t>
            </a:r>
            <a:r>
              <a:rPr sz="5000" spc="-40" dirty="0"/>
              <a:t> </a:t>
            </a:r>
            <a:r>
              <a:rPr sz="5000" dirty="0"/>
              <a:t>of</a:t>
            </a:r>
            <a:r>
              <a:rPr sz="5000" spc="-35" dirty="0"/>
              <a:t> </a:t>
            </a:r>
            <a:r>
              <a:rPr sz="5000" spc="-30" dirty="0"/>
              <a:t>RSA</a:t>
            </a:r>
            <a:r>
              <a:rPr sz="5000" spc="-35" dirty="0"/>
              <a:t> </a:t>
            </a:r>
            <a:r>
              <a:rPr sz="5000" spc="-5" dirty="0"/>
              <a:t>(2)</a:t>
            </a:r>
            <a:endParaRPr sz="5000" dirty="0"/>
          </a:p>
        </p:txBody>
      </p:sp>
      <p:sp>
        <p:nvSpPr>
          <p:cNvPr id="9" name="object 9"/>
          <p:cNvSpPr txBox="1"/>
          <p:nvPr/>
        </p:nvSpPr>
        <p:spPr>
          <a:xfrm>
            <a:off x="510540" y="1860663"/>
            <a:ext cx="6027420" cy="37814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7,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q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 11,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dirty="0">
                <a:latin typeface="Constantia"/>
                <a:cs typeface="Constantia"/>
              </a:rPr>
              <a:t> 77</a:t>
            </a: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2800" spc="-20" dirty="0">
                <a:latin typeface="Constantia"/>
                <a:cs typeface="Constantia"/>
              </a:rPr>
              <a:t>Alice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chooses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17,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making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 =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53</a:t>
            </a:r>
            <a:endParaRPr sz="2800" dirty="0">
              <a:latin typeface="Constantia"/>
              <a:cs typeface="Constantia"/>
            </a:endParaRPr>
          </a:p>
          <a:p>
            <a:pPr marL="38100" marR="30480">
              <a:lnSpc>
                <a:spcPct val="110000"/>
              </a:lnSpc>
            </a:pPr>
            <a:r>
              <a:rPr sz="2800" spc="-10" dirty="0">
                <a:latin typeface="Constantia"/>
                <a:cs typeface="Constantia"/>
              </a:rPr>
              <a:t>Bob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wants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send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Alice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secret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message </a:t>
            </a:r>
            <a:r>
              <a:rPr sz="2800" spc="-68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HELLO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(07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04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11 11 14)</a:t>
            </a:r>
            <a:endParaRPr sz="2800" dirty="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  <a:tabLst>
                <a:tab pos="3089275" algn="l"/>
              </a:tabLst>
            </a:pPr>
            <a:r>
              <a:rPr sz="2800" spc="-5" dirty="0">
                <a:latin typeface="Constantia"/>
                <a:cs typeface="Constantia"/>
              </a:rPr>
              <a:t>– </a:t>
            </a:r>
            <a:r>
              <a:rPr sz="2800" spc="5" dirty="0">
                <a:latin typeface="Constantia"/>
                <a:cs typeface="Constantia"/>
              </a:rPr>
              <a:t>07</a:t>
            </a:r>
            <a:r>
              <a:rPr sz="2775" spc="7" baseline="25525" dirty="0">
                <a:latin typeface="Constantia"/>
                <a:cs typeface="Constantia"/>
              </a:rPr>
              <a:t>17</a:t>
            </a:r>
            <a:r>
              <a:rPr sz="2775" spc="359" baseline="255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mod</a:t>
            </a:r>
            <a:r>
              <a:rPr sz="2800" dirty="0">
                <a:latin typeface="Constantia"/>
                <a:cs typeface="Constantia"/>
              </a:rPr>
              <a:t> 77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25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Constantia"/>
                <a:cs typeface="Constantia"/>
              </a:rPr>
              <a:t>28</a:t>
            </a:r>
            <a:r>
              <a:rPr sz="2800" spc="-5" dirty="0">
                <a:latin typeface="Constantia"/>
                <a:cs typeface="Constantia"/>
              </a:rPr>
              <a:t>;	</a:t>
            </a:r>
            <a:r>
              <a:rPr sz="2800" spc="-15" dirty="0">
                <a:latin typeface="Constantia"/>
                <a:cs typeface="Constantia"/>
              </a:rPr>
              <a:t>04</a:t>
            </a:r>
            <a:r>
              <a:rPr sz="2775" spc="-22" baseline="25525" dirty="0">
                <a:latin typeface="Constantia"/>
                <a:cs typeface="Constantia"/>
              </a:rPr>
              <a:t>17</a:t>
            </a:r>
            <a:r>
              <a:rPr sz="2775" spc="337" baseline="255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mod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77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Constantia"/>
                <a:cs typeface="Constantia"/>
              </a:rPr>
              <a:t>16</a:t>
            </a:r>
            <a:endParaRPr sz="2800" dirty="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nstantia"/>
                <a:cs typeface="Constantia"/>
              </a:rPr>
              <a:t>–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11</a:t>
            </a:r>
            <a:r>
              <a:rPr sz="2775" spc="-7" baseline="25525" dirty="0">
                <a:latin typeface="Constantia"/>
                <a:cs typeface="Constantia"/>
              </a:rPr>
              <a:t>17</a:t>
            </a:r>
            <a:r>
              <a:rPr sz="2775" spc="337" baseline="255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mod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77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Constantia"/>
                <a:cs typeface="Constantia"/>
              </a:rPr>
              <a:t>44</a:t>
            </a:r>
            <a:r>
              <a:rPr sz="2800" spc="-5" dirty="0">
                <a:latin typeface="Constantia"/>
                <a:cs typeface="Constantia"/>
              </a:rPr>
              <a:t>;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– 11</a:t>
            </a:r>
            <a:r>
              <a:rPr sz="2775" spc="-7" baseline="25525" dirty="0">
                <a:latin typeface="Constantia"/>
                <a:cs typeface="Constantia"/>
              </a:rPr>
              <a:t>17</a:t>
            </a:r>
            <a:r>
              <a:rPr sz="2775" spc="337" baseline="255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mod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77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10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Constantia"/>
                <a:cs typeface="Constantia"/>
              </a:rPr>
              <a:t>44</a:t>
            </a:r>
            <a:endParaRPr sz="2800" dirty="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onstantia"/>
                <a:cs typeface="Constantia"/>
              </a:rPr>
              <a:t>–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14</a:t>
            </a:r>
            <a:r>
              <a:rPr sz="2775" spc="-7" baseline="25525" dirty="0">
                <a:latin typeface="Constantia"/>
                <a:cs typeface="Constantia"/>
              </a:rPr>
              <a:t>17</a:t>
            </a:r>
            <a:r>
              <a:rPr sz="2775" spc="322" baseline="255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mod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77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Constantia"/>
                <a:cs typeface="Constantia"/>
              </a:rPr>
              <a:t>42</a:t>
            </a:r>
            <a:endParaRPr sz="2800" dirty="0">
              <a:latin typeface="Constantia"/>
              <a:cs typeface="Constantia"/>
            </a:endParaRPr>
          </a:p>
          <a:p>
            <a:pPr marL="238125" indent="-200660">
              <a:lnSpc>
                <a:spcPct val="100000"/>
              </a:lnSpc>
              <a:spcBef>
                <a:spcPts val="340"/>
              </a:spcBef>
              <a:buChar char="•"/>
              <a:tabLst>
                <a:tab pos="238760" algn="l"/>
              </a:tabLst>
            </a:pPr>
            <a:r>
              <a:rPr sz="2800" spc="-10" dirty="0">
                <a:latin typeface="Constantia"/>
                <a:cs typeface="Constantia"/>
              </a:rPr>
              <a:t>Bob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sends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E1D600"/>
                </a:solidFill>
                <a:latin typeface="Constantia"/>
                <a:cs typeface="Constantia"/>
              </a:rPr>
              <a:t>28</a:t>
            </a:r>
            <a:r>
              <a:rPr sz="2800" b="1" spc="5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E1D600"/>
                </a:solidFill>
                <a:latin typeface="Constantia"/>
                <a:cs typeface="Constantia"/>
              </a:rPr>
              <a:t>16</a:t>
            </a:r>
            <a:r>
              <a:rPr sz="2800" b="1" spc="-10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E1D600"/>
                </a:solidFill>
                <a:latin typeface="Constantia"/>
                <a:cs typeface="Constantia"/>
              </a:rPr>
              <a:t>44</a:t>
            </a:r>
            <a:r>
              <a:rPr sz="2800" b="1" spc="-10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E1D600"/>
                </a:solidFill>
                <a:latin typeface="Constantia"/>
                <a:cs typeface="Constantia"/>
              </a:rPr>
              <a:t>44</a:t>
            </a:r>
            <a:r>
              <a:rPr sz="2800" b="1" spc="-10" dirty="0">
                <a:solidFill>
                  <a:srgbClr val="E1D600"/>
                </a:solidFill>
                <a:latin typeface="Constantia"/>
                <a:cs typeface="Constantia"/>
              </a:rPr>
              <a:t> 42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4554" y="6518554"/>
            <a:ext cx="1503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8.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Cryptography</a:t>
            </a:r>
            <a:r>
              <a:rPr sz="1200" spc="-3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part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4869" y="6518554"/>
            <a:ext cx="215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5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5</a:t>
            </a:r>
            <a:endParaRPr sz="1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solidFill>
            <a:srgbClr val="FAA9A2"/>
          </a:solidFill>
        </p:spPr>
        <p:txBody>
          <a:bodyPr vert="horz" wrap="square" lIns="0" tIns="340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80"/>
              </a:spcBef>
            </a:pPr>
            <a:r>
              <a:rPr sz="5000" spc="-15" dirty="0"/>
              <a:t>Example</a:t>
            </a:r>
            <a:r>
              <a:rPr sz="5000" spc="-40" dirty="0"/>
              <a:t> </a:t>
            </a:r>
            <a:r>
              <a:rPr sz="5000" dirty="0"/>
              <a:t>of</a:t>
            </a:r>
            <a:r>
              <a:rPr sz="5000" spc="-35" dirty="0"/>
              <a:t> </a:t>
            </a:r>
            <a:r>
              <a:rPr sz="5000" spc="-30" dirty="0"/>
              <a:t>RSA</a:t>
            </a:r>
            <a:r>
              <a:rPr sz="5000" spc="-35" dirty="0"/>
              <a:t> </a:t>
            </a:r>
            <a:r>
              <a:rPr sz="5000" spc="-5" dirty="0"/>
              <a:t>(3)</a:t>
            </a:r>
            <a:endParaRPr sz="5000" dirty="0"/>
          </a:p>
        </p:txBody>
      </p:sp>
      <p:sp>
        <p:nvSpPr>
          <p:cNvPr id="9" name="object 9"/>
          <p:cNvSpPr txBox="1"/>
          <p:nvPr/>
        </p:nvSpPr>
        <p:spPr>
          <a:xfrm>
            <a:off x="510540" y="1860699"/>
            <a:ext cx="7554595" cy="41224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2800" spc="-20" dirty="0">
                <a:latin typeface="Constantia"/>
                <a:cs typeface="Constantia"/>
              </a:rPr>
              <a:t>Alice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receives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E1D600"/>
                </a:solidFill>
                <a:latin typeface="Constantia"/>
                <a:cs typeface="Constantia"/>
              </a:rPr>
              <a:t>28</a:t>
            </a:r>
            <a:r>
              <a:rPr sz="2800" b="1" spc="10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E1D600"/>
                </a:solidFill>
                <a:latin typeface="Constantia"/>
                <a:cs typeface="Constantia"/>
              </a:rPr>
              <a:t>16</a:t>
            </a:r>
            <a:r>
              <a:rPr sz="2800" b="1" spc="5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E1D600"/>
                </a:solidFill>
                <a:latin typeface="Constantia"/>
                <a:cs typeface="Constantia"/>
              </a:rPr>
              <a:t>44</a:t>
            </a:r>
            <a:r>
              <a:rPr sz="2800" b="1" spc="-10" dirty="0">
                <a:solidFill>
                  <a:srgbClr val="E1D6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E1D600"/>
                </a:solidFill>
                <a:latin typeface="Constantia"/>
                <a:cs typeface="Constantia"/>
              </a:rPr>
              <a:t>44</a:t>
            </a:r>
            <a:r>
              <a:rPr sz="2800" b="1" spc="-10" dirty="0">
                <a:solidFill>
                  <a:srgbClr val="E1D600"/>
                </a:solidFill>
                <a:latin typeface="Constantia"/>
                <a:cs typeface="Constantia"/>
              </a:rPr>
              <a:t> 42</a:t>
            </a:r>
            <a:endParaRPr sz="2800" dirty="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2800" spc="-20" dirty="0">
                <a:latin typeface="Constantia"/>
                <a:cs typeface="Constantia"/>
              </a:rPr>
              <a:t>Alice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uses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private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80" dirty="0">
                <a:latin typeface="Constantia"/>
                <a:cs typeface="Constantia"/>
              </a:rPr>
              <a:t>key,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53,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decrypt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message:</a:t>
            </a:r>
            <a:endParaRPr sz="2800" dirty="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onstantia"/>
                <a:cs typeface="Constantia"/>
              </a:rPr>
              <a:t>–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28</a:t>
            </a:r>
            <a:r>
              <a:rPr sz="2775" spc="-7" baseline="25525" dirty="0">
                <a:latin typeface="Constantia"/>
                <a:cs typeface="Constantia"/>
              </a:rPr>
              <a:t>53</a:t>
            </a:r>
            <a:r>
              <a:rPr sz="2775" spc="330" baseline="255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mod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77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07;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16</a:t>
            </a:r>
            <a:r>
              <a:rPr sz="2775" baseline="25525" dirty="0">
                <a:latin typeface="Constantia"/>
                <a:cs typeface="Constantia"/>
              </a:rPr>
              <a:t>53</a:t>
            </a:r>
            <a:r>
              <a:rPr sz="2775" spc="337" baseline="255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mod </a:t>
            </a:r>
            <a:r>
              <a:rPr sz="2800" spc="5" dirty="0">
                <a:latin typeface="Constantia"/>
                <a:cs typeface="Constantia"/>
              </a:rPr>
              <a:t>77</a:t>
            </a:r>
            <a:r>
              <a:rPr sz="2800" spc="-5" dirty="0">
                <a:latin typeface="Constantia"/>
                <a:cs typeface="Constantia"/>
              </a:rPr>
              <a:t> = </a:t>
            </a:r>
            <a:r>
              <a:rPr sz="2800" spc="-20" dirty="0">
                <a:latin typeface="Constantia"/>
                <a:cs typeface="Constantia"/>
              </a:rPr>
              <a:t>04</a:t>
            </a:r>
            <a:endParaRPr sz="2800" dirty="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onstantia"/>
                <a:cs typeface="Constantia"/>
              </a:rPr>
              <a:t>–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44</a:t>
            </a:r>
            <a:r>
              <a:rPr sz="2775" spc="-22" baseline="25525" dirty="0">
                <a:latin typeface="Constantia"/>
                <a:cs typeface="Constantia"/>
              </a:rPr>
              <a:t>53</a:t>
            </a:r>
            <a:r>
              <a:rPr sz="2775" spc="337" baseline="255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mod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77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11; </a:t>
            </a:r>
            <a:r>
              <a:rPr sz="2800" spc="-15" dirty="0">
                <a:latin typeface="Constantia"/>
                <a:cs typeface="Constantia"/>
              </a:rPr>
              <a:t>44</a:t>
            </a:r>
            <a:r>
              <a:rPr sz="2775" spc="-22" baseline="25525" dirty="0">
                <a:latin typeface="Constantia"/>
                <a:cs typeface="Constantia"/>
              </a:rPr>
              <a:t>53</a:t>
            </a:r>
            <a:r>
              <a:rPr sz="2775" spc="330" baseline="255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mod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77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11</a:t>
            </a:r>
            <a:endParaRPr sz="2800" dirty="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onstantia"/>
                <a:cs typeface="Constantia"/>
              </a:rPr>
              <a:t>–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42</a:t>
            </a:r>
            <a:r>
              <a:rPr sz="2775" spc="-7" baseline="25525" dirty="0">
                <a:latin typeface="Constantia"/>
                <a:cs typeface="Constantia"/>
              </a:rPr>
              <a:t>53</a:t>
            </a:r>
            <a:r>
              <a:rPr sz="2775" spc="322" baseline="255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mod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77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 14</a:t>
            </a:r>
            <a:endParaRPr sz="2800" dirty="0">
              <a:latin typeface="Constantia"/>
              <a:cs typeface="Constantia"/>
            </a:endParaRPr>
          </a:p>
          <a:p>
            <a:pPr marL="232410" indent="-194945">
              <a:lnSpc>
                <a:spcPct val="100000"/>
              </a:lnSpc>
              <a:spcBef>
                <a:spcPts val="675"/>
              </a:spcBef>
              <a:buChar char="•"/>
              <a:tabLst>
                <a:tab pos="233045" algn="l"/>
              </a:tabLst>
            </a:pPr>
            <a:r>
              <a:rPr sz="2800" spc="-20" dirty="0">
                <a:latin typeface="Constantia"/>
                <a:cs typeface="Constantia"/>
              </a:rPr>
              <a:t>Alice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translates </a:t>
            </a:r>
            <a:r>
              <a:rPr sz="2800" b="1" spc="-5" dirty="0">
                <a:solidFill>
                  <a:srgbClr val="FF0066"/>
                </a:solidFill>
                <a:latin typeface="Constantia"/>
                <a:cs typeface="Constantia"/>
              </a:rPr>
              <a:t>07</a:t>
            </a:r>
            <a:r>
              <a:rPr sz="2800" b="1" spc="5" dirty="0">
                <a:solidFill>
                  <a:srgbClr val="FF0066"/>
                </a:solidFill>
                <a:latin typeface="Constantia"/>
                <a:cs typeface="Constantia"/>
              </a:rPr>
              <a:t> </a:t>
            </a:r>
            <a:r>
              <a:rPr sz="2800" b="1" spc="-20" dirty="0">
                <a:solidFill>
                  <a:srgbClr val="FF0066"/>
                </a:solidFill>
                <a:latin typeface="Constantia"/>
                <a:cs typeface="Constantia"/>
              </a:rPr>
              <a:t>04</a:t>
            </a:r>
            <a:r>
              <a:rPr sz="2800" b="1" spc="-10" dirty="0">
                <a:solidFill>
                  <a:srgbClr val="FF0066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66"/>
                </a:solidFill>
                <a:latin typeface="Constantia"/>
                <a:cs typeface="Constantia"/>
              </a:rPr>
              <a:t>11</a:t>
            </a:r>
            <a:r>
              <a:rPr sz="2800" b="1" spc="10" dirty="0">
                <a:solidFill>
                  <a:srgbClr val="FF0066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66"/>
                </a:solidFill>
                <a:latin typeface="Constantia"/>
                <a:cs typeface="Constantia"/>
              </a:rPr>
              <a:t>11</a:t>
            </a:r>
            <a:r>
              <a:rPr sz="2800" b="1" dirty="0">
                <a:solidFill>
                  <a:srgbClr val="FF0066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66"/>
                </a:solidFill>
                <a:latin typeface="Constantia"/>
                <a:cs typeface="Constantia"/>
              </a:rPr>
              <a:t>14</a:t>
            </a:r>
            <a:r>
              <a:rPr sz="2800" b="1" spc="15" dirty="0">
                <a:solidFill>
                  <a:srgbClr val="FF0066"/>
                </a:solidFill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b="1" i="1" spc="-10" dirty="0">
                <a:latin typeface="Constantia"/>
                <a:cs typeface="Constantia"/>
              </a:rPr>
              <a:t>HELLO</a:t>
            </a:r>
            <a:endParaRPr sz="2800" dirty="0">
              <a:latin typeface="Constantia"/>
              <a:cs typeface="Constantia"/>
            </a:endParaRPr>
          </a:p>
          <a:p>
            <a:pPr marL="38100" marR="30480">
              <a:lnSpc>
                <a:spcPts val="4029"/>
              </a:lnSpc>
              <a:spcBef>
                <a:spcPts val="105"/>
              </a:spcBef>
            </a:pPr>
            <a:r>
              <a:rPr sz="2800" spc="-20" dirty="0">
                <a:latin typeface="Constantia"/>
                <a:cs typeface="Constantia"/>
              </a:rPr>
              <a:t>No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one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else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could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read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it,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only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Alice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knows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her </a:t>
            </a:r>
            <a:r>
              <a:rPr sz="2800" spc="-68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private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key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(needed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for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decryption)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4554" y="6518554"/>
            <a:ext cx="1503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8.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Cryptography</a:t>
            </a:r>
            <a:r>
              <a:rPr sz="1200" spc="-3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part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4202" y="6518554"/>
            <a:ext cx="226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56</a:t>
            </a:r>
            <a:endParaRPr sz="1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Section</a:t>
            </a:r>
            <a:r>
              <a:rPr sz="5000" spc="-85" dirty="0"/>
              <a:t> </a:t>
            </a:r>
            <a:r>
              <a:rPr sz="5000" dirty="0"/>
              <a:t>Summary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2344078"/>
            <a:ext cx="3842385" cy="24041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Classical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Cryptography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Cryptosystems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Public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Key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Cryptography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RSA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Cryptosystem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Fermat’s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Little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theorem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E8EF-C146-4B1A-B8D7-4007E69F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84995"/>
          </a:xfrm>
        </p:spPr>
        <p:txBody>
          <a:bodyPr/>
          <a:lstStyle/>
          <a:p>
            <a:r>
              <a:rPr lang="en-US" dirty="0"/>
              <a:t>Public key/ Asymmetric key cryptography</a:t>
            </a:r>
          </a:p>
        </p:txBody>
      </p:sp>
      <p:pic>
        <p:nvPicPr>
          <p:cNvPr id="1026" name="Picture 2" descr="What is Public Key Cryptography?">
            <a:extLst>
              <a:ext uri="{FF2B5EF4-FFF2-40B4-BE49-F238E27FC236}">
                <a16:creationId xmlns:a16="http://schemas.microsoft.com/office/drawing/2014/main" id="{00DCE716-6404-41C3-84C7-7C277AE5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" y="2362200"/>
            <a:ext cx="9144000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34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6491-3763-464B-AC6E-E37D89DC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84995"/>
          </a:xfrm>
        </p:spPr>
        <p:txBody>
          <a:bodyPr/>
          <a:lstStyle/>
          <a:p>
            <a:r>
              <a:rPr lang="en-US" dirty="0"/>
              <a:t>Symmetric Key / private Key Cryptography</a:t>
            </a:r>
          </a:p>
        </p:txBody>
      </p:sp>
      <p:pic>
        <p:nvPicPr>
          <p:cNvPr id="2050" name="Picture 2" descr="What is Public Key and Private Key Cryptography, and How Does It Work?">
            <a:extLst>
              <a:ext uri="{FF2B5EF4-FFF2-40B4-BE49-F238E27FC236}">
                <a16:creationId xmlns:a16="http://schemas.microsoft.com/office/drawing/2014/main" id="{779E887E-6731-4B7C-902E-4EEE8012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553200" cy="3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1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32308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Caesar</a:t>
            </a:r>
            <a:r>
              <a:rPr spc="-100" dirty="0"/>
              <a:t> </a:t>
            </a:r>
            <a:r>
              <a:rPr spc="-5" dirty="0"/>
              <a:t>Cipher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0712" y="1465529"/>
            <a:ext cx="8185150" cy="523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43815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Julius </a:t>
            </a:r>
            <a:r>
              <a:rPr sz="1800" spc="-5" dirty="0">
                <a:latin typeface="Constantia"/>
                <a:cs typeface="Constantia"/>
              </a:rPr>
              <a:t>Caesar </a:t>
            </a:r>
            <a:r>
              <a:rPr sz="1800" spc="-15" dirty="0">
                <a:latin typeface="Constantia"/>
                <a:cs typeface="Constantia"/>
              </a:rPr>
              <a:t>created </a:t>
            </a:r>
            <a:r>
              <a:rPr sz="1800" spc="-5" dirty="0">
                <a:latin typeface="Constantia"/>
                <a:cs typeface="Constantia"/>
              </a:rPr>
              <a:t>secret </a:t>
            </a:r>
            <a:r>
              <a:rPr sz="1800" spc="-10" dirty="0">
                <a:latin typeface="Constantia"/>
                <a:cs typeface="Constantia"/>
              </a:rPr>
              <a:t>messages </a:t>
            </a:r>
            <a:r>
              <a:rPr sz="1800" spc="-5" dirty="0">
                <a:latin typeface="Constantia"/>
                <a:cs typeface="Constantia"/>
              </a:rPr>
              <a:t>by shifting </a:t>
            </a:r>
            <a:r>
              <a:rPr sz="1800" dirty="0">
                <a:latin typeface="Constantia"/>
                <a:cs typeface="Constantia"/>
              </a:rPr>
              <a:t>each </a:t>
            </a:r>
            <a:r>
              <a:rPr sz="1800" spc="-15" dirty="0">
                <a:latin typeface="Constantia"/>
                <a:cs typeface="Constantia"/>
              </a:rPr>
              <a:t>letter </a:t>
            </a:r>
            <a:r>
              <a:rPr sz="1800" spc="-10" dirty="0">
                <a:latin typeface="Constantia"/>
                <a:cs typeface="Constantia"/>
              </a:rPr>
              <a:t>three letters forward </a:t>
            </a:r>
            <a:r>
              <a:rPr sz="1800" spc="-5" dirty="0">
                <a:latin typeface="Constantia"/>
                <a:cs typeface="Constantia"/>
              </a:rPr>
              <a:t> in</a:t>
            </a:r>
            <a:r>
              <a:rPr sz="1800" dirty="0">
                <a:latin typeface="Constantia"/>
                <a:cs typeface="Constantia"/>
              </a:rPr>
              <a:t> the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alphabet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(sending</a:t>
            </a:r>
            <a:r>
              <a:rPr sz="1800" dirty="0">
                <a:latin typeface="Constantia"/>
                <a:cs typeface="Constantia"/>
              </a:rPr>
              <a:t> the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last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three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letters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onstantia"/>
                <a:cs typeface="Constantia"/>
              </a:rPr>
              <a:t>first </a:t>
            </a:r>
            <a:r>
              <a:rPr sz="1800" spc="-10" dirty="0">
                <a:latin typeface="Constantia"/>
                <a:cs typeface="Constantia"/>
              </a:rPr>
              <a:t>three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letters.)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For 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example,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15" dirty="0">
                <a:latin typeface="Constantia"/>
                <a:cs typeface="Constantia"/>
              </a:rPr>
              <a:t>letter </a:t>
            </a:r>
            <a:r>
              <a:rPr sz="1800" dirty="0">
                <a:latin typeface="Constantia"/>
                <a:cs typeface="Constantia"/>
              </a:rPr>
              <a:t>B </a:t>
            </a:r>
            <a:r>
              <a:rPr sz="1800" spc="-5" dirty="0">
                <a:latin typeface="Constantia"/>
                <a:cs typeface="Constantia"/>
              </a:rPr>
              <a:t>is </a:t>
            </a:r>
            <a:r>
              <a:rPr sz="1800" spc="-10" dirty="0">
                <a:latin typeface="Constantia"/>
                <a:cs typeface="Constantia"/>
              </a:rPr>
              <a:t>replaced </a:t>
            </a:r>
            <a:r>
              <a:rPr sz="1800" spc="-5" dirty="0">
                <a:latin typeface="Constantia"/>
                <a:cs typeface="Constantia"/>
              </a:rPr>
              <a:t>by </a:t>
            </a:r>
            <a:r>
              <a:rPr sz="1800" dirty="0">
                <a:latin typeface="Constantia"/>
                <a:cs typeface="Constantia"/>
              </a:rPr>
              <a:t>E and the </a:t>
            </a:r>
            <a:r>
              <a:rPr sz="1800" spc="-15" dirty="0">
                <a:latin typeface="Constantia"/>
                <a:cs typeface="Constantia"/>
              </a:rPr>
              <a:t>letter </a:t>
            </a:r>
            <a:r>
              <a:rPr sz="1800" dirty="0">
                <a:latin typeface="Constantia"/>
                <a:cs typeface="Constantia"/>
              </a:rPr>
              <a:t>X </a:t>
            </a:r>
            <a:r>
              <a:rPr sz="1800" spc="-5" dirty="0">
                <a:latin typeface="Constantia"/>
                <a:cs typeface="Constantia"/>
              </a:rPr>
              <a:t>is </a:t>
            </a:r>
            <a:r>
              <a:rPr sz="1800" spc="-10" dirty="0">
                <a:latin typeface="Constantia"/>
                <a:cs typeface="Constantia"/>
              </a:rPr>
              <a:t>replaced </a:t>
            </a:r>
            <a:r>
              <a:rPr sz="1800" spc="-5" dirty="0">
                <a:latin typeface="Constantia"/>
                <a:cs typeface="Constantia"/>
              </a:rPr>
              <a:t>by A. This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process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of</a:t>
            </a:r>
            <a:r>
              <a:rPr sz="1800" spc="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making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message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secret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example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of</a:t>
            </a:r>
            <a:r>
              <a:rPr sz="1800" spc="5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encryption</a:t>
            </a:r>
            <a:r>
              <a:rPr sz="1800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 marL="117475" algn="just">
              <a:lnSpc>
                <a:spcPct val="100000"/>
              </a:lnSpc>
              <a:spcBef>
                <a:spcPts val="434"/>
              </a:spcBef>
            </a:pPr>
            <a:r>
              <a:rPr sz="1800" spc="-15" dirty="0">
                <a:latin typeface="Constantia"/>
                <a:cs typeface="Constantia"/>
              </a:rPr>
              <a:t>Here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how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encryption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process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works:</a:t>
            </a:r>
            <a:endParaRPr sz="1800">
              <a:latin typeface="Constantia"/>
              <a:cs typeface="Constantia"/>
            </a:endParaRPr>
          </a:p>
          <a:p>
            <a:pPr marL="472440" indent="-247650">
              <a:lnSpc>
                <a:spcPts val="2150"/>
              </a:lnSpc>
              <a:spcBef>
                <a:spcPts val="459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472440" algn="l"/>
                <a:tab pos="473075" algn="l"/>
              </a:tabLst>
            </a:pPr>
            <a:r>
              <a:rPr sz="1800" spc="-10" dirty="0">
                <a:latin typeface="Constantia"/>
                <a:cs typeface="Constantia"/>
              </a:rPr>
              <a:t>Replace</a:t>
            </a:r>
            <a:r>
              <a:rPr sz="1800" spc="2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each</a:t>
            </a:r>
            <a:r>
              <a:rPr sz="1800" spc="25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letter</a:t>
            </a:r>
            <a:r>
              <a:rPr sz="1800" spc="2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by</a:t>
            </a:r>
            <a:r>
              <a:rPr sz="1800" spc="2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26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integer</a:t>
            </a:r>
            <a:r>
              <a:rPr sz="1800" spc="2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from</a:t>
            </a:r>
            <a:r>
              <a:rPr sz="1800" spc="26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Z</a:t>
            </a:r>
            <a:r>
              <a:rPr sz="1800" spc="-7" baseline="-20833" dirty="0">
                <a:latin typeface="Cambria Math"/>
                <a:cs typeface="Cambria Math"/>
              </a:rPr>
              <a:t>26</a:t>
            </a:r>
            <a:r>
              <a:rPr sz="1800" spc="-5" dirty="0">
                <a:latin typeface="Constantia"/>
                <a:cs typeface="Constantia"/>
              </a:rPr>
              <a:t>,</a:t>
            </a:r>
            <a:r>
              <a:rPr sz="1800" spc="2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that</a:t>
            </a:r>
            <a:r>
              <a:rPr sz="1800" spc="2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2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26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integer</a:t>
            </a:r>
            <a:r>
              <a:rPr sz="1800" spc="2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from</a:t>
            </a:r>
            <a:r>
              <a:rPr sz="1800" spc="26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335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240" dirty="0">
                <a:latin typeface="Constantia"/>
                <a:cs typeface="Constantia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25</a:t>
            </a:r>
            <a:endParaRPr sz="1800">
              <a:latin typeface="Cambria Math"/>
              <a:cs typeface="Cambria Math"/>
            </a:endParaRPr>
          </a:p>
          <a:p>
            <a:pPr marL="472440">
              <a:lnSpc>
                <a:spcPts val="2150"/>
              </a:lnSpc>
            </a:pPr>
            <a:r>
              <a:rPr sz="1800" spc="-5" dirty="0">
                <a:latin typeface="Constantia"/>
                <a:cs typeface="Constantia"/>
              </a:rPr>
              <a:t>representing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one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less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than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its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position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alphabet.</a:t>
            </a:r>
            <a:endParaRPr sz="1800">
              <a:latin typeface="Constantia"/>
              <a:cs typeface="Constantia"/>
            </a:endParaRPr>
          </a:p>
          <a:p>
            <a:pPr marL="472440" indent="-247650">
              <a:lnSpc>
                <a:spcPct val="100000"/>
              </a:lnSpc>
              <a:spcBef>
                <a:spcPts val="455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472440" algn="l"/>
                <a:tab pos="473075" algn="l"/>
              </a:tabLst>
            </a:pP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encryption</a:t>
            </a:r>
            <a:r>
              <a:rPr sz="1800" spc="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function</a:t>
            </a:r>
            <a:r>
              <a:rPr sz="1800" spc="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i="1" spc="-5" dirty="0">
                <a:latin typeface="Constantia"/>
                <a:cs typeface="Constantia"/>
              </a:rPr>
              <a:t>p</a:t>
            </a:r>
            <a:r>
              <a:rPr sz="1800" spc="-5" dirty="0">
                <a:latin typeface="Constantia"/>
                <a:cs typeface="Constantia"/>
              </a:rPr>
              <a:t>)</a:t>
            </a:r>
            <a:r>
              <a:rPr sz="1800" spc="2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=</a:t>
            </a:r>
            <a:r>
              <a:rPr sz="1800" i="1" spc="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i="1" spc="-5" dirty="0">
                <a:latin typeface="Constantia"/>
                <a:cs typeface="Constantia"/>
              </a:rPr>
              <a:t>p</a:t>
            </a:r>
            <a:r>
              <a:rPr sz="1800" i="1" spc="5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+</a:t>
            </a:r>
            <a:r>
              <a:rPr sz="1800" i="1" spc="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spc="-5" dirty="0">
                <a:latin typeface="Constantia"/>
                <a:cs typeface="Constantia"/>
              </a:rPr>
              <a:t>)</a:t>
            </a:r>
            <a:r>
              <a:rPr sz="1800" spc="3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26</a:t>
            </a:r>
            <a:r>
              <a:rPr sz="1800" spc="-5" dirty="0">
                <a:latin typeface="Constantia"/>
                <a:cs typeface="Constantia"/>
              </a:rPr>
              <a:t>.</a:t>
            </a:r>
            <a:r>
              <a:rPr sz="1800" spc="3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It</a:t>
            </a:r>
            <a:r>
              <a:rPr sz="1800" spc="-10" dirty="0">
                <a:latin typeface="Constantia"/>
                <a:cs typeface="Constantia"/>
              </a:rPr>
              <a:t> replaces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each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integer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p</a:t>
            </a:r>
            <a:r>
              <a:rPr sz="1800" i="1" spc="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in</a:t>
            </a:r>
            <a:endParaRPr sz="1800">
              <a:latin typeface="Constantia"/>
              <a:cs typeface="Constantia"/>
            </a:endParaRPr>
          </a:p>
          <a:p>
            <a:pPr marL="472440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set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{</a:t>
            </a:r>
            <a:r>
              <a:rPr sz="1800" spc="-5" dirty="0">
                <a:latin typeface="Cambria Math"/>
                <a:cs typeface="Cambria Math"/>
              </a:rPr>
              <a:t>0,1,2,…,25</a:t>
            </a:r>
            <a:r>
              <a:rPr sz="1800" spc="-5" dirty="0">
                <a:latin typeface="Constantia"/>
                <a:cs typeface="Constantia"/>
              </a:rPr>
              <a:t>}</a:t>
            </a:r>
            <a:r>
              <a:rPr sz="1800" spc="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by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i="1" spc="-5" dirty="0">
                <a:latin typeface="Constantia"/>
                <a:cs typeface="Constantia"/>
              </a:rPr>
              <a:t>p</a:t>
            </a:r>
            <a:r>
              <a:rPr sz="1800" spc="-5" dirty="0">
                <a:latin typeface="Constantia"/>
                <a:cs typeface="Constantia"/>
              </a:rPr>
              <a:t>)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set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{</a:t>
            </a:r>
            <a:r>
              <a:rPr sz="1800" spc="-5" dirty="0">
                <a:latin typeface="Cambria Math"/>
                <a:cs typeface="Cambria Math"/>
              </a:rPr>
              <a:t>0,1,2,…,25</a:t>
            </a:r>
            <a:r>
              <a:rPr sz="1800" spc="-5" dirty="0">
                <a:latin typeface="Constantia"/>
                <a:cs typeface="Constantia"/>
              </a:rPr>
              <a:t>}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 marL="50800" marR="43180" indent="175260">
              <a:lnSpc>
                <a:spcPct val="109400"/>
              </a:lnSpc>
              <a:spcBef>
                <a:spcPts val="229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472440" algn="l"/>
                <a:tab pos="473075" algn="l"/>
              </a:tabLst>
            </a:pPr>
            <a:r>
              <a:rPr sz="1800" spc="-2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epla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a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h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0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er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p</a:t>
            </a:r>
            <a:r>
              <a:rPr sz="1800" i="1" spc="2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le</a:t>
            </a:r>
            <a:r>
              <a:rPr sz="1800" spc="-25" dirty="0">
                <a:latin typeface="Constantia"/>
                <a:cs typeface="Constantia"/>
              </a:rPr>
              <a:t>tt</a:t>
            </a:r>
            <a:r>
              <a:rPr sz="1800" dirty="0">
                <a:latin typeface="Constantia"/>
                <a:cs typeface="Constantia"/>
              </a:rPr>
              <a:t>er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posit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on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p</a:t>
            </a:r>
            <a:r>
              <a:rPr sz="1800" i="1" spc="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n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alphabe</a:t>
            </a:r>
            <a:r>
              <a:rPr sz="1800" spc="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.  </a:t>
            </a:r>
            <a:r>
              <a:rPr sz="1800" b="1" spc="-10" dirty="0">
                <a:latin typeface="Constantia"/>
                <a:cs typeface="Constantia"/>
              </a:rPr>
              <a:t>Example</a:t>
            </a:r>
            <a:r>
              <a:rPr sz="1800" spc="-10" dirty="0">
                <a:latin typeface="Constantia"/>
                <a:cs typeface="Constantia"/>
              </a:rPr>
              <a:t>:</a:t>
            </a:r>
            <a:r>
              <a:rPr sz="1800" spc="3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Encrypt</a:t>
            </a:r>
            <a:r>
              <a:rPr sz="1800" spc="3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32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message</a:t>
            </a:r>
            <a:r>
              <a:rPr sz="1800" spc="3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“MEET</a:t>
            </a:r>
            <a:r>
              <a:rPr sz="1800" spc="340" dirty="0">
                <a:latin typeface="Constantia"/>
                <a:cs typeface="Constantia"/>
              </a:rPr>
              <a:t> </a:t>
            </a:r>
            <a:r>
              <a:rPr sz="1800" spc="-35" dirty="0">
                <a:latin typeface="Constantia"/>
                <a:cs typeface="Constantia"/>
              </a:rPr>
              <a:t>YOU  </a:t>
            </a:r>
            <a:r>
              <a:rPr sz="1800" dirty="0">
                <a:latin typeface="Constantia"/>
                <a:cs typeface="Constantia"/>
              </a:rPr>
              <a:t>IN</a:t>
            </a:r>
            <a:r>
              <a:rPr sz="1800" spc="3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38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PARK”</a:t>
            </a:r>
            <a:r>
              <a:rPr sz="1800" spc="3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using</a:t>
            </a:r>
            <a:r>
              <a:rPr sz="1800" spc="3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3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Caesar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cipher.</a:t>
            </a:r>
            <a:endParaRPr sz="1800">
              <a:latin typeface="Constantia"/>
              <a:cs typeface="Constantia"/>
            </a:endParaRPr>
          </a:p>
          <a:p>
            <a:pPr marL="60960" algn="just">
              <a:lnSpc>
                <a:spcPct val="100000"/>
              </a:lnSpc>
              <a:spcBef>
                <a:spcPts val="459"/>
              </a:spcBef>
            </a:pPr>
            <a:r>
              <a:rPr sz="1800" b="1" spc="-5" dirty="0">
                <a:latin typeface="Constantia"/>
                <a:cs typeface="Constantia"/>
              </a:rPr>
              <a:t>Solution</a:t>
            </a:r>
            <a:r>
              <a:rPr sz="1800" spc="-5" dirty="0">
                <a:latin typeface="Constantia"/>
                <a:cs typeface="Constantia"/>
              </a:rPr>
              <a:t>: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12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19</a:t>
            </a:r>
            <a:r>
              <a:rPr sz="1800" spc="819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20</a:t>
            </a:r>
            <a:r>
              <a:rPr sz="1800" spc="405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8</a:t>
            </a:r>
            <a:r>
              <a:rPr sz="1800" spc="-5" dirty="0">
                <a:latin typeface="Cambria Math"/>
                <a:cs typeface="Cambria Math"/>
              </a:rPr>
              <a:t> 13</a:t>
            </a:r>
            <a:r>
              <a:rPr sz="1800" spc="405" dirty="0">
                <a:latin typeface="Cambria Math"/>
                <a:cs typeface="Cambria Math"/>
              </a:rPr>
              <a:t>  </a:t>
            </a:r>
            <a:r>
              <a:rPr sz="1800" spc="-5" dirty="0">
                <a:latin typeface="Cambria Math"/>
                <a:cs typeface="Cambria Math"/>
              </a:rPr>
              <a:t>19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   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17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</a:t>
            </a:r>
            <a:r>
              <a:rPr sz="1800" spc="-5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 marL="60960" algn="just">
              <a:lnSpc>
                <a:spcPct val="100000"/>
              </a:lnSpc>
              <a:spcBef>
                <a:spcPts val="430"/>
              </a:spcBef>
            </a:pPr>
            <a:r>
              <a:rPr sz="1800" spc="-30" dirty="0">
                <a:latin typeface="Constantia"/>
                <a:cs typeface="Constantia"/>
              </a:rPr>
              <a:t>N</a:t>
            </a:r>
            <a:r>
              <a:rPr sz="1800" spc="-4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w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epla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a</a:t>
            </a:r>
            <a:r>
              <a:rPr sz="1800" spc="-5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h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f</a:t>
            </a:r>
            <a:r>
              <a:rPr sz="1800" spc="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these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spc="-5" dirty="0">
                <a:latin typeface="Constantia"/>
                <a:cs typeface="Constantia"/>
              </a:rPr>
              <a:t>m</a:t>
            </a:r>
            <a:r>
              <a:rPr sz="1800" spc="5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p</a:t>
            </a:r>
            <a:r>
              <a:rPr sz="1800" i="1" spc="1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i="1" spc="-5" dirty="0">
                <a:latin typeface="Constantia"/>
                <a:cs typeface="Constantia"/>
              </a:rPr>
              <a:t>p</a:t>
            </a:r>
            <a:r>
              <a:rPr sz="1800" dirty="0">
                <a:latin typeface="Constantia"/>
                <a:cs typeface="Constantia"/>
              </a:rPr>
              <a:t>)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=</a:t>
            </a:r>
            <a:r>
              <a:rPr sz="1800" i="1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i="1" dirty="0">
                <a:latin typeface="Constantia"/>
                <a:cs typeface="Constantia"/>
              </a:rPr>
              <a:t>p +</a:t>
            </a:r>
            <a:r>
              <a:rPr sz="1800" i="1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dirty="0">
                <a:latin typeface="Constantia"/>
                <a:cs typeface="Constantia"/>
              </a:rPr>
              <a:t>)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</a:t>
            </a:r>
            <a:r>
              <a:rPr sz="1800" b="1" dirty="0">
                <a:latin typeface="Constantia"/>
                <a:cs typeface="Constantia"/>
              </a:rPr>
              <a:t>d</a:t>
            </a:r>
            <a:r>
              <a:rPr sz="1800" b="1" spc="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26</a:t>
            </a:r>
            <a:r>
              <a:rPr sz="1800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 marL="1089660">
              <a:lnSpc>
                <a:spcPct val="100000"/>
              </a:lnSpc>
              <a:spcBef>
                <a:spcPts val="434"/>
              </a:spcBef>
              <a:tabLst>
                <a:tab pos="2207260" algn="l"/>
                <a:tab pos="3147695" algn="l"/>
                <a:tab pos="3909695" algn="l"/>
                <a:tab pos="4850130" algn="l"/>
              </a:tabLst>
            </a:pPr>
            <a:r>
              <a:rPr sz="1800" spc="-5" dirty="0">
                <a:latin typeface="Cambria Math"/>
                <a:cs typeface="Cambria Math"/>
              </a:rPr>
              <a:t>15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</a:t>
            </a:r>
            <a:r>
              <a:rPr sz="1800" spc="-5" dirty="0">
                <a:latin typeface="Cambria Math"/>
                <a:cs typeface="Cambria Math"/>
              </a:rPr>
              <a:t> 22	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17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23	11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16	22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	</a:t>
            </a:r>
            <a:r>
              <a:rPr sz="1800" spc="-5" dirty="0">
                <a:latin typeface="Cambria Math"/>
                <a:cs typeface="Cambria Math"/>
              </a:rPr>
              <a:t>18 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20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13</a:t>
            </a:r>
            <a:r>
              <a:rPr sz="1800" spc="-5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 marL="114300" algn="just">
              <a:lnSpc>
                <a:spcPct val="100000"/>
              </a:lnSpc>
              <a:spcBef>
                <a:spcPts val="405"/>
              </a:spcBef>
            </a:pPr>
            <a:r>
              <a:rPr sz="1800" spc="-15" dirty="0">
                <a:latin typeface="Constantia"/>
                <a:cs typeface="Constantia"/>
              </a:rPr>
              <a:t>Translating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numbers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back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letters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produces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encrypted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message</a:t>
            </a:r>
            <a:endParaRPr sz="1800">
              <a:latin typeface="Constantia"/>
              <a:cs typeface="Constantia"/>
            </a:endParaRPr>
          </a:p>
          <a:p>
            <a:pPr marL="46037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“PHHW</a:t>
            </a:r>
            <a:r>
              <a:rPr sz="1800" spc="4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BRX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LQ</a:t>
            </a:r>
            <a:r>
              <a:rPr sz="1800" spc="4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WKH</a:t>
            </a:r>
            <a:r>
              <a:rPr sz="1800" spc="434" dirty="0">
                <a:latin typeface="Constantia"/>
                <a:cs typeface="Constantia"/>
              </a:rPr>
              <a:t> </a:t>
            </a:r>
            <a:r>
              <a:rPr sz="1800" spc="-45" dirty="0">
                <a:latin typeface="Constantia"/>
                <a:cs typeface="Constantia"/>
              </a:rPr>
              <a:t>SDUN.”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74668" y="14513"/>
            <a:ext cx="1145051" cy="14232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5890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Caesar</a:t>
            </a:r>
            <a:r>
              <a:rPr sz="5000" spc="-90" dirty="0"/>
              <a:t> </a:t>
            </a:r>
            <a:r>
              <a:rPr sz="5000" spc="-5" dirty="0"/>
              <a:t>Cipher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23240" y="1915795"/>
            <a:ext cx="8062595" cy="42818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17780" indent="-274320">
              <a:lnSpc>
                <a:spcPct val="89900"/>
              </a:lnSpc>
              <a:spcBef>
                <a:spcPts val="3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99720" algn="l"/>
              </a:tabLst>
            </a:pPr>
            <a:r>
              <a:rPr sz="2400" spc="-2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Constantia"/>
                <a:cs typeface="Constantia"/>
              </a:rPr>
              <a:t>c</a:t>
            </a:r>
            <a:r>
              <a:rPr sz="2400" spc="-35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10" dirty="0">
                <a:latin typeface="Constantia"/>
                <a:cs typeface="Constantia"/>
              </a:rPr>
              <a:t>g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dirty="0">
                <a:latin typeface="Constantia"/>
                <a:cs typeface="Constantia"/>
              </a:rPr>
              <a:t>al </a:t>
            </a:r>
            <a:r>
              <a:rPr sz="2400" spc="-5" dirty="0">
                <a:latin typeface="Constantia"/>
                <a:cs typeface="Constantia"/>
              </a:rPr>
              <a:t>me</a:t>
            </a:r>
            <a:r>
              <a:rPr sz="2400" dirty="0">
                <a:latin typeface="Constantia"/>
                <a:cs typeface="Constantia"/>
              </a:rPr>
              <a:t>ssa</a:t>
            </a:r>
            <a:r>
              <a:rPr sz="2400" spc="-5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15" baseline="24305" dirty="0">
                <a:latin typeface="Cambria Math"/>
                <a:cs typeface="Cambria Math"/>
              </a:rPr>
              <a:t>−</a:t>
            </a:r>
            <a:r>
              <a:rPr sz="2400" spc="-7" baseline="24305" dirty="0">
                <a:latin typeface="Cambria Math"/>
                <a:cs typeface="Cambria Math"/>
              </a:rPr>
              <a:t>1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 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p</a:t>
            </a:r>
            <a:r>
              <a:rPr sz="2400" spc="-5" dirty="0">
                <a:latin typeface="Cambria Math"/>
                <a:cs typeface="Cambria Math"/>
              </a:rPr>
              <a:t>−3</a:t>
            </a:r>
            <a:r>
              <a:rPr sz="2400" dirty="0">
                <a:latin typeface="Cambria Math"/>
                <a:cs typeface="Cambria Math"/>
              </a:rPr>
              <a:t>)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m</a:t>
            </a:r>
            <a:r>
              <a:rPr sz="2400" dirty="0">
                <a:latin typeface="Cambria Math"/>
                <a:cs typeface="Cambria Math"/>
              </a:rPr>
              <a:t>od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26.  </a:t>
            </a:r>
            <a:r>
              <a:rPr sz="2400" spc="-5" dirty="0">
                <a:latin typeface="Cambria Math"/>
                <a:cs typeface="Cambria Math"/>
              </a:rPr>
              <a:t>So,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each</a:t>
            </a:r>
            <a:r>
              <a:rPr sz="2400" spc="-5" dirty="0">
                <a:latin typeface="Cambria Math"/>
                <a:cs typeface="Cambria Math"/>
              </a:rPr>
              <a:t> letter</a:t>
            </a:r>
            <a:r>
              <a:rPr sz="2400" dirty="0">
                <a:latin typeface="Cambria Math"/>
                <a:cs typeface="Cambria Math"/>
              </a:rPr>
              <a:t> in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dirty="0">
                <a:latin typeface="Cambria Math"/>
                <a:cs typeface="Cambria Math"/>
              </a:rPr>
              <a:t> coded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message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is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shifted</a:t>
            </a:r>
            <a:r>
              <a:rPr sz="2400" spc="-5" dirty="0">
                <a:latin typeface="Cambria Math"/>
                <a:cs typeface="Cambria Math"/>
              </a:rPr>
              <a:t> back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three </a:t>
            </a:r>
            <a:r>
              <a:rPr sz="2400" spc="-5" dirty="0">
                <a:latin typeface="Cambria Math"/>
                <a:cs typeface="Cambria Math"/>
              </a:rPr>
              <a:t> letters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in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alphabet,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with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first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three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letters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sent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to </a:t>
            </a:r>
            <a:r>
              <a:rPr sz="2400" spc="-5" dirty="0">
                <a:latin typeface="Cambria Math"/>
                <a:cs typeface="Cambria Math"/>
              </a:rPr>
              <a:t> the </a:t>
            </a:r>
            <a:r>
              <a:rPr sz="2400" dirty="0">
                <a:latin typeface="Cambria Math"/>
                <a:cs typeface="Cambria Math"/>
              </a:rPr>
              <a:t>last </a:t>
            </a:r>
            <a:r>
              <a:rPr sz="2400" spc="-5" dirty="0">
                <a:latin typeface="Cambria Math"/>
                <a:cs typeface="Cambria Math"/>
              </a:rPr>
              <a:t>three letters. </a:t>
            </a:r>
            <a:r>
              <a:rPr sz="2400" dirty="0">
                <a:latin typeface="Cambria Math"/>
                <a:cs typeface="Cambria Math"/>
              </a:rPr>
              <a:t>This </a:t>
            </a:r>
            <a:r>
              <a:rPr sz="2400" spc="-5" dirty="0">
                <a:latin typeface="Cambria Math"/>
                <a:cs typeface="Cambria Math"/>
              </a:rPr>
              <a:t>process </a:t>
            </a:r>
            <a:r>
              <a:rPr sz="2400" dirty="0">
                <a:latin typeface="Cambria Math"/>
                <a:cs typeface="Cambria Math"/>
              </a:rPr>
              <a:t>of </a:t>
            </a:r>
            <a:r>
              <a:rPr sz="2400" spc="-10" dirty="0">
                <a:latin typeface="Cambria Math"/>
                <a:cs typeface="Cambria Math"/>
              </a:rPr>
              <a:t>recovering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original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message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from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encrypted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message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is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called</a:t>
            </a:r>
            <a:r>
              <a:rPr sz="2400" spc="-50" dirty="0">
                <a:latin typeface="Cambria Math"/>
                <a:cs typeface="Cambria Math"/>
              </a:rPr>
              <a:t> </a:t>
            </a:r>
            <a:r>
              <a:rPr sz="2500" spc="-45" dirty="0">
                <a:latin typeface="Cambria Math"/>
                <a:cs typeface="Cambria Math"/>
              </a:rPr>
              <a:t>decryption</a:t>
            </a:r>
            <a:r>
              <a:rPr sz="2400" spc="-45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 marL="299085" marR="121285" indent="-274320">
              <a:lnSpc>
                <a:spcPct val="90500"/>
              </a:lnSpc>
              <a:spcBef>
                <a:spcPts val="44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99720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esar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iph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fam</a:t>
            </a:r>
            <a:r>
              <a:rPr sz="2400" spc="10" dirty="0">
                <a:latin typeface="Constantia"/>
                <a:cs typeface="Constantia"/>
              </a:rPr>
              <a:t>i</a:t>
            </a:r>
            <a:r>
              <a:rPr sz="2400" spc="-25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iph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rs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call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sh</a:t>
            </a:r>
            <a:r>
              <a:rPr sz="2400" i="1" spc="-15" dirty="0">
                <a:latin typeface="Constantia"/>
                <a:cs typeface="Constantia"/>
              </a:rPr>
              <a:t>i</a:t>
            </a:r>
            <a:r>
              <a:rPr sz="2400" i="1" dirty="0">
                <a:latin typeface="Constantia"/>
                <a:cs typeface="Constantia"/>
              </a:rPr>
              <a:t>ft  </a:t>
            </a:r>
            <a:r>
              <a:rPr sz="2400" i="1" spc="-15" dirty="0">
                <a:latin typeface="Constantia"/>
                <a:cs typeface="Constantia"/>
              </a:rPr>
              <a:t>ciphers.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Letters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shifted</a:t>
            </a:r>
            <a:r>
              <a:rPr sz="2400" spc="-20" dirty="0">
                <a:latin typeface="Constantia"/>
                <a:cs typeface="Constantia"/>
              </a:rPr>
              <a:t> by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k,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being </a:t>
            </a:r>
            <a:r>
              <a:rPr sz="2400" spc="-509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just </a:t>
            </a:r>
            <a:r>
              <a:rPr sz="2400" dirty="0">
                <a:latin typeface="Cambria Math"/>
                <a:cs typeface="Cambria Math"/>
              </a:rPr>
              <a:t>one </a:t>
            </a:r>
            <a:r>
              <a:rPr sz="2400" spc="-5" dirty="0">
                <a:latin typeface="Cambria Math"/>
                <a:cs typeface="Cambria Math"/>
              </a:rPr>
              <a:t>possibility</a:t>
            </a:r>
            <a:r>
              <a:rPr sz="2400" spc="-5" dirty="0">
                <a:latin typeface="Constantia"/>
                <a:cs typeface="Constantia"/>
              </a:rPr>
              <a:t>.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encryption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function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endParaRPr sz="2400">
              <a:latin typeface="Constantia"/>
              <a:cs typeface="Constantia"/>
            </a:endParaRPr>
          </a:p>
          <a:p>
            <a:pPr marL="885190">
              <a:lnSpc>
                <a:spcPct val="100000"/>
              </a:lnSpc>
              <a:spcBef>
                <a:spcPts val="270"/>
              </a:spcBef>
            </a:pPr>
            <a:r>
              <a:rPr sz="2200" i="1" spc="-10" dirty="0">
                <a:latin typeface="Constantia"/>
                <a:cs typeface="Constantia"/>
              </a:rPr>
              <a:t>f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p)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=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p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+ k</a:t>
            </a:r>
            <a:r>
              <a:rPr sz="2200" spc="-5" dirty="0">
                <a:latin typeface="Constantia"/>
                <a:cs typeface="Constantia"/>
              </a:rPr>
              <a:t>)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b="1" spc="-10" dirty="0">
                <a:latin typeface="Constantia"/>
                <a:cs typeface="Constantia"/>
              </a:rPr>
              <a:t>mod</a:t>
            </a:r>
            <a:r>
              <a:rPr sz="2200" b="1" spc="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26</a:t>
            </a:r>
            <a:endParaRPr sz="2200">
              <a:latin typeface="Cambria Math"/>
              <a:cs typeface="Cambria Math"/>
            </a:endParaRPr>
          </a:p>
          <a:p>
            <a:pPr marL="418465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latin typeface="Cambria Math"/>
                <a:cs typeface="Cambria Math"/>
              </a:rPr>
              <a:t>a</a:t>
            </a:r>
            <a:r>
              <a:rPr sz="2200" spc="-10" dirty="0">
                <a:latin typeface="Constantia"/>
                <a:cs typeface="Constantia"/>
              </a:rPr>
              <a:t>nd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decryption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function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is</a:t>
            </a:r>
            <a:endParaRPr sz="2200">
              <a:latin typeface="Constantia"/>
              <a:cs typeface="Constantia"/>
            </a:endParaRPr>
          </a:p>
          <a:p>
            <a:pPr marR="3634740" algn="ctr">
              <a:lnSpc>
                <a:spcPct val="100000"/>
              </a:lnSpc>
              <a:spcBef>
                <a:spcPts val="265"/>
              </a:spcBef>
            </a:pPr>
            <a:r>
              <a:rPr sz="2200" i="1" dirty="0">
                <a:latin typeface="Constantia"/>
                <a:cs typeface="Constantia"/>
              </a:rPr>
              <a:t>f</a:t>
            </a:r>
            <a:r>
              <a:rPr sz="2175" baseline="24904" dirty="0">
                <a:latin typeface="Cambria Math"/>
                <a:cs typeface="Cambria Math"/>
              </a:rPr>
              <a:t>−1</a:t>
            </a:r>
            <a:r>
              <a:rPr sz="2200" dirty="0">
                <a:latin typeface="Constantia"/>
                <a:cs typeface="Constantia"/>
              </a:rPr>
              <a:t>(</a:t>
            </a:r>
            <a:r>
              <a:rPr sz="2200" i="1" dirty="0">
                <a:latin typeface="Constantia"/>
                <a:cs typeface="Constantia"/>
              </a:rPr>
              <a:t>p</a:t>
            </a:r>
            <a:r>
              <a:rPr sz="2200" dirty="0">
                <a:latin typeface="Constantia"/>
                <a:cs typeface="Constantia"/>
              </a:rPr>
              <a:t>)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i="1" spc="-5" dirty="0">
                <a:latin typeface="Constantia"/>
                <a:cs typeface="Constantia"/>
              </a:rPr>
              <a:t>p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i="1" spc="-5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ambria Math"/>
                <a:cs typeface="Cambria Math"/>
              </a:rPr>
              <a:t>)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mod</a:t>
            </a:r>
            <a:r>
              <a:rPr sz="2200" spc="-5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26</a:t>
            </a:r>
            <a:endParaRPr sz="2200">
              <a:latin typeface="Cambria Math"/>
              <a:cs typeface="Cambria Math"/>
            </a:endParaRPr>
          </a:p>
          <a:p>
            <a:pPr marR="3562985" algn="ctr">
              <a:lnSpc>
                <a:spcPct val="100000"/>
              </a:lnSpc>
              <a:spcBef>
                <a:spcPts val="180"/>
              </a:spcBef>
            </a:pPr>
            <a:r>
              <a:rPr sz="2400" dirty="0">
                <a:latin typeface="Cambria Math"/>
                <a:cs typeface="Cambria Math"/>
              </a:rPr>
              <a:t>The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integer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500" spc="-55" dirty="0">
                <a:latin typeface="Cambria Math"/>
                <a:cs typeface="Cambria Math"/>
              </a:rPr>
              <a:t>k</a:t>
            </a:r>
            <a:r>
              <a:rPr sz="25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is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called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500" spc="-55" dirty="0">
                <a:latin typeface="Cambria Math"/>
                <a:cs typeface="Cambria Math"/>
              </a:rPr>
              <a:t>key</a:t>
            </a:r>
            <a:r>
              <a:rPr sz="2400" spc="-55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0327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Shift</a:t>
            </a:r>
            <a:r>
              <a:rPr sz="5000" spc="-60" dirty="0"/>
              <a:t> </a:t>
            </a:r>
            <a:r>
              <a:rPr sz="5000" spc="-10" dirty="0"/>
              <a:t>Cipher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72159" y="1911223"/>
            <a:ext cx="7702550" cy="41052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50800" marR="579755">
              <a:lnSpc>
                <a:spcPts val="2810"/>
              </a:lnSpc>
              <a:spcBef>
                <a:spcPts val="455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Encrypt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message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“STOP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GLOBAL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WARMING”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using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shift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cipher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k</a:t>
            </a:r>
            <a:r>
              <a:rPr sz="2600" i="1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11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50800" marR="43180" indent="55880">
              <a:lnSpc>
                <a:spcPts val="2810"/>
              </a:lnSpc>
              <a:spcBef>
                <a:spcPts val="595"/>
              </a:spcBef>
            </a:pPr>
            <a:r>
              <a:rPr sz="2600" b="1" spc="-5" dirty="0">
                <a:latin typeface="Constantia"/>
                <a:cs typeface="Constantia"/>
              </a:rPr>
              <a:t>Solution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Replace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letter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corresponding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b="1" spc="5" dirty="0">
                <a:latin typeface="Constantia"/>
                <a:cs typeface="Constantia"/>
              </a:rPr>
              <a:t>Z</a:t>
            </a:r>
            <a:r>
              <a:rPr sz="2550" spc="7" baseline="-21241" dirty="0">
                <a:latin typeface="Cambria Math"/>
                <a:cs typeface="Cambria Math"/>
              </a:rPr>
              <a:t>26</a:t>
            </a:r>
            <a:r>
              <a:rPr sz="2600" spc="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  <a:spcBef>
                <a:spcPts val="295"/>
              </a:spcBef>
              <a:tabLst>
                <a:tab pos="2332990" algn="l"/>
                <a:tab pos="4706620" algn="l"/>
                <a:tab pos="6351905" algn="l"/>
                <a:tab pos="6678930" algn="l"/>
                <a:tab pos="7191375" algn="l"/>
              </a:tabLst>
            </a:pPr>
            <a:r>
              <a:rPr sz="2600" dirty="0">
                <a:latin typeface="Cambria Math"/>
                <a:cs typeface="Cambria Math"/>
              </a:rPr>
              <a:t>18 19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14 15	6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11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14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1 0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11	22 0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17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12	8	13	</a:t>
            </a:r>
            <a:r>
              <a:rPr sz="2600" spc="-10" dirty="0">
                <a:latin typeface="Cambria Math"/>
                <a:cs typeface="Cambria Math"/>
              </a:rPr>
              <a:t>6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100965">
              <a:lnSpc>
                <a:spcPct val="100000"/>
              </a:lnSpc>
              <a:spcBef>
                <a:spcPts val="310"/>
              </a:spcBef>
              <a:tabLst>
                <a:tab pos="2336800" algn="l"/>
              </a:tabLst>
            </a:pPr>
            <a:r>
              <a:rPr sz="2600" spc="-10" dirty="0">
                <a:latin typeface="Constantia"/>
                <a:cs typeface="Constantia"/>
              </a:rPr>
              <a:t>Apply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shift	</a:t>
            </a:r>
            <a:r>
              <a:rPr sz="2600" i="1" spc="-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i="1" spc="-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p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+ </a:t>
            </a:r>
            <a:r>
              <a:rPr sz="2600" spc="-5" dirty="0">
                <a:latin typeface="Cambria Math"/>
                <a:cs typeface="Cambria Math"/>
              </a:rPr>
              <a:t>11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mod</a:t>
            </a:r>
            <a:r>
              <a:rPr sz="2600" b="1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26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yielding</a:t>
            </a:r>
            <a:endParaRPr sz="2600">
              <a:latin typeface="Constantia"/>
              <a:cs typeface="Constantia"/>
            </a:endParaRPr>
          </a:p>
          <a:p>
            <a:pPr marL="354330">
              <a:lnSpc>
                <a:spcPct val="100000"/>
              </a:lnSpc>
              <a:spcBef>
                <a:spcPts val="315"/>
              </a:spcBef>
              <a:tabLst>
                <a:tab pos="1779270" algn="l"/>
                <a:tab pos="4700270" algn="l"/>
                <a:tab pos="6162675" algn="l"/>
                <a:tab pos="6673215" algn="l"/>
                <a:tab pos="7183755" algn="l"/>
              </a:tabLst>
            </a:pPr>
            <a:r>
              <a:rPr sz="2600" dirty="0">
                <a:latin typeface="Cambria Math"/>
                <a:cs typeface="Cambria Math"/>
              </a:rPr>
              <a:t>3 4 25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0	17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22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25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12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11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22	7 11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2 23	19	24	</a:t>
            </a:r>
            <a:r>
              <a:rPr sz="2600" spc="-5" dirty="0">
                <a:latin typeface="Cambria Math"/>
                <a:cs typeface="Cambria Math"/>
              </a:rPr>
              <a:t>17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50800" marR="93980" indent="48260">
              <a:lnSpc>
                <a:spcPts val="2810"/>
              </a:lnSpc>
              <a:spcBef>
                <a:spcPts val="640"/>
              </a:spcBef>
            </a:pPr>
            <a:r>
              <a:rPr sz="2600" spc="-20" dirty="0">
                <a:latin typeface="Constantia"/>
                <a:cs typeface="Constantia"/>
              </a:rPr>
              <a:t>Translating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numbers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back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letters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produces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ciphertext</a:t>
            </a:r>
            <a:endParaRPr sz="2600">
              <a:latin typeface="Constantia"/>
              <a:cs typeface="Constantia"/>
            </a:endParaRPr>
          </a:p>
          <a:p>
            <a:pPr marL="684530">
              <a:lnSpc>
                <a:spcPct val="100000"/>
              </a:lnSpc>
              <a:spcBef>
                <a:spcPts val="270"/>
              </a:spcBef>
            </a:pPr>
            <a:r>
              <a:rPr sz="2600" spc="-5" dirty="0">
                <a:latin typeface="Constantia"/>
                <a:cs typeface="Constantia"/>
              </a:rPr>
              <a:t>“DEZA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RWZMLW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HLCXTYR.”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0327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Shift</a:t>
            </a:r>
            <a:r>
              <a:rPr sz="5000" spc="-60" dirty="0"/>
              <a:t> </a:t>
            </a:r>
            <a:r>
              <a:rPr sz="5000" spc="-10" dirty="0"/>
              <a:t>Cipher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89940" y="1915795"/>
            <a:ext cx="7713980" cy="411987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84" marR="591185" algn="just">
              <a:lnSpc>
                <a:spcPct val="90000"/>
              </a:lnSpc>
              <a:spcBef>
                <a:spcPts val="385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Decrypt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message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“LEWLYPLUJL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PZ</a:t>
            </a:r>
            <a:r>
              <a:rPr sz="2400" dirty="0">
                <a:latin typeface="Constantia"/>
                <a:cs typeface="Constantia"/>
              </a:rPr>
              <a:t> H </a:t>
            </a:r>
            <a:r>
              <a:rPr sz="2400" spc="-5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NYLHA </a:t>
            </a:r>
            <a:r>
              <a:rPr sz="2400" spc="-15" dirty="0">
                <a:latin typeface="Constantia"/>
                <a:cs typeface="Constantia"/>
              </a:rPr>
              <a:t>ALHJOLY” </a:t>
            </a:r>
            <a:r>
              <a:rPr sz="2400" dirty="0">
                <a:latin typeface="Constantia"/>
                <a:cs typeface="Constantia"/>
              </a:rPr>
              <a:t>that </a:t>
            </a:r>
            <a:r>
              <a:rPr sz="2400" spc="-10" dirty="0">
                <a:latin typeface="Constantia"/>
                <a:cs typeface="Constantia"/>
              </a:rPr>
              <a:t>was </a:t>
            </a:r>
            <a:r>
              <a:rPr sz="2400" dirty="0">
                <a:latin typeface="Constantia"/>
                <a:cs typeface="Constantia"/>
              </a:rPr>
              <a:t>encrypted </a:t>
            </a:r>
            <a:r>
              <a:rPr sz="2400" spc="-5" dirty="0">
                <a:latin typeface="Constantia"/>
                <a:cs typeface="Constantia"/>
              </a:rPr>
              <a:t>using </a:t>
            </a:r>
            <a:r>
              <a:rPr sz="2400" dirty="0">
                <a:latin typeface="Constantia"/>
                <a:cs typeface="Constantia"/>
              </a:rPr>
              <a:t>the shift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cip</a:t>
            </a:r>
            <a:r>
              <a:rPr sz="2400" dirty="0">
                <a:latin typeface="Constantia"/>
                <a:cs typeface="Constantia"/>
              </a:rPr>
              <a:t>her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k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7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32384" marR="680720" indent="30480" algn="just">
              <a:lnSpc>
                <a:spcPts val="2590"/>
              </a:lnSpc>
              <a:spcBef>
                <a:spcPts val="595"/>
              </a:spcBef>
            </a:pPr>
            <a:r>
              <a:rPr sz="2400" b="1" spc="-5" dirty="0">
                <a:latin typeface="Constantia"/>
                <a:cs typeface="Constantia"/>
              </a:rPr>
              <a:t>So</a:t>
            </a:r>
            <a:r>
              <a:rPr sz="2400" b="1" dirty="0">
                <a:latin typeface="Constantia"/>
                <a:cs typeface="Constantia"/>
              </a:rPr>
              <a:t>lutio</a:t>
            </a:r>
            <a:r>
              <a:rPr sz="2400" b="1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: 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epla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35" dirty="0">
                <a:latin typeface="Constantia"/>
                <a:cs typeface="Constantia"/>
              </a:rPr>
              <a:t>tt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espon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ing  element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Z</a:t>
            </a:r>
            <a:r>
              <a:rPr sz="2400" spc="-7" baseline="-20833" dirty="0">
                <a:latin typeface="Cambria Math"/>
                <a:cs typeface="Cambria Math"/>
              </a:rPr>
              <a:t>26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25400" algn="just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latin typeface="Cambria Math"/>
                <a:cs typeface="Cambria Math"/>
              </a:rPr>
              <a:t>11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22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15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20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11  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15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25  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 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13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24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  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11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14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11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24</a:t>
            </a:r>
            <a:r>
              <a:rPr sz="1800" spc="-25" dirty="0">
                <a:latin typeface="Constantia"/>
                <a:cs typeface="Constantia"/>
              </a:rPr>
              <a:t>.</a:t>
            </a:r>
            <a:endParaRPr sz="1800" dirty="0">
              <a:latin typeface="Constantia"/>
              <a:cs typeface="Constantia"/>
            </a:endParaRPr>
          </a:p>
          <a:p>
            <a:pPr marL="63500" algn="just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onstantia"/>
                <a:cs typeface="Constantia"/>
              </a:rPr>
              <a:t>Shift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each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i="1" spc="-5" dirty="0">
                <a:latin typeface="Constantia"/>
                <a:cs typeface="Constantia"/>
              </a:rPr>
              <a:t>k</a:t>
            </a:r>
            <a:r>
              <a:rPr sz="2400" i="1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−7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modulo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26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yielding</a:t>
            </a:r>
            <a:endParaRPr sz="2400" dirty="0">
              <a:latin typeface="Constantia"/>
              <a:cs typeface="Constantia"/>
            </a:endParaRPr>
          </a:p>
          <a:p>
            <a:pPr marL="63500" algn="just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23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15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4 17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13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2 4  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8 18   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   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6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17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19   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19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17</a:t>
            </a:r>
            <a:r>
              <a:rPr sz="1800" spc="-15" dirty="0">
                <a:latin typeface="Constantia"/>
                <a:cs typeface="Constantia"/>
              </a:rPr>
              <a:t>.</a:t>
            </a:r>
            <a:endParaRPr sz="1800" dirty="0">
              <a:latin typeface="Constantia"/>
              <a:cs typeface="Constantia"/>
            </a:endParaRPr>
          </a:p>
          <a:p>
            <a:pPr marL="57150" algn="just">
              <a:lnSpc>
                <a:spcPts val="2735"/>
              </a:lnSpc>
              <a:spcBef>
                <a:spcPts val="409"/>
              </a:spcBef>
            </a:pPr>
            <a:r>
              <a:rPr sz="2400" spc="-15" dirty="0">
                <a:latin typeface="Constantia"/>
                <a:cs typeface="Constantia"/>
              </a:rPr>
              <a:t>Translating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numbers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back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letters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produces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endParaRPr sz="2400" dirty="0">
              <a:latin typeface="Constantia"/>
              <a:cs typeface="Constantia"/>
            </a:endParaRPr>
          </a:p>
          <a:p>
            <a:pPr marL="32384" algn="just">
              <a:lnSpc>
                <a:spcPts val="2735"/>
              </a:lnSpc>
            </a:pPr>
            <a:r>
              <a:rPr sz="2400" spc="-5" dirty="0">
                <a:latin typeface="Constantia"/>
                <a:cs typeface="Constantia"/>
              </a:rPr>
              <a:t>decrypted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message</a:t>
            </a:r>
            <a:endParaRPr sz="2400" dirty="0">
              <a:latin typeface="Constantia"/>
              <a:cs typeface="Constantia"/>
            </a:endParaRPr>
          </a:p>
          <a:p>
            <a:pPr marL="596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nstantia"/>
                <a:cs typeface="Constantia"/>
              </a:rPr>
              <a:t>“EXPERIENCE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GREAT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TEACHER.”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062227"/>
            <a:ext cx="8285988" cy="5262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6F9F68-6508-4D72-B5E1-5D246CFA2585}"/>
              </a:ext>
            </a:extLst>
          </p:cNvPr>
          <p:cNvSpPr txBox="1"/>
          <p:nvPr/>
        </p:nvSpPr>
        <p:spPr>
          <a:xfrm>
            <a:off x="629412" y="152400"/>
            <a:ext cx="798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Rivest</a:t>
            </a:r>
            <a:r>
              <a:rPr lang="en-US" sz="4000" dirty="0"/>
              <a:t>–Shamir–</a:t>
            </a:r>
            <a:r>
              <a:rPr lang="en-US" sz="4000" dirty="0" err="1"/>
              <a:t>Adleman</a:t>
            </a:r>
            <a:r>
              <a:rPr lang="en-US" sz="4000" dirty="0"/>
              <a:t> (RSA)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9490</TotalTime>
  <Words>1064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(Body)</vt:lpstr>
      <vt:lpstr>Cambria Math</vt:lpstr>
      <vt:lpstr>Constantia</vt:lpstr>
      <vt:lpstr>Segoe UI Symbol</vt:lpstr>
      <vt:lpstr>Office Theme</vt:lpstr>
      <vt:lpstr>PowerPoint Presentation</vt:lpstr>
      <vt:lpstr>Section Summary</vt:lpstr>
      <vt:lpstr>Public key/ Asymmetric key cryptography</vt:lpstr>
      <vt:lpstr>Symmetric Key / private Key Cryptography</vt:lpstr>
      <vt:lpstr>Caesar Cipher</vt:lpstr>
      <vt:lpstr>Caesar Cipher</vt:lpstr>
      <vt:lpstr>Shift Cipher</vt:lpstr>
      <vt:lpstr>Shift Cipher</vt:lpstr>
      <vt:lpstr>PowerPoint Presentation</vt:lpstr>
      <vt:lpstr>PowerPoint Presentation</vt:lpstr>
      <vt:lpstr>PowerPoint Presentation</vt:lpstr>
      <vt:lpstr>Key Generation of RSA</vt:lpstr>
      <vt:lpstr>PowerPoint Presentation</vt:lpstr>
      <vt:lpstr>Using RSA</vt:lpstr>
      <vt:lpstr>Example of RSA (1)</vt:lpstr>
      <vt:lpstr>Example of RSA (2)</vt:lpstr>
      <vt:lpstr>Example of RSA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Musawar Ali</cp:lastModifiedBy>
  <cp:revision>231</cp:revision>
  <dcterms:created xsi:type="dcterms:W3CDTF">2021-10-18T05:29:44Z</dcterms:created>
  <dcterms:modified xsi:type="dcterms:W3CDTF">2021-11-08T07:42:28Z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