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412" r:id="rId2"/>
    <p:sldId id="479" r:id="rId3"/>
    <p:sldId id="413" r:id="rId4"/>
    <p:sldId id="414" r:id="rId5"/>
    <p:sldId id="415" r:id="rId6"/>
    <p:sldId id="48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7720-5800-430E-AFDD-8471736DC4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2310F-5E66-4A9E-9F0D-BEF01C32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2310F-5E66-4A9E-9F0D-BEF01C321B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0.pn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.png"/><Relationship Id="rId7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0.png"/><Relationship Id="rId2" Type="http://schemas.openxmlformats.org/officeDocument/2006/relationships/image" Target="../media/image2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5.png"/><Relationship Id="rId4" Type="http://schemas.openxmlformats.org/officeDocument/2006/relationships/image" Target="../media/image215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2.png"/><Relationship Id="rId7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07646" y="-22860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5550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9160" algn="l"/>
              </a:tabLst>
            </a:pPr>
            <a:r>
              <a:rPr spc="-30" dirty="0"/>
              <a:t>Fermat’s</a:t>
            </a:r>
            <a:r>
              <a:rPr spc="-10" dirty="0"/>
              <a:t> </a:t>
            </a:r>
            <a:r>
              <a:rPr spc="-15" dirty="0"/>
              <a:t>Little	Theorem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3004" y="254508"/>
            <a:ext cx="905255" cy="10408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77595" y="1641729"/>
            <a:ext cx="8255634" cy="4523482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92710" marR="89535" indent="22860">
              <a:lnSpc>
                <a:spcPts val="1920"/>
              </a:lnSpc>
              <a:spcBef>
                <a:spcPts val="565"/>
              </a:spcBef>
            </a:pPr>
            <a:r>
              <a:rPr lang="en-US" sz="2000" b="1" spc="-10" dirty="0">
                <a:latin typeface="Constantia"/>
                <a:cs typeface="Constantia"/>
              </a:rPr>
              <a:t>Theorem</a:t>
            </a:r>
            <a:r>
              <a:rPr lang="en-US" sz="2000" b="1" spc="-4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ambria Math"/>
                <a:cs typeface="Cambria Math"/>
              </a:rPr>
              <a:t>3</a:t>
            </a:r>
            <a:r>
              <a:rPr lang="en-US" sz="2000" spc="-5" dirty="0">
                <a:latin typeface="Constantia"/>
                <a:cs typeface="Constantia"/>
              </a:rPr>
              <a:t>:</a:t>
            </a:r>
            <a:r>
              <a:rPr lang="en-US" sz="2000" spc="-15" dirty="0">
                <a:latin typeface="Constantia"/>
                <a:cs typeface="Constantia"/>
              </a:rPr>
              <a:t> </a:t>
            </a:r>
            <a:r>
              <a:rPr lang="en-US" sz="2000" spc="-20" dirty="0">
                <a:latin typeface="Constantia"/>
                <a:cs typeface="Constantia"/>
              </a:rPr>
              <a:t>(</a:t>
            </a:r>
            <a:r>
              <a:rPr lang="en-US" sz="2000" i="1" spc="-20" dirty="0">
                <a:latin typeface="Constantia"/>
                <a:cs typeface="Constantia"/>
              </a:rPr>
              <a:t>Fermat’s</a:t>
            </a:r>
            <a:r>
              <a:rPr lang="en-US" sz="2000" i="1" spc="15" dirty="0">
                <a:latin typeface="Constantia"/>
                <a:cs typeface="Constantia"/>
              </a:rPr>
              <a:t> </a:t>
            </a:r>
            <a:r>
              <a:rPr lang="en-US" sz="2000" i="1" spc="-15" dirty="0">
                <a:latin typeface="Constantia"/>
                <a:cs typeface="Constantia"/>
              </a:rPr>
              <a:t>Little</a:t>
            </a:r>
            <a:r>
              <a:rPr lang="en-US" sz="2000" i="1" spc="-10" dirty="0">
                <a:latin typeface="Constantia"/>
                <a:cs typeface="Constantia"/>
              </a:rPr>
              <a:t> </a:t>
            </a:r>
            <a:r>
              <a:rPr lang="en-US" sz="2000" i="1" spc="-5" dirty="0">
                <a:latin typeface="Constantia"/>
                <a:cs typeface="Constantia"/>
              </a:rPr>
              <a:t>The</a:t>
            </a:r>
            <a:r>
              <a:rPr lang="en-US" sz="2000" spc="-5" dirty="0">
                <a:latin typeface="Constantia"/>
                <a:cs typeface="Constantia"/>
              </a:rPr>
              <a:t>orem)</a:t>
            </a:r>
            <a:r>
              <a:rPr lang="en-US" sz="2000" spc="-1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If</a:t>
            </a:r>
            <a:r>
              <a:rPr lang="en-US" sz="2000" spc="50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p</a:t>
            </a:r>
            <a:r>
              <a:rPr lang="en-US" sz="2000" i="1" spc="3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is</a:t>
            </a:r>
            <a:r>
              <a:rPr lang="en-US" sz="2000" spc="-7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prime</a:t>
            </a:r>
            <a:r>
              <a:rPr lang="en-US" sz="2000" spc="-9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and </a:t>
            </a:r>
            <a:r>
              <a:rPr lang="en-US" sz="2000" i="1" dirty="0">
                <a:latin typeface="Constantia"/>
                <a:cs typeface="Constantia"/>
              </a:rPr>
              <a:t>a</a:t>
            </a:r>
            <a:r>
              <a:rPr lang="en-US" sz="2000" i="1" spc="30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is</a:t>
            </a:r>
            <a:r>
              <a:rPr lang="en-US" sz="2000" spc="-9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an</a:t>
            </a:r>
            <a:r>
              <a:rPr lang="en-US" sz="2000" spc="-35" dirty="0">
                <a:latin typeface="Constantia"/>
                <a:cs typeface="Constantia"/>
              </a:rPr>
              <a:t> </a:t>
            </a:r>
            <a:r>
              <a:rPr lang="en-US" sz="2000" spc="-15" dirty="0">
                <a:latin typeface="Constantia"/>
                <a:cs typeface="Constantia"/>
              </a:rPr>
              <a:t>integer</a:t>
            </a:r>
            <a:r>
              <a:rPr lang="en-US" sz="2000" spc="-90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not </a:t>
            </a:r>
            <a:r>
              <a:rPr lang="en-US" sz="2000" spc="-484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divisible</a:t>
            </a:r>
            <a:r>
              <a:rPr lang="en-US" sz="2000" spc="-65" dirty="0">
                <a:latin typeface="Constantia"/>
                <a:cs typeface="Constantia"/>
              </a:rPr>
              <a:t> </a:t>
            </a:r>
            <a:r>
              <a:rPr lang="en-US" sz="2000" spc="-15" dirty="0">
                <a:latin typeface="Constantia"/>
                <a:cs typeface="Constantia"/>
              </a:rPr>
              <a:t>by</a:t>
            </a:r>
            <a:r>
              <a:rPr lang="en-US" sz="2000" spc="-55" dirty="0">
                <a:latin typeface="Constantia"/>
                <a:cs typeface="Constantia"/>
              </a:rPr>
              <a:t> </a:t>
            </a:r>
            <a:r>
              <a:rPr lang="en-US" sz="2000" i="1" spc="-5" dirty="0">
                <a:latin typeface="Constantia"/>
                <a:cs typeface="Constantia"/>
              </a:rPr>
              <a:t>p</a:t>
            </a:r>
            <a:r>
              <a:rPr lang="en-US" sz="2000" spc="-5" dirty="0">
                <a:latin typeface="Constantia"/>
                <a:cs typeface="Constantia"/>
              </a:rPr>
              <a:t>,</a:t>
            </a:r>
            <a:r>
              <a:rPr lang="en-US" sz="2000" spc="-20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then</a:t>
            </a:r>
            <a:r>
              <a:rPr lang="en-US" sz="2000" spc="-35" dirty="0">
                <a:latin typeface="Constantia"/>
                <a:cs typeface="Constantia"/>
              </a:rPr>
              <a:t> </a:t>
            </a:r>
            <a:r>
              <a:rPr lang="en-US" sz="2000" i="1" spc="10" dirty="0">
                <a:latin typeface="Constantia"/>
                <a:cs typeface="Constantia"/>
              </a:rPr>
              <a:t>a</a:t>
            </a:r>
            <a:r>
              <a:rPr lang="en-US" sz="1950" i="1" spc="15" baseline="25641" dirty="0">
                <a:latin typeface="Constantia"/>
                <a:cs typeface="Constantia"/>
              </a:rPr>
              <a:t>p-</a:t>
            </a:r>
            <a:r>
              <a:rPr lang="en-US" sz="1950" spc="15" baseline="25641" dirty="0">
                <a:latin typeface="Cambria Math"/>
                <a:cs typeface="Cambria Math"/>
              </a:rPr>
              <a:t>1</a:t>
            </a:r>
            <a:r>
              <a:rPr lang="en-US" sz="1950" spc="209" baseline="25641" dirty="0">
                <a:latin typeface="Cambria Math"/>
                <a:cs typeface="Cambria Math"/>
              </a:rPr>
              <a:t> </a:t>
            </a:r>
            <a:r>
              <a:rPr lang="en-US" sz="2000" dirty="0">
                <a:latin typeface="Cambria Math"/>
                <a:cs typeface="Cambria Math"/>
              </a:rPr>
              <a:t>≡ 1 </a:t>
            </a:r>
            <a:r>
              <a:rPr lang="en-US" sz="2000" spc="-5" dirty="0">
                <a:latin typeface="Cambria Math"/>
                <a:cs typeface="Cambria Math"/>
              </a:rPr>
              <a:t>(mod</a:t>
            </a:r>
            <a:r>
              <a:rPr lang="en-US" sz="2000" spc="-15" dirty="0">
                <a:latin typeface="Cambria Math"/>
                <a:cs typeface="Cambria Math"/>
              </a:rPr>
              <a:t> </a:t>
            </a:r>
            <a:r>
              <a:rPr lang="en-US" sz="2000" i="1" spc="-5" dirty="0">
                <a:latin typeface="Constantia"/>
                <a:cs typeface="Constantia"/>
              </a:rPr>
              <a:t>p</a:t>
            </a:r>
            <a:r>
              <a:rPr lang="en-US" sz="2000" spc="-5" dirty="0">
                <a:latin typeface="Cambria Math"/>
                <a:cs typeface="Cambria Math"/>
              </a:rPr>
              <a:t>)</a:t>
            </a:r>
            <a:endParaRPr lang="en-US" sz="2000" dirty="0">
              <a:latin typeface="Cambria Math"/>
              <a:cs typeface="Cambria Math"/>
            </a:endParaRPr>
          </a:p>
          <a:p>
            <a:pPr marL="95885">
              <a:lnSpc>
                <a:spcPts val="2350"/>
              </a:lnSpc>
              <a:spcBef>
                <a:spcPts val="20"/>
              </a:spcBef>
            </a:pPr>
            <a:r>
              <a:rPr lang="en-US" sz="2000" spc="-10" dirty="0">
                <a:latin typeface="Constantia"/>
                <a:cs typeface="Constantia"/>
              </a:rPr>
              <a:t>Furthermore,</a:t>
            </a:r>
            <a:r>
              <a:rPr lang="en-US" sz="2000" spc="-4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for</a:t>
            </a:r>
            <a:r>
              <a:rPr lang="en-US" sz="2000" spc="-130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every</a:t>
            </a:r>
            <a:r>
              <a:rPr lang="en-US" sz="2000" spc="-60" dirty="0">
                <a:latin typeface="Constantia"/>
                <a:cs typeface="Constantia"/>
              </a:rPr>
              <a:t> </a:t>
            </a:r>
            <a:r>
              <a:rPr lang="en-US" sz="2000" spc="-15" dirty="0">
                <a:latin typeface="Constantia"/>
                <a:cs typeface="Constantia"/>
              </a:rPr>
              <a:t>integer</a:t>
            </a:r>
            <a:r>
              <a:rPr lang="en-US" sz="2000" spc="-80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a</a:t>
            </a:r>
            <a:r>
              <a:rPr lang="en-US" sz="2000" i="1" spc="-25" dirty="0">
                <a:latin typeface="Constantia"/>
                <a:cs typeface="Constantia"/>
              </a:rPr>
              <a:t> </a:t>
            </a:r>
            <a:r>
              <a:rPr lang="en-US" sz="2000" spc="-25" dirty="0">
                <a:latin typeface="Constantia"/>
                <a:cs typeface="Constantia"/>
              </a:rPr>
              <a:t>we</a:t>
            </a:r>
            <a:r>
              <a:rPr lang="en-US" sz="2000" spc="-50" dirty="0">
                <a:latin typeface="Constantia"/>
                <a:cs typeface="Constantia"/>
              </a:rPr>
              <a:t> </a:t>
            </a:r>
            <a:r>
              <a:rPr lang="en-US" sz="2000" spc="-25" dirty="0">
                <a:latin typeface="Constantia"/>
                <a:cs typeface="Constantia"/>
              </a:rPr>
              <a:t>have</a:t>
            </a:r>
            <a:r>
              <a:rPr lang="en-US" sz="2000" spc="445" dirty="0">
                <a:latin typeface="Constantia"/>
                <a:cs typeface="Constantia"/>
              </a:rPr>
              <a:t> </a:t>
            </a:r>
            <a:r>
              <a:rPr lang="en-US" sz="2000" i="1" spc="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lang="en-US" sz="1950" i="1" spc="7" baseline="25641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lang="en-US" sz="1950" i="1" spc="187" baseline="25641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 Math"/>
                <a:cs typeface="Cambria Math"/>
              </a:rPr>
              <a:t>≡</a:t>
            </a:r>
            <a:r>
              <a:rPr lang="en-US" sz="20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lang="en-US" sz="2000" i="1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Cambria Math"/>
                <a:cs typeface="Cambria Math"/>
              </a:rPr>
              <a:t>(mod</a:t>
            </a:r>
            <a:r>
              <a:rPr lang="en-US"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en-US" sz="2000" i="1" spc="-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lang="en-US" sz="2000" spc="-5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lang="en-US" sz="2000" dirty="0">
              <a:solidFill>
                <a:srgbClr val="FF0000"/>
              </a:solidFill>
              <a:latin typeface="Cambria Math"/>
              <a:cs typeface="Cambria Math"/>
            </a:endParaRPr>
          </a:p>
          <a:p>
            <a:pPr marL="95885">
              <a:lnSpc>
                <a:spcPts val="2470"/>
              </a:lnSpc>
            </a:pPr>
            <a:r>
              <a:rPr lang="en-US" sz="2000" spc="-5" dirty="0">
                <a:latin typeface="Constantia"/>
                <a:cs typeface="Constantia"/>
              </a:rPr>
              <a:t>(</a:t>
            </a:r>
            <a:r>
              <a:rPr lang="en-US" sz="2000" i="1" spc="-5" dirty="0">
                <a:latin typeface="Constantia"/>
                <a:cs typeface="Constantia"/>
              </a:rPr>
              <a:t>proof</a:t>
            </a:r>
            <a:r>
              <a:rPr lang="en-US" sz="2000" i="1" spc="10" dirty="0">
                <a:latin typeface="Constantia"/>
                <a:cs typeface="Constantia"/>
              </a:rPr>
              <a:t> </a:t>
            </a:r>
            <a:r>
              <a:rPr lang="en-US" sz="2000" i="1" spc="-5" dirty="0">
                <a:latin typeface="Constantia"/>
                <a:cs typeface="Constantia"/>
              </a:rPr>
              <a:t>outlined </a:t>
            </a:r>
            <a:r>
              <a:rPr lang="en-US" sz="2000" i="1" dirty="0">
                <a:latin typeface="Constantia"/>
                <a:cs typeface="Constantia"/>
              </a:rPr>
              <a:t>in</a:t>
            </a:r>
            <a:r>
              <a:rPr lang="en-US" sz="2000" i="1" spc="-15" dirty="0">
                <a:latin typeface="Constantia"/>
                <a:cs typeface="Constantia"/>
              </a:rPr>
              <a:t> </a:t>
            </a:r>
            <a:r>
              <a:rPr lang="en-US" sz="2000" i="1" spc="-10" dirty="0">
                <a:latin typeface="Constantia"/>
                <a:cs typeface="Constantia"/>
              </a:rPr>
              <a:t>Exercise</a:t>
            </a:r>
            <a:r>
              <a:rPr lang="en-US" sz="2000" i="1" spc="15" dirty="0">
                <a:latin typeface="Constantia"/>
                <a:cs typeface="Constantia"/>
              </a:rPr>
              <a:t> </a:t>
            </a:r>
            <a:r>
              <a:rPr lang="en-US" sz="2100" spc="-45" dirty="0">
                <a:latin typeface="Cambria Math"/>
                <a:cs typeface="Cambria Math"/>
              </a:rPr>
              <a:t>19</a:t>
            </a:r>
            <a:r>
              <a:rPr lang="en-US" sz="2000" spc="-45" dirty="0">
                <a:latin typeface="Constantia"/>
                <a:cs typeface="Constantia"/>
              </a:rPr>
              <a:t>)</a:t>
            </a:r>
            <a:endParaRPr lang="en-US"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3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300" dirty="0">
              <a:latin typeface="Constantia"/>
              <a:cs typeface="Constantia"/>
            </a:endParaRPr>
          </a:p>
          <a:p>
            <a:pPr marL="92710" marR="68580" indent="27305">
              <a:lnSpc>
                <a:spcPct val="80000"/>
              </a:lnSpc>
              <a:spcBef>
                <a:spcPts val="5"/>
              </a:spcBef>
            </a:pPr>
            <a:r>
              <a:rPr lang="en-US" sz="2000" spc="-20" dirty="0">
                <a:latin typeface="Constantia"/>
                <a:cs typeface="Constantia"/>
              </a:rPr>
              <a:t>Fermat’s</a:t>
            </a:r>
            <a:r>
              <a:rPr lang="en-US" sz="2000" spc="-60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little</a:t>
            </a:r>
            <a:r>
              <a:rPr lang="en-US" sz="2000" spc="-90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theorem</a:t>
            </a:r>
            <a:r>
              <a:rPr lang="en-US" sz="2000" spc="-4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is</a:t>
            </a:r>
            <a:r>
              <a:rPr lang="en-US" sz="2000" spc="-6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useful</a:t>
            </a:r>
            <a:r>
              <a:rPr lang="en-US" sz="2000" spc="-10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in</a:t>
            </a:r>
            <a:r>
              <a:rPr lang="en-US" sz="2000" spc="-8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computing</a:t>
            </a:r>
            <a:r>
              <a:rPr lang="en-US" sz="2000" spc="-4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the</a:t>
            </a:r>
            <a:r>
              <a:rPr lang="en-US" sz="2000" spc="-7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onstantia"/>
                <a:cs typeface="Constantia"/>
              </a:rPr>
              <a:t>remainders</a:t>
            </a:r>
            <a:r>
              <a:rPr lang="en-US" sz="2000" spc="-6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modulo</a:t>
            </a:r>
            <a:r>
              <a:rPr lang="en-US" sz="2000" spc="-70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p</a:t>
            </a:r>
            <a:r>
              <a:rPr lang="en-US" sz="2000" i="1" spc="-1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of </a:t>
            </a:r>
            <a:r>
              <a:rPr lang="en-US" sz="2000" spc="-490" dirty="0">
                <a:latin typeface="Constantia"/>
                <a:cs typeface="Constantia"/>
              </a:rPr>
              <a:t> </a:t>
            </a:r>
            <a:r>
              <a:rPr lang="en-US" sz="2000" spc="-15" dirty="0">
                <a:latin typeface="Constantia"/>
                <a:cs typeface="Constantia"/>
              </a:rPr>
              <a:t>large</a:t>
            </a:r>
            <a:r>
              <a:rPr lang="en-US" sz="2000" spc="-100" dirty="0">
                <a:latin typeface="Constantia"/>
                <a:cs typeface="Constantia"/>
              </a:rPr>
              <a:t> </a:t>
            </a:r>
            <a:r>
              <a:rPr lang="en-US" sz="2000" spc="-15" dirty="0">
                <a:latin typeface="Constantia"/>
                <a:cs typeface="Constantia"/>
              </a:rPr>
              <a:t>powers</a:t>
            </a:r>
            <a:r>
              <a:rPr lang="en-US" sz="2000" spc="-10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of</a:t>
            </a:r>
            <a:r>
              <a:rPr lang="en-US" sz="2000" spc="45" dirty="0">
                <a:latin typeface="Constantia"/>
                <a:cs typeface="Constantia"/>
              </a:rPr>
              <a:t> </a:t>
            </a:r>
            <a:r>
              <a:rPr lang="en-US" sz="2000" spc="-15" dirty="0">
                <a:latin typeface="Constantia"/>
                <a:cs typeface="Constantia"/>
              </a:rPr>
              <a:t>integers.</a:t>
            </a:r>
            <a:endParaRPr lang="en-US" sz="2000" dirty="0">
              <a:latin typeface="Constantia"/>
              <a:cs typeface="Constantia"/>
            </a:endParaRPr>
          </a:p>
          <a:p>
            <a:pPr marL="120014">
              <a:lnSpc>
                <a:spcPct val="100000"/>
              </a:lnSpc>
            </a:pPr>
            <a:r>
              <a:rPr lang="en-US" sz="2000" b="1" spc="-5" dirty="0">
                <a:latin typeface="Constantia"/>
                <a:cs typeface="Constantia"/>
              </a:rPr>
              <a:t>Example</a:t>
            </a:r>
            <a:r>
              <a:rPr lang="en-US" sz="2000" spc="-5" dirty="0">
                <a:latin typeface="Constantia"/>
                <a:cs typeface="Constantia"/>
              </a:rPr>
              <a:t>:</a:t>
            </a:r>
            <a:r>
              <a:rPr lang="en-US" sz="2000" spc="-60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Find</a:t>
            </a:r>
            <a:r>
              <a:rPr lang="en-US" sz="2000" spc="-45" dirty="0">
                <a:latin typeface="Constantia"/>
                <a:cs typeface="Constantia"/>
              </a:rPr>
              <a:t> </a:t>
            </a:r>
            <a:r>
              <a:rPr lang="en-US" sz="2000" spc="5" dirty="0">
                <a:latin typeface="Cambria Math"/>
                <a:cs typeface="Cambria Math"/>
              </a:rPr>
              <a:t>7</a:t>
            </a:r>
            <a:r>
              <a:rPr lang="en-US" sz="1950" spc="7" baseline="25641" dirty="0">
                <a:latin typeface="Cambria Math"/>
                <a:cs typeface="Cambria Math"/>
              </a:rPr>
              <a:t>222</a:t>
            </a:r>
            <a:r>
              <a:rPr lang="en-US" sz="1950" spc="15" baseline="25641" dirty="0">
                <a:latin typeface="Cambria Math"/>
                <a:cs typeface="Cambria Math"/>
              </a:rPr>
              <a:t> </a:t>
            </a:r>
            <a:r>
              <a:rPr lang="en-US" sz="2000" b="1" dirty="0">
                <a:latin typeface="Constantia"/>
                <a:cs typeface="Constantia"/>
              </a:rPr>
              <a:t>mod</a:t>
            </a:r>
            <a:r>
              <a:rPr lang="en-US" sz="2000" b="1" spc="-60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ambria Math"/>
                <a:cs typeface="Cambria Math"/>
              </a:rPr>
              <a:t>11.</a:t>
            </a:r>
            <a:endParaRPr lang="en-US" sz="2000" dirty="0">
              <a:latin typeface="Cambria Math"/>
              <a:cs typeface="Cambria Math"/>
            </a:endParaRPr>
          </a:p>
          <a:p>
            <a:pPr marL="92710" marR="68580" indent="-17145">
              <a:lnSpc>
                <a:spcPct val="76800"/>
              </a:lnSpc>
              <a:spcBef>
                <a:spcPts val="580"/>
              </a:spcBef>
            </a:pPr>
            <a:r>
              <a:rPr lang="en-US" sz="2000" spc="-15" dirty="0">
                <a:latin typeface="Cambria Math"/>
                <a:cs typeface="Cambria Math"/>
              </a:rPr>
              <a:t>By </a:t>
            </a:r>
            <a:r>
              <a:rPr lang="en-US" sz="2000" spc="-10" dirty="0">
                <a:latin typeface="Cambria Math"/>
                <a:cs typeface="Cambria Math"/>
              </a:rPr>
              <a:t>Fermat’s </a:t>
            </a:r>
            <a:r>
              <a:rPr lang="en-US" sz="2000" spc="-5" dirty="0">
                <a:latin typeface="Cambria Math"/>
                <a:cs typeface="Cambria Math"/>
              </a:rPr>
              <a:t>little theorem, </a:t>
            </a:r>
            <a:r>
              <a:rPr lang="en-US" sz="2000" spc="-15" dirty="0">
                <a:latin typeface="Cambria Math"/>
                <a:cs typeface="Cambria Math"/>
              </a:rPr>
              <a:t>we </a:t>
            </a:r>
            <a:r>
              <a:rPr lang="en-US" sz="2000" spc="-5" dirty="0">
                <a:latin typeface="Cambria Math"/>
                <a:cs typeface="Cambria Math"/>
              </a:rPr>
              <a:t>know </a:t>
            </a:r>
            <a:r>
              <a:rPr lang="en-US" sz="2000" dirty="0">
                <a:latin typeface="Cambria Math"/>
                <a:cs typeface="Cambria Math"/>
              </a:rPr>
              <a:t>that </a:t>
            </a:r>
            <a:r>
              <a:rPr lang="en-US" sz="2000" spc="5" dirty="0">
                <a:latin typeface="Cambria Math"/>
                <a:cs typeface="Cambria Math"/>
              </a:rPr>
              <a:t>7</a:t>
            </a:r>
            <a:r>
              <a:rPr lang="en-US" sz="1950" spc="7" baseline="25641" dirty="0">
                <a:latin typeface="Cambria Math"/>
                <a:cs typeface="Cambria Math"/>
              </a:rPr>
              <a:t>10 </a:t>
            </a:r>
            <a:r>
              <a:rPr lang="en-US" sz="2000" dirty="0">
                <a:latin typeface="Cambria Math"/>
                <a:cs typeface="Cambria Math"/>
              </a:rPr>
              <a:t>≡ 1 </a:t>
            </a:r>
            <a:r>
              <a:rPr lang="en-US" sz="2000" spc="-5" dirty="0">
                <a:latin typeface="Cambria Math"/>
                <a:cs typeface="Cambria Math"/>
              </a:rPr>
              <a:t>(mod 11), </a:t>
            </a:r>
            <a:r>
              <a:rPr lang="en-US" sz="2000" dirty="0">
                <a:latin typeface="Cambria Math"/>
                <a:cs typeface="Cambria Math"/>
              </a:rPr>
              <a:t>and so</a:t>
            </a:r>
            <a:r>
              <a:rPr lang="en-US" sz="2000" spc="5" dirty="0">
                <a:latin typeface="Cambria Math"/>
                <a:cs typeface="Cambria Math"/>
              </a:rPr>
              <a:t> (7</a:t>
            </a:r>
            <a:r>
              <a:rPr lang="en-US" sz="1950" spc="7" baseline="25641" dirty="0">
                <a:latin typeface="Cambria Math"/>
                <a:cs typeface="Cambria Math"/>
              </a:rPr>
              <a:t>10 </a:t>
            </a:r>
            <a:r>
              <a:rPr lang="en-US" sz="2000" spc="-20" dirty="0">
                <a:latin typeface="Cambria Math"/>
                <a:cs typeface="Cambria Math"/>
              </a:rPr>
              <a:t>)</a:t>
            </a:r>
            <a:r>
              <a:rPr lang="en-US" sz="2100" spc="-30" baseline="23809" dirty="0">
                <a:latin typeface="Cambria Math"/>
                <a:cs typeface="Cambria Math"/>
              </a:rPr>
              <a:t>k </a:t>
            </a:r>
            <a:r>
              <a:rPr lang="en-US" sz="2000" dirty="0">
                <a:latin typeface="Cambria Math"/>
                <a:cs typeface="Cambria Math"/>
              </a:rPr>
              <a:t>≡ </a:t>
            </a:r>
            <a:r>
              <a:rPr lang="en-US" sz="2000" spc="-430" dirty="0">
                <a:latin typeface="Cambria Math"/>
                <a:cs typeface="Cambria Math"/>
              </a:rPr>
              <a:t> </a:t>
            </a:r>
            <a:r>
              <a:rPr lang="en-US" sz="2000" dirty="0">
                <a:latin typeface="Cambria Math"/>
                <a:cs typeface="Cambria Math"/>
              </a:rPr>
              <a:t>1</a:t>
            </a:r>
            <a:r>
              <a:rPr lang="en-US" sz="2000" spc="-10" dirty="0">
                <a:latin typeface="Cambria Math"/>
                <a:cs typeface="Cambria Math"/>
              </a:rPr>
              <a:t> </a:t>
            </a:r>
            <a:r>
              <a:rPr lang="en-US" sz="2000" spc="-5" dirty="0">
                <a:latin typeface="Cambria Math"/>
                <a:cs typeface="Cambria Math"/>
              </a:rPr>
              <a:t>(mod</a:t>
            </a:r>
            <a:r>
              <a:rPr lang="en-US" sz="2000" spc="-15" dirty="0">
                <a:latin typeface="Cambria Math"/>
                <a:cs typeface="Cambria Math"/>
              </a:rPr>
              <a:t> </a:t>
            </a:r>
            <a:r>
              <a:rPr lang="en-US" sz="2000" spc="-5" dirty="0">
                <a:latin typeface="Cambria Math"/>
                <a:cs typeface="Cambria Math"/>
              </a:rPr>
              <a:t>11),</a:t>
            </a:r>
            <a:r>
              <a:rPr lang="en-US" sz="2000" spc="5" dirty="0">
                <a:latin typeface="Cambria Math"/>
                <a:cs typeface="Cambria Math"/>
              </a:rPr>
              <a:t> </a:t>
            </a:r>
            <a:r>
              <a:rPr lang="en-US" sz="2000" spc="-5" dirty="0">
                <a:latin typeface="Cambria Math"/>
                <a:cs typeface="Cambria Math"/>
              </a:rPr>
              <a:t>for</a:t>
            </a:r>
            <a:r>
              <a:rPr lang="en-US" sz="2000" spc="-20" dirty="0">
                <a:latin typeface="Cambria Math"/>
                <a:cs typeface="Cambria Math"/>
              </a:rPr>
              <a:t> </a:t>
            </a:r>
            <a:r>
              <a:rPr lang="en-US" sz="2000" spc="-15" dirty="0">
                <a:latin typeface="Cambria Math"/>
                <a:cs typeface="Cambria Math"/>
              </a:rPr>
              <a:t>every</a:t>
            </a:r>
            <a:r>
              <a:rPr lang="en-US" sz="2000" dirty="0">
                <a:latin typeface="Cambria Math"/>
                <a:cs typeface="Cambria Math"/>
              </a:rPr>
              <a:t> </a:t>
            </a:r>
            <a:r>
              <a:rPr lang="en-US" sz="2000" spc="-10" dirty="0">
                <a:latin typeface="Cambria Math"/>
                <a:cs typeface="Cambria Math"/>
              </a:rPr>
              <a:t>positive</a:t>
            </a:r>
            <a:r>
              <a:rPr lang="en-US" sz="2000" spc="-25" dirty="0">
                <a:latin typeface="Cambria Math"/>
                <a:cs typeface="Cambria Math"/>
              </a:rPr>
              <a:t> </a:t>
            </a:r>
            <a:r>
              <a:rPr lang="en-US" sz="2000" spc="-5" dirty="0">
                <a:latin typeface="Cambria Math"/>
                <a:cs typeface="Cambria Math"/>
              </a:rPr>
              <a:t>integer</a:t>
            </a:r>
            <a:r>
              <a:rPr lang="en-US" sz="2000" spc="-30" dirty="0">
                <a:latin typeface="Cambria Math"/>
                <a:cs typeface="Cambria Math"/>
              </a:rPr>
              <a:t> </a:t>
            </a:r>
            <a:r>
              <a:rPr lang="en-US" sz="2100" spc="-25" dirty="0">
                <a:latin typeface="Cambria Math"/>
                <a:cs typeface="Cambria Math"/>
              </a:rPr>
              <a:t>k</a:t>
            </a:r>
            <a:r>
              <a:rPr lang="en-US" sz="2000" spc="-25" dirty="0">
                <a:latin typeface="Cambria Math"/>
                <a:cs typeface="Cambria Math"/>
              </a:rPr>
              <a:t>.</a:t>
            </a:r>
            <a:r>
              <a:rPr lang="en-US" sz="2000" dirty="0">
                <a:latin typeface="Cambria Math"/>
                <a:cs typeface="Cambria Math"/>
              </a:rPr>
              <a:t> </a:t>
            </a:r>
            <a:r>
              <a:rPr lang="en-US" sz="2000" spc="-10" dirty="0">
                <a:latin typeface="Cambria Math"/>
                <a:cs typeface="Cambria Math"/>
              </a:rPr>
              <a:t>Therefore,</a:t>
            </a:r>
            <a:endParaRPr lang="en-US" sz="20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000" dirty="0">
              <a:latin typeface="Cambria Math"/>
              <a:cs typeface="Cambria Math"/>
            </a:endParaRPr>
          </a:p>
          <a:p>
            <a:pPr marL="708660">
              <a:lnSpc>
                <a:spcPct val="100000"/>
              </a:lnSpc>
            </a:pPr>
            <a:r>
              <a:rPr lang="en-US" sz="2000" spc="5" dirty="0">
                <a:latin typeface="Cambria Math"/>
                <a:cs typeface="Cambria Math"/>
              </a:rPr>
              <a:t>7</a:t>
            </a:r>
            <a:r>
              <a:rPr lang="en-US" sz="1950" spc="7" baseline="25641" dirty="0">
                <a:latin typeface="Cambria Math"/>
                <a:cs typeface="Cambria Math"/>
              </a:rPr>
              <a:t>222 </a:t>
            </a:r>
            <a:r>
              <a:rPr lang="en-US" sz="2000" dirty="0">
                <a:latin typeface="Constantia"/>
                <a:cs typeface="Constantia"/>
              </a:rPr>
              <a:t>=</a:t>
            </a:r>
            <a:r>
              <a:rPr lang="en-US" sz="2000" spc="-75" dirty="0">
                <a:latin typeface="Constantia"/>
                <a:cs typeface="Constantia"/>
              </a:rPr>
              <a:t> </a:t>
            </a:r>
            <a:r>
              <a:rPr lang="en-US" sz="2000" spc="5" dirty="0">
                <a:latin typeface="Cambria Math"/>
                <a:cs typeface="Cambria Math"/>
              </a:rPr>
              <a:t>7</a:t>
            </a:r>
            <a:r>
              <a:rPr lang="en-US" sz="1950" spc="7" baseline="25641" dirty="0">
                <a:latin typeface="Cambria Math"/>
                <a:cs typeface="Cambria Math"/>
              </a:rPr>
              <a:t>22∙10</a:t>
            </a:r>
            <a:r>
              <a:rPr lang="en-US" sz="1950" spc="37" baseline="25641" dirty="0">
                <a:latin typeface="Cambria Math"/>
                <a:cs typeface="Cambria Math"/>
              </a:rPr>
              <a:t> </a:t>
            </a:r>
            <a:r>
              <a:rPr lang="en-US" sz="1950" spc="30" baseline="25641" dirty="0">
                <a:latin typeface="Cambria Math"/>
                <a:cs typeface="Cambria Math"/>
              </a:rPr>
              <a:t>+</a:t>
            </a:r>
            <a:r>
              <a:rPr lang="en-US" sz="1950" baseline="25641" dirty="0">
                <a:latin typeface="Cambria Math"/>
                <a:cs typeface="Cambria Math"/>
              </a:rPr>
              <a:t> </a:t>
            </a:r>
            <a:r>
              <a:rPr lang="en-US" sz="1950" spc="22" baseline="25641" dirty="0">
                <a:latin typeface="Cambria Math"/>
                <a:cs typeface="Cambria Math"/>
              </a:rPr>
              <a:t>2</a:t>
            </a:r>
            <a:r>
              <a:rPr lang="en-US" sz="1950" spc="337" baseline="25641" dirty="0">
                <a:latin typeface="Cambria Math"/>
                <a:cs typeface="Cambria Math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=</a:t>
            </a:r>
            <a:r>
              <a:rPr lang="en-US" sz="2000" spc="-7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ambria Math"/>
                <a:cs typeface="Cambria Math"/>
              </a:rPr>
              <a:t>(7</a:t>
            </a:r>
            <a:r>
              <a:rPr lang="en-US" sz="1950" baseline="25641" dirty="0">
                <a:latin typeface="Cambria Math"/>
                <a:cs typeface="Cambria Math"/>
              </a:rPr>
              <a:t>10</a:t>
            </a:r>
            <a:r>
              <a:rPr lang="en-US" sz="2000" dirty="0">
                <a:latin typeface="Cambria Math"/>
                <a:cs typeface="Cambria Math"/>
              </a:rPr>
              <a:t>)</a:t>
            </a:r>
            <a:r>
              <a:rPr lang="en-US" sz="1950" baseline="25641" dirty="0">
                <a:latin typeface="Cambria Math"/>
                <a:cs typeface="Cambria Math"/>
              </a:rPr>
              <a:t>22</a:t>
            </a:r>
            <a:r>
              <a:rPr lang="en-US" sz="2000" dirty="0">
                <a:latin typeface="Cambria Math"/>
                <a:cs typeface="Cambria Math"/>
              </a:rPr>
              <a:t>7</a:t>
            </a:r>
            <a:r>
              <a:rPr lang="en-US" sz="1950" baseline="25641" dirty="0">
                <a:latin typeface="Cambria Math"/>
                <a:cs typeface="Cambria Math"/>
              </a:rPr>
              <a:t>2</a:t>
            </a:r>
            <a:r>
              <a:rPr lang="en-US" sz="1950" spc="254" baseline="25641" dirty="0">
                <a:latin typeface="Cambria Math"/>
                <a:cs typeface="Cambria Math"/>
              </a:rPr>
              <a:t> </a:t>
            </a:r>
            <a:r>
              <a:rPr lang="en-US" sz="2000" dirty="0">
                <a:latin typeface="Cambria Math"/>
                <a:cs typeface="Cambria Math"/>
              </a:rPr>
              <a:t>≡</a:t>
            </a:r>
            <a:r>
              <a:rPr lang="en-US" sz="2000" spc="434" dirty="0">
                <a:latin typeface="Cambria Math"/>
                <a:cs typeface="Cambria Math"/>
              </a:rPr>
              <a:t> </a:t>
            </a:r>
            <a:r>
              <a:rPr lang="en-US" sz="2000" dirty="0">
                <a:latin typeface="Cambria Math"/>
                <a:cs typeface="Cambria Math"/>
              </a:rPr>
              <a:t>(1)</a:t>
            </a:r>
            <a:r>
              <a:rPr lang="en-US" sz="1950" baseline="25641" dirty="0">
                <a:latin typeface="Cambria Math"/>
                <a:cs typeface="Cambria Math"/>
              </a:rPr>
              <a:t>22</a:t>
            </a:r>
            <a:r>
              <a:rPr lang="en-US" sz="1950" spc="240" baseline="25641" dirty="0">
                <a:latin typeface="Cambria Math"/>
                <a:cs typeface="Cambria Math"/>
              </a:rPr>
              <a:t> </a:t>
            </a:r>
            <a:r>
              <a:rPr lang="en-US" sz="2000" spc="-5" dirty="0">
                <a:latin typeface="Cambria Math"/>
                <a:cs typeface="Cambria Math"/>
              </a:rPr>
              <a:t>∙49</a:t>
            </a:r>
            <a:r>
              <a:rPr lang="en-US" sz="2000" spc="5" dirty="0">
                <a:latin typeface="Cambria Math"/>
                <a:cs typeface="Cambria Math"/>
              </a:rPr>
              <a:t> </a:t>
            </a:r>
            <a:r>
              <a:rPr lang="en-US" sz="2000" dirty="0">
                <a:latin typeface="Cambria Math"/>
                <a:cs typeface="Cambria Math"/>
              </a:rPr>
              <a:t>≡ 5</a:t>
            </a:r>
            <a:r>
              <a:rPr lang="en-US" sz="2000" spc="-5" dirty="0">
                <a:latin typeface="Cambria Math"/>
                <a:cs typeface="Cambria Math"/>
              </a:rPr>
              <a:t> (mod</a:t>
            </a:r>
            <a:r>
              <a:rPr lang="en-US" sz="2000" spc="-15" dirty="0">
                <a:latin typeface="Cambria Math"/>
                <a:cs typeface="Cambria Math"/>
              </a:rPr>
              <a:t> </a:t>
            </a:r>
            <a:r>
              <a:rPr lang="en-US" sz="2000" spc="-10" dirty="0">
                <a:latin typeface="Cambria Math"/>
                <a:cs typeface="Cambria Math"/>
              </a:rPr>
              <a:t>11).</a:t>
            </a:r>
            <a:endParaRPr lang="en-US" sz="20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lang="en-US" sz="2050" dirty="0">
              <a:latin typeface="Cambria Math"/>
              <a:cs typeface="Cambria Math"/>
            </a:endParaRPr>
          </a:p>
          <a:p>
            <a:pPr marL="95885">
              <a:lnSpc>
                <a:spcPct val="100000"/>
              </a:lnSpc>
            </a:pPr>
            <a:r>
              <a:rPr lang="en-US" sz="2000" dirty="0">
                <a:latin typeface="Cambria Math"/>
                <a:cs typeface="Cambria Math"/>
              </a:rPr>
              <a:t>Hence,</a:t>
            </a:r>
            <a:r>
              <a:rPr lang="en-US" sz="2000" spc="-20" dirty="0">
                <a:latin typeface="Cambria Math"/>
                <a:cs typeface="Cambria Math"/>
              </a:rPr>
              <a:t> </a:t>
            </a:r>
            <a:r>
              <a:rPr lang="en-US" sz="2000" spc="5" dirty="0">
                <a:latin typeface="Cambria Math"/>
                <a:cs typeface="Cambria Math"/>
              </a:rPr>
              <a:t>7</a:t>
            </a:r>
            <a:r>
              <a:rPr lang="en-US" sz="1950" spc="7" baseline="25641" dirty="0">
                <a:latin typeface="Cambria Math"/>
                <a:cs typeface="Cambria Math"/>
              </a:rPr>
              <a:t>222</a:t>
            </a:r>
            <a:r>
              <a:rPr lang="en-US" sz="1950" spc="15" baseline="25641" dirty="0">
                <a:latin typeface="Cambria Math"/>
                <a:cs typeface="Cambria Math"/>
              </a:rPr>
              <a:t> </a:t>
            </a:r>
            <a:r>
              <a:rPr lang="en-US" sz="2000" b="1" spc="-5" dirty="0">
                <a:latin typeface="Constantia"/>
                <a:cs typeface="Constantia"/>
              </a:rPr>
              <a:t>mod</a:t>
            </a:r>
            <a:r>
              <a:rPr lang="en-US" sz="2000" b="1" spc="-55" dirty="0">
                <a:latin typeface="Constantia"/>
                <a:cs typeface="Constantia"/>
              </a:rPr>
              <a:t> </a:t>
            </a:r>
            <a:r>
              <a:rPr lang="en-US" sz="2000" spc="-5" dirty="0">
                <a:latin typeface="Cambria Math"/>
                <a:cs typeface="Cambria Math"/>
              </a:rPr>
              <a:t>11 </a:t>
            </a:r>
            <a:r>
              <a:rPr lang="en-US" sz="2000" dirty="0">
                <a:latin typeface="Cambria Math"/>
                <a:cs typeface="Cambria Math"/>
              </a:rPr>
              <a:t>=</a:t>
            </a:r>
            <a:r>
              <a:rPr lang="en-US" sz="2000" spc="-10" dirty="0">
                <a:latin typeface="Cambria Math"/>
                <a:cs typeface="Cambria Math"/>
              </a:rPr>
              <a:t> 5.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028" y="662178"/>
            <a:ext cx="165417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latin typeface="Constantia"/>
                <a:cs typeface="Constantia"/>
              </a:rPr>
              <a:t>P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60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mat  (</a:t>
            </a:r>
            <a:r>
              <a:rPr sz="1800" spc="-5" dirty="0">
                <a:latin typeface="Cambria Math"/>
                <a:cs typeface="Cambria Math"/>
              </a:rPr>
              <a:t>1601-1665</a:t>
            </a:r>
            <a:r>
              <a:rPr sz="1800" spc="-5" dirty="0"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71967" y="2694897"/>
                <a:ext cx="2895600" cy="659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US" sz="1600" dirty="0">
                  <a:latin typeface="Constantia"/>
                  <a:cs typeface="Constantia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Cambria Math"/>
                        <a:cs typeface="Cambria Math"/>
                      </a:rPr>
                      <m:t>≡</m:t>
                    </m:r>
                  </m:oMath>
                </a14:m>
                <a:r>
                  <a:rPr lang="en-US" sz="2000" dirty="0">
                    <a:latin typeface="Constantia"/>
                    <a:cs typeface="Constantia"/>
                  </a:rPr>
                  <a:t>3 (mod 11)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967" y="2694897"/>
                <a:ext cx="2895600" cy="659155"/>
              </a:xfrm>
              <a:prstGeom prst="rect">
                <a:avLst/>
              </a:prstGeom>
              <a:blipFill rotWithShape="0">
                <a:blip r:embed="rId8"/>
                <a:stretch>
                  <a:fillRect b="-15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37404" y="2626732"/>
                <a:ext cx="2895600" cy="659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US" sz="1600" dirty="0">
                  <a:latin typeface="Constantia"/>
                  <a:cs typeface="Constantia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Cambria Math"/>
                        <a:cs typeface="Cambria Math"/>
                      </a:rPr>
                      <m:t>≡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Cambria Math"/>
                        <a:cs typeface="Cambria Math"/>
                      </a:rPr>
                      <m:t>1</m:t>
                    </m:r>
                  </m:oMath>
                </a14:m>
                <a:r>
                  <a:rPr lang="en-US" sz="2000" dirty="0">
                    <a:latin typeface="Constantia"/>
                    <a:cs typeface="Constantia"/>
                  </a:rPr>
                  <a:t> (mod 11)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04" y="2626732"/>
                <a:ext cx="2895600" cy="659155"/>
              </a:xfrm>
              <a:prstGeom prst="rect">
                <a:avLst/>
              </a:prstGeom>
              <a:blipFill rotWithShape="0">
                <a:blip r:embed="rId9"/>
                <a:stretch>
                  <a:fillRect b="-15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3762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006FC0"/>
                </a:solidFill>
              </a:rPr>
              <a:t>Activity</a:t>
            </a:r>
            <a:r>
              <a:rPr sz="5000" spc="-90" dirty="0">
                <a:solidFill>
                  <a:srgbClr val="006FC0"/>
                </a:solidFill>
              </a:rPr>
              <a:t> </a:t>
            </a:r>
            <a:r>
              <a:rPr sz="5000" spc="-5" dirty="0">
                <a:solidFill>
                  <a:srgbClr val="006FC0"/>
                </a:solidFill>
              </a:rPr>
              <a:t>Time</a:t>
            </a:r>
            <a:endParaRPr sz="5000" dirty="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0800" y="1066800"/>
            <a:ext cx="2286000" cy="31013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600" y="4358640"/>
            <a:ext cx="7620000" cy="1600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Prove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-5" dirty="0">
                <a:latin typeface="Arial"/>
                <a:cs typeface="Arial"/>
              </a:rPr>
              <a:t> the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sum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</a:t>
            </a:r>
            <a:r>
              <a:rPr sz="2400" b="1" spc="10" dirty="0">
                <a:latin typeface="Arial"/>
                <a:cs typeface="Arial"/>
              </a:rPr>
              <a:t>two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odd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integers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even.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69365"/>
            <a:ext cx="7816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Prove</a:t>
            </a:r>
            <a:r>
              <a:rPr sz="3200" spc="-30" dirty="0"/>
              <a:t> </a:t>
            </a:r>
            <a:r>
              <a:rPr sz="3200" spc="-10" dirty="0"/>
              <a:t>that</a:t>
            </a:r>
            <a:r>
              <a:rPr sz="3200" spc="10" dirty="0"/>
              <a:t> </a:t>
            </a:r>
            <a:r>
              <a:rPr sz="3200" dirty="0"/>
              <a:t>the </a:t>
            </a:r>
            <a:r>
              <a:rPr sz="3200" spc="-5" dirty="0"/>
              <a:t>sum</a:t>
            </a:r>
            <a:r>
              <a:rPr sz="3200" spc="5" dirty="0"/>
              <a:t> </a:t>
            </a:r>
            <a:r>
              <a:rPr sz="3200" spc="-5" dirty="0"/>
              <a:t>of </a:t>
            </a:r>
            <a:r>
              <a:rPr sz="3200" spc="-10" dirty="0"/>
              <a:t>two</a:t>
            </a:r>
            <a:r>
              <a:rPr sz="3200" spc="-5" dirty="0"/>
              <a:t> odd </a:t>
            </a:r>
            <a:r>
              <a:rPr sz="3200" spc="-20" dirty="0"/>
              <a:t>integers</a:t>
            </a:r>
            <a:r>
              <a:rPr sz="3200" dirty="0"/>
              <a:t> is </a:t>
            </a:r>
            <a:r>
              <a:rPr sz="3200" spc="-10" dirty="0"/>
              <a:t>even.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2" y="1752600"/>
            <a:ext cx="7839456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914400"/>
            <a:ext cx="7840980" cy="11292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512" y="2133600"/>
            <a:ext cx="7859268" cy="3343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7839456" cy="838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019299"/>
            <a:ext cx="7839456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7848600" cy="990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209800"/>
            <a:ext cx="7848600" cy="35250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77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proved </a:t>
            </a:r>
            <a:r>
              <a:rPr spc="-10" dirty="0"/>
              <a:t>that </a:t>
            </a:r>
            <a:r>
              <a:rPr dirty="0"/>
              <a:t>if </a:t>
            </a:r>
            <a:r>
              <a:rPr i="1" dirty="0">
                <a:latin typeface="Calibri"/>
                <a:cs typeface="Calibri"/>
              </a:rPr>
              <a:t>n is </a:t>
            </a:r>
            <a:r>
              <a:rPr i="1" spc="-5" dirty="0">
                <a:latin typeface="Calibri"/>
                <a:cs typeface="Calibri"/>
              </a:rPr>
              <a:t>an odd </a:t>
            </a:r>
            <a:r>
              <a:rPr i="1" spc="-55" dirty="0">
                <a:latin typeface="Calibri"/>
                <a:cs typeface="Calibri"/>
              </a:rPr>
              <a:t>integer, </a:t>
            </a:r>
            <a:r>
              <a:rPr i="1" spc="-100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then</a:t>
            </a:r>
            <a:r>
              <a:rPr i="1" spc="-5" dirty="0">
                <a:latin typeface="Calibri"/>
                <a:cs typeface="Calibri"/>
              </a:rPr>
              <a:t> n</a:t>
            </a:r>
            <a:r>
              <a:rPr sz="4500" i="1" spc="-7" baseline="25000" dirty="0">
                <a:latin typeface="Calibri"/>
                <a:cs typeface="Calibri"/>
              </a:rPr>
              <a:t>2</a:t>
            </a:r>
            <a:r>
              <a:rPr sz="4500" i="1" spc="487" baseline="25000" dirty="0">
                <a:latin typeface="Calibri"/>
                <a:cs typeface="Calibri"/>
              </a:rPr>
              <a:t> </a:t>
            </a:r>
            <a:r>
              <a:rPr sz="4500" i="1" dirty="0">
                <a:latin typeface="Calibri"/>
                <a:cs typeface="Calibri"/>
              </a:rPr>
              <a:t>is </a:t>
            </a:r>
            <a:r>
              <a:rPr sz="4500" i="1" spc="-5" dirty="0">
                <a:latin typeface="Calibri"/>
                <a:cs typeface="Calibri"/>
              </a:rPr>
              <a:t>an</a:t>
            </a:r>
            <a:r>
              <a:rPr sz="4500" i="1" spc="-10" dirty="0">
                <a:latin typeface="Calibri"/>
                <a:cs typeface="Calibri"/>
              </a:rPr>
              <a:t> </a:t>
            </a:r>
            <a:r>
              <a:rPr sz="4500" i="1" spc="-5" dirty="0">
                <a:latin typeface="Calibri"/>
                <a:cs typeface="Calibri"/>
              </a:rPr>
              <a:t>odd</a:t>
            </a:r>
            <a:r>
              <a:rPr sz="4500" i="1" spc="-20" dirty="0">
                <a:latin typeface="Calibri"/>
                <a:cs typeface="Calibri"/>
              </a:rPr>
              <a:t> </a:t>
            </a:r>
            <a:r>
              <a:rPr sz="4500" i="1" spc="-15" dirty="0">
                <a:latin typeface="Calibri"/>
                <a:cs typeface="Calibri"/>
              </a:rPr>
              <a:t>integer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240" y="1947799"/>
            <a:ext cx="7795895" cy="347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378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yp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esis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onditional  </a:t>
            </a:r>
            <a:r>
              <a:rPr sz="2600" spc="-5" dirty="0">
                <a:latin typeface="Constantia"/>
                <a:cs typeface="Constantia"/>
              </a:rPr>
              <a:t>statement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true,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namely,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assume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 is odd.</a:t>
            </a:r>
            <a:endParaRPr sz="2600" dirty="0">
              <a:latin typeface="Constantia"/>
              <a:cs typeface="Constantia"/>
            </a:endParaRPr>
          </a:p>
          <a:p>
            <a:pPr marL="299085" marR="177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5" dirty="0">
                <a:latin typeface="Constantia"/>
                <a:cs typeface="Constantia"/>
              </a:rPr>
              <a:t>By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definition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odd </a:t>
            </a:r>
            <a:r>
              <a:rPr sz="2600" spc="-40" dirty="0">
                <a:latin typeface="Constantia"/>
                <a:cs typeface="Constantia"/>
              </a:rPr>
              <a:t>integer,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 </a:t>
            </a:r>
            <a:r>
              <a:rPr sz="2600" i="1" spc="-60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2k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+ 1,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where </a:t>
            </a:r>
            <a:r>
              <a:rPr sz="2600" i="1" dirty="0">
                <a:latin typeface="Constantia"/>
                <a:cs typeface="Constantia"/>
              </a:rPr>
              <a:t>k is some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spc="-35" dirty="0">
                <a:latin typeface="Constantia"/>
                <a:cs typeface="Constantia"/>
              </a:rPr>
              <a:t>integer.</a:t>
            </a:r>
            <a:endParaRPr sz="2600" dirty="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i="1" spc="-10" dirty="0">
                <a:latin typeface="Constantia"/>
                <a:cs typeface="Constantia"/>
              </a:rPr>
              <a:t>Square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both</a:t>
            </a:r>
            <a:r>
              <a:rPr sz="2600" i="1" spc="-3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sides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n</a:t>
            </a:r>
            <a:r>
              <a:rPr sz="2550" i="1" spc="-15" baseline="26143" dirty="0">
                <a:latin typeface="Constantia"/>
                <a:cs typeface="Constantia"/>
              </a:rPr>
              <a:t>2</a:t>
            </a:r>
            <a:r>
              <a:rPr sz="2550" i="1" spc="322" baseline="26143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 (2k</a:t>
            </a:r>
            <a:r>
              <a:rPr sz="2600" i="1" spc="-3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+ 1)</a:t>
            </a:r>
            <a:r>
              <a:rPr sz="2550" i="1" baseline="26143" dirty="0">
                <a:latin typeface="Constantia"/>
                <a:cs typeface="Constantia"/>
              </a:rPr>
              <a:t>2</a:t>
            </a:r>
            <a:endParaRPr sz="2550" baseline="26143" dirty="0">
              <a:latin typeface="Constantia"/>
              <a:cs typeface="Constantia"/>
            </a:endParaRPr>
          </a:p>
          <a:p>
            <a:pPr marL="6654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66115" algn="l"/>
              </a:tabLst>
            </a:pPr>
            <a:r>
              <a:rPr sz="2400" spc="-5" dirty="0">
                <a:latin typeface="Constantia"/>
                <a:cs typeface="Constantia"/>
              </a:rPr>
              <a:t>4</a:t>
            </a:r>
            <a:r>
              <a:rPr sz="2400" i="1" spc="-5" dirty="0">
                <a:latin typeface="Constantia"/>
                <a:cs typeface="Constantia"/>
              </a:rPr>
              <a:t>k</a:t>
            </a:r>
            <a:r>
              <a:rPr sz="2400" i="1" spc="-7" baseline="24305" dirty="0">
                <a:latin typeface="Constantia"/>
                <a:cs typeface="Constantia"/>
              </a:rPr>
              <a:t>2</a:t>
            </a:r>
            <a:r>
              <a:rPr sz="2400" i="1" spc="270" baseline="2430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+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4k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+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1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2(2k</a:t>
            </a:r>
            <a:r>
              <a:rPr sz="2400" i="1" spc="-7" baseline="24305" dirty="0">
                <a:latin typeface="Constantia"/>
                <a:cs typeface="Constantia"/>
              </a:rPr>
              <a:t>2</a:t>
            </a:r>
            <a:r>
              <a:rPr sz="2400" i="1" spc="262" baseline="2430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+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2k) </a:t>
            </a:r>
            <a:r>
              <a:rPr sz="2400" i="1" dirty="0">
                <a:latin typeface="Constantia"/>
                <a:cs typeface="Constantia"/>
              </a:rPr>
              <a:t>+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1.</a:t>
            </a:r>
            <a:endParaRPr sz="2400" dirty="0">
              <a:latin typeface="Constantia"/>
              <a:cs typeface="Constantia"/>
            </a:endParaRPr>
          </a:p>
          <a:p>
            <a:pPr marL="299085" marR="69596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20" dirty="0">
                <a:latin typeface="Constantia"/>
                <a:cs typeface="Constantia"/>
              </a:rPr>
              <a:t>Consequently,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proved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is an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odd </a:t>
            </a:r>
            <a:r>
              <a:rPr sz="2600" i="1" spc="-600" dirty="0">
                <a:latin typeface="Constantia"/>
                <a:cs typeface="Constantia"/>
              </a:rPr>
              <a:t> </a:t>
            </a:r>
            <a:r>
              <a:rPr sz="2600" i="1" spc="-30" dirty="0">
                <a:latin typeface="Constantia"/>
                <a:cs typeface="Constantia"/>
              </a:rPr>
              <a:t>integer,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then</a:t>
            </a:r>
            <a:r>
              <a:rPr sz="2600" i="1" spc="-2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n</a:t>
            </a:r>
            <a:r>
              <a:rPr sz="2550" i="1" spc="-15" baseline="26143" dirty="0">
                <a:latin typeface="Constantia"/>
                <a:cs typeface="Constantia"/>
              </a:rPr>
              <a:t>2</a:t>
            </a:r>
            <a:r>
              <a:rPr sz="2550" i="1" spc="330" baseline="26143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is an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odd</a:t>
            </a:r>
            <a:r>
              <a:rPr sz="2600" i="1" spc="-10" dirty="0">
                <a:latin typeface="Constantia"/>
                <a:cs typeface="Constantia"/>
              </a:rPr>
              <a:t> integer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7458456" cy="800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981200"/>
            <a:ext cx="745845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" y="990600"/>
            <a:ext cx="7912608" cy="762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391" y="2362200"/>
            <a:ext cx="8205216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400" y="838200"/>
            <a:ext cx="7781544" cy="1075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400" y="2286000"/>
            <a:ext cx="7781543" cy="34488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914400"/>
            <a:ext cx="8001000" cy="5913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19" y="1676400"/>
            <a:ext cx="7993380" cy="4885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692497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5377" y="1950847"/>
                <a:ext cx="3290824" cy="563753"/>
              </a:xfrm>
            </p:spPr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5377" y="1950847"/>
                <a:ext cx="3290824" cy="563753"/>
              </a:xfrm>
              <a:blipFill rotWithShape="0">
                <a:blip r:embed="rId2"/>
                <a:stretch>
                  <a:fillRect l="-6111" t="-1720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2201" y="2819400"/>
                <a:ext cx="207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/>
                          <a:cs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cs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en-US" b="0" i="0" baseline="25641" dirty="0" smtClean="0">
                          <a:latin typeface="Cambria Math"/>
                          <a:cs typeface="Cambria Math"/>
                        </a:rPr>
                        <m:t>6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  <a:cs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baseline="25641" dirty="0" smtClean="0">
                          <a:latin typeface="Cambria Math"/>
                          <a:cs typeface="Cambria Math"/>
                        </a:rPr>
                        <m:t>5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cs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en-US" b="0" i="0" baseline="25641" dirty="0" smtClean="0">
                          <a:latin typeface="Cambria Math"/>
                          <a:cs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01" y="2819400"/>
                <a:ext cx="207999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519" t="-444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595377" y="4419600"/>
                <a:ext cx="3290824" cy="246753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600" b="0" i="0">
                    <a:solidFill>
                      <a:schemeClr val="tx1"/>
                    </a:solidFill>
                    <a:latin typeface="Constantia"/>
                    <a:ea typeface="+mn-ea"/>
                    <a:cs typeface="Constantia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kern="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kern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kern="0" smtClean="0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endParaRPr lang="en-US" kern="0" dirty="0"/>
              </a:p>
              <a:p>
                <a:endParaRPr lang="en-US" kern="0" dirty="0"/>
              </a:p>
              <a:p>
                <a:endParaRPr lang="en-US" kern="0" dirty="0"/>
              </a:p>
              <a:p>
                <a:endParaRPr lang="en-US" kern="0" dirty="0"/>
              </a:p>
              <a:p>
                <a:endParaRPr lang="en-US" kern="0" dirty="0"/>
              </a:p>
              <a:p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77" y="4419600"/>
                <a:ext cx="3290824" cy="2467535"/>
              </a:xfrm>
              <a:prstGeom prst="rect">
                <a:avLst/>
              </a:prstGeom>
              <a:blipFill rotWithShape="0">
                <a:blip r:embed="rId4"/>
                <a:stretch>
                  <a:fillRect l="-6111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5351373"/>
                <a:ext cx="1874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cs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cs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b="0" i="0" baseline="25641" dirty="0" smtClean="0">
                          <a:latin typeface="Cambria Math"/>
                          <a:cs typeface="Cambria Math"/>
                        </a:rPr>
                        <m:t>6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cs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baseline="25641" dirty="0" smtClean="0">
                          <a:latin typeface="Cambria Math"/>
                          <a:cs typeface="Cambria Math"/>
                        </a:rPr>
                        <m:t>5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cs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b="0" i="0" baseline="25641" dirty="0" smtClean="0">
                          <a:latin typeface="Cambria Math"/>
                          <a:cs typeface="Cambria Math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51373"/>
                <a:ext cx="1874809" cy="276999"/>
              </a:xfrm>
              <a:prstGeom prst="rect">
                <a:avLst/>
              </a:prstGeom>
              <a:blipFill>
                <a:blip r:embed="rId5"/>
                <a:stretch>
                  <a:fillRect l="-3909" t="-2222" r="-26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2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7848600" cy="8473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157983"/>
            <a:ext cx="7848600" cy="36332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027" y="1066800"/>
            <a:ext cx="7933944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914400"/>
            <a:ext cx="7972044" cy="9235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987" y="2057400"/>
            <a:ext cx="7972043" cy="33345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3762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006FC0"/>
                </a:solidFill>
              </a:rPr>
              <a:t>Activity</a:t>
            </a:r>
            <a:r>
              <a:rPr sz="5000" spc="-90" dirty="0">
                <a:solidFill>
                  <a:srgbClr val="006FC0"/>
                </a:solidFill>
              </a:rPr>
              <a:t> </a:t>
            </a:r>
            <a:r>
              <a:rPr sz="5000" spc="-5" dirty="0">
                <a:solidFill>
                  <a:srgbClr val="006FC0"/>
                </a:solidFill>
              </a:rPr>
              <a:t>Time</a:t>
            </a:r>
            <a:endParaRPr sz="5000" dirty="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0800" y="1066800"/>
            <a:ext cx="2286000" cy="31013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3400" y="4953000"/>
            <a:ext cx="8229600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07645" rIns="0" bIns="0" rtlCol="0">
            <a:spAutoFit/>
          </a:bodyPr>
          <a:lstStyle/>
          <a:p>
            <a:pPr marL="136525" marR="224790">
              <a:lnSpc>
                <a:spcPts val="3170"/>
              </a:lnSpc>
              <a:spcBef>
                <a:spcPts val="1635"/>
              </a:spcBef>
            </a:pPr>
            <a:r>
              <a:rPr sz="2800" spc="-5" dirty="0">
                <a:latin typeface="Microsoft Sans Serif"/>
                <a:cs typeface="Microsoft Sans Serif"/>
              </a:rPr>
              <a:t>Give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direct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proof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that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if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are both perfect </a:t>
            </a:r>
            <a:r>
              <a:rPr sz="2800" i="1" spc="-76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squares,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then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nm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is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also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perfect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square.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1288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70" dirty="0"/>
              <a:t>r</a:t>
            </a:r>
            <a:r>
              <a:rPr spc="-5" dirty="0"/>
              <a:t>oof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340" y="1387805"/>
            <a:ext cx="8274684" cy="46240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7985" marR="97790" indent="-274320" algn="just">
              <a:lnSpc>
                <a:spcPct val="80000"/>
              </a:lnSpc>
              <a:spcBef>
                <a:spcPts val="7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8620" algn="l"/>
              </a:tabLst>
            </a:pP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assume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hypothesis</a:t>
            </a:r>
            <a:r>
              <a:rPr sz="2600" dirty="0">
                <a:latin typeface="Constantia"/>
                <a:cs typeface="Constantia"/>
              </a:rPr>
              <a:t> 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conditional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statement </a:t>
            </a:r>
            <a:r>
              <a:rPr sz="2600" spc="-5" dirty="0">
                <a:latin typeface="Constantia"/>
                <a:cs typeface="Constantia"/>
              </a:rPr>
              <a:t>is true, </a:t>
            </a:r>
            <a:r>
              <a:rPr sz="2600" spc="-45" dirty="0">
                <a:latin typeface="Constantia"/>
                <a:cs typeface="Constantia"/>
              </a:rPr>
              <a:t>namely,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assume that </a:t>
            </a:r>
            <a:r>
              <a:rPr sz="2600" dirty="0">
                <a:latin typeface="Constantia"/>
                <a:cs typeface="Constantia"/>
              </a:rPr>
              <a:t>m and n </a:t>
            </a:r>
            <a:r>
              <a:rPr sz="2600" spc="-20" dirty="0">
                <a:latin typeface="Constantia"/>
                <a:cs typeface="Constantia"/>
              </a:rPr>
              <a:t>are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both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perfect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squares.</a:t>
            </a:r>
            <a:endParaRPr sz="2600" dirty="0">
              <a:latin typeface="Constantia"/>
              <a:cs typeface="Constantia"/>
            </a:endParaRPr>
          </a:p>
          <a:p>
            <a:pPr marL="387985" marR="97155" indent="-274320" algn="just">
              <a:lnSpc>
                <a:spcPts val="2500"/>
              </a:lnSpc>
              <a:spcBef>
                <a:spcPts val="60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8620" algn="l"/>
              </a:tabLst>
            </a:pPr>
            <a:r>
              <a:rPr sz="2600" spc="5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definition of a </a:t>
            </a:r>
            <a:r>
              <a:rPr sz="2600" spc="-5" dirty="0">
                <a:latin typeface="Constantia"/>
                <a:cs typeface="Constantia"/>
              </a:rPr>
              <a:t>perfect </a:t>
            </a:r>
            <a:r>
              <a:rPr sz="2600" spc="-10" dirty="0">
                <a:latin typeface="Constantia"/>
                <a:cs typeface="Constantia"/>
              </a:rPr>
              <a:t>square, </a:t>
            </a:r>
            <a:r>
              <a:rPr sz="2600" spc="-35" dirty="0">
                <a:latin typeface="Constantia"/>
                <a:cs typeface="Constantia"/>
              </a:rPr>
              <a:t>It </a:t>
            </a:r>
            <a:r>
              <a:rPr sz="2600" spc="-15" dirty="0">
                <a:latin typeface="Constantia"/>
                <a:cs typeface="Constantia"/>
              </a:rPr>
              <a:t>follows </a:t>
            </a: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550" spc="7" baseline="26143" dirty="0">
                <a:latin typeface="Constantia"/>
                <a:cs typeface="Constantia"/>
              </a:rPr>
              <a:t>2</a:t>
            </a:r>
            <a:r>
              <a:rPr sz="2550" spc="225" baseline="26143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550" spc="7" baseline="26143" dirty="0">
                <a:latin typeface="Constantia"/>
                <a:cs typeface="Constantia"/>
              </a:rPr>
              <a:t>2</a:t>
            </a:r>
            <a:r>
              <a:rPr sz="2600" spc="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388620" indent="-274320" algn="just"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8620" algn="l"/>
              </a:tabLst>
            </a:pPr>
            <a:r>
              <a:rPr sz="2600" spc="-6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ul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ip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yin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550" spc="15" baseline="26143" dirty="0">
                <a:latin typeface="Constantia"/>
                <a:cs typeface="Constantia"/>
              </a:rPr>
              <a:t>2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550" spc="15" baseline="26143" dirty="0">
                <a:latin typeface="Constantia"/>
                <a:cs typeface="Constantia"/>
              </a:rPr>
              <a:t>2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387985" marR="106680" indent="-274320" algn="just">
              <a:lnSpc>
                <a:spcPts val="2500"/>
              </a:lnSpc>
              <a:spcBef>
                <a:spcPts val="60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8620" algn="l"/>
              </a:tabLst>
            </a:pPr>
            <a:r>
              <a:rPr sz="2600" spc="-15" dirty="0">
                <a:latin typeface="Constantia"/>
                <a:cs typeface="Constantia"/>
              </a:rPr>
              <a:t>Hence,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mn</a:t>
            </a:r>
            <a:r>
              <a:rPr sz="2600" dirty="0">
                <a:latin typeface="Constantia"/>
                <a:cs typeface="Constantia"/>
              </a:rPr>
              <a:t> =</a:t>
            </a:r>
            <a:r>
              <a:rPr sz="2600" spc="5" dirty="0">
                <a:latin typeface="Constantia"/>
                <a:cs typeface="Constantia"/>
              </a:rPr>
              <a:t> s</a:t>
            </a:r>
            <a:r>
              <a:rPr sz="2550" spc="7" baseline="26143" dirty="0">
                <a:latin typeface="Constantia"/>
                <a:cs typeface="Constantia"/>
              </a:rPr>
              <a:t>2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550" spc="7" baseline="26143" dirty="0">
                <a:latin typeface="Constantia"/>
                <a:cs typeface="Constantia"/>
              </a:rPr>
              <a:t>2</a:t>
            </a:r>
            <a:r>
              <a:rPr sz="2550" spc="15" baseline="26143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(ss)(tt)</a:t>
            </a:r>
            <a:r>
              <a:rPr sz="2600" dirty="0">
                <a:latin typeface="Constantia"/>
                <a:cs typeface="Constantia"/>
              </a:rPr>
              <a:t> =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(st)(st)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(st)</a:t>
            </a:r>
            <a:r>
              <a:rPr sz="2550" baseline="26143" dirty="0">
                <a:latin typeface="Constantia"/>
                <a:cs typeface="Constantia"/>
              </a:rPr>
              <a:t>2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ommutat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ass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ci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vity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multipl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cati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387985" marR="99060" indent="-274320" algn="just">
              <a:lnSpc>
                <a:spcPct val="8000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8620" algn="l"/>
              </a:tabLst>
            </a:pPr>
            <a:r>
              <a:rPr sz="2600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definition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perfect </a:t>
            </a:r>
            <a:r>
              <a:rPr sz="2600" spc="-10" dirty="0">
                <a:latin typeface="Constantia"/>
                <a:cs typeface="Constantia"/>
              </a:rPr>
              <a:t>square, it </a:t>
            </a:r>
            <a:r>
              <a:rPr sz="2600" spc="-20" dirty="0">
                <a:latin typeface="Constantia"/>
                <a:cs typeface="Constantia"/>
              </a:rPr>
              <a:t>follows </a:t>
            </a: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dirty="0">
                <a:latin typeface="Constantia"/>
                <a:cs typeface="Constantia"/>
              </a:rPr>
              <a:t>mn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also a </a:t>
            </a:r>
            <a:r>
              <a:rPr sz="2600" spc="-10" dirty="0">
                <a:latin typeface="Constantia"/>
                <a:cs typeface="Constantia"/>
              </a:rPr>
              <a:t>perfect </a:t>
            </a:r>
            <a:r>
              <a:rPr sz="2600" spc="-15" dirty="0">
                <a:latin typeface="Constantia"/>
                <a:cs typeface="Constantia"/>
              </a:rPr>
              <a:t>square, </a:t>
            </a:r>
            <a:r>
              <a:rPr sz="2600" spc="-5" dirty="0">
                <a:latin typeface="Constantia"/>
                <a:cs typeface="Constantia"/>
              </a:rPr>
              <a:t>because </a:t>
            </a:r>
            <a:r>
              <a:rPr sz="2600" spc="-10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is the </a:t>
            </a:r>
            <a:r>
              <a:rPr sz="2600" spc="-10" dirty="0">
                <a:latin typeface="Constantia"/>
                <a:cs typeface="Constantia"/>
              </a:rPr>
              <a:t>square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st, </a:t>
            </a:r>
            <a:r>
              <a:rPr sz="2600" spc="-5" dirty="0">
                <a:latin typeface="Constantia"/>
                <a:cs typeface="Constantia"/>
              </a:rPr>
              <a:t> which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integer.</a:t>
            </a:r>
            <a:endParaRPr sz="2600" dirty="0">
              <a:latin typeface="Constantia"/>
              <a:cs typeface="Constantia"/>
            </a:endParaRPr>
          </a:p>
          <a:p>
            <a:pPr marL="387985" marR="96520" indent="-274320" algn="just">
              <a:lnSpc>
                <a:spcPts val="2500"/>
              </a:lnSpc>
              <a:spcBef>
                <a:spcPts val="60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8620" algn="l"/>
              </a:tabLst>
            </a:pP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proved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dirty="0">
                <a:latin typeface="Constantia"/>
                <a:cs typeface="Constantia"/>
              </a:rPr>
              <a:t> m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both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perfect </a:t>
            </a:r>
            <a:r>
              <a:rPr sz="2600" spc="-5" dirty="0">
                <a:latin typeface="Constantia"/>
                <a:cs typeface="Constantia"/>
              </a:rPr>
              <a:t> squares,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also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perfect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square.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88810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0" dirty="0">
                <a:latin typeface="Calibri"/>
                <a:cs typeface="Calibri"/>
              </a:rPr>
              <a:t>Indirect</a:t>
            </a:r>
            <a:r>
              <a:rPr sz="5000" b="1" spc="-75" dirty="0">
                <a:latin typeface="Calibri"/>
                <a:cs typeface="Calibri"/>
              </a:rPr>
              <a:t> </a:t>
            </a:r>
            <a:r>
              <a:rPr sz="5000" b="1" spc="-20" dirty="0">
                <a:latin typeface="Calibri"/>
                <a:cs typeface="Calibri"/>
              </a:rPr>
              <a:t>Proofs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10830" cy="2166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Direct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begin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premises,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continue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deductions,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conclusion.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Attempts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proofs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often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reach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dead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ends</a:t>
            </a:r>
          </a:p>
          <a:p>
            <a:pPr marL="286385" marR="429259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Proofs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do</a:t>
            </a:r>
            <a:r>
              <a:rPr sz="2600" b="1" spc="-7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not</a:t>
            </a:r>
            <a:r>
              <a:rPr sz="2600" b="1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start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premises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conclusion,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indirect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proofs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181855" y="4562855"/>
            <a:ext cx="4361815" cy="2152015"/>
            <a:chOff x="4181855" y="4562855"/>
            <a:chExt cx="4361815" cy="215201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0999" y="4571999"/>
              <a:ext cx="4343400" cy="2133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86427" y="4567427"/>
              <a:ext cx="4352925" cy="2143125"/>
            </a:xfrm>
            <a:custGeom>
              <a:avLst/>
              <a:gdLst/>
              <a:ahLst/>
              <a:cxnLst/>
              <a:rect l="l" t="t" r="r" b="b"/>
              <a:pathLst>
                <a:path w="4352925" h="2143125">
                  <a:moveTo>
                    <a:pt x="0" y="2142744"/>
                  </a:moveTo>
                  <a:lnTo>
                    <a:pt x="4352544" y="214274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2142744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143" y="609600"/>
            <a:ext cx="8363711" cy="36012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644397"/>
            <a:ext cx="85909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Prove</a:t>
            </a:r>
            <a:r>
              <a:rPr sz="3200" spc="-30" dirty="0"/>
              <a:t> </a:t>
            </a:r>
            <a:r>
              <a:rPr sz="3200" spc="-10" dirty="0"/>
              <a:t>that</a:t>
            </a:r>
            <a:r>
              <a:rPr sz="3200" spc="10" dirty="0"/>
              <a:t> </a:t>
            </a:r>
            <a:r>
              <a:rPr sz="3200" dirty="0"/>
              <a:t>if </a:t>
            </a:r>
            <a:r>
              <a:rPr sz="3200" i="1" dirty="0">
                <a:latin typeface="Calibri"/>
                <a:cs typeface="Calibri"/>
              </a:rPr>
              <a:t>n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is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integer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and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3n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+ 2 is </a:t>
            </a:r>
            <a:r>
              <a:rPr sz="3200" i="1" spc="-5" dirty="0">
                <a:latin typeface="Calibri"/>
                <a:cs typeface="Calibri"/>
              </a:rPr>
              <a:t>odd,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then n </a:t>
            </a:r>
            <a:r>
              <a:rPr sz="3200" i="1" spc="-7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is</a:t>
            </a:r>
            <a:r>
              <a:rPr sz="3200" i="1" spc="-5" dirty="0">
                <a:latin typeface="Calibri"/>
                <a:cs typeface="Calibri"/>
              </a:rPr>
              <a:t> odd.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63" y="1752600"/>
            <a:ext cx="7988807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14400"/>
            <a:ext cx="7830311" cy="838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057400"/>
            <a:ext cx="7830311" cy="40584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914400"/>
            <a:ext cx="7915656" cy="8961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544" y="2362200"/>
            <a:ext cx="8058911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7339" y="1661160"/>
            <a:ext cx="6804659" cy="141427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00" y="914400"/>
            <a:ext cx="7467600" cy="762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5800" y="2353055"/>
            <a:ext cx="7467600" cy="282854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56013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latin typeface="Calibri"/>
                <a:cs typeface="Calibri"/>
              </a:rPr>
              <a:t>Proofs</a:t>
            </a:r>
            <a:r>
              <a:rPr b="1" spc="-15" dirty="0">
                <a:latin typeface="Calibri"/>
                <a:cs typeface="Calibri"/>
              </a:rPr>
              <a:t> by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Contradiction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40" y="1156461"/>
            <a:ext cx="8528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247140" algn="l"/>
                <a:tab pos="1724025" algn="l"/>
                <a:tab pos="3653790" algn="l"/>
                <a:tab pos="4041140" algn="l"/>
                <a:tab pos="4955540" algn="l"/>
                <a:tab pos="5462905" algn="l"/>
                <a:tab pos="6048375" algn="l"/>
                <a:tab pos="6720840" algn="l"/>
                <a:tab pos="7437120" algn="l"/>
                <a:tab pos="8359140" algn="l"/>
              </a:tabLst>
            </a:pPr>
            <a:r>
              <a:rPr sz="2400" i="1" dirty="0">
                <a:latin typeface="Constantia"/>
                <a:cs typeface="Constantia"/>
              </a:rPr>
              <a:t>A	p</a:t>
            </a:r>
            <a:r>
              <a:rPr sz="2400" i="1" spc="-35" dirty="0">
                <a:latin typeface="Constantia"/>
                <a:cs typeface="Constantia"/>
              </a:rPr>
              <a:t>r</a:t>
            </a:r>
            <a:r>
              <a:rPr sz="2400" i="1" spc="-5" dirty="0">
                <a:latin typeface="Constantia"/>
                <a:cs typeface="Constantia"/>
              </a:rPr>
              <a:t>o</a:t>
            </a:r>
            <a:r>
              <a:rPr sz="2400" i="1" spc="5" dirty="0">
                <a:latin typeface="Constantia"/>
                <a:cs typeface="Constantia"/>
              </a:rPr>
              <a:t>o</a:t>
            </a:r>
            <a:r>
              <a:rPr sz="2400" i="1" dirty="0">
                <a:latin typeface="Constantia"/>
                <a:cs typeface="Constantia"/>
              </a:rPr>
              <a:t>f	</a:t>
            </a:r>
            <a:r>
              <a:rPr sz="2400" i="1" spc="-25" dirty="0">
                <a:latin typeface="Constantia"/>
                <a:cs typeface="Constantia"/>
              </a:rPr>
              <a:t>b</a:t>
            </a:r>
            <a:r>
              <a:rPr sz="2400" i="1" dirty="0">
                <a:latin typeface="Constantia"/>
                <a:cs typeface="Constantia"/>
              </a:rPr>
              <a:t>y	</a:t>
            </a:r>
            <a:r>
              <a:rPr sz="2400" i="1" spc="-20" dirty="0">
                <a:latin typeface="Constantia"/>
                <a:cs typeface="Constantia"/>
              </a:rPr>
              <a:t>c</a:t>
            </a:r>
            <a:r>
              <a:rPr sz="2400" i="1" spc="-5" dirty="0">
                <a:latin typeface="Constantia"/>
                <a:cs typeface="Constantia"/>
              </a:rPr>
              <a:t>o</a:t>
            </a:r>
            <a:r>
              <a:rPr sz="2400" i="1" spc="5" dirty="0">
                <a:latin typeface="Constantia"/>
                <a:cs typeface="Constantia"/>
              </a:rPr>
              <a:t>n</a:t>
            </a:r>
            <a:r>
              <a:rPr sz="2400" i="1" spc="-5" dirty="0">
                <a:latin typeface="Constantia"/>
                <a:cs typeface="Constantia"/>
              </a:rPr>
              <a:t>t</a:t>
            </a:r>
            <a:r>
              <a:rPr sz="2400" i="1" spc="-30" dirty="0">
                <a:latin typeface="Constantia"/>
                <a:cs typeface="Constantia"/>
              </a:rPr>
              <a:t>r</a:t>
            </a:r>
            <a:r>
              <a:rPr sz="2400" i="1" dirty="0">
                <a:latin typeface="Constantia"/>
                <a:cs typeface="Constantia"/>
              </a:rPr>
              <a:t>adiction	</a:t>
            </a:r>
            <a:r>
              <a:rPr sz="2400" i="1" spc="-5" dirty="0">
                <a:latin typeface="Constantia"/>
                <a:cs typeface="Constantia"/>
              </a:rPr>
              <a:t>i</a:t>
            </a:r>
            <a:r>
              <a:rPr sz="2400" i="1" dirty="0">
                <a:latin typeface="Constantia"/>
                <a:cs typeface="Constantia"/>
              </a:rPr>
              <a:t>s	</a:t>
            </a:r>
            <a:r>
              <a:rPr sz="2400" i="1" spc="-5" dirty="0">
                <a:latin typeface="Constantia"/>
                <a:cs typeface="Constantia"/>
              </a:rPr>
              <a:t>base</a:t>
            </a:r>
            <a:r>
              <a:rPr sz="2400" i="1" dirty="0">
                <a:latin typeface="Constantia"/>
                <a:cs typeface="Constantia"/>
              </a:rPr>
              <a:t>d	on	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</a:t>
            </a:r>
            <a:r>
              <a:rPr sz="2400" i="1" dirty="0">
                <a:latin typeface="Constantia"/>
                <a:cs typeface="Constantia"/>
              </a:rPr>
              <a:t>e	</a:t>
            </a:r>
            <a:r>
              <a:rPr sz="2400" i="1" spc="-15" dirty="0">
                <a:latin typeface="Constantia"/>
                <a:cs typeface="Constantia"/>
              </a:rPr>
              <a:t>f</a:t>
            </a:r>
            <a:r>
              <a:rPr sz="2400" i="1" dirty="0">
                <a:latin typeface="Constantia"/>
                <a:cs typeface="Constantia"/>
              </a:rPr>
              <a:t>act	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ha</a:t>
            </a:r>
            <a:r>
              <a:rPr sz="2400" i="1" dirty="0">
                <a:latin typeface="Constantia"/>
                <a:cs typeface="Constantia"/>
              </a:rPr>
              <a:t>t	</a:t>
            </a:r>
            <a:r>
              <a:rPr sz="2400" i="1" spc="-5" dirty="0">
                <a:latin typeface="Constantia"/>
                <a:cs typeface="Constantia"/>
              </a:rPr>
              <a:t>ei</a:t>
            </a:r>
            <a:r>
              <a:rPr sz="2400" i="1" spc="-35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he</a:t>
            </a:r>
            <a:r>
              <a:rPr sz="2400" i="1" dirty="0">
                <a:latin typeface="Constantia"/>
                <a:cs typeface="Constantia"/>
              </a:rPr>
              <a:t>r	a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522603"/>
            <a:ext cx="175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255" algn="l"/>
              </a:tabLst>
            </a:pPr>
            <a:r>
              <a:rPr sz="2400" i="1" spc="-5" dirty="0">
                <a:latin typeface="Constantia"/>
                <a:cs typeface="Constantia"/>
              </a:rPr>
              <a:t>s</a:t>
            </a:r>
            <a:r>
              <a:rPr sz="2400" i="1" spc="-55" dirty="0">
                <a:latin typeface="Constantia"/>
                <a:cs typeface="Constantia"/>
              </a:rPr>
              <a:t>t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45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em</a:t>
            </a:r>
            <a:r>
              <a:rPr sz="2400" i="1" spc="-10" dirty="0">
                <a:latin typeface="Constantia"/>
                <a:cs typeface="Constantia"/>
              </a:rPr>
              <a:t>e</a:t>
            </a:r>
            <a:r>
              <a:rPr sz="2400" i="1" dirty="0">
                <a:latin typeface="Constantia"/>
                <a:cs typeface="Constantia"/>
              </a:rPr>
              <a:t>nt	</a:t>
            </a:r>
            <a:r>
              <a:rPr sz="2400" i="1" spc="-5" dirty="0">
                <a:latin typeface="Constantia"/>
                <a:cs typeface="Constantia"/>
              </a:rPr>
              <a:t>is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888363"/>
            <a:ext cx="161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onstantia"/>
                <a:cs typeface="Constantia"/>
              </a:rPr>
              <a:t>supposition,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777" y="1522603"/>
            <a:ext cx="3104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937894" algn="l"/>
                <a:tab pos="1339850" algn="l"/>
                <a:tab pos="1436370" algn="l"/>
                <a:tab pos="1847850" algn="l"/>
                <a:tab pos="2277110" algn="l"/>
                <a:tab pos="2827655" algn="l"/>
              </a:tabLst>
            </a:pPr>
            <a:r>
              <a:rPr sz="2400" i="1" spc="-5" dirty="0">
                <a:latin typeface="Constantia"/>
                <a:cs typeface="Constantia"/>
              </a:rPr>
              <a:t>true		</a:t>
            </a:r>
            <a:r>
              <a:rPr sz="2400" i="1" dirty="0">
                <a:latin typeface="Constantia"/>
                <a:cs typeface="Constantia"/>
              </a:rPr>
              <a:t>or		</a:t>
            </a:r>
            <a:r>
              <a:rPr sz="2400" i="1" spc="-5" dirty="0">
                <a:latin typeface="Constantia"/>
                <a:cs typeface="Constantia"/>
              </a:rPr>
              <a:t>it	is	false 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ha</a:t>
            </a:r>
            <a:r>
              <a:rPr sz="2400" i="1" dirty="0">
                <a:latin typeface="Constantia"/>
                <a:cs typeface="Constantia"/>
              </a:rPr>
              <a:t>t	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h</a:t>
            </a:r>
            <a:r>
              <a:rPr sz="2400" i="1" dirty="0">
                <a:latin typeface="Constantia"/>
                <a:cs typeface="Constantia"/>
              </a:rPr>
              <a:t>e	</a:t>
            </a:r>
            <a:r>
              <a:rPr sz="2400" i="1" spc="-5" dirty="0">
                <a:latin typeface="Constantia"/>
                <a:cs typeface="Constantia"/>
              </a:rPr>
              <a:t>s</a:t>
            </a:r>
            <a:r>
              <a:rPr sz="2400" i="1" spc="-55" dirty="0">
                <a:latin typeface="Constantia"/>
                <a:cs typeface="Constantia"/>
              </a:rPr>
              <a:t>t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45" dirty="0">
                <a:latin typeface="Constantia"/>
                <a:cs typeface="Constantia"/>
              </a:rPr>
              <a:t>t</a:t>
            </a:r>
            <a:r>
              <a:rPr sz="2400" i="1" spc="-5" dirty="0">
                <a:latin typeface="Constantia"/>
                <a:cs typeface="Constantia"/>
              </a:rPr>
              <a:t>em</a:t>
            </a:r>
            <a:r>
              <a:rPr sz="2400" i="1" spc="-10" dirty="0">
                <a:latin typeface="Constantia"/>
                <a:cs typeface="Constantia"/>
              </a:rPr>
              <a:t>e</a:t>
            </a:r>
            <a:r>
              <a:rPr sz="2400" i="1" dirty="0">
                <a:latin typeface="Constantia"/>
                <a:cs typeface="Constantia"/>
              </a:rPr>
              <a:t>nt	</a:t>
            </a:r>
            <a:r>
              <a:rPr sz="2400" i="1" spc="-25" dirty="0">
                <a:latin typeface="Constantia"/>
                <a:cs typeface="Constantia"/>
              </a:rPr>
              <a:t>to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1416" y="1522603"/>
            <a:ext cx="3673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0"/>
              </a:spcBef>
              <a:tabLst>
                <a:tab pos="667385" algn="l"/>
                <a:tab pos="1329055" algn="l"/>
                <a:tab pos="1731645" algn="l"/>
                <a:tab pos="2131060" algn="l"/>
                <a:tab pos="2216150" algn="l"/>
                <a:tab pos="2993390" algn="l"/>
                <a:tab pos="3249930" algn="l"/>
              </a:tabLst>
            </a:pPr>
            <a:r>
              <a:rPr sz="2400" i="1" spc="-5" dirty="0">
                <a:latin typeface="Constantia"/>
                <a:cs typeface="Constantia"/>
              </a:rPr>
              <a:t>bu</a:t>
            </a:r>
            <a:r>
              <a:rPr sz="2400" i="1" dirty="0">
                <a:latin typeface="Constantia"/>
                <a:cs typeface="Constantia"/>
              </a:rPr>
              <a:t>t	</a:t>
            </a:r>
            <a:r>
              <a:rPr sz="2400" i="1" spc="5" dirty="0">
                <a:latin typeface="Constantia"/>
                <a:cs typeface="Constantia"/>
              </a:rPr>
              <a:t>no</a:t>
            </a:r>
            <a:r>
              <a:rPr sz="2400" i="1" dirty="0">
                <a:latin typeface="Constantia"/>
                <a:cs typeface="Constantia"/>
              </a:rPr>
              <a:t>t	</a:t>
            </a:r>
            <a:r>
              <a:rPr sz="2400" i="1" spc="-5" dirty="0">
                <a:latin typeface="Constantia"/>
                <a:cs typeface="Constantia"/>
              </a:rPr>
              <a:t>b</a:t>
            </a:r>
            <a:r>
              <a:rPr sz="2400" i="1" dirty="0">
                <a:latin typeface="Constantia"/>
                <a:cs typeface="Constantia"/>
              </a:rPr>
              <a:t>o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dirty="0">
                <a:latin typeface="Constantia"/>
                <a:cs typeface="Constantia"/>
              </a:rPr>
              <a:t>h.		</a:t>
            </a:r>
            <a:r>
              <a:rPr sz="2400" i="1" spc="-40" dirty="0">
                <a:latin typeface="Constantia"/>
                <a:cs typeface="Constantia"/>
              </a:rPr>
              <a:t>H</a:t>
            </a:r>
            <a:r>
              <a:rPr sz="2400" i="1" dirty="0">
                <a:latin typeface="Constantia"/>
                <a:cs typeface="Constantia"/>
              </a:rPr>
              <a:t>en</a:t>
            </a:r>
            <a:r>
              <a:rPr sz="2400" i="1" spc="-15" dirty="0">
                <a:latin typeface="Constantia"/>
                <a:cs typeface="Constantia"/>
              </a:rPr>
              <a:t>c</a:t>
            </a:r>
            <a:r>
              <a:rPr sz="2400" i="1" dirty="0">
                <a:latin typeface="Constantia"/>
                <a:cs typeface="Constantia"/>
              </a:rPr>
              <a:t>e	</a:t>
            </a:r>
            <a:r>
              <a:rPr sz="2400" i="1" spc="-40" dirty="0">
                <a:latin typeface="Constantia"/>
                <a:cs typeface="Constantia"/>
              </a:rPr>
              <a:t>t</a:t>
            </a:r>
            <a:r>
              <a:rPr sz="2400" i="1" spc="5" dirty="0">
                <a:latin typeface="Constantia"/>
                <a:cs typeface="Constantia"/>
              </a:rPr>
              <a:t>h</a:t>
            </a:r>
            <a:r>
              <a:rPr sz="2400" i="1" dirty="0">
                <a:latin typeface="Constantia"/>
                <a:cs typeface="Constantia"/>
              </a:rPr>
              <a:t>e  be	</a:t>
            </a:r>
            <a:r>
              <a:rPr sz="2400" i="1" spc="-44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p</a:t>
            </a:r>
            <a:r>
              <a:rPr sz="2400" i="1" spc="-35" dirty="0">
                <a:latin typeface="Constantia"/>
                <a:cs typeface="Constantia"/>
              </a:rPr>
              <a:t>r</a:t>
            </a:r>
            <a:r>
              <a:rPr sz="2400" i="1" spc="-25" dirty="0">
                <a:latin typeface="Constantia"/>
                <a:cs typeface="Constantia"/>
              </a:rPr>
              <a:t>o</a:t>
            </a:r>
            <a:r>
              <a:rPr sz="2400" i="1" spc="-45" dirty="0">
                <a:latin typeface="Constantia"/>
                <a:cs typeface="Constantia"/>
              </a:rPr>
              <a:t>v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i="1" dirty="0">
                <a:latin typeface="Constantia"/>
                <a:cs typeface="Constantia"/>
              </a:rPr>
              <a:t>d	</a:t>
            </a:r>
            <a:r>
              <a:rPr sz="2400" i="1" spc="-5" dirty="0">
                <a:latin typeface="Constantia"/>
                <a:cs typeface="Constantia"/>
              </a:rPr>
              <a:t>i</a:t>
            </a:r>
            <a:r>
              <a:rPr sz="2400" i="1" dirty="0">
                <a:latin typeface="Constantia"/>
                <a:cs typeface="Constantia"/>
              </a:rPr>
              <a:t>s	</a:t>
            </a:r>
            <a:r>
              <a:rPr sz="2400" i="1" spc="-15" dirty="0">
                <a:latin typeface="Constantia"/>
                <a:cs typeface="Constantia"/>
              </a:rPr>
              <a:t>f</a:t>
            </a:r>
            <a:r>
              <a:rPr sz="2400" i="1" spc="10" dirty="0">
                <a:latin typeface="Constantia"/>
                <a:cs typeface="Constantia"/>
              </a:rPr>
              <a:t>a</a:t>
            </a:r>
            <a:r>
              <a:rPr sz="2400" i="1" dirty="0">
                <a:latin typeface="Constantia"/>
                <a:cs typeface="Constantia"/>
              </a:rPr>
              <a:t>lse,	lea</a:t>
            </a:r>
            <a:r>
              <a:rPr sz="2400" i="1" spc="10" dirty="0">
                <a:latin typeface="Constantia"/>
                <a:cs typeface="Constantia"/>
              </a:rPr>
              <a:t>d</a:t>
            </a:r>
            <a:r>
              <a:rPr sz="2400" i="1" dirty="0">
                <a:latin typeface="Constantia"/>
                <a:cs typeface="Constantia"/>
              </a:rPr>
              <a:t>s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254122"/>
            <a:ext cx="852932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onstantia"/>
                <a:cs typeface="Constantia"/>
              </a:rPr>
              <a:t>logically </a:t>
            </a:r>
            <a:r>
              <a:rPr sz="2400" i="1" spc="-15" dirty="0">
                <a:latin typeface="Constantia"/>
                <a:cs typeface="Constantia"/>
              </a:rPr>
              <a:t>to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i="1" spc="-5" dirty="0">
                <a:latin typeface="Constantia"/>
                <a:cs typeface="Constantia"/>
              </a:rPr>
              <a:t>contradiction, impossibility </a:t>
            </a:r>
            <a:r>
              <a:rPr sz="2400" i="1" dirty="0">
                <a:latin typeface="Constantia"/>
                <a:cs typeface="Constantia"/>
              </a:rPr>
              <a:t>or </a:t>
            </a:r>
            <a:r>
              <a:rPr sz="2400" i="1" spc="-20" dirty="0">
                <a:latin typeface="Constantia"/>
                <a:cs typeface="Constantia"/>
              </a:rPr>
              <a:t>absurdity, </a:t>
            </a:r>
            <a:r>
              <a:rPr sz="2400" i="1" spc="-15" dirty="0">
                <a:latin typeface="Constantia"/>
                <a:cs typeface="Constantia"/>
              </a:rPr>
              <a:t>then </a:t>
            </a:r>
            <a:r>
              <a:rPr sz="2400" i="1" spc="-20" dirty="0">
                <a:latin typeface="Constantia"/>
                <a:cs typeface="Constantia"/>
              </a:rPr>
              <a:t>the 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supposition must </a:t>
            </a:r>
            <a:r>
              <a:rPr sz="2400" i="1" dirty="0">
                <a:latin typeface="Constantia"/>
                <a:cs typeface="Constantia"/>
              </a:rPr>
              <a:t>be </a:t>
            </a:r>
            <a:r>
              <a:rPr sz="2400" i="1" spc="-5" dirty="0">
                <a:latin typeface="Constantia"/>
                <a:cs typeface="Constantia"/>
              </a:rPr>
              <a:t>false. </a:t>
            </a:r>
            <a:r>
              <a:rPr sz="2400" i="1" spc="-20" dirty="0">
                <a:latin typeface="Constantia"/>
                <a:cs typeface="Constantia"/>
              </a:rPr>
              <a:t>Accordingly, </a:t>
            </a:r>
            <a:r>
              <a:rPr sz="2400" i="1" spc="-15" dirty="0">
                <a:latin typeface="Constantia"/>
                <a:cs typeface="Constantia"/>
              </a:rPr>
              <a:t>the given statement </a:t>
            </a:r>
            <a:r>
              <a:rPr sz="2400" i="1" spc="-5" dirty="0">
                <a:latin typeface="Constantia"/>
                <a:cs typeface="Constantia"/>
              </a:rPr>
              <a:t>must </a:t>
            </a:r>
            <a:r>
              <a:rPr sz="2400" i="1" dirty="0">
                <a:latin typeface="Constantia"/>
                <a:cs typeface="Constantia"/>
              </a:rPr>
              <a:t> be</a:t>
            </a:r>
            <a:r>
              <a:rPr sz="2400" i="1" spc="-5" dirty="0">
                <a:latin typeface="Constantia"/>
                <a:cs typeface="Constantia"/>
              </a:rPr>
              <a:t> true.</a:t>
            </a:r>
            <a:endParaRPr sz="2400" dirty="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Constantia"/>
                <a:cs typeface="Constantia"/>
              </a:rPr>
              <a:t>The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method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of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proof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by</a:t>
            </a:r>
            <a:r>
              <a:rPr sz="2400" i="1" spc="-10" dirty="0">
                <a:latin typeface="Constantia"/>
                <a:cs typeface="Constantia"/>
              </a:rPr>
              <a:t> contradiction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may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be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summarized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as </a:t>
            </a:r>
            <a:r>
              <a:rPr sz="2400" i="1" spc="-55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follows:</a:t>
            </a:r>
            <a:endParaRPr sz="2400" dirty="0">
              <a:latin typeface="Constantia"/>
              <a:cs typeface="Constantia"/>
            </a:endParaRPr>
          </a:p>
          <a:p>
            <a:pPr marL="254635" indent="-24257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55270" algn="l"/>
              </a:tabLst>
            </a:pPr>
            <a:r>
              <a:rPr sz="2400" i="1" spc="-10" dirty="0">
                <a:latin typeface="Constantia"/>
                <a:cs typeface="Constantia"/>
              </a:rPr>
              <a:t>Suppose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the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statement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to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be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proved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is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false.</a:t>
            </a:r>
            <a:endParaRPr sz="2400" dirty="0">
              <a:latin typeface="Constantia"/>
              <a:cs typeface="Constantia"/>
            </a:endParaRPr>
          </a:p>
          <a:p>
            <a:pPr marL="302260" indent="-28956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02260" algn="l"/>
              </a:tabLst>
            </a:pPr>
            <a:r>
              <a:rPr sz="2400" i="1" spc="-10" dirty="0">
                <a:latin typeface="Constantia"/>
                <a:cs typeface="Constantia"/>
              </a:rPr>
              <a:t>Show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that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this</a:t>
            </a:r>
            <a:r>
              <a:rPr sz="2400" i="1" spc="-5" dirty="0">
                <a:latin typeface="Constantia"/>
                <a:cs typeface="Constantia"/>
              </a:rPr>
              <a:t> supposition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leads</a:t>
            </a:r>
            <a:r>
              <a:rPr sz="2400" i="1" spc="-5" dirty="0">
                <a:latin typeface="Constantia"/>
                <a:cs typeface="Constantia"/>
              </a:rPr>
              <a:t> logically</a:t>
            </a:r>
            <a:r>
              <a:rPr sz="2400" i="1" spc="1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to</a:t>
            </a:r>
            <a:r>
              <a:rPr sz="2400" i="1" dirty="0">
                <a:latin typeface="Constantia"/>
                <a:cs typeface="Constantia"/>
              </a:rPr>
              <a:t> a</a:t>
            </a:r>
            <a:r>
              <a:rPr sz="2400" i="1" spc="-5" dirty="0">
                <a:latin typeface="Constantia"/>
                <a:cs typeface="Constantia"/>
              </a:rPr>
              <a:t> contradiction.</a:t>
            </a:r>
            <a:endParaRPr sz="2400" dirty="0">
              <a:latin typeface="Constantia"/>
              <a:cs typeface="Constantia"/>
            </a:endParaRPr>
          </a:p>
          <a:p>
            <a:pPr marL="302260" indent="-28956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02260" algn="l"/>
              </a:tabLst>
            </a:pPr>
            <a:r>
              <a:rPr sz="2400" i="1" spc="-15" dirty="0">
                <a:latin typeface="Constantia"/>
                <a:cs typeface="Constantia"/>
              </a:rPr>
              <a:t>Conclude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that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the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statement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to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be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proved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is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true.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5965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Basic</a:t>
            </a:r>
            <a:r>
              <a:rPr sz="5000" spc="-90" dirty="0"/>
              <a:t> </a:t>
            </a:r>
            <a:r>
              <a:rPr sz="5000" dirty="0"/>
              <a:t>Idea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8001000" cy="3672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Ass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ro</a:t>
            </a:r>
            <a:r>
              <a:rPr sz="2600" spc="-5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f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15" dirty="0">
                <a:latin typeface="Constantia"/>
                <a:cs typeface="Constantia"/>
              </a:rPr>
              <a:t>l</a:t>
            </a:r>
            <a:r>
              <a:rPr sz="2600" i="1" spc="-5" dirty="0">
                <a:latin typeface="Constantia"/>
                <a:cs typeface="Constantia"/>
              </a:rPr>
              <a:t>se,  </a:t>
            </a:r>
            <a:r>
              <a:rPr sz="2600" i="1" dirty="0">
                <a:latin typeface="Constantia"/>
                <a:cs typeface="Constantia"/>
              </a:rPr>
              <a:t>and </a:t>
            </a:r>
            <a:r>
              <a:rPr sz="2600" i="1" spc="-10" dirty="0">
                <a:latin typeface="Constantia"/>
                <a:cs typeface="Constantia"/>
              </a:rPr>
              <a:t>then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show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assumption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leads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nonsense!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Constantia"/>
              <a:cs typeface="Constantia"/>
            </a:endParaRPr>
          </a:p>
          <a:p>
            <a:pPr marL="12700" marR="4834890">
              <a:lnSpc>
                <a:spcPct val="120000"/>
              </a:lnSpc>
            </a:pP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 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clud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  w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assu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</a:t>
            </a:r>
            <a:r>
              <a:rPr sz="2600" dirty="0">
                <a:latin typeface="Constantia"/>
                <a:cs typeface="Constantia"/>
              </a:rPr>
              <a:t>sta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ement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false,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statement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must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true.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258055" y="2810255"/>
            <a:ext cx="4704715" cy="2266315"/>
            <a:chOff x="4258055" y="2810255"/>
            <a:chExt cx="4704715" cy="226631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199" y="2819399"/>
              <a:ext cx="4686300" cy="2247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62627" y="2814827"/>
              <a:ext cx="4695825" cy="2257425"/>
            </a:xfrm>
            <a:custGeom>
              <a:avLst/>
              <a:gdLst/>
              <a:ahLst/>
              <a:cxnLst/>
              <a:rect l="l" t="t" r="r" b="b"/>
              <a:pathLst>
                <a:path w="4695825" h="2257425">
                  <a:moveTo>
                    <a:pt x="0" y="2257044"/>
                  </a:moveTo>
                  <a:lnTo>
                    <a:pt x="4695444" y="2257044"/>
                  </a:lnTo>
                  <a:lnTo>
                    <a:pt x="4695444" y="0"/>
                  </a:lnTo>
                  <a:lnTo>
                    <a:pt x="0" y="0"/>
                  </a:lnTo>
                  <a:lnTo>
                    <a:pt x="0" y="2257044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644" y="838200"/>
            <a:ext cx="7982711" cy="8092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0644" y="1905000"/>
            <a:ext cx="8011668" cy="4401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17145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5" dirty="0">
                <a:latin typeface="Calibri"/>
                <a:cs typeface="Calibri"/>
              </a:rPr>
              <a:t>P</a:t>
            </a:r>
            <a:r>
              <a:rPr sz="5000" b="1" spc="-65" dirty="0">
                <a:latin typeface="Calibri"/>
                <a:cs typeface="Calibri"/>
              </a:rPr>
              <a:t>r</a:t>
            </a:r>
            <a:r>
              <a:rPr sz="5000" b="1" dirty="0">
                <a:latin typeface="Calibri"/>
                <a:cs typeface="Calibri"/>
              </a:rPr>
              <a:t>oo</a:t>
            </a:r>
            <a:r>
              <a:rPr sz="5000" b="1" spc="-55" dirty="0">
                <a:latin typeface="Calibri"/>
                <a:cs typeface="Calibri"/>
              </a:rPr>
              <a:t>f</a:t>
            </a:r>
            <a:r>
              <a:rPr sz="5000" b="1" dirty="0">
                <a:latin typeface="Calibri"/>
                <a:cs typeface="Calibri"/>
              </a:rPr>
              <a:t>s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75843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valid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argument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establishes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truth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mathematical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statement.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215317"/>
            <a:ext cx="4302760" cy="22593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Ingredients:</a:t>
            </a:r>
            <a:endParaRPr sz="26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hypotheses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theorem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axioms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assumed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true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previously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proven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theorems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rules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inference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1828" y="4196333"/>
            <a:ext cx="25908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7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3600" dirty="0">
                <a:solidFill>
                  <a:srgbClr val="FF0000"/>
                </a:solidFill>
                <a:latin typeface="Constantia"/>
                <a:cs typeface="Constantia"/>
              </a:rPr>
              <a:t>ou</a:t>
            </a:r>
            <a:r>
              <a:rPr sz="36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600" spc="-9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3600" dirty="0">
                <a:solidFill>
                  <a:srgbClr val="FF0000"/>
                </a:solidFill>
                <a:latin typeface="Constantia"/>
                <a:cs typeface="Constantia"/>
              </a:rPr>
              <a:t>et:  </a:t>
            </a:r>
            <a:r>
              <a:rPr sz="3600" spc="-5" dirty="0">
                <a:solidFill>
                  <a:srgbClr val="FF0000"/>
                </a:solidFill>
                <a:latin typeface="Constantia"/>
                <a:cs typeface="Constantia"/>
              </a:rPr>
              <a:t>truth </a:t>
            </a:r>
            <a:r>
              <a:rPr sz="3600" dirty="0">
                <a:solidFill>
                  <a:srgbClr val="FF0000"/>
                </a:solidFill>
                <a:latin typeface="Constantia"/>
                <a:cs typeface="Constantia"/>
              </a:rPr>
              <a:t>of </a:t>
            </a:r>
            <a:r>
              <a:rPr sz="3600" spc="-5" dirty="0">
                <a:solidFill>
                  <a:srgbClr val="FF0000"/>
                </a:solidFill>
                <a:latin typeface="Constantia"/>
                <a:cs typeface="Constantia"/>
              </a:rPr>
              <a:t>the </a:t>
            </a:r>
            <a:r>
              <a:rPr sz="36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Constantia"/>
                <a:cs typeface="Constantia"/>
              </a:rPr>
              <a:t>statement </a:t>
            </a:r>
            <a:r>
              <a:rPr sz="36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Constantia"/>
                <a:cs typeface="Constantia"/>
              </a:rPr>
              <a:t>being</a:t>
            </a:r>
            <a:r>
              <a:rPr sz="36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600" spc="-35" dirty="0">
                <a:solidFill>
                  <a:srgbClr val="FF0000"/>
                </a:solidFill>
                <a:latin typeface="Constantia"/>
                <a:cs typeface="Constantia"/>
              </a:rPr>
              <a:t>proved</a:t>
            </a:r>
            <a:endParaRPr sz="3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8136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Usefulness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67498"/>
            <a:ext cx="7196455" cy="41529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Computer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Science</a:t>
            </a:r>
            <a:endParaRPr sz="26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Verifying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computer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correct.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Establishing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operating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systems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secure.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Making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inferences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artificial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intelligence.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Showing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system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specifications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consistent.</a:t>
            </a:r>
            <a:endParaRPr sz="24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Font typeface="Segoe UI Symbol"/>
              <a:buChar char="⚫"/>
            </a:pPr>
            <a:endParaRPr sz="305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Mathematics</a:t>
            </a:r>
            <a:endParaRPr sz="26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Defining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Formalism.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Providing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specification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common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language.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Justification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results.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07ED-D7F5-401A-8D67-76C6332D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692497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9BE32-0765-4B22-889C-F8A13027C099}"/>
              </a:ext>
            </a:extLst>
          </p:cNvPr>
          <p:cNvSpPr txBox="1"/>
          <p:nvPr/>
        </p:nvSpPr>
        <p:spPr>
          <a:xfrm>
            <a:off x="401611" y="1118962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2200" dirty="0"/>
              <a:t>An integer n is even if, and only if, n = 2k for some integer 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D7C8A-D7DB-428D-8538-AE4353A54741}"/>
              </a:ext>
            </a:extLst>
          </p:cNvPr>
          <p:cNvSpPr txBox="1"/>
          <p:nvPr/>
        </p:nvSpPr>
        <p:spPr>
          <a:xfrm>
            <a:off x="419100" y="162508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2. An integer n is odd if, and only if, n = 2k + 1 for some integer k.</a:t>
            </a:r>
          </a:p>
          <a:p>
            <a:r>
              <a:rPr lang="en-US" dirty="0"/>
              <a:t> 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7A2C8-F384-488D-8256-1BB2F07ACFDA}"/>
              </a:ext>
            </a:extLst>
          </p:cNvPr>
          <p:cNvSpPr txBox="1"/>
          <p:nvPr/>
        </p:nvSpPr>
        <p:spPr>
          <a:xfrm>
            <a:off x="419100" y="2107803"/>
            <a:ext cx="8420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 An integer n is prime if, and only if, n &gt; 1 and for all positive integers</a:t>
            </a:r>
          </a:p>
          <a:p>
            <a:r>
              <a:rPr lang="en-US" sz="2200" dirty="0"/>
              <a:t>r and s, if n = </a:t>
            </a:r>
            <a:r>
              <a:rPr lang="en-US" sz="2200" dirty="0" err="1"/>
              <a:t>r·s</a:t>
            </a:r>
            <a:r>
              <a:rPr lang="en-US" sz="2200" dirty="0"/>
              <a:t>, then r = 1 or s = 1.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48A4B-9736-4C9C-91E0-DA61D5640EC6}"/>
              </a:ext>
            </a:extLst>
          </p:cNvPr>
          <p:cNvSpPr txBox="1"/>
          <p:nvPr/>
        </p:nvSpPr>
        <p:spPr>
          <a:xfrm>
            <a:off x="451579" y="2839084"/>
            <a:ext cx="8498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4. An integer n &gt; 1 is composite if, and only if, n = </a:t>
            </a:r>
            <a:r>
              <a:rPr lang="en-US" sz="2200" dirty="0" err="1"/>
              <a:t>r·s</a:t>
            </a:r>
            <a:r>
              <a:rPr lang="en-US" sz="2200" dirty="0"/>
              <a:t> for some positive  integers r and s with r ≠ 1 and s ≠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82E26-0BBA-4E0C-A3DE-611ADBCA0108}"/>
              </a:ext>
            </a:extLst>
          </p:cNvPr>
          <p:cNvSpPr txBox="1"/>
          <p:nvPr/>
        </p:nvSpPr>
        <p:spPr>
          <a:xfrm>
            <a:off x="467505" y="3535106"/>
            <a:ext cx="8174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5. A real number r is rational if, and only if, r= 𝑏 for some integers a and b with b ≠ 0.</a:t>
            </a:r>
          </a:p>
          <a:p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D1F85-3BF1-4474-A5C8-0171869CA24C}"/>
              </a:ext>
            </a:extLst>
          </p:cNvPr>
          <p:cNvSpPr txBox="1"/>
          <p:nvPr/>
        </p:nvSpPr>
        <p:spPr>
          <a:xfrm>
            <a:off x="489990" y="4322802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6. If n and d are integers and d ≠ 0, then d divides n, written </a:t>
            </a:r>
            <a:r>
              <a:rPr lang="en-US" sz="2200" dirty="0" err="1"/>
              <a:t>d|n</a:t>
            </a:r>
            <a:r>
              <a:rPr lang="en-US" sz="2200" dirty="0"/>
              <a:t> if, and</a:t>
            </a:r>
          </a:p>
          <a:p>
            <a:r>
              <a:rPr lang="en-US" sz="2200" dirty="0"/>
              <a:t>only if, n = </a:t>
            </a:r>
            <a:r>
              <a:rPr lang="en-US" sz="2200" dirty="0" err="1"/>
              <a:t>d.k</a:t>
            </a:r>
            <a:r>
              <a:rPr lang="en-US" sz="2200" dirty="0"/>
              <a:t> for some integers k.</a:t>
            </a:r>
          </a:p>
          <a:p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DD9D9-6B18-4EE9-9539-6D5644BC727C}"/>
              </a:ext>
            </a:extLst>
          </p:cNvPr>
          <p:cNvSpPr txBox="1"/>
          <p:nvPr/>
        </p:nvSpPr>
        <p:spPr>
          <a:xfrm>
            <a:off x="514978" y="5215735"/>
            <a:ext cx="8139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7. An integer n is called a perfect square if, and only if, n = 𝑘^2  for some  integer k.</a:t>
            </a:r>
          </a:p>
        </p:txBody>
      </p:sp>
    </p:spTree>
    <p:extLst>
      <p:ext uri="{BB962C8B-B14F-4D97-AF65-F5344CB8AC3E}">
        <p14:creationId xmlns:p14="http://schemas.microsoft.com/office/powerpoint/2010/main" val="36000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26149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Definitions</a:t>
            </a:r>
          </a:p>
        </p:txBody>
      </p:sp>
      <p:sp>
        <p:nvSpPr>
          <p:cNvPr id="9" name="object 9"/>
          <p:cNvSpPr/>
          <p:nvPr/>
        </p:nvSpPr>
        <p:spPr>
          <a:xfrm>
            <a:off x="5929884" y="4005071"/>
            <a:ext cx="132715" cy="18415"/>
          </a:xfrm>
          <a:custGeom>
            <a:avLst/>
            <a:gdLst/>
            <a:ahLst/>
            <a:cxnLst/>
            <a:rect l="l" t="t" r="r" b="b"/>
            <a:pathLst>
              <a:path w="132714" h="18414">
                <a:moveTo>
                  <a:pt x="132587" y="0"/>
                </a:moveTo>
                <a:lnTo>
                  <a:pt x="0" y="0"/>
                </a:lnTo>
                <a:lnTo>
                  <a:pt x="0" y="18287"/>
                </a:lnTo>
                <a:lnTo>
                  <a:pt x="132587" y="18287"/>
                </a:lnTo>
                <a:lnTo>
                  <a:pt x="132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918072" y="3714369"/>
            <a:ext cx="153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200" dirty="0">
                <a:latin typeface="Cambria Math"/>
                <a:cs typeface="Cambria Math"/>
              </a:rPr>
              <a:t>𝑎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840" y="1319745"/>
            <a:ext cx="8560435" cy="48571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8920" indent="-224154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249554" algn="l"/>
              </a:tabLst>
            </a:pPr>
            <a:r>
              <a:rPr sz="2200" spc="-10" dirty="0">
                <a:latin typeface="Constantia"/>
                <a:cs typeface="Constantia"/>
              </a:rPr>
              <a:t>An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even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if,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only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if,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 2k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some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k.</a:t>
            </a:r>
            <a:endParaRPr sz="2200" dirty="0">
              <a:latin typeface="Constantia"/>
              <a:cs typeface="Constantia"/>
            </a:endParaRPr>
          </a:p>
          <a:p>
            <a:pPr marL="297815" indent="-2730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8450" algn="l"/>
              </a:tabLst>
            </a:pP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odd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if,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only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if,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2k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some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k.</a:t>
            </a:r>
            <a:endParaRPr sz="2200" dirty="0">
              <a:latin typeface="Constantia"/>
              <a:cs typeface="Constantia"/>
            </a:endParaRPr>
          </a:p>
          <a:p>
            <a:pPr marL="300990" indent="-276225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301625" algn="l"/>
              </a:tabLst>
            </a:pP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integer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 </a:t>
            </a:r>
            <a:r>
              <a:rPr sz="2200" spc="-10" dirty="0">
                <a:latin typeface="Constantia"/>
                <a:cs typeface="Constantia"/>
              </a:rPr>
              <a:t>prime </a:t>
            </a:r>
            <a:r>
              <a:rPr sz="2200" spc="-20" dirty="0">
                <a:latin typeface="Constantia"/>
                <a:cs typeface="Constantia"/>
              </a:rPr>
              <a:t>if,</a:t>
            </a:r>
            <a:r>
              <a:rPr sz="2200" spc="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and</a:t>
            </a:r>
            <a:r>
              <a:rPr sz="2200" spc="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only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if,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&gt;</a:t>
            </a:r>
            <a:r>
              <a:rPr sz="2200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and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for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positive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</a:t>
            </a:r>
            <a:endParaRPr sz="2200" dirty="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</a:pP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r·</a:t>
            </a:r>
            <a:r>
              <a:rPr sz="2200" spc="-35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 1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 </a:t>
            </a:r>
            <a:r>
              <a:rPr sz="2200" spc="-10" dirty="0">
                <a:latin typeface="Constantia"/>
                <a:cs typeface="Constantia"/>
              </a:rPr>
              <a:t>1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 marL="25400" marR="227965">
              <a:lnSpc>
                <a:spcPct val="120000"/>
              </a:lnSpc>
              <a:spcBef>
                <a:spcPts val="5"/>
              </a:spcBef>
              <a:buAutoNum type="arabicPeriod" startAt="4"/>
              <a:tabLst>
                <a:tab pos="310515" algn="l"/>
              </a:tabLst>
            </a:pP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&gt;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composite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if,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only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if,</a:t>
            </a:r>
            <a:r>
              <a:rPr sz="2200" spc="-5" dirty="0">
                <a:latin typeface="Constantia"/>
                <a:cs typeface="Constantia"/>
              </a:rPr>
              <a:t> 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r·s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some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positive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50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ers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h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≠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≠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1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1055"/>
              </a:spcBef>
              <a:buAutoNum type="arabicPeriod" startAt="4"/>
              <a:tabLst>
                <a:tab pos="299720" algn="l"/>
              </a:tabLst>
            </a:pP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real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number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rational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if,</a:t>
            </a:r>
            <a:r>
              <a:rPr sz="2200" spc="-10" dirty="0">
                <a:latin typeface="Constantia"/>
                <a:cs typeface="Constantia"/>
              </a:rPr>
              <a:t> and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only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if,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r= </a:t>
            </a:r>
            <a:r>
              <a:rPr sz="2400" spc="150" baseline="-38194" dirty="0">
                <a:latin typeface="Cambria Math"/>
                <a:cs typeface="Cambria Math"/>
              </a:rPr>
              <a:t>𝑏</a:t>
            </a:r>
            <a:r>
              <a:rPr sz="2400" spc="390" baseline="-38194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some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integers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and</a:t>
            </a:r>
            <a:endParaRPr sz="2200" dirty="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545"/>
              </a:spcBef>
            </a:pPr>
            <a:r>
              <a:rPr sz="2200" spc="-5" dirty="0">
                <a:latin typeface="Constantia"/>
                <a:cs typeface="Constantia"/>
              </a:rPr>
              <a:t>b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≠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0.</a:t>
            </a:r>
          </a:p>
          <a:p>
            <a:pPr marL="317500" indent="-292735">
              <a:lnSpc>
                <a:spcPct val="100000"/>
              </a:lnSpc>
              <a:spcBef>
                <a:spcPts val="525"/>
              </a:spcBef>
              <a:buAutoNum type="arabicPeriod" startAt="6"/>
              <a:tabLst>
                <a:tab pos="318135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≠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0,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divides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n,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written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d|n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if,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endParaRPr sz="2200" dirty="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onstantia"/>
                <a:cs typeface="Constantia"/>
              </a:rPr>
              <a:t>on</a:t>
            </a:r>
            <a:r>
              <a:rPr sz="2200" spc="-3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40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d.k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some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</a:t>
            </a:r>
            <a:r>
              <a:rPr sz="2200" spc="-3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ers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k.</a:t>
            </a:r>
            <a:endParaRPr sz="2200" dirty="0">
              <a:latin typeface="Constantia"/>
              <a:cs typeface="Constantia"/>
            </a:endParaRPr>
          </a:p>
          <a:p>
            <a:pPr marL="25400" marR="184150">
              <a:lnSpc>
                <a:spcPct val="119500"/>
              </a:lnSpc>
              <a:spcBef>
                <a:spcPts val="25"/>
              </a:spcBef>
              <a:buAutoNum type="arabicPeriod" startAt="7"/>
              <a:tabLst>
                <a:tab pos="298450" algn="l"/>
              </a:tabLst>
            </a:pPr>
            <a:r>
              <a:rPr sz="2200" spc="-10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50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led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per</a:t>
            </a:r>
            <a:r>
              <a:rPr sz="2200" spc="-1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ect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squa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40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</a:t>
            </a:r>
            <a:r>
              <a:rPr sz="2200" spc="-3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40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100" dirty="0">
                <a:latin typeface="Cambria Math"/>
                <a:cs typeface="Cambria Math"/>
              </a:rPr>
              <a:t>𝑘</a:t>
            </a:r>
            <a:r>
              <a:rPr sz="2400" spc="60" baseline="27777" dirty="0">
                <a:latin typeface="Cambria Math"/>
                <a:cs typeface="Cambria Math"/>
              </a:rPr>
              <a:t>2</a:t>
            </a:r>
            <a:r>
              <a:rPr sz="2400" baseline="27777" dirty="0">
                <a:latin typeface="Cambria Math"/>
                <a:cs typeface="Cambria Math"/>
              </a:rPr>
              <a:t> </a:t>
            </a:r>
            <a:r>
              <a:rPr sz="2400" spc="-120" baseline="27777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some  </a:t>
            </a:r>
            <a:r>
              <a:rPr sz="2200" spc="-15" dirty="0">
                <a:latin typeface="Constantia"/>
                <a:cs typeface="Constantia"/>
              </a:rPr>
              <a:t>integer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k.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13690"/>
            <a:ext cx="3559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25" dirty="0"/>
              <a:t>Proofs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079349"/>
            <a:ext cx="7790815" cy="49320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spc="-10" dirty="0">
                <a:latin typeface="Constantia"/>
                <a:cs typeface="Constantia"/>
              </a:rPr>
              <a:t>Proving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conditional</a:t>
            </a:r>
            <a:r>
              <a:rPr sz="2400" b="1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Statements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Direct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Proofs</a:t>
            </a:r>
            <a:endParaRPr sz="20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Indirect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Proofs</a:t>
            </a:r>
            <a:endParaRPr sz="20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40"/>
              </a:spcBef>
              <a:buClr>
                <a:srgbClr val="009DD9"/>
              </a:buClr>
              <a:buSzPct val="69444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1800" b="1" spc="-10" dirty="0">
                <a:latin typeface="Constantia"/>
                <a:cs typeface="Constantia"/>
              </a:rPr>
              <a:t>Proof</a:t>
            </a:r>
            <a:r>
              <a:rPr sz="1800" b="1" spc="20" dirty="0">
                <a:latin typeface="Constantia"/>
                <a:cs typeface="Constantia"/>
              </a:rPr>
              <a:t> </a:t>
            </a:r>
            <a:r>
              <a:rPr sz="1800" b="1" spc="-10" dirty="0">
                <a:latin typeface="Constantia"/>
                <a:cs typeface="Constantia"/>
              </a:rPr>
              <a:t>by</a:t>
            </a:r>
            <a:r>
              <a:rPr sz="1800" b="1" spc="-40" dirty="0">
                <a:latin typeface="Constantia"/>
                <a:cs typeface="Constantia"/>
              </a:rPr>
              <a:t> </a:t>
            </a:r>
            <a:r>
              <a:rPr sz="1800" b="1" spc="-10" dirty="0">
                <a:latin typeface="Constantia"/>
                <a:cs typeface="Constantia"/>
              </a:rPr>
              <a:t>Contraposition</a:t>
            </a:r>
            <a:endParaRPr sz="1800" dirty="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34"/>
              </a:spcBef>
              <a:buClr>
                <a:srgbClr val="009DD9"/>
              </a:buClr>
              <a:buSzPct val="69444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1800" b="1" spc="-5" dirty="0">
                <a:latin typeface="Constantia"/>
                <a:cs typeface="Constantia"/>
              </a:rPr>
              <a:t>Proofs</a:t>
            </a:r>
            <a:r>
              <a:rPr sz="1800" b="1" spc="-65" dirty="0">
                <a:latin typeface="Constantia"/>
                <a:cs typeface="Constantia"/>
              </a:rPr>
              <a:t> </a:t>
            </a:r>
            <a:r>
              <a:rPr sz="1800" b="1" spc="-10" dirty="0">
                <a:latin typeface="Constantia"/>
                <a:cs typeface="Constantia"/>
              </a:rPr>
              <a:t>by</a:t>
            </a:r>
            <a:r>
              <a:rPr sz="1800" b="1" spc="-65" dirty="0">
                <a:latin typeface="Constantia"/>
                <a:cs typeface="Constantia"/>
              </a:rPr>
              <a:t> </a:t>
            </a:r>
            <a:r>
              <a:rPr sz="1800" b="1" spc="-10" dirty="0">
                <a:latin typeface="Constantia"/>
                <a:cs typeface="Constantia"/>
              </a:rPr>
              <a:t>Contradiction</a:t>
            </a:r>
            <a:endParaRPr sz="18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4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spc="-10" dirty="0">
                <a:latin typeface="Constantia"/>
                <a:cs typeface="Constantia"/>
              </a:rPr>
              <a:t>Proving Non-conditional</a:t>
            </a:r>
            <a:r>
              <a:rPr sz="2400" b="1" spc="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Statements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Indirect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Proofs</a:t>
            </a:r>
            <a:endParaRPr sz="20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If-And-Only-If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Proof</a:t>
            </a:r>
            <a:endParaRPr sz="20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2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struct</a:t>
            </a:r>
            <a:r>
              <a:rPr sz="2000" spc="-25" dirty="0">
                <a:latin typeface="Constantia"/>
                <a:cs typeface="Constantia"/>
              </a:rPr>
              <a:t>i</a:t>
            </a:r>
            <a:r>
              <a:rPr sz="2000" spc="-60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1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ersus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5" dirty="0">
                <a:latin typeface="Constantia"/>
                <a:cs typeface="Constantia"/>
              </a:rPr>
              <a:t>n</a:t>
            </a:r>
            <a:r>
              <a:rPr sz="2000" spc="-5" dirty="0">
                <a:latin typeface="Constantia"/>
                <a:cs typeface="Constantia"/>
              </a:rPr>
              <a:t>-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struct</a:t>
            </a:r>
            <a:r>
              <a:rPr sz="2000" spc="-25" dirty="0">
                <a:latin typeface="Constantia"/>
                <a:cs typeface="Constantia"/>
              </a:rPr>
              <a:t>i</a:t>
            </a:r>
            <a:r>
              <a:rPr sz="2000" spc="-60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o</a:t>
            </a:r>
            <a:r>
              <a:rPr sz="2000" dirty="0">
                <a:latin typeface="Constantia"/>
                <a:cs typeface="Constantia"/>
              </a:rPr>
              <a:t>fs</a:t>
            </a: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10" dirty="0">
                <a:latin typeface="Constantia"/>
                <a:cs typeface="Constantia"/>
              </a:rPr>
              <a:t>Existence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Proofs;</a:t>
            </a:r>
            <a:r>
              <a:rPr sz="2000" spc="-10" dirty="0">
                <a:latin typeface="Constantia"/>
                <a:cs typeface="Constantia"/>
              </a:rPr>
              <a:t> Existence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Uniqueness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Proofs</a:t>
            </a:r>
            <a:endParaRPr sz="20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Disproofs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(Counterexample,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Contradiction,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Existence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Statement)</a:t>
            </a:r>
            <a:endParaRPr sz="20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Proofs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Involving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Sets</a:t>
            </a:r>
          </a:p>
          <a:p>
            <a:pPr marL="287020" indent="-274320">
              <a:lnSpc>
                <a:spcPct val="100000"/>
              </a:lnSpc>
              <a:spcBef>
                <a:spcPts val="55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b="1" spc="-5" dirty="0">
                <a:latin typeface="Constantia"/>
                <a:cs typeface="Constantia"/>
              </a:rPr>
              <a:t>Mathematical</a:t>
            </a:r>
            <a:r>
              <a:rPr sz="2400" b="1" spc="-1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Induction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4353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5" dirty="0">
                <a:latin typeface="Calibri"/>
                <a:cs typeface="Calibri"/>
              </a:rPr>
              <a:t>Direct</a:t>
            </a:r>
            <a:r>
              <a:rPr sz="5000" b="1" spc="-85" dirty="0">
                <a:latin typeface="Calibri"/>
                <a:cs typeface="Calibri"/>
              </a:rPr>
              <a:t> </a:t>
            </a:r>
            <a:r>
              <a:rPr sz="5000" b="1" spc="-20" dirty="0">
                <a:latin typeface="Calibri"/>
                <a:cs typeface="Calibri"/>
              </a:rPr>
              <a:t>Proofs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3329"/>
            <a:ext cx="7739380" cy="40468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34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Wingdings"/>
                <a:cs typeface="Wingdings"/>
              </a:rPr>
              <a:t></a:t>
            </a:r>
            <a:r>
              <a:rPr sz="2800" spc="-10" dirty="0">
                <a:latin typeface="Constantia"/>
                <a:cs typeface="Constantia"/>
              </a:rPr>
              <a:t>q</a:t>
            </a:r>
            <a:endParaRPr sz="28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step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assumption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p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is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true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subsequent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steps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using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rules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inference.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5" dirty="0">
                <a:latin typeface="Constantia"/>
                <a:cs typeface="Constantia"/>
              </a:rPr>
              <a:t>final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step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showing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q</a:t>
            </a:r>
            <a:r>
              <a:rPr sz="2400" i="1" spc="-5" dirty="0">
                <a:latin typeface="Constantia"/>
                <a:cs typeface="Constantia"/>
              </a:rPr>
              <a:t> must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also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be </a:t>
            </a:r>
            <a:r>
              <a:rPr sz="2400" i="1" spc="-10" dirty="0">
                <a:latin typeface="Constantia"/>
                <a:cs typeface="Constantia"/>
              </a:rPr>
              <a:t>true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 dirty="0">
              <a:latin typeface="Constantia"/>
              <a:cs typeface="Constantia"/>
            </a:endParaRPr>
          </a:p>
          <a:p>
            <a:pPr marL="12700" marR="4000500" algn="just">
              <a:lnSpc>
                <a:spcPct val="110000"/>
              </a:lnSpc>
            </a:pPr>
            <a:r>
              <a:rPr sz="2800" spc="-15" dirty="0">
                <a:latin typeface="Constantia"/>
                <a:cs typeface="Constantia"/>
              </a:rPr>
              <a:t>showing </a:t>
            </a:r>
            <a:r>
              <a:rPr sz="2800" spc="-10" dirty="0">
                <a:latin typeface="Constantia"/>
                <a:cs typeface="Constantia"/>
              </a:rPr>
              <a:t>that </a:t>
            </a:r>
            <a:r>
              <a:rPr sz="2800" spc="-5" dirty="0">
                <a:latin typeface="Constantia"/>
                <a:cs typeface="Constantia"/>
              </a:rPr>
              <a:t>if </a:t>
            </a:r>
            <a:r>
              <a:rPr sz="2800" i="1" spc="-5" dirty="0">
                <a:latin typeface="Constantia"/>
                <a:cs typeface="Constantia"/>
              </a:rPr>
              <a:t>p is </a:t>
            </a:r>
            <a:r>
              <a:rPr sz="2800" i="1" spc="-10" dirty="0">
                <a:latin typeface="Constantia"/>
                <a:cs typeface="Constantia"/>
              </a:rPr>
              <a:t>true, </a:t>
            </a:r>
            <a:r>
              <a:rPr sz="2800" i="1" spc="-650" dirty="0">
                <a:latin typeface="Constantia"/>
                <a:cs typeface="Constantia"/>
              </a:rPr>
              <a:t> </a:t>
            </a:r>
            <a:r>
              <a:rPr sz="2800" i="1" spc="-20" dirty="0">
                <a:latin typeface="Constantia"/>
                <a:cs typeface="Constantia"/>
              </a:rPr>
              <a:t>then </a:t>
            </a:r>
            <a:r>
              <a:rPr sz="2800" i="1" spc="-5" dirty="0">
                <a:latin typeface="Constantia"/>
                <a:cs typeface="Constantia"/>
              </a:rPr>
              <a:t>q </a:t>
            </a:r>
            <a:r>
              <a:rPr sz="2800" i="1" spc="-10" dirty="0">
                <a:latin typeface="Constantia"/>
                <a:cs typeface="Constantia"/>
              </a:rPr>
              <a:t>must </a:t>
            </a:r>
            <a:r>
              <a:rPr sz="2800" i="1" spc="-5" dirty="0">
                <a:latin typeface="Constantia"/>
                <a:cs typeface="Constantia"/>
              </a:rPr>
              <a:t>also be </a:t>
            </a:r>
            <a:r>
              <a:rPr sz="2800" i="1" spc="-10" dirty="0">
                <a:latin typeface="Constantia"/>
                <a:cs typeface="Constantia"/>
              </a:rPr>
              <a:t>true, </a:t>
            </a:r>
            <a:r>
              <a:rPr sz="2800" i="1" spc="-650" dirty="0">
                <a:latin typeface="Constantia"/>
                <a:cs typeface="Constantia"/>
              </a:rPr>
              <a:t> </a:t>
            </a:r>
            <a:r>
              <a:rPr sz="2800" i="1" spc="-5" dirty="0">
                <a:latin typeface="Constantia"/>
                <a:cs typeface="Constantia"/>
              </a:rPr>
              <a:t>so</a:t>
            </a:r>
            <a:r>
              <a:rPr sz="2800" i="1" spc="-30" dirty="0">
                <a:latin typeface="Constantia"/>
                <a:cs typeface="Constantia"/>
              </a:rPr>
              <a:t> </a:t>
            </a:r>
            <a:r>
              <a:rPr sz="2800" i="1" spc="-15" dirty="0">
                <a:latin typeface="Constantia"/>
                <a:cs typeface="Constantia"/>
              </a:rPr>
              <a:t>that </a:t>
            </a:r>
            <a:r>
              <a:rPr sz="2800" i="1" spc="-20" dirty="0">
                <a:latin typeface="Constantia"/>
                <a:cs typeface="Constantia"/>
              </a:rPr>
              <a:t>the</a:t>
            </a:r>
            <a:r>
              <a:rPr sz="2800" i="1" spc="-10" dirty="0">
                <a:latin typeface="Constantia"/>
                <a:cs typeface="Constantia"/>
              </a:rPr>
              <a:t> </a:t>
            </a:r>
            <a:r>
              <a:rPr sz="2800" i="1" spc="-5" dirty="0">
                <a:latin typeface="Constantia"/>
                <a:cs typeface="Constantia"/>
              </a:rPr>
              <a:t>combination</a:t>
            </a:r>
            <a:endParaRPr sz="2800" dirty="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Constantia"/>
                <a:cs typeface="Constantia"/>
              </a:rPr>
              <a:t>p</a:t>
            </a:r>
            <a:r>
              <a:rPr sz="2800" i="1" spc="-15" dirty="0">
                <a:latin typeface="Constantia"/>
                <a:cs typeface="Constantia"/>
              </a:rPr>
              <a:t> </a:t>
            </a:r>
            <a:r>
              <a:rPr sz="2800" i="1" spc="-5" dirty="0">
                <a:latin typeface="Constantia"/>
                <a:cs typeface="Constantia"/>
              </a:rPr>
              <a:t>true</a:t>
            </a:r>
            <a:r>
              <a:rPr sz="2800" i="1" spc="10" dirty="0">
                <a:latin typeface="Constantia"/>
                <a:cs typeface="Constantia"/>
              </a:rPr>
              <a:t> </a:t>
            </a:r>
            <a:r>
              <a:rPr sz="2800" i="1" spc="-5" dirty="0">
                <a:latin typeface="Constantia"/>
                <a:cs typeface="Constantia"/>
              </a:rPr>
              <a:t>and q </a:t>
            </a:r>
            <a:r>
              <a:rPr sz="2800" i="1" spc="-10" dirty="0">
                <a:latin typeface="Constantia"/>
                <a:cs typeface="Constantia"/>
              </a:rPr>
              <a:t>false</a:t>
            </a:r>
            <a:r>
              <a:rPr sz="2800" i="1" spc="-5" dirty="0">
                <a:latin typeface="Constantia"/>
                <a:cs typeface="Constantia"/>
              </a:rPr>
              <a:t> </a:t>
            </a:r>
            <a:r>
              <a:rPr sz="2800" i="1" spc="-15" dirty="0">
                <a:latin typeface="Constantia"/>
                <a:cs typeface="Constantia"/>
              </a:rPr>
              <a:t>never</a:t>
            </a:r>
            <a:r>
              <a:rPr sz="2800" i="1" spc="-10" dirty="0">
                <a:latin typeface="Constantia"/>
                <a:cs typeface="Constantia"/>
              </a:rPr>
              <a:t> occurs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89576" y="3800855"/>
            <a:ext cx="4011295" cy="2304415"/>
            <a:chOff x="4989576" y="3800855"/>
            <a:chExt cx="4011295" cy="230441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720" y="3809999"/>
              <a:ext cx="3992879" cy="2286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94148" y="3805427"/>
              <a:ext cx="4002404" cy="2295525"/>
            </a:xfrm>
            <a:custGeom>
              <a:avLst/>
              <a:gdLst/>
              <a:ahLst/>
              <a:cxnLst/>
              <a:rect l="l" t="t" r="r" b="b"/>
              <a:pathLst>
                <a:path w="4002404" h="2295525">
                  <a:moveTo>
                    <a:pt x="0" y="2295144"/>
                  </a:moveTo>
                  <a:lnTo>
                    <a:pt x="4002024" y="2295144"/>
                  </a:lnTo>
                  <a:lnTo>
                    <a:pt x="4002024" y="0"/>
                  </a:lnTo>
                  <a:lnTo>
                    <a:pt x="0" y="0"/>
                  </a:lnTo>
                  <a:lnTo>
                    <a:pt x="0" y="2295144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10214</TotalTime>
  <Words>1333</Words>
  <Application>Microsoft Office PowerPoint</Application>
  <PresentationFormat>On-screen Show (4:3)</PresentationFormat>
  <Paragraphs>138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Constantia</vt:lpstr>
      <vt:lpstr>Microsoft Sans Serif</vt:lpstr>
      <vt:lpstr>Segoe UI Symbol</vt:lpstr>
      <vt:lpstr>Times New Roman</vt:lpstr>
      <vt:lpstr>Wingdings</vt:lpstr>
      <vt:lpstr>Office Theme</vt:lpstr>
      <vt:lpstr>Fermat’s Little Theorem</vt:lpstr>
      <vt:lpstr>Examples</vt:lpstr>
      <vt:lpstr>PowerPoint Presentation</vt:lpstr>
      <vt:lpstr>Proofs</vt:lpstr>
      <vt:lpstr>Usefulness</vt:lpstr>
      <vt:lpstr>Definitions</vt:lpstr>
      <vt:lpstr>Definitions</vt:lpstr>
      <vt:lpstr>Types of Proofs</vt:lpstr>
      <vt:lpstr>Direct Proofs</vt:lpstr>
      <vt:lpstr>Activity Time</vt:lpstr>
      <vt:lpstr>Prove that the sum of two odd integers is even.</vt:lpstr>
      <vt:lpstr>PowerPoint Presentation</vt:lpstr>
      <vt:lpstr>PowerPoint Presentation</vt:lpstr>
      <vt:lpstr>PowerPoint Presentation</vt:lpstr>
      <vt:lpstr>proved that if n is an odd integer,  then n2 is an odd integer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Time</vt:lpstr>
      <vt:lpstr>Proof</vt:lpstr>
      <vt:lpstr>Indirect Proofs</vt:lpstr>
      <vt:lpstr>PowerPoint Presentation</vt:lpstr>
      <vt:lpstr>Prove that if n is an integer and 3n + 2 is odd, then n  is odd.</vt:lpstr>
      <vt:lpstr>PowerPoint Presentation</vt:lpstr>
      <vt:lpstr>PowerPoint Presentation</vt:lpstr>
      <vt:lpstr>PowerPoint Presentation</vt:lpstr>
      <vt:lpstr>Proofs by Contradiction</vt:lpstr>
      <vt:lpstr>Basic Idea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Musawar Ali</cp:lastModifiedBy>
  <cp:revision>253</cp:revision>
  <dcterms:created xsi:type="dcterms:W3CDTF">2021-10-18T05:29:44Z</dcterms:created>
  <dcterms:modified xsi:type="dcterms:W3CDTF">2021-11-11T09:41:38Z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