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441" r:id="rId2"/>
    <p:sldId id="442" r:id="rId3"/>
    <p:sldId id="443" r:id="rId4"/>
    <p:sldId id="444" r:id="rId5"/>
    <p:sldId id="445" r:id="rId6"/>
    <p:sldId id="446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462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B7720-5800-430E-AFDD-8471736DC4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2310F-5E66-4A9E-9F0D-BEF01C32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5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95244" y="2514600"/>
            <a:ext cx="2738628" cy="5608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17416" y="3241039"/>
            <a:ext cx="1709166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376" y="1950847"/>
            <a:ext cx="7953247" cy="2483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Tree_(set_theory)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en.wikipedia.org/wiki/Well-founde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://en.wikipedia.org/wiki/Computer_science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en.wikipedia.org/wiki/Mathematical_logic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en.wikipedia.org/wiki/Structural_inducti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08178"/>
            <a:ext cx="56013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0" dirty="0">
                <a:latin typeface="Calibri"/>
                <a:cs typeface="Calibri"/>
              </a:rPr>
              <a:t>Proofs</a:t>
            </a:r>
            <a:r>
              <a:rPr b="1" spc="-15" dirty="0">
                <a:latin typeface="Calibri"/>
                <a:cs typeface="Calibri"/>
              </a:rPr>
              <a:t> by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Contradiction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3540" y="1156461"/>
            <a:ext cx="8528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1247140" algn="l"/>
                <a:tab pos="1724025" algn="l"/>
                <a:tab pos="3653790" algn="l"/>
                <a:tab pos="4041140" algn="l"/>
                <a:tab pos="4955540" algn="l"/>
                <a:tab pos="5462905" algn="l"/>
                <a:tab pos="6048375" algn="l"/>
                <a:tab pos="6720840" algn="l"/>
                <a:tab pos="7437120" algn="l"/>
                <a:tab pos="8359140" algn="l"/>
              </a:tabLst>
            </a:pPr>
            <a:r>
              <a:rPr sz="2400" i="1" dirty="0">
                <a:latin typeface="Constantia"/>
                <a:cs typeface="Constantia"/>
              </a:rPr>
              <a:t>A	p</a:t>
            </a:r>
            <a:r>
              <a:rPr sz="2400" i="1" spc="-35" dirty="0">
                <a:latin typeface="Constantia"/>
                <a:cs typeface="Constantia"/>
              </a:rPr>
              <a:t>r</a:t>
            </a:r>
            <a:r>
              <a:rPr sz="2400" i="1" spc="-5" dirty="0">
                <a:latin typeface="Constantia"/>
                <a:cs typeface="Constantia"/>
              </a:rPr>
              <a:t>o</a:t>
            </a:r>
            <a:r>
              <a:rPr sz="2400" i="1" spc="5" dirty="0">
                <a:latin typeface="Constantia"/>
                <a:cs typeface="Constantia"/>
              </a:rPr>
              <a:t>o</a:t>
            </a:r>
            <a:r>
              <a:rPr sz="2400" i="1" dirty="0">
                <a:latin typeface="Constantia"/>
                <a:cs typeface="Constantia"/>
              </a:rPr>
              <a:t>f	</a:t>
            </a:r>
            <a:r>
              <a:rPr sz="2400" i="1" spc="-25" dirty="0">
                <a:latin typeface="Constantia"/>
                <a:cs typeface="Constantia"/>
              </a:rPr>
              <a:t>b</a:t>
            </a:r>
            <a:r>
              <a:rPr sz="2400" i="1" dirty="0">
                <a:latin typeface="Constantia"/>
                <a:cs typeface="Constantia"/>
              </a:rPr>
              <a:t>y	</a:t>
            </a:r>
            <a:r>
              <a:rPr sz="2400" i="1" spc="-20" dirty="0">
                <a:latin typeface="Constantia"/>
                <a:cs typeface="Constantia"/>
              </a:rPr>
              <a:t>c</a:t>
            </a:r>
            <a:r>
              <a:rPr sz="2400" i="1" spc="-5" dirty="0">
                <a:latin typeface="Constantia"/>
                <a:cs typeface="Constantia"/>
              </a:rPr>
              <a:t>o</a:t>
            </a:r>
            <a:r>
              <a:rPr sz="2400" i="1" spc="5" dirty="0">
                <a:latin typeface="Constantia"/>
                <a:cs typeface="Constantia"/>
              </a:rPr>
              <a:t>n</a:t>
            </a:r>
            <a:r>
              <a:rPr sz="2400" i="1" spc="-5" dirty="0">
                <a:latin typeface="Constantia"/>
                <a:cs typeface="Constantia"/>
              </a:rPr>
              <a:t>t</a:t>
            </a:r>
            <a:r>
              <a:rPr sz="2400" i="1" spc="-30" dirty="0">
                <a:latin typeface="Constantia"/>
                <a:cs typeface="Constantia"/>
              </a:rPr>
              <a:t>r</a:t>
            </a:r>
            <a:r>
              <a:rPr sz="2400" i="1" dirty="0">
                <a:latin typeface="Constantia"/>
                <a:cs typeface="Constantia"/>
              </a:rPr>
              <a:t>adiction	</a:t>
            </a:r>
            <a:r>
              <a:rPr sz="2400" i="1" spc="-5" dirty="0">
                <a:latin typeface="Constantia"/>
                <a:cs typeface="Constantia"/>
              </a:rPr>
              <a:t>i</a:t>
            </a:r>
            <a:r>
              <a:rPr sz="2400" i="1" dirty="0">
                <a:latin typeface="Constantia"/>
                <a:cs typeface="Constantia"/>
              </a:rPr>
              <a:t>s	</a:t>
            </a:r>
            <a:r>
              <a:rPr sz="2400" i="1" spc="-5" dirty="0">
                <a:latin typeface="Constantia"/>
                <a:cs typeface="Constantia"/>
              </a:rPr>
              <a:t>base</a:t>
            </a:r>
            <a:r>
              <a:rPr sz="2400" i="1" dirty="0">
                <a:latin typeface="Constantia"/>
                <a:cs typeface="Constantia"/>
              </a:rPr>
              <a:t>d	on	</a:t>
            </a:r>
            <a:r>
              <a:rPr sz="2400" i="1" spc="-40" dirty="0">
                <a:latin typeface="Constantia"/>
                <a:cs typeface="Constantia"/>
              </a:rPr>
              <a:t>t</a:t>
            </a:r>
            <a:r>
              <a:rPr sz="2400" i="1" spc="-5" dirty="0">
                <a:latin typeface="Constantia"/>
                <a:cs typeface="Constantia"/>
              </a:rPr>
              <a:t>h</a:t>
            </a:r>
            <a:r>
              <a:rPr sz="2400" i="1" dirty="0">
                <a:latin typeface="Constantia"/>
                <a:cs typeface="Constantia"/>
              </a:rPr>
              <a:t>e	</a:t>
            </a:r>
            <a:r>
              <a:rPr sz="2400" i="1" spc="-15" dirty="0">
                <a:latin typeface="Constantia"/>
                <a:cs typeface="Constantia"/>
              </a:rPr>
              <a:t>f</a:t>
            </a:r>
            <a:r>
              <a:rPr sz="2400" i="1" dirty="0">
                <a:latin typeface="Constantia"/>
                <a:cs typeface="Constantia"/>
              </a:rPr>
              <a:t>act	</a:t>
            </a:r>
            <a:r>
              <a:rPr sz="2400" i="1" spc="-40" dirty="0">
                <a:latin typeface="Constantia"/>
                <a:cs typeface="Constantia"/>
              </a:rPr>
              <a:t>t</a:t>
            </a:r>
            <a:r>
              <a:rPr sz="2400" i="1" spc="-5" dirty="0">
                <a:latin typeface="Constantia"/>
                <a:cs typeface="Constantia"/>
              </a:rPr>
              <a:t>ha</a:t>
            </a:r>
            <a:r>
              <a:rPr sz="2400" i="1" dirty="0">
                <a:latin typeface="Constantia"/>
                <a:cs typeface="Constantia"/>
              </a:rPr>
              <a:t>t	</a:t>
            </a:r>
            <a:r>
              <a:rPr sz="2400" i="1" spc="-5" dirty="0">
                <a:latin typeface="Constantia"/>
                <a:cs typeface="Constantia"/>
              </a:rPr>
              <a:t>ei</a:t>
            </a:r>
            <a:r>
              <a:rPr sz="2400" i="1" spc="-35" dirty="0">
                <a:latin typeface="Constantia"/>
                <a:cs typeface="Constantia"/>
              </a:rPr>
              <a:t>t</a:t>
            </a:r>
            <a:r>
              <a:rPr sz="2400" i="1" spc="-5" dirty="0">
                <a:latin typeface="Constantia"/>
                <a:cs typeface="Constantia"/>
              </a:rPr>
              <a:t>he</a:t>
            </a:r>
            <a:r>
              <a:rPr sz="2400" i="1" dirty="0">
                <a:latin typeface="Constantia"/>
                <a:cs typeface="Constantia"/>
              </a:rPr>
              <a:t>r	a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1522603"/>
            <a:ext cx="1755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2255" algn="l"/>
              </a:tabLst>
            </a:pPr>
            <a:r>
              <a:rPr sz="2400" i="1" spc="-5" dirty="0">
                <a:latin typeface="Constantia"/>
                <a:cs typeface="Constantia"/>
              </a:rPr>
              <a:t>s</a:t>
            </a:r>
            <a:r>
              <a:rPr sz="2400" i="1" spc="-55" dirty="0">
                <a:latin typeface="Constantia"/>
                <a:cs typeface="Constantia"/>
              </a:rPr>
              <a:t>t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45" dirty="0">
                <a:latin typeface="Constantia"/>
                <a:cs typeface="Constantia"/>
              </a:rPr>
              <a:t>t</a:t>
            </a:r>
            <a:r>
              <a:rPr sz="2400" i="1" spc="-5" dirty="0">
                <a:latin typeface="Constantia"/>
                <a:cs typeface="Constantia"/>
              </a:rPr>
              <a:t>em</a:t>
            </a:r>
            <a:r>
              <a:rPr sz="2400" i="1" spc="-10" dirty="0">
                <a:latin typeface="Constantia"/>
                <a:cs typeface="Constantia"/>
              </a:rPr>
              <a:t>e</a:t>
            </a:r>
            <a:r>
              <a:rPr sz="2400" i="1" dirty="0">
                <a:latin typeface="Constantia"/>
                <a:cs typeface="Constantia"/>
              </a:rPr>
              <a:t>nt	</a:t>
            </a:r>
            <a:r>
              <a:rPr sz="2400" i="1" spc="-5" dirty="0">
                <a:latin typeface="Constantia"/>
                <a:cs typeface="Constantia"/>
              </a:rPr>
              <a:t>is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1888363"/>
            <a:ext cx="161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Constantia"/>
                <a:cs typeface="Constantia"/>
              </a:rPr>
              <a:t>supposition,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0777" y="1522603"/>
            <a:ext cx="3104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2085">
              <a:lnSpc>
                <a:spcPct val="100000"/>
              </a:lnSpc>
              <a:spcBef>
                <a:spcPts val="100"/>
              </a:spcBef>
              <a:tabLst>
                <a:tab pos="741045" algn="l"/>
                <a:tab pos="937894" algn="l"/>
                <a:tab pos="1339850" algn="l"/>
                <a:tab pos="1436370" algn="l"/>
                <a:tab pos="1847850" algn="l"/>
                <a:tab pos="2277110" algn="l"/>
                <a:tab pos="2827655" algn="l"/>
              </a:tabLst>
            </a:pPr>
            <a:r>
              <a:rPr sz="2400" i="1" spc="-5" dirty="0">
                <a:latin typeface="Constantia"/>
                <a:cs typeface="Constantia"/>
              </a:rPr>
              <a:t>true		</a:t>
            </a:r>
            <a:r>
              <a:rPr sz="2400" i="1" dirty="0">
                <a:latin typeface="Constantia"/>
                <a:cs typeface="Constantia"/>
              </a:rPr>
              <a:t>or		</a:t>
            </a:r>
            <a:r>
              <a:rPr sz="2400" i="1" spc="-5" dirty="0">
                <a:latin typeface="Constantia"/>
                <a:cs typeface="Constantia"/>
              </a:rPr>
              <a:t>it	is	false </a:t>
            </a:r>
            <a:r>
              <a:rPr sz="2400" i="1" dirty="0">
                <a:latin typeface="Constantia"/>
                <a:cs typeface="Constantia"/>
              </a:rPr>
              <a:t> </a:t>
            </a:r>
            <a:r>
              <a:rPr sz="2400" i="1" spc="-40" dirty="0">
                <a:latin typeface="Constantia"/>
                <a:cs typeface="Constantia"/>
              </a:rPr>
              <a:t>t</a:t>
            </a:r>
            <a:r>
              <a:rPr sz="2400" i="1" spc="-5" dirty="0">
                <a:latin typeface="Constantia"/>
                <a:cs typeface="Constantia"/>
              </a:rPr>
              <a:t>ha</a:t>
            </a:r>
            <a:r>
              <a:rPr sz="2400" i="1" dirty="0">
                <a:latin typeface="Constantia"/>
                <a:cs typeface="Constantia"/>
              </a:rPr>
              <a:t>t	</a:t>
            </a:r>
            <a:r>
              <a:rPr sz="2400" i="1" spc="-40" dirty="0">
                <a:latin typeface="Constantia"/>
                <a:cs typeface="Constantia"/>
              </a:rPr>
              <a:t>t</a:t>
            </a:r>
            <a:r>
              <a:rPr sz="2400" i="1" spc="-5" dirty="0">
                <a:latin typeface="Constantia"/>
                <a:cs typeface="Constantia"/>
              </a:rPr>
              <a:t>h</a:t>
            </a:r>
            <a:r>
              <a:rPr sz="2400" i="1" dirty="0">
                <a:latin typeface="Constantia"/>
                <a:cs typeface="Constantia"/>
              </a:rPr>
              <a:t>e	</a:t>
            </a:r>
            <a:r>
              <a:rPr sz="2400" i="1" spc="-5" dirty="0">
                <a:latin typeface="Constantia"/>
                <a:cs typeface="Constantia"/>
              </a:rPr>
              <a:t>s</a:t>
            </a:r>
            <a:r>
              <a:rPr sz="2400" i="1" spc="-55" dirty="0">
                <a:latin typeface="Constantia"/>
                <a:cs typeface="Constantia"/>
              </a:rPr>
              <a:t>t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45" dirty="0">
                <a:latin typeface="Constantia"/>
                <a:cs typeface="Constantia"/>
              </a:rPr>
              <a:t>t</a:t>
            </a:r>
            <a:r>
              <a:rPr sz="2400" i="1" spc="-5" dirty="0">
                <a:latin typeface="Constantia"/>
                <a:cs typeface="Constantia"/>
              </a:rPr>
              <a:t>em</a:t>
            </a:r>
            <a:r>
              <a:rPr sz="2400" i="1" spc="-10" dirty="0">
                <a:latin typeface="Constantia"/>
                <a:cs typeface="Constantia"/>
              </a:rPr>
              <a:t>e</a:t>
            </a:r>
            <a:r>
              <a:rPr sz="2400" i="1" dirty="0">
                <a:latin typeface="Constantia"/>
                <a:cs typeface="Constantia"/>
              </a:rPr>
              <a:t>nt	</a:t>
            </a:r>
            <a:r>
              <a:rPr sz="2400" i="1" spc="-25" dirty="0">
                <a:latin typeface="Constantia"/>
                <a:cs typeface="Constantia"/>
              </a:rPr>
              <a:t>to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1416" y="1522603"/>
            <a:ext cx="3673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080" indent="-190500">
              <a:lnSpc>
                <a:spcPct val="100000"/>
              </a:lnSpc>
              <a:spcBef>
                <a:spcPts val="100"/>
              </a:spcBef>
              <a:tabLst>
                <a:tab pos="667385" algn="l"/>
                <a:tab pos="1329055" algn="l"/>
                <a:tab pos="1731645" algn="l"/>
                <a:tab pos="2131060" algn="l"/>
                <a:tab pos="2216150" algn="l"/>
                <a:tab pos="2993390" algn="l"/>
                <a:tab pos="3249930" algn="l"/>
              </a:tabLst>
            </a:pPr>
            <a:r>
              <a:rPr sz="2400" i="1" spc="-5" dirty="0">
                <a:latin typeface="Constantia"/>
                <a:cs typeface="Constantia"/>
              </a:rPr>
              <a:t>bu</a:t>
            </a:r>
            <a:r>
              <a:rPr sz="2400" i="1" dirty="0">
                <a:latin typeface="Constantia"/>
                <a:cs typeface="Constantia"/>
              </a:rPr>
              <a:t>t	</a:t>
            </a:r>
            <a:r>
              <a:rPr sz="2400" i="1" spc="5" dirty="0">
                <a:latin typeface="Constantia"/>
                <a:cs typeface="Constantia"/>
              </a:rPr>
              <a:t>no</a:t>
            </a:r>
            <a:r>
              <a:rPr sz="2400" i="1" dirty="0">
                <a:latin typeface="Constantia"/>
                <a:cs typeface="Constantia"/>
              </a:rPr>
              <a:t>t	</a:t>
            </a:r>
            <a:r>
              <a:rPr sz="2400" i="1" spc="-5" dirty="0">
                <a:latin typeface="Constantia"/>
                <a:cs typeface="Constantia"/>
              </a:rPr>
              <a:t>b</a:t>
            </a:r>
            <a:r>
              <a:rPr sz="2400" i="1" dirty="0">
                <a:latin typeface="Constantia"/>
                <a:cs typeface="Constantia"/>
              </a:rPr>
              <a:t>o</a:t>
            </a:r>
            <a:r>
              <a:rPr sz="2400" i="1" spc="-40" dirty="0">
                <a:latin typeface="Constantia"/>
                <a:cs typeface="Constantia"/>
              </a:rPr>
              <a:t>t</a:t>
            </a:r>
            <a:r>
              <a:rPr sz="2400" i="1" dirty="0">
                <a:latin typeface="Constantia"/>
                <a:cs typeface="Constantia"/>
              </a:rPr>
              <a:t>h.		</a:t>
            </a:r>
            <a:r>
              <a:rPr sz="2400" i="1" spc="-40" dirty="0">
                <a:latin typeface="Constantia"/>
                <a:cs typeface="Constantia"/>
              </a:rPr>
              <a:t>H</a:t>
            </a:r>
            <a:r>
              <a:rPr sz="2400" i="1" dirty="0">
                <a:latin typeface="Constantia"/>
                <a:cs typeface="Constantia"/>
              </a:rPr>
              <a:t>en</a:t>
            </a:r>
            <a:r>
              <a:rPr sz="2400" i="1" spc="-15" dirty="0">
                <a:latin typeface="Constantia"/>
                <a:cs typeface="Constantia"/>
              </a:rPr>
              <a:t>c</a:t>
            </a:r>
            <a:r>
              <a:rPr sz="2400" i="1" dirty="0">
                <a:latin typeface="Constantia"/>
                <a:cs typeface="Constantia"/>
              </a:rPr>
              <a:t>e	</a:t>
            </a:r>
            <a:r>
              <a:rPr sz="2400" i="1" spc="-40" dirty="0">
                <a:latin typeface="Constantia"/>
                <a:cs typeface="Constantia"/>
              </a:rPr>
              <a:t>t</a:t>
            </a:r>
            <a:r>
              <a:rPr sz="2400" i="1" spc="5" dirty="0">
                <a:latin typeface="Constantia"/>
                <a:cs typeface="Constantia"/>
              </a:rPr>
              <a:t>h</a:t>
            </a:r>
            <a:r>
              <a:rPr sz="2400" i="1" dirty="0">
                <a:latin typeface="Constantia"/>
                <a:cs typeface="Constantia"/>
              </a:rPr>
              <a:t>e  be	</a:t>
            </a:r>
            <a:r>
              <a:rPr sz="2400" i="1" spc="-44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p</a:t>
            </a:r>
            <a:r>
              <a:rPr sz="2400" i="1" spc="-35" dirty="0">
                <a:latin typeface="Constantia"/>
                <a:cs typeface="Constantia"/>
              </a:rPr>
              <a:t>r</a:t>
            </a:r>
            <a:r>
              <a:rPr sz="2400" i="1" spc="-25" dirty="0">
                <a:latin typeface="Constantia"/>
                <a:cs typeface="Constantia"/>
              </a:rPr>
              <a:t>o</a:t>
            </a:r>
            <a:r>
              <a:rPr sz="2400" i="1" spc="-45" dirty="0">
                <a:latin typeface="Constantia"/>
                <a:cs typeface="Constantia"/>
              </a:rPr>
              <a:t>v</a:t>
            </a:r>
            <a:r>
              <a:rPr sz="2400" i="1" spc="-5" dirty="0">
                <a:latin typeface="Constantia"/>
                <a:cs typeface="Constantia"/>
              </a:rPr>
              <a:t>e</a:t>
            </a:r>
            <a:r>
              <a:rPr sz="2400" i="1" dirty="0">
                <a:latin typeface="Constantia"/>
                <a:cs typeface="Constantia"/>
              </a:rPr>
              <a:t>d	</a:t>
            </a:r>
            <a:r>
              <a:rPr sz="2400" i="1" spc="-5" dirty="0">
                <a:latin typeface="Constantia"/>
                <a:cs typeface="Constantia"/>
              </a:rPr>
              <a:t>i</a:t>
            </a:r>
            <a:r>
              <a:rPr sz="2400" i="1" dirty="0">
                <a:latin typeface="Constantia"/>
                <a:cs typeface="Constantia"/>
              </a:rPr>
              <a:t>s	</a:t>
            </a:r>
            <a:r>
              <a:rPr sz="2400" i="1" spc="-15" dirty="0">
                <a:latin typeface="Constantia"/>
                <a:cs typeface="Constantia"/>
              </a:rPr>
              <a:t>f</a:t>
            </a:r>
            <a:r>
              <a:rPr sz="2400" i="1" spc="10" dirty="0">
                <a:latin typeface="Constantia"/>
                <a:cs typeface="Constantia"/>
              </a:rPr>
              <a:t>a</a:t>
            </a:r>
            <a:r>
              <a:rPr sz="2400" i="1" dirty="0">
                <a:latin typeface="Constantia"/>
                <a:cs typeface="Constantia"/>
              </a:rPr>
              <a:t>lse,	lea</a:t>
            </a:r>
            <a:r>
              <a:rPr sz="2400" i="1" spc="10" dirty="0">
                <a:latin typeface="Constantia"/>
                <a:cs typeface="Constantia"/>
              </a:rPr>
              <a:t>d</a:t>
            </a:r>
            <a:r>
              <a:rPr sz="2400" i="1" dirty="0">
                <a:latin typeface="Constantia"/>
                <a:cs typeface="Constantia"/>
              </a:rPr>
              <a:t>s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2254122"/>
            <a:ext cx="8529320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Constantia"/>
                <a:cs typeface="Constantia"/>
              </a:rPr>
              <a:t>logically </a:t>
            </a:r>
            <a:r>
              <a:rPr sz="2400" i="1" spc="-15" dirty="0">
                <a:latin typeface="Constantia"/>
                <a:cs typeface="Constantia"/>
              </a:rPr>
              <a:t>to </a:t>
            </a:r>
            <a:r>
              <a:rPr sz="2400" i="1" dirty="0">
                <a:latin typeface="Constantia"/>
                <a:cs typeface="Constantia"/>
              </a:rPr>
              <a:t>a </a:t>
            </a:r>
            <a:r>
              <a:rPr sz="2400" i="1" spc="-5" dirty="0">
                <a:latin typeface="Constantia"/>
                <a:cs typeface="Constantia"/>
              </a:rPr>
              <a:t>contradiction, impossibility </a:t>
            </a:r>
            <a:r>
              <a:rPr sz="2400" i="1" dirty="0">
                <a:latin typeface="Constantia"/>
                <a:cs typeface="Constantia"/>
              </a:rPr>
              <a:t>or </a:t>
            </a:r>
            <a:r>
              <a:rPr sz="2400" i="1" spc="-20" dirty="0">
                <a:latin typeface="Constantia"/>
                <a:cs typeface="Constantia"/>
              </a:rPr>
              <a:t>absurdity, </a:t>
            </a:r>
            <a:r>
              <a:rPr sz="2400" i="1" spc="-15" dirty="0">
                <a:latin typeface="Constantia"/>
                <a:cs typeface="Constantia"/>
              </a:rPr>
              <a:t>then </a:t>
            </a:r>
            <a:r>
              <a:rPr sz="2400" i="1" spc="-20" dirty="0">
                <a:latin typeface="Constantia"/>
                <a:cs typeface="Constantia"/>
              </a:rPr>
              <a:t>the 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supposition must </a:t>
            </a:r>
            <a:r>
              <a:rPr sz="2400" i="1" dirty="0">
                <a:latin typeface="Constantia"/>
                <a:cs typeface="Constantia"/>
              </a:rPr>
              <a:t>be </a:t>
            </a:r>
            <a:r>
              <a:rPr sz="2400" i="1" spc="-5" dirty="0">
                <a:latin typeface="Constantia"/>
                <a:cs typeface="Constantia"/>
              </a:rPr>
              <a:t>false. </a:t>
            </a:r>
            <a:r>
              <a:rPr sz="2400" i="1" spc="-20" dirty="0">
                <a:latin typeface="Constantia"/>
                <a:cs typeface="Constantia"/>
              </a:rPr>
              <a:t>Accordingly, </a:t>
            </a:r>
            <a:r>
              <a:rPr sz="2400" i="1" spc="-15" dirty="0">
                <a:latin typeface="Constantia"/>
                <a:cs typeface="Constantia"/>
              </a:rPr>
              <a:t>the given statement </a:t>
            </a:r>
            <a:r>
              <a:rPr sz="2400" i="1" spc="-5" dirty="0">
                <a:latin typeface="Constantia"/>
                <a:cs typeface="Constantia"/>
              </a:rPr>
              <a:t>must </a:t>
            </a:r>
            <a:r>
              <a:rPr sz="2400" i="1" dirty="0">
                <a:latin typeface="Constantia"/>
                <a:cs typeface="Constantia"/>
              </a:rPr>
              <a:t> be</a:t>
            </a:r>
            <a:r>
              <a:rPr sz="2400" i="1" spc="-5" dirty="0">
                <a:latin typeface="Constantia"/>
                <a:cs typeface="Constantia"/>
              </a:rPr>
              <a:t> true.</a:t>
            </a:r>
            <a:endParaRPr sz="2400" dirty="0">
              <a:latin typeface="Constantia"/>
              <a:cs typeface="Constantia"/>
            </a:endParaRPr>
          </a:p>
          <a:p>
            <a:pPr marL="12700" marR="5080" algn="just">
              <a:lnSpc>
                <a:spcPct val="100000"/>
              </a:lnSpc>
              <a:spcBef>
                <a:spcPts val="575"/>
              </a:spcBef>
            </a:pPr>
            <a:r>
              <a:rPr sz="2400" i="1" dirty="0">
                <a:latin typeface="Constantia"/>
                <a:cs typeface="Constantia"/>
              </a:rPr>
              <a:t>The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method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of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proof</a:t>
            </a:r>
            <a:r>
              <a:rPr sz="2400" i="1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by</a:t>
            </a:r>
            <a:r>
              <a:rPr sz="2400" i="1" spc="-10" dirty="0">
                <a:latin typeface="Constantia"/>
                <a:cs typeface="Constantia"/>
              </a:rPr>
              <a:t> contradiction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may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be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summarized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as </a:t>
            </a:r>
            <a:r>
              <a:rPr sz="2400" i="1" spc="-55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follows:</a:t>
            </a:r>
            <a:endParaRPr sz="2400" dirty="0">
              <a:latin typeface="Constantia"/>
              <a:cs typeface="Constantia"/>
            </a:endParaRPr>
          </a:p>
          <a:p>
            <a:pPr marL="254635" indent="-24257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55270" algn="l"/>
              </a:tabLst>
            </a:pPr>
            <a:r>
              <a:rPr sz="2400" i="1" spc="-10" dirty="0">
                <a:latin typeface="Constantia"/>
                <a:cs typeface="Constantia"/>
              </a:rPr>
              <a:t>Suppose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the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statement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to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be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i="1" spc="-20" dirty="0">
                <a:latin typeface="Constantia"/>
                <a:cs typeface="Constantia"/>
              </a:rPr>
              <a:t>proved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is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false.</a:t>
            </a:r>
            <a:endParaRPr sz="2400" dirty="0">
              <a:latin typeface="Constantia"/>
              <a:cs typeface="Constantia"/>
            </a:endParaRPr>
          </a:p>
          <a:p>
            <a:pPr marL="302260" indent="-28956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02260" algn="l"/>
              </a:tabLst>
            </a:pPr>
            <a:r>
              <a:rPr sz="2400" i="1" spc="-10" dirty="0">
                <a:latin typeface="Constantia"/>
                <a:cs typeface="Constantia"/>
              </a:rPr>
              <a:t>Show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that</a:t>
            </a:r>
            <a:r>
              <a:rPr sz="2400" i="1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this</a:t>
            </a:r>
            <a:r>
              <a:rPr sz="2400" i="1" spc="-5" dirty="0">
                <a:latin typeface="Constantia"/>
                <a:cs typeface="Constantia"/>
              </a:rPr>
              <a:t> supposition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leads</a:t>
            </a:r>
            <a:r>
              <a:rPr sz="2400" i="1" spc="-5" dirty="0">
                <a:latin typeface="Constantia"/>
                <a:cs typeface="Constantia"/>
              </a:rPr>
              <a:t> logically</a:t>
            </a:r>
            <a:r>
              <a:rPr sz="2400" i="1" spc="10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to</a:t>
            </a:r>
            <a:r>
              <a:rPr sz="2400" i="1" dirty="0">
                <a:latin typeface="Constantia"/>
                <a:cs typeface="Constantia"/>
              </a:rPr>
              <a:t> a</a:t>
            </a:r>
            <a:r>
              <a:rPr sz="2400" i="1" spc="-5" dirty="0">
                <a:latin typeface="Constantia"/>
                <a:cs typeface="Constantia"/>
              </a:rPr>
              <a:t> contradiction.</a:t>
            </a:r>
            <a:endParaRPr sz="2400" dirty="0">
              <a:latin typeface="Constantia"/>
              <a:cs typeface="Constantia"/>
            </a:endParaRPr>
          </a:p>
          <a:p>
            <a:pPr marL="302260" indent="-28956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02260" algn="l"/>
              </a:tabLst>
            </a:pPr>
            <a:r>
              <a:rPr sz="2400" i="1" spc="-15" dirty="0">
                <a:latin typeface="Constantia"/>
                <a:cs typeface="Constantia"/>
              </a:rPr>
              <a:t>Conclude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that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the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statement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to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be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spc="-20" dirty="0">
                <a:latin typeface="Constantia"/>
                <a:cs typeface="Constantia"/>
              </a:rPr>
              <a:t>proved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is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true.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426465"/>
            <a:ext cx="78847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tabLst>
                <a:tab pos="6513195" algn="l"/>
                <a:tab pos="7545705" algn="l"/>
              </a:tabLst>
            </a:pPr>
            <a:r>
              <a:rPr b="1" spc="-5" dirty="0">
                <a:latin typeface="Calibri"/>
                <a:cs typeface="Calibri"/>
              </a:rPr>
              <a:t>Conjectu</a:t>
            </a:r>
            <a:r>
              <a:rPr b="1" spc="-55" dirty="0">
                <a:latin typeface="Calibri"/>
                <a:cs typeface="Calibri"/>
              </a:rPr>
              <a:t>r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: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spc="-5" dirty="0"/>
              <a:t>Th</a:t>
            </a:r>
            <a:r>
              <a:rPr dirty="0"/>
              <a:t>e</a:t>
            </a:r>
            <a:r>
              <a:rPr spc="-5" dirty="0"/>
              <a:t> su</a:t>
            </a:r>
            <a:r>
              <a:rPr dirty="0"/>
              <a:t>m</a:t>
            </a:r>
            <a:r>
              <a:rPr spc="-5" dirty="0"/>
              <a:t> 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the	</a:t>
            </a:r>
            <a:r>
              <a:rPr spc="-5" dirty="0"/>
              <a:t>f</a:t>
            </a:r>
            <a:r>
              <a:rPr spc="-15" dirty="0"/>
              <a:t>i</a:t>
            </a:r>
            <a:r>
              <a:rPr spc="-75" dirty="0"/>
              <a:t>r</a:t>
            </a:r>
            <a:r>
              <a:rPr spc="-50" dirty="0"/>
              <a:t>s</a:t>
            </a:r>
            <a:r>
              <a:rPr dirty="0"/>
              <a:t>t	n  </a:t>
            </a:r>
            <a:r>
              <a:rPr spc="-5" dirty="0"/>
              <a:t>odd</a:t>
            </a:r>
            <a:r>
              <a:rPr spc="-10" dirty="0"/>
              <a:t> </a:t>
            </a:r>
            <a:r>
              <a:rPr spc="-20" dirty="0"/>
              <a:t>natural</a:t>
            </a:r>
            <a:r>
              <a:rPr spc="-30" dirty="0"/>
              <a:t> </a:t>
            </a:r>
            <a:r>
              <a:rPr spc="-15" dirty="0"/>
              <a:t>numbers</a:t>
            </a:r>
            <a:r>
              <a:rPr spc="-25" dirty="0"/>
              <a:t> </a:t>
            </a:r>
            <a:r>
              <a:rPr dirty="0"/>
              <a:t>equals</a:t>
            </a:r>
            <a:r>
              <a:rPr spc="-20" dirty="0"/>
              <a:t> </a:t>
            </a:r>
            <a:r>
              <a:rPr spc="-5" dirty="0"/>
              <a:t>n</a:t>
            </a:r>
            <a:r>
              <a:rPr sz="4500" spc="-7" baseline="25000" dirty="0"/>
              <a:t>2</a:t>
            </a:r>
            <a:r>
              <a:rPr sz="4500" spc="-5" dirty="0"/>
              <a:t>.</a:t>
            </a:r>
            <a:endParaRPr sz="45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905000"/>
            <a:ext cx="7525511" cy="43723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48881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An</a:t>
            </a:r>
            <a:r>
              <a:rPr sz="5000" spc="-55" dirty="0"/>
              <a:t> </a:t>
            </a:r>
            <a:r>
              <a:rPr sz="5000" spc="-10" dirty="0"/>
              <a:t>infinite</a:t>
            </a:r>
            <a:r>
              <a:rPr sz="5000" spc="-65" dirty="0"/>
              <a:t> </a:t>
            </a:r>
            <a:r>
              <a:rPr sz="5000" dirty="0"/>
              <a:t>ladder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829550" cy="3411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4953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Suppose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infinite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ladder,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want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 know </a:t>
            </a:r>
            <a:r>
              <a:rPr sz="2600" spc="-5" dirty="0">
                <a:latin typeface="Constantia"/>
                <a:cs typeface="Constantia"/>
              </a:rPr>
              <a:t>whether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5" dirty="0">
                <a:latin typeface="Constantia"/>
                <a:cs typeface="Constantia"/>
              </a:rPr>
              <a:t>can </a:t>
            </a:r>
            <a:r>
              <a:rPr sz="2600" spc="-10" dirty="0">
                <a:latin typeface="Constantia"/>
                <a:cs typeface="Constantia"/>
              </a:rPr>
              <a:t>reach </a:t>
            </a:r>
            <a:r>
              <a:rPr sz="2600" spc="-5" dirty="0">
                <a:latin typeface="Constantia"/>
                <a:cs typeface="Constantia"/>
              </a:rPr>
              <a:t>every </a:t>
            </a:r>
            <a:r>
              <a:rPr sz="2600" spc="-10" dirty="0">
                <a:latin typeface="Constantia"/>
                <a:cs typeface="Constantia"/>
              </a:rPr>
              <a:t>step </a:t>
            </a:r>
            <a:r>
              <a:rPr sz="2600" dirty="0">
                <a:latin typeface="Constantia"/>
                <a:cs typeface="Constantia"/>
              </a:rPr>
              <a:t>on </a:t>
            </a:r>
            <a:r>
              <a:rPr sz="2600" spc="-5" dirty="0">
                <a:latin typeface="Constantia"/>
                <a:cs typeface="Constantia"/>
              </a:rPr>
              <a:t>this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ladder.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AD0D9"/>
              </a:buClr>
              <a:buFont typeface="Segoe UI Symbol"/>
              <a:buChar char="⚫"/>
            </a:pPr>
            <a:endParaRPr sz="355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90" dirty="0">
                <a:latin typeface="Constantia"/>
                <a:cs typeface="Constantia"/>
              </a:rPr>
              <a:t>We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know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things:</a:t>
            </a:r>
            <a:endParaRPr sz="2600" dirty="0">
              <a:latin typeface="Constantia"/>
              <a:cs typeface="Constantia"/>
            </a:endParaRPr>
          </a:p>
          <a:p>
            <a:pPr marL="651510" lvl="1" indent="-246379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652145" algn="l"/>
              </a:tabLst>
            </a:pPr>
            <a:r>
              <a:rPr sz="2400" spc="-17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55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st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run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lad</a:t>
            </a:r>
            <a:r>
              <a:rPr sz="2400" spc="-1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1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</a:p>
          <a:p>
            <a:pPr marL="652780" marR="5080" lvl="1" indent="-24701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708025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reach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particular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rung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ladder,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reach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next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rung.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914398"/>
            <a:ext cx="8001000" cy="59435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7184" y="555701"/>
            <a:ext cx="62153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Mathematical</a:t>
            </a:r>
            <a:r>
              <a:rPr sz="5000" spc="-45" dirty="0"/>
              <a:t> </a:t>
            </a:r>
            <a:r>
              <a:rPr sz="5000" dirty="0"/>
              <a:t>Induction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6983" y="1384757"/>
            <a:ext cx="7910830" cy="487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Mathematical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statements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assert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property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true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endParaRPr sz="2400" dirty="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positive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integers.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33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Proofs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using mathematical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induction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have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two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parts.</a:t>
            </a:r>
            <a:endParaRPr sz="2400" dirty="0">
              <a:latin typeface="Constantia"/>
              <a:cs typeface="Constantia"/>
            </a:endParaRPr>
          </a:p>
          <a:p>
            <a:pPr marL="652145" marR="152400" lvl="1" indent="-247015">
              <a:lnSpc>
                <a:spcPct val="100000"/>
              </a:lnSpc>
              <a:spcBef>
                <a:spcPts val="509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</a:tabLst>
            </a:pPr>
            <a:r>
              <a:rPr sz="2000" spc="-10" dirty="0">
                <a:latin typeface="Constantia"/>
                <a:cs typeface="Constantia"/>
              </a:rPr>
              <a:t>First,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they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show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that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statement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holds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for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positive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integer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1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(base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case).</a:t>
            </a:r>
            <a:endParaRPr sz="2000" dirty="0">
              <a:latin typeface="Constantia"/>
              <a:cs typeface="Constantia"/>
            </a:endParaRPr>
          </a:p>
          <a:p>
            <a:pPr marL="652145" marR="5080" lvl="1" indent="-247015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</a:tabLst>
            </a:pPr>
            <a:r>
              <a:rPr sz="2000" spc="-10" dirty="0">
                <a:latin typeface="Constantia"/>
                <a:cs typeface="Constantia"/>
              </a:rPr>
              <a:t>Second,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they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show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that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if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statement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holds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for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positive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integer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then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it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must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also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hold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for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next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larger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35" dirty="0">
                <a:latin typeface="Constantia"/>
                <a:cs typeface="Constantia"/>
              </a:rPr>
              <a:t>integer.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(inductive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case)</a:t>
            </a:r>
            <a:endParaRPr sz="2000" dirty="0">
              <a:latin typeface="Constantia"/>
              <a:cs typeface="Constanti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E6EC5"/>
              </a:buClr>
              <a:buFont typeface="Segoe UI Symbol"/>
              <a:buChar char="⚫"/>
            </a:pPr>
            <a:endParaRPr sz="2800" dirty="0">
              <a:latin typeface="Constantia"/>
              <a:cs typeface="Constantia"/>
            </a:endParaRPr>
          </a:p>
          <a:p>
            <a:pPr marL="287020" marR="250825" indent="-27432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The method can be extended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30" dirty="0">
                <a:latin typeface="Constantia"/>
                <a:cs typeface="Constantia"/>
              </a:rPr>
              <a:t>prove </a:t>
            </a:r>
            <a:r>
              <a:rPr sz="2400" spc="-5" dirty="0">
                <a:latin typeface="Constantia"/>
                <a:cs typeface="Constantia"/>
              </a:rPr>
              <a:t>statements </a:t>
            </a:r>
            <a:r>
              <a:rPr sz="2400" dirty="0">
                <a:latin typeface="Constantia"/>
                <a:cs typeface="Constantia"/>
              </a:rPr>
              <a:t>about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more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general</a:t>
            </a:r>
            <a:r>
              <a:rPr sz="2400" spc="-55" dirty="0">
                <a:solidFill>
                  <a:srgbClr val="E1D600"/>
                </a:solidFill>
                <a:latin typeface="Constantia"/>
                <a:cs typeface="Constantia"/>
              </a:rPr>
              <a:t> </a:t>
            </a:r>
            <a:r>
              <a:rPr sz="2400" u="heavy" spc="-1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Constantia"/>
                <a:cs typeface="Constantia"/>
                <a:hlinkClick r:id="rId7"/>
              </a:rPr>
              <a:t>well-founded</a:t>
            </a:r>
            <a:r>
              <a:rPr sz="2400" spc="-35" dirty="0">
                <a:solidFill>
                  <a:srgbClr val="E1D600"/>
                </a:solidFill>
                <a:latin typeface="Constantia"/>
                <a:cs typeface="Constantia"/>
                <a:hlinkClick r:id="rId7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structures,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such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75" dirty="0">
                <a:solidFill>
                  <a:srgbClr val="E1D600"/>
                </a:solidFill>
                <a:latin typeface="Constantia"/>
                <a:cs typeface="Constantia"/>
              </a:rPr>
              <a:t> </a:t>
            </a:r>
            <a:r>
              <a:rPr sz="2400" u="heavy" spc="-5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Constantia"/>
                <a:cs typeface="Constantia"/>
                <a:hlinkClick r:id="rId8"/>
              </a:rPr>
              <a:t>trees</a:t>
            </a:r>
            <a:r>
              <a:rPr sz="2400" spc="-5" dirty="0">
                <a:latin typeface="Constantia"/>
                <a:cs typeface="Constantia"/>
              </a:rPr>
              <a:t>;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generalization,</a:t>
            </a:r>
            <a:r>
              <a:rPr sz="2400" spc="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known</a:t>
            </a:r>
            <a:r>
              <a:rPr sz="2400" spc="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50" dirty="0">
                <a:solidFill>
                  <a:srgbClr val="E1D600"/>
                </a:solidFill>
                <a:latin typeface="Constantia"/>
                <a:cs typeface="Constantia"/>
              </a:rPr>
              <a:t> </a:t>
            </a:r>
            <a:r>
              <a:rPr sz="2400" u="heavy" spc="-5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Constantia"/>
                <a:cs typeface="Constantia"/>
                <a:hlinkClick r:id="rId9"/>
              </a:rPr>
              <a:t>structural</a:t>
            </a:r>
            <a:r>
              <a:rPr sz="2400" u="heavy" spc="114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Constantia"/>
                <a:cs typeface="Constantia"/>
                <a:hlinkClick r:id="rId9"/>
              </a:rPr>
              <a:t> </a:t>
            </a:r>
            <a:r>
              <a:rPr sz="2400" u="heavy" spc="-5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Constantia"/>
                <a:cs typeface="Constantia"/>
                <a:hlinkClick r:id="rId9"/>
              </a:rPr>
              <a:t>induction</a:t>
            </a:r>
            <a:r>
              <a:rPr sz="2400" spc="-5" dirty="0">
                <a:latin typeface="Constantia"/>
                <a:cs typeface="Constantia"/>
              </a:rPr>
              <a:t>,</a:t>
            </a:r>
            <a:r>
              <a:rPr sz="2400" spc="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 </a:t>
            </a:r>
            <a:r>
              <a:rPr sz="2400" dirty="0">
                <a:latin typeface="Constantia"/>
                <a:cs typeface="Constantia"/>
              </a:rPr>
              <a:t> in</a:t>
            </a:r>
            <a:r>
              <a:rPr sz="2400" spc="-50" dirty="0">
                <a:solidFill>
                  <a:srgbClr val="E1D600"/>
                </a:solidFill>
                <a:latin typeface="Constantia"/>
                <a:cs typeface="Constantia"/>
              </a:rPr>
              <a:t> </a:t>
            </a:r>
            <a:r>
              <a:rPr sz="2400" u="heavy" spc="-5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Constantia"/>
                <a:cs typeface="Constantia"/>
                <a:hlinkClick r:id="rId10"/>
              </a:rPr>
              <a:t>mathematical</a:t>
            </a:r>
            <a:r>
              <a:rPr sz="2400" u="heavy" spc="-2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Constantia"/>
                <a:cs typeface="Constantia"/>
                <a:hlinkClick r:id="rId10"/>
              </a:rPr>
              <a:t> </a:t>
            </a:r>
            <a:r>
              <a:rPr sz="2400" u="heavy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Constantia"/>
                <a:cs typeface="Constantia"/>
                <a:hlinkClick r:id="rId10"/>
              </a:rPr>
              <a:t>logic</a:t>
            </a:r>
            <a:r>
              <a:rPr sz="2400" spc="-100" dirty="0">
                <a:solidFill>
                  <a:srgbClr val="E1D600"/>
                </a:solidFill>
                <a:latin typeface="Constantia"/>
                <a:cs typeface="Constantia"/>
                <a:hlinkClick r:id="rId10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70" dirty="0">
                <a:solidFill>
                  <a:srgbClr val="E1D600"/>
                </a:solidFill>
                <a:latin typeface="Constantia"/>
                <a:cs typeface="Constantia"/>
              </a:rPr>
              <a:t> </a:t>
            </a:r>
            <a:r>
              <a:rPr sz="2400" u="heavy" spc="-15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Constantia"/>
                <a:cs typeface="Constantia"/>
                <a:hlinkClick r:id="rId11"/>
              </a:rPr>
              <a:t>computer</a:t>
            </a:r>
            <a:r>
              <a:rPr sz="2400" u="heavy" spc="-13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Constantia"/>
                <a:cs typeface="Constantia"/>
                <a:hlinkClick r:id="rId11"/>
              </a:rPr>
              <a:t> </a:t>
            </a:r>
            <a:r>
              <a:rPr sz="2400" u="heavy" spc="-1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Constantia"/>
                <a:cs typeface="Constantia"/>
                <a:hlinkClick r:id="rId11"/>
              </a:rPr>
              <a:t>science</a:t>
            </a:r>
            <a:r>
              <a:rPr sz="2400" spc="-10" dirty="0">
                <a:latin typeface="Constantia"/>
                <a:cs typeface="Constantia"/>
              </a:rPr>
              <a:t>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145986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N</a:t>
            </a:r>
            <a:r>
              <a:rPr sz="5000" spc="-140" dirty="0"/>
              <a:t>O</a:t>
            </a:r>
            <a:r>
              <a:rPr sz="5000" spc="-5" dirty="0"/>
              <a:t>TE</a:t>
            </a:r>
            <a:endParaRPr sz="500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883790"/>
            <a:ext cx="7834630" cy="405002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6385" marR="360045" indent="-274320">
              <a:lnSpc>
                <a:spcPts val="2300"/>
              </a:lnSpc>
              <a:spcBef>
                <a:spcPts val="66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30" dirty="0">
                <a:latin typeface="Constantia"/>
                <a:cs typeface="Constantia"/>
              </a:rPr>
              <a:t>It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spc="-10" dirty="0">
                <a:latin typeface="Constantia"/>
                <a:cs typeface="Constantia"/>
              </a:rPr>
              <a:t>extremely </a:t>
            </a:r>
            <a:r>
              <a:rPr sz="2400" spc="-5" dirty="0">
                <a:latin typeface="Constantia"/>
                <a:cs typeface="Constantia"/>
              </a:rPr>
              <a:t>important </a:t>
            </a:r>
            <a:r>
              <a:rPr sz="2400" spc="-15" dirty="0">
                <a:latin typeface="Constantia"/>
                <a:cs typeface="Constantia"/>
              </a:rPr>
              <a:t>to note </a:t>
            </a:r>
            <a:r>
              <a:rPr sz="2400" dirty="0">
                <a:latin typeface="Constantia"/>
                <a:cs typeface="Constantia"/>
              </a:rPr>
              <a:t>that </a:t>
            </a:r>
            <a:r>
              <a:rPr sz="2400" spc="-5" dirty="0">
                <a:latin typeface="Constantia"/>
                <a:cs typeface="Constantia"/>
              </a:rPr>
              <a:t>mathematical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induction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only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prove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results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obtained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some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other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85" dirty="0">
                <a:latin typeface="Constantia"/>
                <a:cs typeface="Constantia"/>
              </a:rPr>
              <a:t>way.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AD0D9"/>
              </a:buClr>
              <a:buFont typeface="Segoe UI Symbol"/>
              <a:buChar char="⚫"/>
            </a:pPr>
            <a:endParaRPr sz="235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30" dirty="0">
                <a:latin typeface="Constantia"/>
                <a:cs typeface="Constantia"/>
              </a:rPr>
              <a:t>It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not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tool</a:t>
            </a:r>
            <a:r>
              <a:rPr sz="2400" i="1" dirty="0">
                <a:latin typeface="Constantia"/>
                <a:cs typeface="Constantia"/>
              </a:rPr>
              <a:t> for</a:t>
            </a:r>
            <a:r>
              <a:rPr sz="2400" i="1" spc="-15" dirty="0">
                <a:latin typeface="Constantia"/>
                <a:cs typeface="Constantia"/>
              </a:rPr>
              <a:t> discovering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formulae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or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theorems.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AD0D9"/>
              </a:buClr>
              <a:buFont typeface="Segoe UI Symbol"/>
              <a:buChar char="⚫"/>
            </a:pPr>
            <a:endParaRPr sz="2800" dirty="0">
              <a:latin typeface="Constantia"/>
              <a:cs typeface="Constantia"/>
            </a:endParaRPr>
          </a:p>
          <a:p>
            <a:pPr marL="286385" marR="128905" indent="-274320">
              <a:lnSpc>
                <a:spcPct val="801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Mathematicians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sometimes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find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proofs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mathematical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induction </a:t>
            </a:r>
            <a:r>
              <a:rPr sz="2400" spc="5" dirty="0">
                <a:latin typeface="Constantia"/>
                <a:cs typeface="Constantia"/>
              </a:rPr>
              <a:t>unsatisfying </a:t>
            </a:r>
            <a:r>
              <a:rPr sz="2400" spc="-5" dirty="0">
                <a:latin typeface="Constantia"/>
                <a:cs typeface="Constantia"/>
              </a:rPr>
              <a:t>because </a:t>
            </a:r>
            <a:r>
              <a:rPr sz="2400" dirty="0">
                <a:latin typeface="Constantia"/>
                <a:cs typeface="Constantia"/>
              </a:rPr>
              <a:t>they </a:t>
            </a:r>
            <a:r>
              <a:rPr sz="2400" spc="-5" dirty="0">
                <a:latin typeface="Constantia"/>
                <a:cs typeface="Constantia"/>
              </a:rPr>
              <a:t>do not </a:t>
            </a:r>
            <a:r>
              <a:rPr sz="2400" spc="-10" dirty="0">
                <a:latin typeface="Constantia"/>
                <a:cs typeface="Constantia"/>
              </a:rPr>
              <a:t>provide </a:t>
            </a:r>
            <a:r>
              <a:rPr sz="2400" spc="-5" dirty="0">
                <a:latin typeface="Constantia"/>
                <a:cs typeface="Constantia"/>
              </a:rPr>
              <a:t> insights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why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theorems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are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true.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Segoe UI Symbol"/>
              <a:buChar char="⚫"/>
            </a:pPr>
            <a:endParaRPr sz="2800" dirty="0">
              <a:latin typeface="Constantia"/>
              <a:cs typeface="Constantia"/>
            </a:endParaRPr>
          </a:p>
          <a:p>
            <a:pPr marL="286385" marR="5080" indent="-274320">
              <a:lnSpc>
                <a:spcPts val="23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65" dirty="0">
                <a:latin typeface="Constantia"/>
                <a:cs typeface="Constantia"/>
              </a:rPr>
              <a:t>You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prove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theorem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mathematical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induction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even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if</a:t>
            </a:r>
            <a:r>
              <a:rPr sz="2400" spc="-25" dirty="0">
                <a:latin typeface="Constantia"/>
                <a:cs typeface="Constantia"/>
              </a:rPr>
              <a:t> you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do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have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slightest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idea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why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true!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553212"/>
            <a:ext cx="8991600" cy="5753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8200" y="304800"/>
            <a:ext cx="7057644" cy="62956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990600"/>
            <a:ext cx="78486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047" y="533400"/>
            <a:ext cx="8375904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795527"/>
            <a:ext cx="8174990" cy="5072380"/>
            <a:chOff x="381000" y="795527"/>
            <a:chExt cx="8174990" cy="5072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795527"/>
              <a:ext cx="6477000" cy="2438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200" y="3233927"/>
              <a:ext cx="7336535" cy="26334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259651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Basic</a:t>
            </a:r>
            <a:r>
              <a:rPr sz="5000" spc="-90" dirty="0"/>
              <a:t> </a:t>
            </a:r>
            <a:r>
              <a:rPr sz="5000" dirty="0"/>
              <a:t>Idea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8001000" cy="3672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Ass</a:t>
            </a:r>
            <a:r>
              <a:rPr sz="2600" spc="1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at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ant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0" dirty="0">
                <a:latin typeface="Constantia"/>
                <a:cs typeface="Constantia"/>
              </a:rPr>
              <a:t>ro</a:t>
            </a:r>
            <a:r>
              <a:rPr sz="2600" spc="-5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i="1" spc="-20" dirty="0">
                <a:latin typeface="Constantia"/>
                <a:cs typeface="Constantia"/>
              </a:rPr>
              <a:t>f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-15" dirty="0">
                <a:latin typeface="Constantia"/>
                <a:cs typeface="Constantia"/>
              </a:rPr>
              <a:t>l</a:t>
            </a:r>
            <a:r>
              <a:rPr sz="2600" i="1" spc="-5" dirty="0">
                <a:latin typeface="Constantia"/>
                <a:cs typeface="Constantia"/>
              </a:rPr>
              <a:t>se,  </a:t>
            </a:r>
            <a:r>
              <a:rPr sz="2600" i="1" dirty="0">
                <a:latin typeface="Constantia"/>
                <a:cs typeface="Constantia"/>
              </a:rPr>
              <a:t>and </a:t>
            </a:r>
            <a:r>
              <a:rPr sz="2600" i="1" spc="-10" dirty="0">
                <a:latin typeface="Constantia"/>
                <a:cs typeface="Constantia"/>
              </a:rPr>
              <a:t>then</a:t>
            </a:r>
            <a:r>
              <a:rPr sz="2600" i="1" spc="-15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show</a:t>
            </a:r>
            <a:r>
              <a:rPr sz="2600" i="1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assumption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leads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nonsense!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 dirty="0">
              <a:latin typeface="Constantia"/>
              <a:cs typeface="Constantia"/>
            </a:endParaRPr>
          </a:p>
          <a:p>
            <a:pPr marL="12700" marR="4834890">
              <a:lnSpc>
                <a:spcPct val="120000"/>
              </a:lnSpc>
            </a:pPr>
            <a:r>
              <a:rPr sz="2600" spc="-18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 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clud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  w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assu</a:t>
            </a:r>
            <a:r>
              <a:rPr sz="2600" spc="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 </a:t>
            </a:r>
            <a:r>
              <a:rPr sz="2600" dirty="0">
                <a:latin typeface="Constantia"/>
                <a:cs typeface="Constantia"/>
              </a:rPr>
              <a:t>sta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ement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false,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statement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must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true.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258055" y="2810255"/>
            <a:ext cx="4704715" cy="2266315"/>
            <a:chOff x="4258055" y="2810255"/>
            <a:chExt cx="4704715" cy="226631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7199" y="2819399"/>
              <a:ext cx="4686300" cy="22479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262627" y="2814827"/>
              <a:ext cx="4695825" cy="2257425"/>
            </a:xfrm>
            <a:custGeom>
              <a:avLst/>
              <a:gdLst/>
              <a:ahLst/>
              <a:cxnLst/>
              <a:rect l="l" t="t" r="r" b="b"/>
              <a:pathLst>
                <a:path w="4695825" h="2257425">
                  <a:moveTo>
                    <a:pt x="0" y="2257044"/>
                  </a:moveTo>
                  <a:lnTo>
                    <a:pt x="4695444" y="2257044"/>
                  </a:lnTo>
                  <a:lnTo>
                    <a:pt x="4695444" y="0"/>
                  </a:lnTo>
                  <a:lnTo>
                    <a:pt x="0" y="0"/>
                  </a:lnTo>
                  <a:lnTo>
                    <a:pt x="0" y="2257044"/>
                  </a:lnTo>
                  <a:close/>
                </a:path>
              </a:pathLst>
            </a:custGeom>
            <a:ln w="9144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04215"/>
            <a:ext cx="8281416" cy="64495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533400"/>
            <a:ext cx="85344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0644" y="838200"/>
            <a:ext cx="7982711" cy="8092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0644" y="1905000"/>
            <a:ext cx="8011668" cy="44013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244" y="990600"/>
            <a:ext cx="8288020" cy="4975860"/>
            <a:chOff x="428244" y="990600"/>
            <a:chExt cx="8288020" cy="4975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44" y="990600"/>
              <a:ext cx="8106156" cy="1239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244" y="2241803"/>
              <a:ext cx="8287511" cy="37246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600" y="838200"/>
            <a:ext cx="7848600" cy="13152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7512" y="2438400"/>
            <a:ext cx="77343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85800"/>
            <a:ext cx="6934200" cy="838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1828800"/>
            <a:ext cx="82296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08101"/>
            <a:ext cx="78822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55800" algn="l"/>
              </a:tabLst>
            </a:pPr>
            <a:r>
              <a:rPr sz="5000" spc="-15" dirty="0"/>
              <a:t>PROOF	</a:t>
            </a:r>
            <a:r>
              <a:rPr sz="5000" spc="-70" dirty="0"/>
              <a:t>BY</a:t>
            </a:r>
            <a:r>
              <a:rPr sz="5000" spc="-40" dirty="0"/>
              <a:t> </a:t>
            </a:r>
            <a:r>
              <a:rPr sz="5000" spc="-10" dirty="0"/>
              <a:t>COUNTER</a:t>
            </a:r>
            <a:r>
              <a:rPr sz="5000" spc="-60" dirty="0"/>
              <a:t> </a:t>
            </a:r>
            <a:r>
              <a:rPr sz="5000" spc="-5" dirty="0"/>
              <a:t>EXAMPLE</a:t>
            </a:r>
            <a:endParaRPr sz="5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76400"/>
            <a:ext cx="7953756" cy="914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2971800"/>
            <a:ext cx="7953756" cy="29245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762000"/>
            <a:ext cx="7781544" cy="12100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2667000"/>
            <a:ext cx="7781544" cy="31531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0827" y="1661160"/>
            <a:ext cx="7069835" cy="56083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579489" y="3241039"/>
            <a:ext cx="17589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Shoaib</a:t>
            </a:r>
            <a:r>
              <a:rPr sz="2600" spc="-15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Raza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11211</TotalTime>
  <Words>447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Constantia</vt:lpstr>
      <vt:lpstr>Segoe UI Symbol</vt:lpstr>
      <vt:lpstr>Office Theme</vt:lpstr>
      <vt:lpstr>Proofs by Contradiction</vt:lpstr>
      <vt:lpstr>Basic Idea</vt:lpstr>
      <vt:lpstr>PowerPoint Presentation</vt:lpstr>
      <vt:lpstr>PowerPoint Presentation</vt:lpstr>
      <vt:lpstr>PowerPoint Presentation</vt:lpstr>
      <vt:lpstr>PowerPoint Presentation</vt:lpstr>
      <vt:lpstr>PROOF BY COUNTER EXAMPLE</vt:lpstr>
      <vt:lpstr>PowerPoint Presentation</vt:lpstr>
      <vt:lpstr>Shoaib Raza</vt:lpstr>
      <vt:lpstr>Conjecture: The sum of the first n  odd natural numbers equals n2.</vt:lpstr>
      <vt:lpstr>An infinite ladder</vt:lpstr>
      <vt:lpstr>PowerPoint Presentation</vt:lpstr>
      <vt:lpstr>Mathematical Induction</vt:lpstr>
      <vt:lpstr>NOTE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Shoaib Raza</dc:creator>
  <cp:lastModifiedBy>Musawar Ali</cp:lastModifiedBy>
  <cp:revision>253</cp:revision>
  <dcterms:created xsi:type="dcterms:W3CDTF">2021-10-18T05:29:44Z</dcterms:created>
  <dcterms:modified xsi:type="dcterms:W3CDTF">2021-11-12T08:07:09Z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2021-10-18T00:00:00Z</vt:filetime>
  </property>
</Properties>
</file>