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56" r:id="rId5"/>
    <p:sldId id="270" r:id="rId6"/>
    <p:sldId id="258" r:id="rId7"/>
    <p:sldId id="269" r:id="rId8"/>
    <p:sldId id="271" r:id="rId9"/>
    <p:sldId id="272" r:id="rId10"/>
    <p:sldId id="273" r:id="rId11"/>
    <p:sldId id="274" r:id="rId12"/>
    <p:sldId id="275" r:id="rId13"/>
    <p:sldId id="27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4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FF0023-200D-4596-BC3A-5F0B3C92D1D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5CCD3AB-5806-4D3E-9FAB-67905AC28547}">
      <dgm:prSet phldrT="[Text]"/>
      <dgm:spPr/>
      <dgm:t>
        <a:bodyPr/>
        <a:lstStyle/>
        <a:p>
          <a:r>
            <a:rPr lang="en-US" dirty="0"/>
            <a:t>Executive Summary</a:t>
          </a:r>
        </a:p>
      </dgm:t>
    </dgm:pt>
    <dgm:pt modelId="{016CF813-7808-4C8B-847F-ED60ACDE2870}" type="parTrans" cxnId="{A33BE7E1-2E76-4923-B859-30004AD4CF58}">
      <dgm:prSet/>
      <dgm:spPr/>
      <dgm:t>
        <a:bodyPr/>
        <a:lstStyle/>
        <a:p>
          <a:endParaRPr lang="en-US"/>
        </a:p>
      </dgm:t>
    </dgm:pt>
    <dgm:pt modelId="{C1336589-C7FE-41EC-AD63-C9F334E477E1}" type="sibTrans" cxnId="{A33BE7E1-2E76-4923-B859-30004AD4CF58}">
      <dgm:prSet/>
      <dgm:spPr/>
      <dgm:t>
        <a:bodyPr/>
        <a:lstStyle/>
        <a:p>
          <a:endParaRPr lang="en-US"/>
        </a:p>
      </dgm:t>
    </dgm:pt>
    <dgm:pt modelId="{C35BE027-A1F2-40D7-8F40-A4EF4BB2D04C}">
      <dgm:prSet phldrT="[Text]"/>
      <dgm:spPr/>
      <dgm:t>
        <a:bodyPr/>
        <a:lstStyle/>
        <a:p>
          <a:r>
            <a:rPr lang="en-US" dirty="0"/>
            <a:t>Background</a:t>
          </a:r>
        </a:p>
      </dgm:t>
    </dgm:pt>
    <dgm:pt modelId="{6A3E1511-8088-4D7A-B2EE-3082E134ED50}" type="parTrans" cxnId="{6CF3FCFC-98D5-4381-A29C-0A2AF84D46EC}">
      <dgm:prSet/>
      <dgm:spPr/>
      <dgm:t>
        <a:bodyPr/>
        <a:lstStyle/>
        <a:p>
          <a:endParaRPr lang="en-US"/>
        </a:p>
      </dgm:t>
    </dgm:pt>
    <dgm:pt modelId="{BEA355CE-E65F-4225-8DB2-13D7348D97A4}" type="sibTrans" cxnId="{6CF3FCFC-98D5-4381-A29C-0A2AF84D46EC}">
      <dgm:prSet/>
      <dgm:spPr/>
      <dgm:t>
        <a:bodyPr/>
        <a:lstStyle/>
        <a:p>
          <a:endParaRPr lang="en-US"/>
        </a:p>
      </dgm:t>
    </dgm:pt>
    <dgm:pt modelId="{16440D02-0357-4E74-A075-C017462BD416}">
      <dgm:prSet phldrT="[Text]"/>
      <dgm:spPr/>
      <dgm:t>
        <a:bodyPr/>
        <a:lstStyle/>
        <a:p>
          <a:r>
            <a:rPr lang="en-US" dirty="0"/>
            <a:t>Experiments and Results</a:t>
          </a:r>
        </a:p>
      </dgm:t>
    </dgm:pt>
    <dgm:pt modelId="{22D72B2E-BDE7-4526-A761-926938549011}" type="parTrans" cxnId="{AE0D137F-3463-4B7A-9C38-1F71EEA8F085}">
      <dgm:prSet/>
      <dgm:spPr/>
      <dgm:t>
        <a:bodyPr/>
        <a:lstStyle/>
        <a:p>
          <a:endParaRPr lang="en-US"/>
        </a:p>
      </dgm:t>
    </dgm:pt>
    <dgm:pt modelId="{B94BDF85-BAF1-4DFC-9447-79397608AFDD}" type="sibTrans" cxnId="{AE0D137F-3463-4B7A-9C38-1F71EEA8F085}">
      <dgm:prSet/>
      <dgm:spPr/>
      <dgm:t>
        <a:bodyPr/>
        <a:lstStyle/>
        <a:p>
          <a:endParaRPr lang="en-US"/>
        </a:p>
      </dgm:t>
    </dgm:pt>
    <dgm:pt modelId="{223CC02A-B894-43BC-BDA5-4053A8A25B3B}">
      <dgm:prSet phldrT="[Text]"/>
      <dgm:spPr/>
      <dgm:t>
        <a:bodyPr/>
        <a:lstStyle/>
        <a:p>
          <a:r>
            <a:rPr lang="en-US" dirty="0"/>
            <a:t>Methodology</a:t>
          </a:r>
        </a:p>
      </dgm:t>
    </dgm:pt>
    <dgm:pt modelId="{2A63C109-AD57-456B-BEF5-A8A07DD9E88F}" type="parTrans" cxnId="{B6A1AB6D-D18C-4BDD-B308-167C17A3978D}">
      <dgm:prSet/>
      <dgm:spPr/>
      <dgm:t>
        <a:bodyPr/>
        <a:lstStyle/>
        <a:p>
          <a:endParaRPr lang="en-US"/>
        </a:p>
      </dgm:t>
    </dgm:pt>
    <dgm:pt modelId="{793F44CA-34B8-45EC-AC32-216C10A4CB82}" type="sibTrans" cxnId="{B6A1AB6D-D18C-4BDD-B308-167C17A3978D}">
      <dgm:prSet/>
      <dgm:spPr/>
      <dgm:t>
        <a:bodyPr/>
        <a:lstStyle/>
        <a:p>
          <a:endParaRPr lang="en-US"/>
        </a:p>
      </dgm:t>
    </dgm:pt>
    <dgm:pt modelId="{8EFD7B4F-777A-4D2A-9FCF-437CB38CB491}">
      <dgm:prSet phldrT="[Text]"/>
      <dgm:spPr/>
      <dgm:t>
        <a:bodyPr/>
        <a:lstStyle/>
        <a:p>
          <a:r>
            <a:rPr lang="en-US" dirty="0"/>
            <a:t>Key Findings</a:t>
          </a:r>
        </a:p>
      </dgm:t>
    </dgm:pt>
    <dgm:pt modelId="{A4C8FB4B-E4DC-4BD0-BB28-878530FE06C9}" type="parTrans" cxnId="{ED9F08B1-1B7E-4385-846C-74C50227FF3D}">
      <dgm:prSet/>
      <dgm:spPr/>
      <dgm:t>
        <a:bodyPr/>
        <a:lstStyle/>
        <a:p>
          <a:endParaRPr lang="en-US"/>
        </a:p>
      </dgm:t>
    </dgm:pt>
    <dgm:pt modelId="{79AB916D-D4A9-4786-A88C-544913430B7D}" type="sibTrans" cxnId="{ED9F08B1-1B7E-4385-846C-74C50227FF3D}">
      <dgm:prSet/>
      <dgm:spPr/>
      <dgm:t>
        <a:bodyPr/>
        <a:lstStyle/>
        <a:p>
          <a:endParaRPr lang="en-US"/>
        </a:p>
      </dgm:t>
    </dgm:pt>
    <dgm:pt modelId="{CA5A4F8C-8536-4E12-AFA2-5B57ACDDE7FB}">
      <dgm:prSet phldrT="[Text]"/>
      <dgm:spPr/>
      <dgm:t>
        <a:bodyPr/>
        <a:lstStyle/>
        <a:p>
          <a:r>
            <a:rPr lang="en-US" b="0" i="0"/>
            <a:t>Key Discussion Points</a:t>
          </a:r>
          <a:endParaRPr lang="en-US" dirty="0"/>
        </a:p>
      </dgm:t>
    </dgm:pt>
    <dgm:pt modelId="{294ECF69-A799-4800-ABC0-CCAD188E895E}" type="parTrans" cxnId="{CAC4CD00-50A5-404B-BE4E-90C6D3950A0F}">
      <dgm:prSet/>
      <dgm:spPr/>
      <dgm:t>
        <a:bodyPr/>
        <a:lstStyle/>
        <a:p>
          <a:endParaRPr lang="en-US"/>
        </a:p>
      </dgm:t>
    </dgm:pt>
    <dgm:pt modelId="{78935F2A-B3E7-4A10-A543-972C34CCED57}" type="sibTrans" cxnId="{CAC4CD00-50A5-404B-BE4E-90C6D3950A0F}">
      <dgm:prSet/>
      <dgm:spPr/>
      <dgm:t>
        <a:bodyPr/>
        <a:lstStyle/>
        <a:p>
          <a:endParaRPr lang="en-US"/>
        </a:p>
      </dgm:t>
    </dgm:pt>
    <dgm:pt modelId="{1815DCE0-E007-428D-A7A8-9BF5DAB990C8}">
      <dgm:prSet phldrT="[Text]"/>
      <dgm:spPr/>
      <dgm:t>
        <a:bodyPr/>
        <a:lstStyle/>
        <a:p>
          <a:r>
            <a:rPr lang="en-US" dirty="0"/>
            <a:t>Limitations and Open Questions</a:t>
          </a:r>
        </a:p>
      </dgm:t>
    </dgm:pt>
    <dgm:pt modelId="{049E23DA-32C4-41D8-9D3D-32A4EAB01C89}" type="parTrans" cxnId="{4BAD0D24-578A-4074-AF6E-6978BD4EB4DD}">
      <dgm:prSet/>
      <dgm:spPr/>
      <dgm:t>
        <a:bodyPr/>
        <a:lstStyle/>
        <a:p>
          <a:endParaRPr lang="en-US"/>
        </a:p>
      </dgm:t>
    </dgm:pt>
    <dgm:pt modelId="{0A7ECDFD-71F7-4C1D-924F-187B8A5DE94E}" type="sibTrans" cxnId="{4BAD0D24-578A-4074-AF6E-6978BD4EB4DD}">
      <dgm:prSet/>
      <dgm:spPr/>
      <dgm:t>
        <a:bodyPr/>
        <a:lstStyle/>
        <a:p>
          <a:endParaRPr lang="en-US"/>
        </a:p>
      </dgm:t>
    </dgm:pt>
    <dgm:pt modelId="{EB5255D7-51F6-49AD-994A-F8CC8216D6D1}" type="pres">
      <dgm:prSet presAssocID="{98FF0023-200D-4596-BC3A-5F0B3C92D1D8}" presName="Name0" presStyleCnt="0">
        <dgm:presLayoutVars>
          <dgm:chMax val="7"/>
          <dgm:chPref val="7"/>
          <dgm:dir/>
        </dgm:presLayoutVars>
      </dgm:prSet>
      <dgm:spPr/>
    </dgm:pt>
    <dgm:pt modelId="{198E4BCA-3D4D-4D76-9464-6821F1B20AA3}" type="pres">
      <dgm:prSet presAssocID="{98FF0023-200D-4596-BC3A-5F0B3C92D1D8}" presName="Name1" presStyleCnt="0"/>
      <dgm:spPr/>
    </dgm:pt>
    <dgm:pt modelId="{77ADF9E4-3806-4BA2-BFC2-56A4E022B83B}" type="pres">
      <dgm:prSet presAssocID="{98FF0023-200D-4596-BC3A-5F0B3C92D1D8}" presName="cycle" presStyleCnt="0"/>
      <dgm:spPr/>
    </dgm:pt>
    <dgm:pt modelId="{BF77F4FA-A954-4547-A4EA-86DD8450663D}" type="pres">
      <dgm:prSet presAssocID="{98FF0023-200D-4596-BC3A-5F0B3C92D1D8}" presName="srcNode" presStyleLbl="node1" presStyleIdx="0" presStyleCnt="7"/>
      <dgm:spPr/>
    </dgm:pt>
    <dgm:pt modelId="{C091A4E8-CA72-4DC8-A57F-9B54380807D3}" type="pres">
      <dgm:prSet presAssocID="{98FF0023-200D-4596-BC3A-5F0B3C92D1D8}" presName="conn" presStyleLbl="parChTrans1D2" presStyleIdx="0" presStyleCnt="1"/>
      <dgm:spPr/>
    </dgm:pt>
    <dgm:pt modelId="{27845E07-A7B1-4B9D-B2DF-434CF71E5EB4}" type="pres">
      <dgm:prSet presAssocID="{98FF0023-200D-4596-BC3A-5F0B3C92D1D8}" presName="extraNode" presStyleLbl="node1" presStyleIdx="0" presStyleCnt="7"/>
      <dgm:spPr/>
    </dgm:pt>
    <dgm:pt modelId="{C993762B-5C57-467F-A2A3-E108AB56752B}" type="pres">
      <dgm:prSet presAssocID="{98FF0023-200D-4596-BC3A-5F0B3C92D1D8}" presName="dstNode" presStyleLbl="node1" presStyleIdx="0" presStyleCnt="7"/>
      <dgm:spPr/>
    </dgm:pt>
    <dgm:pt modelId="{59328F77-94DA-454D-92DD-3286C4EADF61}" type="pres">
      <dgm:prSet presAssocID="{65CCD3AB-5806-4D3E-9FAB-67905AC28547}" presName="text_1" presStyleLbl="node1" presStyleIdx="0" presStyleCnt="7">
        <dgm:presLayoutVars>
          <dgm:bulletEnabled val="1"/>
        </dgm:presLayoutVars>
      </dgm:prSet>
      <dgm:spPr/>
    </dgm:pt>
    <dgm:pt modelId="{1851B490-9FC2-4204-81EA-36CEB4E4A128}" type="pres">
      <dgm:prSet presAssocID="{65CCD3AB-5806-4D3E-9FAB-67905AC28547}" presName="accent_1" presStyleCnt="0"/>
      <dgm:spPr/>
    </dgm:pt>
    <dgm:pt modelId="{C6DED8CD-BEAB-4BAA-94BA-2AFDC9619AB2}" type="pres">
      <dgm:prSet presAssocID="{65CCD3AB-5806-4D3E-9FAB-67905AC28547}" presName="accentRepeatNode" presStyleLbl="solidFgAcc1" presStyleIdx="0" presStyleCnt="7"/>
      <dgm:spPr/>
    </dgm:pt>
    <dgm:pt modelId="{B61EBAAF-77F0-4407-8026-C843773F083A}" type="pres">
      <dgm:prSet presAssocID="{C35BE027-A1F2-40D7-8F40-A4EF4BB2D04C}" presName="text_2" presStyleLbl="node1" presStyleIdx="1" presStyleCnt="7">
        <dgm:presLayoutVars>
          <dgm:bulletEnabled val="1"/>
        </dgm:presLayoutVars>
      </dgm:prSet>
      <dgm:spPr/>
    </dgm:pt>
    <dgm:pt modelId="{CC7B32D6-F181-4934-A784-8CC5370BAD50}" type="pres">
      <dgm:prSet presAssocID="{C35BE027-A1F2-40D7-8F40-A4EF4BB2D04C}" presName="accent_2" presStyleCnt="0"/>
      <dgm:spPr/>
    </dgm:pt>
    <dgm:pt modelId="{0BF0991E-081D-41B4-AFCB-50C02F4D5060}" type="pres">
      <dgm:prSet presAssocID="{C35BE027-A1F2-40D7-8F40-A4EF4BB2D04C}" presName="accentRepeatNode" presStyleLbl="solidFgAcc1" presStyleIdx="1" presStyleCnt="7"/>
      <dgm:spPr/>
    </dgm:pt>
    <dgm:pt modelId="{F25E613E-F161-45C7-8072-7A2275B2E291}" type="pres">
      <dgm:prSet presAssocID="{16440D02-0357-4E74-A075-C017462BD416}" presName="text_3" presStyleLbl="node1" presStyleIdx="2" presStyleCnt="7">
        <dgm:presLayoutVars>
          <dgm:bulletEnabled val="1"/>
        </dgm:presLayoutVars>
      </dgm:prSet>
      <dgm:spPr/>
    </dgm:pt>
    <dgm:pt modelId="{36050C53-5283-4176-A848-81B072B5BFC9}" type="pres">
      <dgm:prSet presAssocID="{16440D02-0357-4E74-A075-C017462BD416}" presName="accent_3" presStyleCnt="0"/>
      <dgm:spPr/>
    </dgm:pt>
    <dgm:pt modelId="{C163D823-F721-4405-991B-F34AD110EB6C}" type="pres">
      <dgm:prSet presAssocID="{16440D02-0357-4E74-A075-C017462BD416}" presName="accentRepeatNode" presStyleLbl="solidFgAcc1" presStyleIdx="2" presStyleCnt="7"/>
      <dgm:spPr/>
    </dgm:pt>
    <dgm:pt modelId="{FF726641-51FB-454B-879E-A8DF8BCE4C9D}" type="pres">
      <dgm:prSet presAssocID="{223CC02A-B894-43BC-BDA5-4053A8A25B3B}" presName="text_4" presStyleLbl="node1" presStyleIdx="3" presStyleCnt="7">
        <dgm:presLayoutVars>
          <dgm:bulletEnabled val="1"/>
        </dgm:presLayoutVars>
      </dgm:prSet>
      <dgm:spPr/>
    </dgm:pt>
    <dgm:pt modelId="{0E3E6A47-F3D1-42B5-B706-D724BC228940}" type="pres">
      <dgm:prSet presAssocID="{223CC02A-B894-43BC-BDA5-4053A8A25B3B}" presName="accent_4" presStyleCnt="0"/>
      <dgm:spPr/>
    </dgm:pt>
    <dgm:pt modelId="{4E380534-368C-4279-827A-1EBA241A9176}" type="pres">
      <dgm:prSet presAssocID="{223CC02A-B894-43BC-BDA5-4053A8A25B3B}" presName="accentRepeatNode" presStyleLbl="solidFgAcc1" presStyleIdx="3" presStyleCnt="7"/>
      <dgm:spPr/>
    </dgm:pt>
    <dgm:pt modelId="{6B149954-C78C-42E8-A60D-7B5FFD804C40}" type="pres">
      <dgm:prSet presAssocID="{8EFD7B4F-777A-4D2A-9FCF-437CB38CB491}" presName="text_5" presStyleLbl="node1" presStyleIdx="4" presStyleCnt="7">
        <dgm:presLayoutVars>
          <dgm:bulletEnabled val="1"/>
        </dgm:presLayoutVars>
      </dgm:prSet>
      <dgm:spPr/>
    </dgm:pt>
    <dgm:pt modelId="{C32D68BD-A621-4102-B0FB-369A118BDC74}" type="pres">
      <dgm:prSet presAssocID="{8EFD7B4F-777A-4D2A-9FCF-437CB38CB491}" presName="accent_5" presStyleCnt="0"/>
      <dgm:spPr/>
    </dgm:pt>
    <dgm:pt modelId="{AE79C637-70EA-43A6-A964-24C0E861EEF3}" type="pres">
      <dgm:prSet presAssocID="{8EFD7B4F-777A-4D2A-9FCF-437CB38CB491}" presName="accentRepeatNode" presStyleLbl="solidFgAcc1" presStyleIdx="4" presStyleCnt="7"/>
      <dgm:spPr/>
    </dgm:pt>
    <dgm:pt modelId="{FBACA020-4872-4712-AA74-D9291A5F8AF2}" type="pres">
      <dgm:prSet presAssocID="{CA5A4F8C-8536-4E12-AFA2-5B57ACDDE7FB}" presName="text_6" presStyleLbl="node1" presStyleIdx="5" presStyleCnt="7">
        <dgm:presLayoutVars>
          <dgm:bulletEnabled val="1"/>
        </dgm:presLayoutVars>
      </dgm:prSet>
      <dgm:spPr/>
    </dgm:pt>
    <dgm:pt modelId="{6B1D1238-607A-459E-B29E-6D4B93B19573}" type="pres">
      <dgm:prSet presAssocID="{CA5A4F8C-8536-4E12-AFA2-5B57ACDDE7FB}" presName="accent_6" presStyleCnt="0"/>
      <dgm:spPr/>
    </dgm:pt>
    <dgm:pt modelId="{EA4F2AB5-6ABC-471E-9F0F-9CC789235151}" type="pres">
      <dgm:prSet presAssocID="{CA5A4F8C-8536-4E12-AFA2-5B57ACDDE7FB}" presName="accentRepeatNode" presStyleLbl="solidFgAcc1" presStyleIdx="5" presStyleCnt="7"/>
      <dgm:spPr/>
    </dgm:pt>
    <dgm:pt modelId="{B47D1854-C6B1-4216-879B-62921D228277}" type="pres">
      <dgm:prSet presAssocID="{1815DCE0-E007-428D-A7A8-9BF5DAB990C8}" presName="text_7" presStyleLbl="node1" presStyleIdx="6" presStyleCnt="7">
        <dgm:presLayoutVars>
          <dgm:bulletEnabled val="1"/>
        </dgm:presLayoutVars>
      </dgm:prSet>
      <dgm:spPr/>
    </dgm:pt>
    <dgm:pt modelId="{E7ACC7F1-850A-40A7-9029-B4800320C3C3}" type="pres">
      <dgm:prSet presAssocID="{1815DCE0-E007-428D-A7A8-9BF5DAB990C8}" presName="accent_7" presStyleCnt="0"/>
      <dgm:spPr/>
    </dgm:pt>
    <dgm:pt modelId="{6DF7DD4E-7684-4DF8-8E45-D952678FFD29}" type="pres">
      <dgm:prSet presAssocID="{1815DCE0-E007-428D-A7A8-9BF5DAB990C8}" presName="accentRepeatNode" presStyleLbl="solidFgAcc1" presStyleIdx="6" presStyleCnt="7"/>
      <dgm:spPr/>
    </dgm:pt>
  </dgm:ptLst>
  <dgm:cxnLst>
    <dgm:cxn modelId="{CAC4CD00-50A5-404B-BE4E-90C6D3950A0F}" srcId="{98FF0023-200D-4596-BC3A-5F0B3C92D1D8}" destId="{CA5A4F8C-8536-4E12-AFA2-5B57ACDDE7FB}" srcOrd="5" destOrd="0" parTransId="{294ECF69-A799-4800-ABC0-CCAD188E895E}" sibTransId="{78935F2A-B3E7-4A10-A543-972C34CCED57}"/>
    <dgm:cxn modelId="{4BAD0D24-578A-4074-AF6E-6978BD4EB4DD}" srcId="{98FF0023-200D-4596-BC3A-5F0B3C92D1D8}" destId="{1815DCE0-E007-428D-A7A8-9BF5DAB990C8}" srcOrd="6" destOrd="0" parTransId="{049E23DA-32C4-41D8-9D3D-32A4EAB01C89}" sibTransId="{0A7ECDFD-71F7-4C1D-924F-187B8A5DE94E}"/>
    <dgm:cxn modelId="{9ADE6733-ED9A-4CCD-86BC-4A94C12BFA9E}" type="presOf" srcId="{16440D02-0357-4E74-A075-C017462BD416}" destId="{F25E613E-F161-45C7-8072-7A2275B2E291}" srcOrd="0" destOrd="0" presId="urn:microsoft.com/office/officeart/2008/layout/VerticalCurvedList"/>
    <dgm:cxn modelId="{75104068-D7A8-43BA-965E-D834A02F5842}" type="presOf" srcId="{1815DCE0-E007-428D-A7A8-9BF5DAB990C8}" destId="{B47D1854-C6B1-4216-879B-62921D228277}" srcOrd="0" destOrd="0" presId="urn:microsoft.com/office/officeart/2008/layout/VerticalCurvedList"/>
    <dgm:cxn modelId="{B6A1AB6D-D18C-4BDD-B308-167C17A3978D}" srcId="{98FF0023-200D-4596-BC3A-5F0B3C92D1D8}" destId="{223CC02A-B894-43BC-BDA5-4053A8A25B3B}" srcOrd="3" destOrd="0" parTransId="{2A63C109-AD57-456B-BEF5-A8A07DD9E88F}" sibTransId="{793F44CA-34B8-45EC-AC32-216C10A4CB82}"/>
    <dgm:cxn modelId="{AE0D137F-3463-4B7A-9C38-1F71EEA8F085}" srcId="{98FF0023-200D-4596-BC3A-5F0B3C92D1D8}" destId="{16440D02-0357-4E74-A075-C017462BD416}" srcOrd="2" destOrd="0" parTransId="{22D72B2E-BDE7-4526-A761-926938549011}" sibTransId="{B94BDF85-BAF1-4DFC-9447-79397608AFDD}"/>
    <dgm:cxn modelId="{253E9698-E7C6-4CDA-9EC2-7C7E63B8189A}" type="presOf" srcId="{65CCD3AB-5806-4D3E-9FAB-67905AC28547}" destId="{59328F77-94DA-454D-92DD-3286C4EADF61}" srcOrd="0" destOrd="0" presId="urn:microsoft.com/office/officeart/2008/layout/VerticalCurvedList"/>
    <dgm:cxn modelId="{5FF48CA3-C3AC-4318-BB92-56EFCC466137}" type="presOf" srcId="{223CC02A-B894-43BC-BDA5-4053A8A25B3B}" destId="{FF726641-51FB-454B-879E-A8DF8BCE4C9D}" srcOrd="0" destOrd="0" presId="urn:microsoft.com/office/officeart/2008/layout/VerticalCurvedList"/>
    <dgm:cxn modelId="{ED9F08B1-1B7E-4385-846C-74C50227FF3D}" srcId="{98FF0023-200D-4596-BC3A-5F0B3C92D1D8}" destId="{8EFD7B4F-777A-4D2A-9FCF-437CB38CB491}" srcOrd="4" destOrd="0" parTransId="{A4C8FB4B-E4DC-4BD0-BB28-878530FE06C9}" sibTransId="{79AB916D-D4A9-4786-A88C-544913430B7D}"/>
    <dgm:cxn modelId="{E1BCA5C4-02A3-4F44-8C5C-276EAF2688B3}" type="presOf" srcId="{CA5A4F8C-8536-4E12-AFA2-5B57ACDDE7FB}" destId="{FBACA020-4872-4712-AA74-D9291A5F8AF2}" srcOrd="0" destOrd="0" presId="urn:microsoft.com/office/officeart/2008/layout/VerticalCurvedList"/>
    <dgm:cxn modelId="{C3A038DB-93F5-4FCB-A88F-B1C7C8C28776}" type="presOf" srcId="{C1336589-C7FE-41EC-AD63-C9F334E477E1}" destId="{C091A4E8-CA72-4DC8-A57F-9B54380807D3}" srcOrd="0" destOrd="0" presId="urn:microsoft.com/office/officeart/2008/layout/VerticalCurvedList"/>
    <dgm:cxn modelId="{21C99EDD-ECCB-4E52-8073-FE1C89E2BD55}" type="presOf" srcId="{C35BE027-A1F2-40D7-8F40-A4EF4BB2D04C}" destId="{B61EBAAF-77F0-4407-8026-C843773F083A}" srcOrd="0" destOrd="0" presId="urn:microsoft.com/office/officeart/2008/layout/VerticalCurvedList"/>
    <dgm:cxn modelId="{D71A82E1-01AC-48B6-9CD9-7ABEE6EC0E13}" type="presOf" srcId="{8EFD7B4F-777A-4D2A-9FCF-437CB38CB491}" destId="{6B149954-C78C-42E8-A60D-7B5FFD804C40}" srcOrd="0" destOrd="0" presId="urn:microsoft.com/office/officeart/2008/layout/VerticalCurvedList"/>
    <dgm:cxn modelId="{A33BE7E1-2E76-4923-B859-30004AD4CF58}" srcId="{98FF0023-200D-4596-BC3A-5F0B3C92D1D8}" destId="{65CCD3AB-5806-4D3E-9FAB-67905AC28547}" srcOrd="0" destOrd="0" parTransId="{016CF813-7808-4C8B-847F-ED60ACDE2870}" sibTransId="{C1336589-C7FE-41EC-AD63-C9F334E477E1}"/>
    <dgm:cxn modelId="{BAFDEAE4-0A15-4A65-B473-7368FE846829}" type="presOf" srcId="{98FF0023-200D-4596-BC3A-5F0B3C92D1D8}" destId="{EB5255D7-51F6-49AD-994A-F8CC8216D6D1}" srcOrd="0" destOrd="0" presId="urn:microsoft.com/office/officeart/2008/layout/VerticalCurvedList"/>
    <dgm:cxn modelId="{6CF3FCFC-98D5-4381-A29C-0A2AF84D46EC}" srcId="{98FF0023-200D-4596-BC3A-5F0B3C92D1D8}" destId="{C35BE027-A1F2-40D7-8F40-A4EF4BB2D04C}" srcOrd="1" destOrd="0" parTransId="{6A3E1511-8088-4D7A-B2EE-3082E134ED50}" sibTransId="{BEA355CE-E65F-4225-8DB2-13D7348D97A4}"/>
    <dgm:cxn modelId="{B31A0D8F-188F-4AD8-96B6-6E02E18F2F28}" type="presParOf" srcId="{EB5255D7-51F6-49AD-994A-F8CC8216D6D1}" destId="{198E4BCA-3D4D-4D76-9464-6821F1B20AA3}" srcOrd="0" destOrd="0" presId="urn:microsoft.com/office/officeart/2008/layout/VerticalCurvedList"/>
    <dgm:cxn modelId="{F7EEF23F-4B84-43C1-84AA-2B2F2B81ACAD}" type="presParOf" srcId="{198E4BCA-3D4D-4D76-9464-6821F1B20AA3}" destId="{77ADF9E4-3806-4BA2-BFC2-56A4E022B83B}" srcOrd="0" destOrd="0" presId="urn:microsoft.com/office/officeart/2008/layout/VerticalCurvedList"/>
    <dgm:cxn modelId="{315ED8BE-89DA-46FC-A60F-964DC8E34650}" type="presParOf" srcId="{77ADF9E4-3806-4BA2-BFC2-56A4E022B83B}" destId="{BF77F4FA-A954-4547-A4EA-86DD8450663D}" srcOrd="0" destOrd="0" presId="urn:microsoft.com/office/officeart/2008/layout/VerticalCurvedList"/>
    <dgm:cxn modelId="{222499EE-BA87-4DBD-8DE7-625DCA46A2CF}" type="presParOf" srcId="{77ADF9E4-3806-4BA2-BFC2-56A4E022B83B}" destId="{C091A4E8-CA72-4DC8-A57F-9B54380807D3}" srcOrd="1" destOrd="0" presId="urn:microsoft.com/office/officeart/2008/layout/VerticalCurvedList"/>
    <dgm:cxn modelId="{4C0D3905-F392-4AD1-95E8-7CFEC646E26C}" type="presParOf" srcId="{77ADF9E4-3806-4BA2-BFC2-56A4E022B83B}" destId="{27845E07-A7B1-4B9D-B2DF-434CF71E5EB4}" srcOrd="2" destOrd="0" presId="urn:microsoft.com/office/officeart/2008/layout/VerticalCurvedList"/>
    <dgm:cxn modelId="{A4BD555A-651B-455D-8ED5-625402182066}" type="presParOf" srcId="{77ADF9E4-3806-4BA2-BFC2-56A4E022B83B}" destId="{C993762B-5C57-467F-A2A3-E108AB56752B}" srcOrd="3" destOrd="0" presId="urn:microsoft.com/office/officeart/2008/layout/VerticalCurvedList"/>
    <dgm:cxn modelId="{AAFB6C55-FB74-4060-A2B6-8E0747CC8612}" type="presParOf" srcId="{198E4BCA-3D4D-4D76-9464-6821F1B20AA3}" destId="{59328F77-94DA-454D-92DD-3286C4EADF61}" srcOrd="1" destOrd="0" presId="urn:microsoft.com/office/officeart/2008/layout/VerticalCurvedList"/>
    <dgm:cxn modelId="{8DEA38CD-3B66-43DD-8566-D719845B157F}" type="presParOf" srcId="{198E4BCA-3D4D-4D76-9464-6821F1B20AA3}" destId="{1851B490-9FC2-4204-81EA-36CEB4E4A128}" srcOrd="2" destOrd="0" presId="urn:microsoft.com/office/officeart/2008/layout/VerticalCurvedList"/>
    <dgm:cxn modelId="{D42ABFC1-9F04-49F5-BEEC-93BFDF97AB32}" type="presParOf" srcId="{1851B490-9FC2-4204-81EA-36CEB4E4A128}" destId="{C6DED8CD-BEAB-4BAA-94BA-2AFDC9619AB2}" srcOrd="0" destOrd="0" presId="urn:microsoft.com/office/officeart/2008/layout/VerticalCurvedList"/>
    <dgm:cxn modelId="{8B6CD60D-6C44-4008-83B8-2BC6AF6601B4}" type="presParOf" srcId="{198E4BCA-3D4D-4D76-9464-6821F1B20AA3}" destId="{B61EBAAF-77F0-4407-8026-C843773F083A}" srcOrd="3" destOrd="0" presId="urn:microsoft.com/office/officeart/2008/layout/VerticalCurvedList"/>
    <dgm:cxn modelId="{027D14F2-7AFC-49E4-B2C5-53F82F592CEE}" type="presParOf" srcId="{198E4BCA-3D4D-4D76-9464-6821F1B20AA3}" destId="{CC7B32D6-F181-4934-A784-8CC5370BAD50}" srcOrd="4" destOrd="0" presId="urn:microsoft.com/office/officeart/2008/layout/VerticalCurvedList"/>
    <dgm:cxn modelId="{1F5846F0-C09A-4ED8-A65B-136C0A5C6EFD}" type="presParOf" srcId="{CC7B32D6-F181-4934-A784-8CC5370BAD50}" destId="{0BF0991E-081D-41B4-AFCB-50C02F4D5060}" srcOrd="0" destOrd="0" presId="urn:microsoft.com/office/officeart/2008/layout/VerticalCurvedList"/>
    <dgm:cxn modelId="{02B9ED93-7C14-4FF7-B048-A054D6462610}" type="presParOf" srcId="{198E4BCA-3D4D-4D76-9464-6821F1B20AA3}" destId="{F25E613E-F161-45C7-8072-7A2275B2E291}" srcOrd="5" destOrd="0" presId="urn:microsoft.com/office/officeart/2008/layout/VerticalCurvedList"/>
    <dgm:cxn modelId="{6894CF5F-CBBA-4524-9888-DE756779C685}" type="presParOf" srcId="{198E4BCA-3D4D-4D76-9464-6821F1B20AA3}" destId="{36050C53-5283-4176-A848-81B072B5BFC9}" srcOrd="6" destOrd="0" presId="urn:microsoft.com/office/officeart/2008/layout/VerticalCurvedList"/>
    <dgm:cxn modelId="{0AB495DF-CFBE-4A1D-AA0A-C4EBE05EB317}" type="presParOf" srcId="{36050C53-5283-4176-A848-81B072B5BFC9}" destId="{C163D823-F721-4405-991B-F34AD110EB6C}" srcOrd="0" destOrd="0" presId="urn:microsoft.com/office/officeart/2008/layout/VerticalCurvedList"/>
    <dgm:cxn modelId="{0EA3C247-7DAE-403A-BF10-64B0D3FB83C4}" type="presParOf" srcId="{198E4BCA-3D4D-4D76-9464-6821F1B20AA3}" destId="{FF726641-51FB-454B-879E-A8DF8BCE4C9D}" srcOrd="7" destOrd="0" presId="urn:microsoft.com/office/officeart/2008/layout/VerticalCurvedList"/>
    <dgm:cxn modelId="{95B59857-D903-4AD6-AD1C-75F80C9735EF}" type="presParOf" srcId="{198E4BCA-3D4D-4D76-9464-6821F1B20AA3}" destId="{0E3E6A47-F3D1-42B5-B706-D724BC228940}" srcOrd="8" destOrd="0" presId="urn:microsoft.com/office/officeart/2008/layout/VerticalCurvedList"/>
    <dgm:cxn modelId="{3B6B7736-4054-4CD0-889D-676701DF31E7}" type="presParOf" srcId="{0E3E6A47-F3D1-42B5-B706-D724BC228940}" destId="{4E380534-368C-4279-827A-1EBA241A9176}" srcOrd="0" destOrd="0" presId="urn:microsoft.com/office/officeart/2008/layout/VerticalCurvedList"/>
    <dgm:cxn modelId="{D4003B26-A536-4142-BD7B-CC6DC995FCD3}" type="presParOf" srcId="{198E4BCA-3D4D-4D76-9464-6821F1B20AA3}" destId="{6B149954-C78C-42E8-A60D-7B5FFD804C40}" srcOrd="9" destOrd="0" presId="urn:microsoft.com/office/officeart/2008/layout/VerticalCurvedList"/>
    <dgm:cxn modelId="{03A8168C-8025-40CE-AE17-2B94EB35307A}" type="presParOf" srcId="{198E4BCA-3D4D-4D76-9464-6821F1B20AA3}" destId="{C32D68BD-A621-4102-B0FB-369A118BDC74}" srcOrd="10" destOrd="0" presId="urn:microsoft.com/office/officeart/2008/layout/VerticalCurvedList"/>
    <dgm:cxn modelId="{514A99B8-992C-44BC-97F6-6D111E84AB27}" type="presParOf" srcId="{C32D68BD-A621-4102-B0FB-369A118BDC74}" destId="{AE79C637-70EA-43A6-A964-24C0E861EEF3}" srcOrd="0" destOrd="0" presId="urn:microsoft.com/office/officeart/2008/layout/VerticalCurvedList"/>
    <dgm:cxn modelId="{A159248F-D077-4E2D-A7AE-8D3CCC40C10C}" type="presParOf" srcId="{198E4BCA-3D4D-4D76-9464-6821F1B20AA3}" destId="{FBACA020-4872-4712-AA74-D9291A5F8AF2}" srcOrd="11" destOrd="0" presId="urn:microsoft.com/office/officeart/2008/layout/VerticalCurvedList"/>
    <dgm:cxn modelId="{0CAC6BBC-54FF-4A8C-A128-10366836F8AF}" type="presParOf" srcId="{198E4BCA-3D4D-4D76-9464-6821F1B20AA3}" destId="{6B1D1238-607A-459E-B29E-6D4B93B19573}" srcOrd="12" destOrd="0" presId="urn:microsoft.com/office/officeart/2008/layout/VerticalCurvedList"/>
    <dgm:cxn modelId="{15EAED91-0453-4267-9CA1-8E0DD5E4CEBC}" type="presParOf" srcId="{6B1D1238-607A-459E-B29E-6D4B93B19573}" destId="{EA4F2AB5-6ABC-471E-9F0F-9CC789235151}" srcOrd="0" destOrd="0" presId="urn:microsoft.com/office/officeart/2008/layout/VerticalCurvedList"/>
    <dgm:cxn modelId="{B5DE584A-0C6F-43F6-A25F-84F88723CB1C}" type="presParOf" srcId="{198E4BCA-3D4D-4D76-9464-6821F1B20AA3}" destId="{B47D1854-C6B1-4216-879B-62921D228277}" srcOrd="13" destOrd="0" presId="urn:microsoft.com/office/officeart/2008/layout/VerticalCurvedList"/>
    <dgm:cxn modelId="{C0A53885-7CFF-4B60-A48D-4107916A27EC}" type="presParOf" srcId="{198E4BCA-3D4D-4D76-9464-6821F1B20AA3}" destId="{E7ACC7F1-850A-40A7-9029-B4800320C3C3}" srcOrd="14" destOrd="0" presId="urn:microsoft.com/office/officeart/2008/layout/VerticalCurvedList"/>
    <dgm:cxn modelId="{EA4F18AE-92EF-4CC5-A00E-298320EA7724}" type="presParOf" srcId="{E7ACC7F1-850A-40A7-9029-B4800320C3C3}" destId="{6DF7DD4E-7684-4DF8-8E45-D952678FFD2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91A4E8-CA72-4DC8-A57F-9B54380807D3}">
      <dsp:nvSpPr>
        <dsp:cNvPr id="0" name=""/>
        <dsp:cNvSpPr/>
      </dsp:nvSpPr>
      <dsp:spPr>
        <a:xfrm>
          <a:off x="-5173544" y="-792795"/>
          <a:ext cx="6163473" cy="6163473"/>
        </a:xfrm>
        <a:prstGeom prst="blockArc">
          <a:avLst>
            <a:gd name="adj1" fmla="val 18900000"/>
            <a:gd name="adj2" fmla="val 2700000"/>
            <a:gd name="adj3" fmla="val 35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328F77-94DA-454D-92DD-3286C4EADF61}">
      <dsp:nvSpPr>
        <dsp:cNvPr id="0" name=""/>
        <dsp:cNvSpPr/>
      </dsp:nvSpPr>
      <dsp:spPr>
        <a:xfrm>
          <a:off x="321138" y="208110"/>
          <a:ext cx="6462683" cy="4160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30"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Executive Summary</a:t>
          </a:r>
        </a:p>
      </dsp:txBody>
      <dsp:txXfrm>
        <a:off x="321138" y="208110"/>
        <a:ext cx="6462683" cy="416037"/>
      </dsp:txXfrm>
    </dsp:sp>
    <dsp:sp modelId="{C6DED8CD-BEAB-4BAA-94BA-2AFDC9619AB2}">
      <dsp:nvSpPr>
        <dsp:cNvPr id="0" name=""/>
        <dsp:cNvSpPr/>
      </dsp:nvSpPr>
      <dsp:spPr>
        <a:xfrm>
          <a:off x="61114" y="156105"/>
          <a:ext cx="520047" cy="52004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1EBAAF-77F0-4407-8026-C843773F083A}">
      <dsp:nvSpPr>
        <dsp:cNvPr id="0" name=""/>
        <dsp:cNvSpPr/>
      </dsp:nvSpPr>
      <dsp:spPr>
        <a:xfrm>
          <a:off x="697898" y="832533"/>
          <a:ext cx="6085924" cy="4160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30"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Background</a:t>
          </a:r>
        </a:p>
      </dsp:txBody>
      <dsp:txXfrm>
        <a:off x="697898" y="832533"/>
        <a:ext cx="6085924" cy="416037"/>
      </dsp:txXfrm>
    </dsp:sp>
    <dsp:sp modelId="{0BF0991E-081D-41B4-AFCB-50C02F4D5060}">
      <dsp:nvSpPr>
        <dsp:cNvPr id="0" name=""/>
        <dsp:cNvSpPr/>
      </dsp:nvSpPr>
      <dsp:spPr>
        <a:xfrm>
          <a:off x="437874" y="780528"/>
          <a:ext cx="520047" cy="52004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E613E-F161-45C7-8072-7A2275B2E291}">
      <dsp:nvSpPr>
        <dsp:cNvPr id="0" name=""/>
        <dsp:cNvSpPr/>
      </dsp:nvSpPr>
      <dsp:spPr>
        <a:xfrm>
          <a:off x="904360" y="1456498"/>
          <a:ext cx="5879461" cy="4160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30"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Experiments and Results</a:t>
          </a:r>
        </a:p>
      </dsp:txBody>
      <dsp:txXfrm>
        <a:off x="904360" y="1456498"/>
        <a:ext cx="5879461" cy="416037"/>
      </dsp:txXfrm>
    </dsp:sp>
    <dsp:sp modelId="{C163D823-F721-4405-991B-F34AD110EB6C}">
      <dsp:nvSpPr>
        <dsp:cNvPr id="0" name=""/>
        <dsp:cNvSpPr/>
      </dsp:nvSpPr>
      <dsp:spPr>
        <a:xfrm>
          <a:off x="644336" y="1404494"/>
          <a:ext cx="520047" cy="52004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726641-51FB-454B-879E-A8DF8BCE4C9D}">
      <dsp:nvSpPr>
        <dsp:cNvPr id="0" name=""/>
        <dsp:cNvSpPr/>
      </dsp:nvSpPr>
      <dsp:spPr>
        <a:xfrm>
          <a:off x="970282" y="2080922"/>
          <a:ext cx="5813540" cy="4160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30"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Methodology</a:t>
          </a:r>
        </a:p>
      </dsp:txBody>
      <dsp:txXfrm>
        <a:off x="970282" y="2080922"/>
        <a:ext cx="5813540" cy="416037"/>
      </dsp:txXfrm>
    </dsp:sp>
    <dsp:sp modelId="{4E380534-368C-4279-827A-1EBA241A9176}">
      <dsp:nvSpPr>
        <dsp:cNvPr id="0" name=""/>
        <dsp:cNvSpPr/>
      </dsp:nvSpPr>
      <dsp:spPr>
        <a:xfrm>
          <a:off x="710258" y="2028917"/>
          <a:ext cx="520047" cy="52004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149954-C78C-42E8-A60D-7B5FFD804C40}">
      <dsp:nvSpPr>
        <dsp:cNvPr id="0" name=""/>
        <dsp:cNvSpPr/>
      </dsp:nvSpPr>
      <dsp:spPr>
        <a:xfrm>
          <a:off x="904360" y="2705345"/>
          <a:ext cx="5879461" cy="4160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30"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Key Findings</a:t>
          </a:r>
        </a:p>
      </dsp:txBody>
      <dsp:txXfrm>
        <a:off x="904360" y="2705345"/>
        <a:ext cx="5879461" cy="416037"/>
      </dsp:txXfrm>
    </dsp:sp>
    <dsp:sp modelId="{AE79C637-70EA-43A6-A964-24C0E861EEF3}">
      <dsp:nvSpPr>
        <dsp:cNvPr id="0" name=""/>
        <dsp:cNvSpPr/>
      </dsp:nvSpPr>
      <dsp:spPr>
        <a:xfrm>
          <a:off x="644336" y="2653340"/>
          <a:ext cx="520047" cy="52004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ACA020-4872-4712-AA74-D9291A5F8AF2}">
      <dsp:nvSpPr>
        <dsp:cNvPr id="0" name=""/>
        <dsp:cNvSpPr/>
      </dsp:nvSpPr>
      <dsp:spPr>
        <a:xfrm>
          <a:off x="697898" y="3329310"/>
          <a:ext cx="6085924" cy="4160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30" tIns="55880" rIns="55880" bIns="55880" numCol="1" spcCol="1270" anchor="ctr" anchorCtr="0">
          <a:noAutofit/>
        </a:bodyPr>
        <a:lstStyle/>
        <a:p>
          <a:pPr marL="0" lvl="0" indent="0" algn="l" defTabSz="977900">
            <a:lnSpc>
              <a:spcPct val="90000"/>
            </a:lnSpc>
            <a:spcBef>
              <a:spcPct val="0"/>
            </a:spcBef>
            <a:spcAft>
              <a:spcPct val="35000"/>
            </a:spcAft>
            <a:buNone/>
          </a:pPr>
          <a:r>
            <a:rPr lang="en-US" sz="2200" b="0" i="0" kern="1200"/>
            <a:t>Key Discussion Points</a:t>
          </a:r>
          <a:endParaRPr lang="en-US" sz="2200" kern="1200" dirty="0"/>
        </a:p>
      </dsp:txBody>
      <dsp:txXfrm>
        <a:off x="697898" y="3329310"/>
        <a:ext cx="6085924" cy="416037"/>
      </dsp:txXfrm>
    </dsp:sp>
    <dsp:sp modelId="{EA4F2AB5-6ABC-471E-9F0F-9CC789235151}">
      <dsp:nvSpPr>
        <dsp:cNvPr id="0" name=""/>
        <dsp:cNvSpPr/>
      </dsp:nvSpPr>
      <dsp:spPr>
        <a:xfrm>
          <a:off x="437874" y="3277305"/>
          <a:ext cx="520047" cy="52004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7D1854-C6B1-4216-879B-62921D228277}">
      <dsp:nvSpPr>
        <dsp:cNvPr id="0" name=""/>
        <dsp:cNvSpPr/>
      </dsp:nvSpPr>
      <dsp:spPr>
        <a:xfrm>
          <a:off x="321138" y="3953733"/>
          <a:ext cx="6462683" cy="4160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30"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Limitations and Open Questions</a:t>
          </a:r>
        </a:p>
      </dsp:txBody>
      <dsp:txXfrm>
        <a:off x="321138" y="3953733"/>
        <a:ext cx="6462683" cy="416037"/>
      </dsp:txXfrm>
    </dsp:sp>
    <dsp:sp modelId="{6DF7DD4E-7684-4DF8-8E45-D952678FFD29}">
      <dsp:nvSpPr>
        <dsp:cNvPr id="0" name=""/>
        <dsp:cNvSpPr/>
      </dsp:nvSpPr>
      <dsp:spPr>
        <a:xfrm>
          <a:off x="61114" y="3901728"/>
          <a:ext cx="520047" cy="52004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4/24/2024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4/24/2024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1847088"/>
            <a:ext cx="9047336" cy="2607346"/>
          </a:xfrm>
        </p:spPr>
        <p:txBody>
          <a:bodyPr/>
          <a:lstStyle/>
          <a:p>
            <a:r>
              <a:rPr lang="en-US" sz="5400" dirty="0"/>
              <a:t>Retrieval-Augmented Thought Process as Sequential Decision Making </a:t>
            </a:r>
            <a:br>
              <a:rPr lang="en-US" sz="5400" dirty="0"/>
            </a:br>
            <a:endParaRPr lang="en-US" sz="5400"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34670"/>
            <a:ext cx="7077456" cy="1111649"/>
          </a:xfrm>
        </p:spPr>
        <p:txBody>
          <a:bodyPr>
            <a:normAutofit fontScale="85000" lnSpcReduction="20000"/>
          </a:bodyPr>
          <a:lstStyle/>
          <a:p>
            <a:r>
              <a:rPr lang="en-US" b="1" dirty="0"/>
              <a:t>Thomas Pouplin, Hao Sun, Samuel Holt, Mihaela Van der Schaar</a:t>
            </a:r>
          </a:p>
          <a:p>
            <a:r>
              <a:rPr lang="en-US" dirty="0"/>
              <a:t>arXiv:2402.07812v1 [cs.CL] 12 Feb 2024 </a:t>
            </a:r>
            <a:br>
              <a:rPr lang="en-US" dirty="0"/>
            </a:br>
            <a:br>
              <a:rPr lang="en-US" dirty="0"/>
            </a:br>
            <a:endParaRPr lang="en-US" dirty="0"/>
          </a:p>
        </p:txBody>
      </p:sp>
      <p:sp>
        <p:nvSpPr>
          <p:cNvPr id="7" name="TextBox 6"/>
          <p:cNvSpPr txBox="1"/>
          <p:nvPr/>
        </p:nvSpPr>
        <p:spPr>
          <a:xfrm>
            <a:off x="4902926" y="4702576"/>
            <a:ext cx="3174274" cy="203132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dirty="0"/>
              <a:t>Group Members:</a:t>
            </a:r>
          </a:p>
          <a:p>
            <a:pPr marL="285750" indent="-285750">
              <a:buFont typeface="Wingdings" panose="05000000000000000000" pitchFamily="2" charset="2"/>
              <a:buChar char="ü"/>
            </a:pPr>
            <a:r>
              <a:rPr lang="en-US" dirty="0"/>
              <a:t>Abdul Ahad Shaikh</a:t>
            </a:r>
          </a:p>
          <a:p>
            <a:r>
              <a:rPr lang="en-US" dirty="0"/>
              <a:t>     (20K-0319)</a:t>
            </a:r>
          </a:p>
          <a:p>
            <a:pPr marL="285750" indent="-285750">
              <a:buFont typeface="Wingdings" panose="05000000000000000000" pitchFamily="2" charset="2"/>
              <a:buChar char="ü"/>
            </a:pPr>
            <a:r>
              <a:rPr lang="en-US" dirty="0"/>
              <a:t>Mohammad Basil Ali Khan</a:t>
            </a:r>
          </a:p>
          <a:p>
            <a:r>
              <a:rPr lang="en-US" dirty="0"/>
              <a:t>     (20K-0477)</a:t>
            </a:r>
          </a:p>
          <a:p>
            <a:pPr marL="285750" indent="-285750">
              <a:buFont typeface="Wingdings" panose="05000000000000000000" pitchFamily="2" charset="2"/>
              <a:buChar char="ü"/>
            </a:pPr>
            <a:r>
              <a:rPr lang="en-US" dirty="0"/>
              <a:t>Muhammad Umer</a:t>
            </a:r>
          </a:p>
          <a:p>
            <a:r>
              <a:rPr lang="en-US" dirty="0"/>
              <a:t>     (20K-0225)</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B8C6F-C00E-F41D-4649-0BEF7C7E4626}"/>
              </a:ext>
            </a:extLst>
          </p:cNvPr>
          <p:cNvSpPr>
            <a:spLocks noGrp="1"/>
          </p:cNvSpPr>
          <p:nvPr>
            <p:ph type="title"/>
          </p:nvPr>
        </p:nvSpPr>
        <p:spPr/>
        <p:txBody>
          <a:bodyPr/>
          <a:lstStyle/>
          <a:p>
            <a:r>
              <a:rPr lang="en-US" dirty="0"/>
              <a:t>Limitations	</a:t>
            </a:r>
          </a:p>
        </p:txBody>
      </p:sp>
      <p:sp>
        <p:nvSpPr>
          <p:cNvPr id="3" name="Slide Number Placeholder 2">
            <a:extLst>
              <a:ext uri="{FF2B5EF4-FFF2-40B4-BE49-F238E27FC236}">
                <a16:creationId xmlns:a16="http://schemas.microsoft.com/office/drawing/2014/main" id="{B7BF3C95-8E1B-D437-DBE9-97FE6140594C}"/>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 Placeholder 3">
            <a:extLst>
              <a:ext uri="{FF2B5EF4-FFF2-40B4-BE49-F238E27FC236}">
                <a16:creationId xmlns:a16="http://schemas.microsoft.com/office/drawing/2014/main" id="{1E67EBA7-3BFD-7F96-EC7A-596C858EE532}"/>
              </a:ext>
            </a:extLst>
          </p:cNvPr>
          <p:cNvSpPr>
            <a:spLocks noGrp="1"/>
          </p:cNvSpPr>
          <p:nvPr>
            <p:ph type="body" sz="quarter" idx="13"/>
          </p:nvPr>
        </p:nvSpPr>
        <p:spPr>
          <a:xfrm>
            <a:off x="444500" y="1625385"/>
            <a:ext cx="6993530" cy="4584346"/>
          </a:xfrm>
        </p:spPr>
        <p:txBody>
          <a:bodyPr/>
          <a:lstStyle/>
          <a:p>
            <a:pPr marL="342900" indent="-342900">
              <a:buFont typeface="+mj-lt"/>
              <a:buAutoNum type="arabicPeriod"/>
            </a:pPr>
            <a:r>
              <a:rPr lang="en-US" sz="2400" dirty="0"/>
              <a:t>Limited Scope of Experiments</a:t>
            </a:r>
          </a:p>
          <a:p>
            <a:pPr marL="342900" indent="-342900">
              <a:buFont typeface="+mj-lt"/>
              <a:buAutoNum type="arabicPeriod"/>
            </a:pPr>
            <a:r>
              <a:rPr lang="en-US" sz="2400" dirty="0"/>
              <a:t>Evaluation Metrics</a:t>
            </a:r>
          </a:p>
          <a:p>
            <a:pPr marL="342900" indent="-342900">
              <a:buFont typeface="+mj-lt"/>
              <a:buAutoNum type="arabicPeriod"/>
            </a:pPr>
            <a:r>
              <a:rPr lang="en-US" sz="2400" dirty="0"/>
              <a:t>Simplistic Scoring Models</a:t>
            </a:r>
          </a:p>
          <a:p>
            <a:pPr marL="342900" indent="-342900">
              <a:buFont typeface="+mj-lt"/>
              <a:buAutoNum type="arabicPeriod"/>
            </a:pPr>
            <a:r>
              <a:rPr lang="en-US" sz="2400" dirty="0"/>
              <a:t>Assumption of Oracle Score</a:t>
            </a:r>
          </a:p>
          <a:p>
            <a:pPr marL="342900" indent="-342900">
              <a:buFont typeface="+mj-lt"/>
              <a:buAutoNum type="arabicPeriod"/>
            </a:pPr>
            <a:r>
              <a:rPr lang="en-US" sz="2400" dirty="0"/>
              <a:t>Limited Exploration of Ethical Implications</a:t>
            </a:r>
          </a:p>
          <a:p>
            <a:pPr marL="342900" indent="-342900">
              <a:buFont typeface="+mj-lt"/>
              <a:buAutoNum type="arabicPeriod"/>
            </a:pPr>
            <a:r>
              <a:rPr lang="en-US" sz="2400" dirty="0"/>
              <a:t>Scalability Challenges</a:t>
            </a:r>
          </a:p>
          <a:p>
            <a:pPr marL="342900" indent="-342900">
              <a:buFont typeface="+mj-lt"/>
              <a:buAutoNum type="arabicPeriod"/>
            </a:pPr>
            <a:r>
              <a:rPr lang="en-US" sz="2400" dirty="0"/>
              <a:t>Dependency on Pre-trained Models</a:t>
            </a:r>
          </a:p>
          <a:p>
            <a:pPr marL="342900" indent="-342900">
              <a:buFont typeface="+mj-lt"/>
              <a:buAutoNum type="arabicPeriod"/>
            </a:pPr>
            <a:r>
              <a:rPr lang="en-US" sz="2400" dirty="0"/>
              <a:t>Lack of Real-world Deployment</a:t>
            </a:r>
          </a:p>
        </p:txBody>
      </p:sp>
    </p:spTree>
    <p:extLst>
      <p:ext uri="{BB962C8B-B14F-4D97-AF65-F5344CB8AC3E}">
        <p14:creationId xmlns:p14="http://schemas.microsoft.com/office/powerpoint/2010/main" val="4262978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63D6C4-4840-40CC-AC84-17E24B3B7BDE}" type="slidenum">
              <a:rPr lang="en-US" noProof="0" smtClean="0"/>
              <a:pPr/>
              <a:t>2</a:t>
            </a:fld>
            <a:endParaRPr lang="en-US" noProof="0" dirty="0"/>
          </a:p>
        </p:txBody>
      </p:sp>
      <p:graphicFrame>
        <p:nvGraphicFramePr>
          <p:cNvPr id="4" name="Diagram 3"/>
          <p:cNvGraphicFramePr/>
          <p:nvPr>
            <p:extLst>
              <p:ext uri="{D42A27DB-BD31-4B8C-83A1-F6EECF244321}">
                <p14:modId xmlns:p14="http://schemas.microsoft.com/office/powerpoint/2010/main" val="4096006222"/>
              </p:ext>
            </p:extLst>
          </p:nvPr>
        </p:nvGraphicFramePr>
        <p:xfrm>
          <a:off x="574766" y="1737193"/>
          <a:ext cx="6844937" cy="4577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6">
            <a:extLst>
              <a:ext uri="{FF2B5EF4-FFF2-40B4-BE49-F238E27FC236}">
                <a16:creationId xmlns:a16="http://schemas.microsoft.com/office/drawing/2014/main" id="{7875C19A-1AAE-476A-A316-A2CF92D763D3}"/>
              </a:ext>
            </a:extLst>
          </p:cNvPr>
          <p:cNvSpPr txBox="1">
            <a:spLocks/>
          </p:cNvSpPr>
          <p:nvPr/>
        </p:nvSpPr>
        <p:spPr>
          <a:xfrm>
            <a:off x="444500" y="738868"/>
            <a:ext cx="11214100" cy="5355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rPr>
              <a:t>Contents</a:t>
            </a:r>
          </a:p>
        </p:txBody>
      </p:sp>
    </p:spTree>
    <p:extLst>
      <p:ext uri="{BB962C8B-B14F-4D97-AF65-F5344CB8AC3E}">
        <p14:creationId xmlns:p14="http://schemas.microsoft.com/office/powerpoint/2010/main" val="3756324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Executive Summary</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50144"/>
            <a:ext cx="7981043" cy="4664931"/>
          </a:xfrm>
        </p:spPr>
        <p:txBody>
          <a:bodyPr/>
          <a:lstStyle/>
          <a:p>
            <a:r>
              <a:rPr lang="en-US" dirty="0"/>
              <a:t>The RATP framework represents a significant advancement in leveraging large language models (LLMs) for question answering tasks by integrating external factual documents into interpretable thought processes. </a:t>
            </a:r>
          </a:p>
          <a:p>
            <a:r>
              <a:rPr lang="en-US" dirty="0"/>
              <a:t>This approach eliminates the need for extensive LLM training or fine-tuning, thus lowering barriers to their utilization in diverse applications. The methodology employs Monte Carlo Tree Search (MCTS) to dynamically construct thought processes, facilitating efficient knowledge retrieval and integration during question answering. </a:t>
            </a:r>
          </a:p>
          <a:p>
            <a:r>
              <a:rPr lang="en-US" dirty="0"/>
              <a:t>Experimental validation on medical datasets like </a:t>
            </a:r>
            <a:r>
              <a:rPr lang="en-US" dirty="0" err="1"/>
              <a:t>emrQA</a:t>
            </a:r>
            <a:r>
              <a:rPr lang="en-US" dirty="0"/>
              <a:t> demonstrates superior performance compared to baseline methods, showcasing increased accuracy and reduced hallucinations in answers. </a:t>
            </a:r>
          </a:p>
          <a:p>
            <a:r>
              <a:rPr lang="en-US" dirty="0"/>
              <a:t>The implications of RATP are profound, enabling broader adoption of LLMs in sensitive domains such as healthcare and finance. </a:t>
            </a:r>
          </a:p>
          <a:p>
            <a:r>
              <a:rPr lang="en-US" dirty="0"/>
              <a:t>Future directions include refining scoring models and advancing planning policies to further enhance performance and applicability.</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ext Placeholder 3"/>
          <p:cNvSpPr>
            <a:spLocks noGrp="1"/>
          </p:cNvSpPr>
          <p:nvPr>
            <p:ph type="body" sz="quarter" idx="13"/>
          </p:nvPr>
        </p:nvSpPr>
        <p:spPr>
          <a:xfrm>
            <a:off x="444499" y="1625385"/>
            <a:ext cx="7380151" cy="4801541"/>
          </a:xfrm>
        </p:spPr>
        <p:txBody>
          <a:bodyPr/>
          <a:lstStyle/>
          <a:p>
            <a:r>
              <a:rPr lang="en-US" dirty="0"/>
              <a:t>The background of the RATP (Retrieve and Transform with Planning) framework highlights the challenges and opportunities in leveraging large language models (LLMs) for question answering tasks, particularly in integrating external knowledge sources seamlessly. </a:t>
            </a:r>
          </a:p>
          <a:p>
            <a:r>
              <a:rPr lang="en-US" dirty="0"/>
              <a:t>Traditional LLM-based approaches often struggle with contextual understanding and may produce inaccurate or incomplete answers when faced with complex queries or unfamiliar topics. </a:t>
            </a:r>
          </a:p>
          <a:p>
            <a:r>
              <a:rPr lang="en-US" dirty="0"/>
              <a:t>RATP addresses this by incorporating factual documents into a structured thought process, allowing for more accurate and interpretable responses. </a:t>
            </a:r>
          </a:p>
          <a:p>
            <a:r>
              <a:rPr lang="en-US" dirty="0"/>
              <a:t>By utilizing Monte Carlo Tree Search (MCTS) for dynamic thought construction, RATP enhances knowledge retrieval and integration, making LLMs more effective and adaptable across various domains, including healthcare and sensitive data applications. </a:t>
            </a:r>
          </a:p>
          <a:p>
            <a:r>
              <a:rPr lang="en-US" dirty="0"/>
              <a:t>This background underscores the significance of RATP in advancing the capabilities and accessibility of LLMs for real-world question answering tasks.</a:t>
            </a:r>
          </a:p>
        </p:txBody>
      </p:sp>
    </p:spTree>
    <p:extLst>
      <p:ext uri="{BB962C8B-B14F-4D97-AF65-F5344CB8AC3E}">
        <p14:creationId xmlns:p14="http://schemas.microsoft.com/office/powerpoint/2010/main" val="2428174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1BAE6-CF63-72F7-E940-6697BC823AD1}"/>
              </a:ext>
            </a:extLst>
          </p:cNvPr>
          <p:cNvSpPr>
            <a:spLocks noGrp="1"/>
          </p:cNvSpPr>
          <p:nvPr>
            <p:ph type="title"/>
          </p:nvPr>
        </p:nvSpPr>
        <p:spPr>
          <a:xfrm>
            <a:off x="444500" y="542925"/>
            <a:ext cx="11214100" cy="535531"/>
          </a:xfrm>
        </p:spPr>
        <p:txBody>
          <a:bodyPr wrap="square" anchor="t">
            <a:normAutofit/>
          </a:bodyPr>
          <a:lstStyle/>
          <a:p>
            <a:r>
              <a:rPr lang="en-US" dirty="0"/>
              <a:t>Experiments and Results</a:t>
            </a:r>
            <a:endParaRPr lang="en-PK" dirty="0"/>
          </a:p>
        </p:txBody>
      </p:sp>
      <p:sp>
        <p:nvSpPr>
          <p:cNvPr id="3" name="Slide Number Placeholder 2">
            <a:extLst>
              <a:ext uri="{FF2B5EF4-FFF2-40B4-BE49-F238E27FC236}">
                <a16:creationId xmlns:a16="http://schemas.microsoft.com/office/drawing/2014/main" id="{F9904576-3DE5-7AC1-3D14-46207117ABB3}"/>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5</a:t>
            </a:fld>
            <a:endParaRPr lang="en-US" noProof="0"/>
          </a:p>
        </p:txBody>
      </p:sp>
      <p:sp>
        <p:nvSpPr>
          <p:cNvPr id="4" name="Text Placeholder 3">
            <a:extLst>
              <a:ext uri="{FF2B5EF4-FFF2-40B4-BE49-F238E27FC236}">
                <a16:creationId xmlns:a16="http://schemas.microsoft.com/office/drawing/2014/main" id="{333F0EDC-F2EC-9B18-FF24-26D80F0FCDE0}"/>
              </a:ext>
            </a:extLst>
          </p:cNvPr>
          <p:cNvSpPr>
            <a:spLocks noGrp="1"/>
          </p:cNvSpPr>
          <p:nvPr>
            <p:ph type="body" sz="quarter" idx="13"/>
          </p:nvPr>
        </p:nvSpPr>
        <p:spPr>
          <a:xfrm>
            <a:off x="1409700" y="1749570"/>
            <a:ext cx="9372600" cy="4143230"/>
          </a:xfrm>
        </p:spPr>
        <p:txBody>
          <a:bodyPr anchor="ctr">
            <a:normAutofit/>
          </a:bodyPr>
          <a:lstStyle/>
          <a:p>
            <a:pPr marL="0" indent="0" algn="just">
              <a:buNone/>
            </a:pPr>
            <a:br>
              <a:rPr lang="en-US" sz="1500" dirty="0"/>
            </a:br>
            <a:r>
              <a:rPr lang="en-US" sz="2000" b="1" dirty="0"/>
              <a:t>Scoring Model Comparison:</a:t>
            </a:r>
          </a:p>
          <a:p>
            <a:pPr algn="just"/>
            <a:r>
              <a:rPr lang="en-US" sz="1600" u="sng" dirty="0"/>
              <a:t>Objective</a:t>
            </a:r>
            <a:r>
              <a:rPr lang="en-US" sz="1600" dirty="0"/>
              <a:t>: To compare the performance of two scoring models, self-critics and model-based estimators, in predicting the relevance or quality of generated thoughts.</a:t>
            </a:r>
          </a:p>
          <a:p>
            <a:pPr algn="just"/>
            <a:r>
              <a:rPr lang="en-US" sz="1600" u="sng" dirty="0"/>
              <a:t>Key Findings</a:t>
            </a:r>
            <a:r>
              <a:rPr lang="en-US" sz="1600" dirty="0"/>
              <a:t>: The model-based estimators outperform self-critics in predicting the oracle score, indicating their effectiveness in assessing the quality of generated thoughts. This suggests that using pre-defined algorithms to evaluate thought relevance leads to better performance.</a:t>
            </a:r>
          </a:p>
          <a:p>
            <a:pPr marL="0" indent="0" algn="just">
              <a:buNone/>
            </a:pPr>
            <a:r>
              <a:rPr lang="en-US" sz="2000" b="1" dirty="0"/>
              <a:t>Methodology:</a:t>
            </a:r>
            <a:endParaRPr lang="en-US" sz="2000" dirty="0"/>
          </a:p>
          <a:p>
            <a:pPr algn="just"/>
            <a:r>
              <a:rPr lang="en-US" sz="1600" dirty="0"/>
              <a:t>Thoughts generated by the Monte Carlo Tree Search (MCTS) algorithm are scored using both self-critics and model-based estimators. The accuracy of these models in predicting the oracle score, which represents the ideal relevance score for each thought, is evaluated.</a:t>
            </a:r>
          </a:p>
          <a:p>
            <a:pPr algn="just"/>
            <a:endParaRPr lang="en-US" sz="1500" dirty="0"/>
          </a:p>
          <a:p>
            <a:pPr algn="just"/>
            <a:endParaRPr lang="en-PK" sz="1500" dirty="0"/>
          </a:p>
        </p:txBody>
      </p:sp>
    </p:spTree>
    <p:extLst>
      <p:ext uri="{BB962C8B-B14F-4D97-AF65-F5344CB8AC3E}">
        <p14:creationId xmlns:p14="http://schemas.microsoft.com/office/powerpoint/2010/main" val="1942921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1BAE6-CF63-72F7-E940-6697BC823AD1}"/>
              </a:ext>
            </a:extLst>
          </p:cNvPr>
          <p:cNvSpPr>
            <a:spLocks noGrp="1"/>
          </p:cNvSpPr>
          <p:nvPr>
            <p:ph type="title"/>
          </p:nvPr>
        </p:nvSpPr>
        <p:spPr>
          <a:xfrm>
            <a:off x="444500" y="542925"/>
            <a:ext cx="11214100" cy="535531"/>
          </a:xfrm>
        </p:spPr>
        <p:txBody>
          <a:bodyPr wrap="square" anchor="t">
            <a:normAutofit/>
          </a:bodyPr>
          <a:lstStyle/>
          <a:p>
            <a:r>
              <a:rPr lang="en-US" dirty="0"/>
              <a:t>Experiments and Results</a:t>
            </a:r>
            <a:endParaRPr lang="en-PK" dirty="0"/>
          </a:p>
        </p:txBody>
      </p:sp>
      <p:sp>
        <p:nvSpPr>
          <p:cNvPr id="3" name="Slide Number Placeholder 2">
            <a:extLst>
              <a:ext uri="{FF2B5EF4-FFF2-40B4-BE49-F238E27FC236}">
                <a16:creationId xmlns:a16="http://schemas.microsoft.com/office/drawing/2014/main" id="{F9904576-3DE5-7AC1-3D14-46207117ABB3}"/>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6</a:t>
            </a:fld>
            <a:endParaRPr lang="en-US" noProof="0"/>
          </a:p>
        </p:txBody>
      </p:sp>
      <p:sp>
        <p:nvSpPr>
          <p:cNvPr id="4" name="Text Placeholder 3">
            <a:extLst>
              <a:ext uri="{FF2B5EF4-FFF2-40B4-BE49-F238E27FC236}">
                <a16:creationId xmlns:a16="http://schemas.microsoft.com/office/drawing/2014/main" id="{333F0EDC-F2EC-9B18-FF24-26D80F0FCDE0}"/>
              </a:ext>
            </a:extLst>
          </p:cNvPr>
          <p:cNvSpPr>
            <a:spLocks noGrp="1"/>
          </p:cNvSpPr>
          <p:nvPr>
            <p:ph type="body" sz="quarter" idx="13"/>
          </p:nvPr>
        </p:nvSpPr>
        <p:spPr>
          <a:xfrm>
            <a:off x="1409700" y="1749570"/>
            <a:ext cx="9372600" cy="4143230"/>
          </a:xfrm>
        </p:spPr>
        <p:txBody>
          <a:bodyPr anchor="ctr">
            <a:normAutofit/>
          </a:bodyPr>
          <a:lstStyle/>
          <a:p>
            <a:pPr marL="0" indent="0" algn="just">
              <a:buNone/>
            </a:pPr>
            <a:br>
              <a:rPr lang="en-US" sz="2000" b="1" dirty="0"/>
            </a:br>
            <a:r>
              <a:rPr lang="en-US" sz="2000" b="1" dirty="0"/>
              <a:t>Open-Domain Question Answering:</a:t>
            </a:r>
          </a:p>
          <a:p>
            <a:pPr marL="0" indent="0" algn="just">
              <a:buNone/>
            </a:pPr>
            <a:r>
              <a:rPr lang="en-US" sz="1600" u="sng" dirty="0"/>
              <a:t>Objective</a:t>
            </a:r>
            <a:r>
              <a:rPr lang="en-US" sz="1600" dirty="0"/>
              <a:t>: To assess the performance of RATP in open-domain question-answering tasks using the </a:t>
            </a:r>
            <a:r>
              <a:rPr lang="en-US" sz="1600" dirty="0" err="1"/>
              <a:t>Boolq</a:t>
            </a:r>
            <a:r>
              <a:rPr lang="en-US" sz="1600" dirty="0"/>
              <a:t> dataset.</a:t>
            </a:r>
          </a:p>
          <a:p>
            <a:pPr marL="0" indent="0" algn="just">
              <a:buNone/>
            </a:pPr>
            <a:r>
              <a:rPr lang="en-US" sz="1600" u="sng" dirty="0"/>
              <a:t>Key Findings</a:t>
            </a:r>
            <a:r>
              <a:rPr lang="en-US" sz="1600" dirty="0"/>
              <a:t>: RATP achieves significant improvements in question-answering accuracy compared to baseline methods. It demonstrates resilience against irrelevant information and noisy context, leading to enhanced performance in open-domain question-answering tasks.</a:t>
            </a:r>
          </a:p>
          <a:p>
            <a:pPr marL="0" indent="0" algn="just">
              <a:buNone/>
            </a:pPr>
            <a:r>
              <a:rPr lang="en-US" sz="2000" b="1" dirty="0"/>
              <a:t>Methodology:</a:t>
            </a:r>
          </a:p>
          <a:p>
            <a:pPr algn="just"/>
            <a:r>
              <a:rPr lang="en-US" sz="1600" dirty="0"/>
              <a:t>RATP is applied to generate answers to questions from the </a:t>
            </a:r>
            <a:r>
              <a:rPr lang="en-US" sz="1600" dirty="0" err="1"/>
              <a:t>BoolQ</a:t>
            </a:r>
            <a:r>
              <a:rPr lang="en-US" sz="1600" dirty="0"/>
              <a:t> dataset, with Wikipedia articles serving as the knowledge base. The accuracy of RATP is compared against baseline methods such as directly prompting an LLM and in-context information retrieval (RAG).</a:t>
            </a:r>
          </a:p>
          <a:p>
            <a:pPr marL="0" indent="0" algn="just">
              <a:buNone/>
            </a:pPr>
            <a:endParaRPr lang="en-US" sz="1500" dirty="0"/>
          </a:p>
          <a:p>
            <a:pPr algn="just"/>
            <a:endParaRPr lang="en-PK" sz="1500" dirty="0"/>
          </a:p>
        </p:txBody>
      </p:sp>
    </p:spTree>
    <p:extLst>
      <p:ext uri="{BB962C8B-B14F-4D97-AF65-F5344CB8AC3E}">
        <p14:creationId xmlns:p14="http://schemas.microsoft.com/office/powerpoint/2010/main" val="81774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1BAE6-CF63-72F7-E940-6697BC823AD1}"/>
              </a:ext>
            </a:extLst>
          </p:cNvPr>
          <p:cNvSpPr>
            <a:spLocks noGrp="1"/>
          </p:cNvSpPr>
          <p:nvPr>
            <p:ph type="title"/>
          </p:nvPr>
        </p:nvSpPr>
        <p:spPr>
          <a:xfrm>
            <a:off x="444500" y="542925"/>
            <a:ext cx="11214100" cy="535531"/>
          </a:xfrm>
        </p:spPr>
        <p:txBody>
          <a:bodyPr wrap="square" anchor="t">
            <a:normAutofit/>
          </a:bodyPr>
          <a:lstStyle/>
          <a:p>
            <a:r>
              <a:rPr lang="en-US" dirty="0"/>
              <a:t>Experiments and Results</a:t>
            </a:r>
            <a:endParaRPr lang="en-PK" dirty="0"/>
          </a:p>
        </p:txBody>
      </p:sp>
      <p:sp>
        <p:nvSpPr>
          <p:cNvPr id="3" name="Slide Number Placeholder 2">
            <a:extLst>
              <a:ext uri="{FF2B5EF4-FFF2-40B4-BE49-F238E27FC236}">
                <a16:creationId xmlns:a16="http://schemas.microsoft.com/office/drawing/2014/main" id="{F9904576-3DE5-7AC1-3D14-46207117ABB3}"/>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7</a:t>
            </a:fld>
            <a:endParaRPr lang="en-US" noProof="0"/>
          </a:p>
        </p:txBody>
      </p:sp>
      <p:sp>
        <p:nvSpPr>
          <p:cNvPr id="4" name="Text Placeholder 3">
            <a:extLst>
              <a:ext uri="{FF2B5EF4-FFF2-40B4-BE49-F238E27FC236}">
                <a16:creationId xmlns:a16="http://schemas.microsoft.com/office/drawing/2014/main" id="{333F0EDC-F2EC-9B18-FF24-26D80F0FCDE0}"/>
              </a:ext>
            </a:extLst>
          </p:cNvPr>
          <p:cNvSpPr>
            <a:spLocks noGrp="1"/>
          </p:cNvSpPr>
          <p:nvPr>
            <p:ph type="body" sz="quarter" idx="13"/>
          </p:nvPr>
        </p:nvSpPr>
        <p:spPr>
          <a:xfrm>
            <a:off x="1409700" y="1749570"/>
            <a:ext cx="9372600" cy="4143230"/>
          </a:xfrm>
        </p:spPr>
        <p:txBody>
          <a:bodyPr anchor="ctr">
            <a:normAutofit/>
          </a:bodyPr>
          <a:lstStyle/>
          <a:p>
            <a:pPr marL="0" indent="0" algn="just">
              <a:buNone/>
            </a:pPr>
            <a:r>
              <a:rPr lang="en-US" sz="2000" b="1" dirty="0"/>
              <a:t>Question Answering on Private Knowledge:</a:t>
            </a:r>
          </a:p>
          <a:p>
            <a:pPr marL="0" indent="0" algn="just">
              <a:buNone/>
            </a:pPr>
            <a:r>
              <a:rPr lang="en-US" sz="1600" u="sng" dirty="0"/>
              <a:t>Objective</a:t>
            </a:r>
            <a:r>
              <a:rPr lang="en-US" sz="1600" dirty="0"/>
              <a:t>: To evaluate the performance of RATP in closed-domain question-answering tasks using the </a:t>
            </a:r>
            <a:r>
              <a:rPr lang="en-US" sz="1600" dirty="0" err="1"/>
              <a:t>emrQA</a:t>
            </a:r>
            <a:r>
              <a:rPr lang="en-US" sz="1600" dirty="0"/>
              <a:t> dataset, which comprises medical questions based on patient records.</a:t>
            </a:r>
          </a:p>
          <a:p>
            <a:pPr marL="0" indent="0" algn="just">
              <a:buNone/>
            </a:pPr>
            <a:r>
              <a:rPr lang="en-US" sz="1600" u="sng" dirty="0"/>
              <a:t>Key Findings</a:t>
            </a:r>
            <a:r>
              <a:rPr lang="en-US" sz="1600" dirty="0"/>
              <a:t>: RATP demonstrates superior accuracy compared to baseline methods, especially in scenarios where external knowledge plays a crucial role, such as medical question-answering. However, the performance of model-based estimators may drop in complex document structures, such as unstructured medical notes.</a:t>
            </a:r>
          </a:p>
          <a:p>
            <a:pPr algn="just"/>
            <a:r>
              <a:rPr lang="en-US" sz="2000" b="1" dirty="0"/>
              <a:t>Methodology:</a:t>
            </a:r>
          </a:p>
          <a:p>
            <a:pPr algn="just"/>
            <a:r>
              <a:rPr lang="en-US" sz="1600" dirty="0"/>
              <a:t>RATP is applied to generate answers to medical questions from the </a:t>
            </a:r>
            <a:r>
              <a:rPr lang="en-US" sz="1600" dirty="0" err="1"/>
              <a:t>emrQA</a:t>
            </a:r>
            <a:r>
              <a:rPr lang="en-US" sz="1600" dirty="0"/>
              <a:t> (Electronic medical records questions and answers) dataset, with chunks of patient records serving as the knowledge base. The accuracy of RATP is compared against baseline methods and oracles.</a:t>
            </a:r>
          </a:p>
          <a:p>
            <a:pPr marL="0" indent="0" algn="just">
              <a:buNone/>
            </a:pPr>
            <a:endParaRPr lang="en-US" sz="1500" dirty="0"/>
          </a:p>
          <a:p>
            <a:pPr algn="just"/>
            <a:endParaRPr lang="en-PK" sz="1500" dirty="0"/>
          </a:p>
        </p:txBody>
      </p:sp>
    </p:spTree>
    <p:extLst>
      <p:ext uri="{BB962C8B-B14F-4D97-AF65-F5344CB8AC3E}">
        <p14:creationId xmlns:p14="http://schemas.microsoft.com/office/powerpoint/2010/main" val="260977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22ED-525A-1BB7-CE33-DF261D8176E3}"/>
              </a:ext>
            </a:extLst>
          </p:cNvPr>
          <p:cNvSpPr>
            <a:spLocks noGrp="1"/>
          </p:cNvSpPr>
          <p:nvPr>
            <p:ph type="title"/>
          </p:nvPr>
        </p:nvSpPr>
        <p:spPr/>
        <p:txBody>
          <a:bodyPr/>
          <a:lstStyle/>
          <a:p>
            <a:r>
              <a:rPr lang="en-US" dirty="0"/>
              <a:t>Key Findings	</a:t>
            </a:r>
          </a:p>
        </p:txBody>
      </p:sp>
      <p:sp>
        <p:nvSpPr>
          <p:cNvPr id="3" name="Slide Number Placeholder 2">
            <a:extLst>
              <a:ext uri="{FF2B5EF4-FFF2-40B4-BE49-F238E27FC236}">
                <a16:creationId xmlns:a16="http://schemas.microsoft.com/office/drawing/2014/main" id="{D03F29A1-686B-EE58-DB43-E402F32B7BF2}"/>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a:extLst>
              <a:ext uri="{FF2B5EF4-FFF2-40B4-BE49-F238E27FC236}">
                <a16:creationId xmlns:a16="http://schemas.microsoft.com/office/drawing/2014/main" id="{5C07031A-40E3-576A-573E-440CFE6C2208}"/>
              </a:ext>
            </a:extLst>
          </p:cNvPr>
          <p:cNvSpPr>
            <a:spLocks noGrp="1"/>
          </p:cNvSpPr>
          <p:nvPr>
            <p:ph type="body" sz="quarter" idx="13"/>
          </p:nvPr>
        </p:nvSpPr>
        <p:spPr>
          <a:xfrm>
            <a:off x="444499" y="1625385"/>
            <a:ext cx="10228050" cy="4689690"/>
          </a:xfrm>
        </p:spPr>
        <p:txBody>
          <a:bodyPr/>
          <a:lstStyle/>
          <a:p>
            <a:pPr marL="342900" indent="-342900">
              <a:buFont typeface="+mj-lt"/>
              <a:buAutoNum type="arabicPeriod"/>
            </a:pPr>
            <a:r>
              <a:rPr lang="en-US" sz="2400" dirty="0"/>
              <a:t>Introduction of RATP</a:t>
            </a:r>
          </a:p>
          <a:p>
            <a:pPr marL="342900" indent="-342900">
              <a:buFont typeface="+mj-lt"/>
              <a:buAutoNum type="arabicPeriod"/>
            </a:pPr>
            <a:r>
              <a:rPr lang="en-US" sz="2400" dirty="0"/>
              <a:t>Formalization as MDP (Markov Decision Process)</a:t>
            </a:r>
          </a:p>
          <a:p>
            <a:pPr marL="342900" indent="-342900">
              <a:buFont typeface="+mj-lt"/>
              <a:buAutoNum type="arabicPeriod"/>
            </a:pPr>
            <a:r>
              <a:rPr lang="en-US" sz="2400" dirty="0"/>
              <a:t>Utilization of MCTS (Monte-Carlo Tree Search)</a:t>
            </a:r>
          </a:p>
          <a:p>
            <a:pPr marL="342900" indent="-342900">
              <a:buFont typeface="+mj-lt"/>
              <a:buAutoNum type="arabicPeriod"/>
            </a:pPr>
            <a:r>
              <a:rPr lang="en-US" sz="2400" dirty="0"/>
              <a:t>Scoring Models (Two scoring models are proposed in the article)</a:t>
            </a:r>
          </a:p>
          <a:p>
            <a:pPr marL="342900" indent="-342900">
              <a:buFont typeface="+mj-lt"/>
              <a:buAutoNum type="arabicPeriod"/>
            </a:pPr>
            <a:r>
              <a:rPr lang="en-US" sz="2400" dirty="0"/>
              <a:t>Experiment Results</a:t>
            </a:r>
          </a:p>
          <a:p>
            <a:pPr marL="342900" indent="-342900">
              <a:buFont typeface="+mj-lt"/>
              <a:buAutoNum type="arabicPeriod"/>
            </a:pPr>
            <a:r>
              <a:rPr lang="en-US" sz="2400" dirty="0"/>
              <a:t>Interpretability and Efficiency</a:t>
            </a:r>
          </a:p>
          <a:p>
            <a:pPr marL="342900" indent="-342900">
              <a:buFont typeface="+mj-lt"/>
              <a:buAutoNum type="arabicPeriod"/>
            </a:pPr>
            <a:r>
              <a:rPr lang="en-US" sz="2400" dirty="0"/>
              <a:t>Unique Contributions</a:t>
            </a:r>
          </a:p>
          <a:p>
            <a:pPr marL="342900" indent="-342900">
              <a:buFont typeface="+mj-lt"/>
              <a:buAutoNum type="arabicPeriod"/>
            </a:pPr>
            <a:r>
              <a:rPr lang="en-US" sz="2400" dirty="0"/>
              <a:t>Ethical Considerations</a:t>
            </a:r>
          </a:p>
        </p:txBody>
      </p:sp>
    </p:spTree>
    <p:extLst>
      <p:ext uri="{BB962C8B-B14F-4D97-AF65-F5344CB8AC3E}">
        <p14:creationId xmlns:p14="http://schemas.microsoft.com/office/powerpoint/2010/main" val="1554894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18126-D47D-D6AD-7850-FEC8D21A40DD}"/>
              </a:ext>
            </a:extLst>
          </p:cNvPr>
          <p:cNvSpPr>
            <a:spLocks noGrp="1"/>
          </p:cNvSpPr>
          <p:nvPr>
            <p:ph type="title"/>
          </p:nvPr>
        </p:nvSpPr>
        <p:spPr/>
        <p:txBody>
          <a:bodyPr/>
          <a:lstStyle/>
          <a:p>
            <a:r>
              <a:rPr lang="en-US" dirty="0"/>
              <a:t>Key Discussion Points</a:t>
            </a:r>
          </a:p>
        </p:txBody>
      </p:sp>
      <p:sp>
        <p:nvSpPr>
          <p:cNvPr id="3" name="Slide Number Placeholder 2">
            <a:extLst>
              <a:ext uri="{FF2B5EF4-FFF2-40B4-BE49-F238E27FC236}">
                <a16:creationId xmlns:a16="http://schemas.microsoft.com/office/drawing/2014/main" id="{5A657691-6D64-60C1-7CFB-4FBF16C03004}"/>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a:extLst>
              <a:ext uri="{FF2B5EF4-FFF2-40B4-BE49-F238E27FC236}">
                <a16:creationId xmlns:a16="http://schemas.microsoft.com/office/drawing/2014/main" id="{FC049997-53A1-097B-97C0-7CED52508FFD}"/>
              </a:ext>
            </a:extLst>
          </p:cNvPr>
          <p:cNvSpPr>
            <a:spLocks noGrp="1"/>
          </p:cNvSpPr>
          <p:nvPr>
            <p:ph type="body" sz="quarter" idx="13"/>
          </p:nvPr>
        </p:nvSpPr>
        <p:spPr>
          <a:xfrm>
            <a:off x="444500" y="1625385"/>
            <a:ext cx="7198246" cy="4802711"/>
          </a:xfrm>
        </p:spPr>
        <p:txBody>
          <a:bodyPr/>
          <a:lstStyle/>
          <a:p>
            <a:pPr marL="342900" indent="-342900">
              <a:buFont typeface="+mj-lt"/>
              <a:buAutoNum type="arabicPeriod"/>
            </a:pPr>
            <a:r>
              <a:rPr lang="en-US" sz="2400" dirty="0"/>
              <a:t>Effectiveness of RATP</a:t>
            </a:r>
          </a:p>
          <a:p>
            <a:pPr marL="342900" indent="-342900">
              <a:buFont typeface="+mj-lt"/>
              <a:buAutoNum type="arabicPeriod"/>
            </a:pPr>
            <a:r>
              <a:rPr lang="en-US" sz="2400" dirty="0"/>
              <a:t>Scoring Models</a:t>
            </a:r>
          </a:p>
          <a:p>
            <a:pPr marL="342900" indent="-342900">
              <a:buFont typeface="+mj-lt"/>
              <a:buAutoNum type="arabicPeriod"/>
            </a:pPr>
            <a:r>
              <a:rPr lang="en-US" sz="2400" dirty="0"/>
              <a:t>Experimental Results</a:t>
            </a:r>
          </a:p>
          <a:p>
            <a:pPr marL="342900" indent="-342900">
              <a:buFont typeface="+mj-lt"/>
              <a:buAutoNum type="arabicPeriod"/>
            </a:pPr>
            <a:r>
              <a:rPr lang="en-US" sz="2400" dirty="0"/>
              <a:t>Interpretability and Transparency</a:t>
            </a:r>
          </a:p>
          <a:p>
            <a:pPr marL="342900" indent="-342900">
              <a:buFont typeface="+mj-lt"/>
              <a:buAutoNum type="arabicPeriod"/>
            </a:pPr>
            <a:r>
              <a:rPr lang="en-US" sz="2400" dirty="0"/>
              <a:t>Future Research Directions</a:t>
            </a:r>
          </a:p>
          <a:p>
            <a:pPr marL="342900" indent="-342900">
              <a:buFont typeface="+mj-lt"/>
              <a:buAutoNum type="arabicPeriod"/>
            </a:pPr>
            <a:r>
              <a:rPr lang="en-US" sz="2400" dirty="0"/>
              <a:t>Ethical and Privacy Considerations</a:t>
            </a:r>
          </a:p>
          <a:p>
            <a:pPr marL="342900" indent="-342900">
              <a:buFont typeface="+mj-lt"/>
              <a:buAutoNum type="arabicPeriod"/>
            </a:pPr>
            <a:r>
              <a:rPr lang="en-US" sz="2400" dirty="0"/>
              <a:t>Practical Applications</a:t>
            </a:r>
          </a:p>
          <a:p>
            <a:pPr marL="342900" indent="-342900">
              <a:buFont typeface="+mj-lt"/>
              <a:buAutoNum type="arabicPeriod"/>
            </a:pPr>
            <a:r>
              <a:rPr lang="en-US" sz="2400" dirty="0"/>
              <a:t>Impact and Importance</a:t>
            </a:r>
          </a:p>
        </p:txBody>
      </p:sp>
    </p:spTree>
    <p:extLst>
      <p:ext uri="{BB962C8B-B14F-4D97-AF65-F5344CB8AC3E}">
        <p14:creationId xmlns:p14="http://schemas.microsoft.com/office/powerpoint/2010/main" val="2969752619"/>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826</Words>
  <Application>Microsoft Office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Trade Gothic LT Pro</vt:lpstr>
      <vt:lpstr>Trebuchet MS</vt:lpstr>
      <vt:lpstr>Wingdings</vt:lpstr>
      <vt:lpstr>Office Theme</vt:lpstr>
      <vt:lpstr>Retrieval-Augmented Thought Process as Sequential Decision Making  </vt:lpstr>
      <vt:lpstr>PowerPoint Presentation</vt:lpstr>
      <vt:lpstr>Executive Summary</vt:lpstr>
      <vt:lpstr>Background</vt:lpstr>
      <vt:lpstr>Experiments and Results</vt:lpstr>
      <vt:lpstr>Experiments and Results</vt:lpstr>
      <vt:lpstr>Experiments and Results</vt:lpstr>
      <vt:lpstr>Key Findings </vt:lpstr>
      <vt:lpstr>Key Discussion Points</vt:lpstr>
      <vt:lpstr>Limitations </vt:lpstr>
      <vt:lpstr>Thank You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2024-04-22T11:44:58Z</dcterms:created>
  <dcterms:modified xsi:type="dcterms:W3CDTF">2024-04-23T19:12:48Z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2024-04-23T16:23:27Z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6f2a8250-b979-4d2b-845e-82a483577045</vt:lpwstr>
  </property>
  <property fmtid="{D5CDD505-2E9C-101B-9397-08002B2CF9AE}" pid="8" name="MSIP_Label_defa4170-0d19-0005-0004-bc88714345d2_ActionId">
    <vt:lpwstr>dc110c58-45fe-4312-bd2f-b08f3e9a0a6a</vt:lpwstr>
  </property>
  <property fmtid="{D5CDD505-2E9C-101B-9397-08002B2CF9AE}" pid="9" name="MSIP_Label_defa4170-0d19-0005-0004-bc88714345d2_ContentBits">
    <vt:lpwstr>0</vt:lpwstr>
  </property>
</Properties>
</file>