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94" r:id="rId4"/>
    <p:sldId id="300" r:id="rId5"/>
    <p:sldId id="297" r:id="rId6"/>
    <p:sldId id="302" r:id="rId7"/>
    <p:sldId id="303" r:id="rId8"/>
    <p:sldId id="304" r:id="rId9"/>
    <p:sldId id="298" r:id="rId10"/>
    <p:sldId id="299" r:id="rId11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4699A9-C938-4D40-BF35-D91E647E0DB7}" type="datetime1">
              <a:rPr lang="en-US" smtClean="0"/>
              <a:t>2/11/2022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557FEF-9663-40EA-A9CD-C4B2576D12B2}" type="datetime1">
              <a:rPr lang="en-US" smtClean="0"/>
              <a:t>2/11/2022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19297-F278-4674-BFFA-2EE0F94BA89D}" type="datetime1">
              <a:rPr lang="en-US" smtClean="0"/>
              <a:t>2/11/2022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6851F-FE82-48EB-A01E-C73A96B5CE3C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E484D-3412-4862-8607-E8FD945395EE}" type="datetime1">
              <a:rPr lang="en-US" smtClean="0"/>
              <a:t>2/11/2022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6E240-CE2A-4026-8AAB-7B938B2B85A6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8DEA-CE95-4D32-BE2F-81451255DB1C}" type="datetime1">
              <a:rPr lang="en-US" smtClean="0"/>
              <a:t>2/11/2022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3FC89E4-AF39-4EA3-A0B4-3BE24CA29A6D}" type="datetime1">
              <a:rPr lang="en-US" smtClean="0"/>
              <a:t>2/11/2022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102B1-C94D-4B28-A7A2-1FF5B05AB096}" type="datetime1">
              <a:rPr lang="en-US" smtClean="0"/>
              <a:t>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9CCF46-A5FC-4590-BC03-770D125AAC4A}" type="datetime1">
              <a:rPr lang="en-US" smtClean="0"/>
              <a:t>2/11/2022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53A51E-CA75-4C37-A545-C529FC56CB5D}" type="datetime1">
              <a:rPr lang="en-US" smtClean="0"/>
              <a:t>2/11/2022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1426EA-91E3-4287-AE74-13B54D3F7B64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2ED7B-65D8-4F15-AB72-D280608FBC7F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BC82D98-1106-4B60-93E0-4F551CD44AB5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A57936B0-46D5-4C0A-B5A0-4F034D64EEAA}" type="datetime1">
              <a:rPr lang="en-US" smtClean="0"/>
              <a:t>2/11/2022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4C54B663-3E26-415A-B8A2-905BDF9DE907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D3AD0-0FC0-454C-82F1-A984C4CCCEFF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C69705-C8BC-4FD8-9041-FAE45276D0D1}" type="datetime1">
              <a:rPr lang="en-US" smtClean="0"/>
              <a:t>2/11/2022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141E36-2516-4F14-8A93-9C8BB8528160}" type="datetime1">
              <a:rPr lang="en-US" smtClean="0"/>
              <a:t>2/11/2022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04253E-DE12-4A04-BF35-6EEC38A3B1C4}" type="datetime1">
              <a:rPr lang="en-US" smtClean="0"/>
              <a:t>2/11/2022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6A3988-B8F5-413B-88DD-009F3FB52AEA}" type="datetime1">
              <a:rPr lang="en-US" smtClean="0"/>
              <a:t>2/11/2022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8CC7CF-ED95-405D-A50D-330C67AB1477}" type="datetime1">
              <a:rPr lang="en-US" smtClean="0"/>
              <a:t>2/11/2022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B01F15-EAB4-48E2-8154-30262DDBE939}" type="datetime1">
              <a:rPr lang="en-US" smtClean="0"/>
              <a:t>2/11/2022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E144D8-2945-44E2-BF24-CF62F6CE5270}" type="datetime1">
              <a:rPr lang="en-US" smtClean="0"/>
              <a:t>2/11/2022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403859-097B-4E04-8569-C2E5D4248FC4}" type="datetime1">
              <a:rPr lang="en-US" smtClean="0"/>
              <a:t>2/11/2022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2E6F0-B0CD-4318-8DDE-237D223467E9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Дипломный проект на тему:</a:t>
            </a:r>
            <a:br>
              <a:rPr lang="ru-RU" sz="54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«Построение DWH в банковском секторе»</a:t>
            </a: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0" i="0" u="none" strike="noStrike" cap="none" spc="0" dirty="0" smtClean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Слушатель:</a:t>
            </a:r>
            <a: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/>
            </a:r>
            <a:b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</a:br>
            <a:r>
              <a:rPr lang="ru-RU" sz="5400" dirty="0" smtClean="0">
                <a:solidFill>
                  <a:srgbClr val="333F48"/>
                </a:solidFill>
              </a:rPr>
              <a:t>Кисель Василий Станиславович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В банковском секторе отчётность требуется для</a:t>
            </a: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dirty="0">
                <a:latin typeface="SB Sans Text Light"/>
                <a:cs typeface="SB Sans Text Light"/>
              </a:rPr>
              <a:t>Н</a:t>
            </a:r>
            <a:r>
              <a:rPr lang="ru-RU" dirty="0" smtClean="0">
                <a:latin typeface="SB Sans Text Light"/>
                <a:cs typeface="SB Sans Text Light"/>
              </a:rPr>
              <a:t>адзора за исполнением стратегических планов;</a:t>
            </a:r>
            <a:endParaRPr lang="ru-RU" dirty="0">
              <a:latin typeface="SB Sans Text Light"/>
              <a:cs typeface="SB Sans Text Light"/>
            </a:endParaRP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dirty="0" smtClean="0">
                <a:latin typeface="SB Sans Text Light"/>
                <a:cs typeface="SB Sans Text Light"/>
              </a:rPr>
              <a:t>Надзора за операционной деятельностью;</a:t>
            </a:r>
            <a:endParaRPr lang="en-US" dirty="0">
              <a:latin typeface="SB Sans Text Light"/>
              <a:cs typeface="SB Sans Text Light"/>
            </a:endParaRP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Планирования развития перспективных направлений</a:t>
            </a:r>
            <a:r>
              <a:rPr lang="en-US" dirty="0" smtClean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5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Единое </a:t>
            </a:r>
            <a:r>
              <a:rPr lang="ru-RU" dirty="0">
                <a:latin typeface="SB Sans Text Light"/>
                <a:cs typeface="SB Sans Text Light"/>
              </a:rPr>
              <a:t>хранилище данных устраняет </a:t>
            </a:r>
            <a:r>
              <a:rPr lang="ru-RU" dirty="0" smtClean="0">
                <a:latin typeface="SB Sans Text Light"/>
                <a:cs typeface="SB Sans Text Light"/>
              </a:rPr>
              <a:t>риски, такие как:</a:t>
            </a:r>
            <a:endParaRPr lang="ru-RU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Человеческий фактор при обработке информации;</a:t>
            </a:r>
            <a:endParaRPr lang="en-US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Неполнота информации при принятии решений;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Предоставление охраняемой информации </a:t>
            </a:r>
            <a:r>
              <a:rPr lang="ru-RU" dirty="0" smtClean="0">
                <a:latin typeface="SB Sans Text Light"/>
                <a:cs typeface="SB Sans Text Light"/>
              </a:rPr>
              <a:t>непроверенным </a:t>
            </a:r>
            <a:r>
              <a:rPr lang="ru-RU" dirty="0" smtClean="0">
                <a:latin typeface="SB Sans Text Light"/>
                <a:cs typeface="SB Sans Text Light"/>
              </a:rPr>
              <a:t>сотрудникам.</a:t>
            </a:r>
          </a:p>
        </p:txBody>
      </p:sp>
    </p:spTree>
    <p:extLst>
      <p:ext uri="{BB962C8B-B14F-4D97-AF65-F5344CB8AC3E}">
        <p14:creationId xmlns:p14="http://schemas.microsoft.com/office/powerpoint/2010/main" val="31466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DWH в </a:t>
            </a:r>
            <a:r>
              <a:rPr lang="ru-RU" dirty="0" smtClean="0"/>
              <a:t>банковском секторе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Проблемы при построении </a:t>
            </a:r>
            <a:r>
              <a:rPr lang="en-US" dirty="0" smtClean="0">
                <a:latin typeface="SB Sans Text Light"/>
                <a:cs typeface="SB Sans Text Light"/>
              </a:rPr>
              <a:t>DWH</a:t>
            </a: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Разнородность и топология источников;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Сложность использования не ИТ специалистом;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Затраты на содержание;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329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Кисель Василий Станиславович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DWH в </a:t>
            </a:r>
            <a:r>
              <a:rPr lang="ru-RU" dirty="0" smtClean="0"/>
              <a:t>банковском секторе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Проблема: Разнородность </a:t>
            </a:r>
            <a:r>
              <a:rPr lang="ru-RU" dirty="0">
                <a:latin typeface="SB Sans Text Light"/>
                <a:cs typeface="SB Sans Text Light"/>
              </a:rPr>
              <a:t>и топология </a:t>
            </a:r>
            <a:r>
              <a:rPr lang="ru-RU" dirty="0" smtClean="0">
                <a:latin typeface="SB Sans Text Light"/>
                <a:cs typeface="SB Sans Text Light"/>
              </a:rPr>
              <a:t>источников.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Решение: </a:t>
            </a:r>
            <a:r>
              <a:rPr lang="ru-RU" dirty="0" smtClean="0">
                <a:latin typeface="SB Sans Text Light"/>
                <a:cs typeface="SB Sans Text Light"/>
              </a:rPr>
              <a:t>Богатство экосистемы языка </a:t>
            </a:r>
            <a:r>
              <a:rPr lang="en-US" dirty="0" smtClean="0">
                <a:latin typeface="SB Sans Text Light"/>
                <a:cs typeface="SB Sans Text Light"/>
              </a:rPr>
              <a:t>Python</a:t>
            </a:r>
            <a:r>
              <a:rPr lang="ru-RU" dirty="0" smtClean="0">
                <a:latin typeface="SB Sans Text Light"/>
                <a:cs typeface="SB Sans Text Light"/>
              </a:rPr>
              <a:t> предоставляет гибкие инструменты для разных топологий данных, включая данные в </a:t>
            </a:r>
            <a:r>
              <a:rPr lang="en-US" dirty="0" smtClean="0">
                <a:latin typeface="SB Sans Text Light"/>
                <a:cs typeface="SB Sans Text Light"/>
              </a:rPr>
              <a:t>RDMS</a:t>
            </a:r>
            <a:r>
              <a:rPr lang="ru-RU" dirty="0" smtClean="0">
                <a:latin typeface="SB Sans Text Light"/>
                <a:cs typeface="SB Sans Text Light"/>
              </a:rPr>
              <a:t>, различные </a:t>
            </a:r>
            <a:r>
              <a:rPr lang="en-US" dirty="0" smtClean="0">
                <a:latin typeface="SB Sans Text Light"/>
                <a:cs typeface="SB Sans Text Light"/>
              </a:rPr>
              <a:t>NoSQL</a:t>
            </a:r>
            <a:r>
              <a:rPr lang="ru-RU" dirty="0" smtClean="0">
                <a:latin typeface="SB Sans Text Light"/>
                <a:cs typeface="SB Sans Text Light"/>
              </a:rPr>
              <a:t> и</a:t>
            </a:r>
            <a:r>
              <a:rPr lang="en-US" dirty="0" smtClean="0">
                <a:latin typeface="SB Sans Text Light"/>
                <a:cs typeface="SB Sans Text Light"/>
              </a:rPr>
              <a:t> Hadoop</a:t>
            </a:r>
            <a:r>
              <a:rPr lang="ru-RU" dirty="0" smtClean="0">
                <a:latin typeface="SB Sans Text Light"/>
                <a:cs typeface="SB Sans Text Light"/>
              </a:rPr>
              <a:t>. Связь </a:t>
            </a:r>
            <a:r>
              <a:rPr lang="en-US" dirty="0" smtClean="0">
                <a:latin typeface="SB Sans Text Light"/>
                <a:cs typeface="SB Sans Text Light"/>
              </a:rPr>
              <a:t>python</a:t>
            </a:r>
            <a:r>
              <a:rPr lang="ru-RU" dirty="0" smtClean="0">
                <a:latin typeface="SB Sans Text Light"/>
                <a:cs typeface="SB Sans Text Light"/>
              </a:rPr>
              <a:t> с популярным интерфейсом</a:t>
            </a:r>
            <a:r>
              <a:rPr lang="en-US" dirty="0" smtClean="0">
                <a:latin typeface="SB Sans Text Light"/>
                <a:cs typeface="SB Sans Text Light"/>
              </a:rPr>
              <a:t> JDBC </a:t>
            </a:r>
            <a:r>
              <a:rPr lang="ru-RU" dirty="0" smtClean="0">
                <a:latin typeface="SB Sans Text Light"/>
                <a:cs typeface="SB Sans Text Light"/>
              </a:rPr>
              <a:t>решает большинство проблем подключения к источникам данных.</a:t>
            </a: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 smtClean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329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Кисель Василий Станиславович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46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DWH в </a:t>
            </a:r>
            <a:r>
              <a:rPr lang="ru-RU" dirty="0" smtClean="0"/>
              <a:t>банковском секторе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Проблема: Сложность использования не ИТ </a:t>
            </a:r>
            <a:r>
              <a:rPr lang="ru-RU" dirty="0" smtClean="0">
                <a:latin typeface="SB Sans Text Light"/>
                <a:cs typeface="SB Sans Text Light"/>
              </a:rPr>
              <a:t>специалистом.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Решение: Хранилище данных</a:t>
            </a:r>
            <a:r>
              <a:rPr lang="ru-RU" dirty="0" smtClean="0">
                <a:latin typeface="SB Sans Text Light"/>
                <a:cs typeface="SB Sans Text Light"/>
              </a:rPr>
              <a:t>, построенное по</a:t>
            </a:r>
            <a:r>
              <a:rPr lang="ru-RU" dirty="0" smtClean="0">
                <a:latin typeface="SB Sans Text Light"/>
                <a:cs typeface="SB Sans Text Light"/>
              </a:rPr>
              <a:t> </a:t>
            </a:r>
            <a:r>
              <a:rPr lang="en-US" dirty="0" smtClean="0">
                <a:latin typeface="SB Sans Text Light"/>
                <a:cs typeface="SB Sans Text Light"/>
              </a:rPr>
              <a:t>Dimensional Model</a:t>
            </a:r>
            <a:r>
              <a:rPr lang="ru-RU" dirty="0" smtClean="0">
                <a:latin typeface="SB Sans Text Light"/>
                <a:cs typeface="SB Sans Text Light"/>
              </a:rPr>
              <a:t>, предоставляет данные как наборы фактов и измерений. </a:t>
            </a:r>
            <a:r>
              <a:rPr lang="ru-RU" dirty="0" smtClean="0">
                <a:latin typeface="SB Sans Text Light"/>
                <a:cs typeface="SB Sans Text Light"/>
              </a:rPr>
              <a:t>Простота модели сделала её де-факто стандартом в отрасли.</a:t>
            </a: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 smtClean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329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Кисель Василий Станиславович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75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DWH в </a:t>
            </a:r>
            <a:r>
              <a:rPr lang="ru-RU" dirty="0" smtClean="0"/>
              <a:t>банковском секторе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20216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Проблема: Затраты </a:t>
            </a:r>
            <a:r>
              <a:rPr lang="ru-RU" dirty="0">
                <a:latin typeface="SB Sans Text Light"/>
                <a:cs typeface="SB Sans Text Light"/>
              </a:rPr>
              <a:t>на </a:t>
            </a:r>
            <a:r>
              <a:rPr lang="ru-RU" dirty="0" smtClean="0">
                <a:latin typeface="SB Sans Text Light"/>
                <a:cs typeface="SB Sans Text Light"/>
              </a:rPr>
              <a:t>содержание.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Решение: Устранить затраты на лицензии ПО. Типичный стек хранилища из свободного ПО состоит из: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latin typeface="SB Sans Text Light"/>
                <a:cs typeface="SB Sans Text Light"/>
              </a:rPr>
              <a:t>Linux </a:t>
            </a:r>
            <a:r>
              <a:rPr lang="en-US" dirty="0" smtClean="0">
                <a:latin typeface="SB Sans Text Light"/>
                <a:cs typeface="SB Sans Text Light"/>
              </a:rPr>
              <a:t>based </a:t>
            </a:r>
            <a:r>
              <a:rPr lang="ru-RU" dirty="0" smtClean="0">
                <a:latin typeface="SB Sans Text Light"/>
                <a:cs typeface="SB Sans Text Light"/>
              </a:rPr>
              <a:t>дистрибутива;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>
                <a:latin typeface="SB Sans Text Light"/>
                <a:cs typeface="SB Sans Text Light"/>
              </a:rPr>
              <a:t>Greenplum</a:t>
            </a:r>
            <a:r>
              <a:rPr lang="en-US" dirty="0" smtClean="0">
                <a:latin typeface="SB Sans Text Light"/>
                <a:cs typeface="SB Sans Text Light"/>
              </a:rPr>
              <a:t> </a:t>
            </a:r>
            <a:r>
              <a:rPr lang="ru-RU" dirty="0" smtClean="0">
                <a:latin typeface="SB Sans Text Light"/>
                <a:cs typeface="SB Sans Text Light"/>
              </a:rPr>
              <a:t>в качестве </a:t>
            </a:r>
            <a:r>
              <a:rPr lang="en-US" dirty="0" smtClean="0">
                <a:latin typeface="SB Sans Text Light"/>
                <a:cs typeface="SB Sans Text Light"/>
              </a:rPr>
              <a:t>MPP </a:t>
            </a:r>
            <a:r>
              <a:rPr lang="ru-RU" dirty="0" smtClean="0">
                <a:latin typeface="SB Sans Text Light"/>
                <a:cs typeface="SB Sans Text Light"/>
              </a:rPr>
              <a:t>СУБД;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>
                <a:latin typeface="SB Sans Text Light"/>
                <a:cs typeface="SB Sans Text Light"/>
              </a:rPr>
              <a:t>Python+JDBC</a:t>
            </a:r>
            <a:r>
              <a:rPr lang="en-US" dirty="0" smtClean="0">
                <a:latin typeface="SB Sans Text Light"/>
                <a:cs typeface="SB Sans Text Light"/>
              </a:rPr>
              <a:t> </a:t>
            </a:r>
            <a:r>
              <a:rPr lang="ru-RU" dirty="0" smtClean="0">
                <a:latin typeface="SB Sans Text Light"/>
                <a:cs typeface="SB Sans Text Light"/>
              </a:rPr>
              <a:t>для построения потоков данных.</a:t>
            </a:r>
            <a:endParaRPr lang="ru-RU" dirty="0" smtClean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329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Кисель Василий Станиславович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0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Единое хранилище данных уменьшает риски для банков;</a:t>
            </a:r>
          </a:p>
          <a:p>
            <a:pPr marL="514350" indent="-51435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Построение хранилища является экономически целесообразным;</a:t>
            </a:r>
          </a:p>
          <a:p>
            <a:pPr marL="514350" indent="-51435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SB Sans Text Light"/>
                <a:cs typeface="SB Sans Text Light"/>
              </a:rPr>
              <a:t>Текущая веха технологий данных предоставляет готовые открытые программные продукты.</a:t>
            </a:r>
          </a:p>
        </p:txBody>
      </p:sp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latin typeface="SB Sans Text Light"/>
                <a:cs typeface="SB Sans Text Light"/>
              </a:rPr>
              <a:t>The </a:t>
            </a:r>
            <a:r>
              <a:rPr lang="en-US" dirty="0">
                <a:latin typeface="SB Sans Text Light"/>
                <a:cs typeface="SB Sans Text Light"/>
              </a:rPr>
              <a:t>Data Warehouse Toolkit: The Definitive Guide to Dimensional Modeling, 3rd </a:t>
            </a:r>
            <a:r>
              <a:rPr lang="en-US" dirty="0" smtClean="0">
                <a:latin typeface="SB Sans Text Light"/>
                <a:cs typeface="SB Sans Text Light"/>
              </a:rPr>
              <a:t>Edition</a:t>
            </a:r>
            <a:r>
              <a:rPr lang="ru-RU" dirty="0" smtClean="0">
                <a:latin typeface="SB Sans Text Light"/>
                <a:cs typeface="SB Sans Text Light"/>
              </a:rPr>
              <a:t>, </a:t>
            </a:r>
            <a:r>
              <a:rPr lang="en-US" dirty="0">
                <a:latin typeface="SB Sans Text Light"/>
                <a:cs typeface="SB Sans Text Light"/>
              </a:rPr>
              <a:t>Ralph Kimball, </a:t>
            </a:r>
            <a:r>
              <a:rPr lang="en-US" dirty="0" err="1">
                <a:latin typeface="SB Sans Text Light"/>
                <a:cs typeface="SB Sans Text Light"/>
              </a:rPr>
              <a:t>Margy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smtClean="0">
                <a:latin typeface="SB Sans Text Light"/>
                <a:cs typeface="SB Sans Text Light"/>
              </a:rPr>
              <a:t>Ross</a:t>
            </a:r>
            <a:r>
              <a:rPr lang="ru-RU" dirty="0" smtClean="0">
                <a:latin typeface="SB Sans Text Light"/>
                <a:cs typeface="SB Sans Text Light"/>
              </a:rPr>
              <a:t>, 2013.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PEP 249 -- Python Database API Specification </a:t>
            </a:r>
            <a:r>
              <a:rPr lang="en-US" dirty="0" smtClean="0">
                <a:latin typeface="SB Sans Text Light"/>
                <a:cs typeface="SB Sans Text Light"/>
              </a:rPr>
              <a:t>v2.0</a:t>
            </a:r>
            <a:r>
              <a:rPr lang="ru-RU" dirty="0" smtClean="0">
                <a:latin typeface="SB Sans Text Light"/>
                <a:cs typeface="SB Sans Text Light"/>
              </a:rPr>
              <a:t>, </a:t>
            </a:r>
            <a:r>
              <a:rPr lang="en-US" dirty="0"/>
              <a:t>Marc-André </a:t>
            </a:r>
            <a:r>
              <a:rPr lang="en-US" dirty="0" err="1" smtClean="0"/>
              <a:t>Lemburg</a:t>
            </a:r>
            <a:r>
              <a:rPr lang="ru-RU" dirty="0" smtClean="0"/>
              <a:t>, 2001.</a:t>
            </a:r>
            <a:endParaRPr lang="ru-RU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latin typeface="SB Sans Text Light"/>
                <a:cs typeface="SB Sans Text Light"/>
              </a:rPr>
              <a:t>D</a:t>
            </a:r>
            <a:r>
              <a:rPr lang="ru-RU" dirty="0" smtClean="0">
                <a:latin typeface="SB Sans Text Light"/>
                <a:cs typeface="SB Sans Text Light"/>
              </a:rPr>
              <a:t>AMA-DMBOK</a:t>
            </a:r>
            <a:r>
              <a:rPr lang="ru-RU" dirty="0">
                <a:latin typeface="SB Sans Text Light"/>
                <a:cs typeface="SB Sans Text Light"/>
              </a:rPr>
              <a:t>. Свод знаний по управлению данными, 2-ое издание, 2020</a:t>
            </a:r>
            <a:r>
              <a:rPr lang="ru-RU" dirty="0" smtClean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321</Words>
  <Application>Microsoft Office PowerPoint</Application>
  <DocSecurity>0</DocSecurity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Тема Office</vt:lpstr>
      <vt:lpstr>Office Theme</vt:lpstr>
      <vt:lpstr>Презентация PowerPoint</vt:lpstr>
      <vt:lpstr>Актуальность темы и ее проблематика</vt:lpstr>
      <vt:lpstr>Актуальность темы и ее проблематика</vt:lpstr>
      <vt:lpstr>Построение DWH в банковском секторе</vt:lpstr>
      <vt:lpstr>Построение DWH в банковском секторе</vt:lpstr>
      <vt:lpstr>Построение DWH в банковском секторе</vt:lpstr>
      <vt:lpstr>Построение DWH в банковском секторе</vt:lpstr>
      <vt:lpstr>Выводы</vt:lpstr>
      <vt:lpstr>Список использованных источников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Кисель Василий Станиславович</cp:lastModifiedBy>
  <cp:revision>485</cp:revision>
  <dcterms:created xsi:type="dcterms:W3CDTF">2020-09-16T07:07:55Z</dcterms:created>
  <dcterms:modified xsi:type="dcterms:W3CDTF">2022-02-11T11:21:53Z</dcterms:modified>
  <cp:category/>
  <dc:identifier/>
  <cp:contentStatus/>
  <dc:language/>
  <cp:version/>
</cp:coreProperties>
</file>