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</p:sldMasterIdLst>
  <p:notesMasterIdLst>
    <p:notesMasterId r:id="rId10"/>
  </p:notesMasterIdLst>
  <p:sldIdLst>
    <p:sldId id="295" r:id="rId3"/>
    <p:sldId id="296" r:id="rId4"/>
    <p:sldId id="256" r:id="rId5"/>
    <p:sldId id="294" r:id="rId6"/>
    <p:sldId id="297" r:id="rId7"/>
    <p:sldId id="298" r:id="rId8"/>
    <p:sldId id="299" r:id="rId9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B08F6-A763-4ECC-B1F1-39E9678FD059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35945-36D0-4FB2-87A3-DB123570D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283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54699A9-C938-4D40-BF35-D91E647E0DB7}" type="datetime1">
              <a:rPr lang="en-US" smtClean="0"/>
              <a:t>2/5/2022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0557FEF-9663-40EA-A9CD-C4B2576D12B2}" type="datetime1">
              <a:rPr lang="en-US" smtClean="0"/>
              <a:t>2/5/2022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6719297-F278-4674-BFFA-2EE0F94BA89D}" type="datetime1">
              <a:rPr lang="en-US" smtClean="0"/>
              <a:t>2/5/2022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4D6851F-FE82-48EB-A01E-C73A96B5CE3C}" type="datetime1">
              <a:rPr lang="en-US" smtClean="0"/>
              <a:t>2/5/2022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1560575" y="0"/>
            <a:ext cx="10628376" cy="1691639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ctrTitle"/>
          </p:nvPr>
        </p:nvSpPr>
        <p:spPr bwMode="auto">
          <a:xfrm>
            <a:off x="704443" y="257555"/>
            <a:ext cx="1078311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5BE484D-3412-4862-8607-E8FD945395EE}" type="datetime1">
              <a:rPr lang="en-US" smtClean="0"/>
              <a:t>2/5/2022</a:t>
            </a:fld>
            <a:endParaRPr lang="en-US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body" idx="1"/>
          </p:nvPr>
        </p:nvSpPr>
        <p:spPr bwMode="auto">
          <a:xfrm>
            <a:off x="609600" y="1577340"/>
            <a:ext cx="10972800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0B6E240-CE2A-4026-8AAB-7B938B2B85A6}" type="datetime1">
              <a:rPr lang="en-US" smtClean="0"/>
              <a:t>2/5/2022</a:t>
            </a:fld>
            <a:endParaRPr lang="en-US"/>
          </a:p>
        </p:txBody>
      </p:sp>
      <p:sp>
        <p:nvSpPr>
          <p:cNvPr id="8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6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6199999">
            <a:off x="-310445" y="310446"/>
            <a:ext cx="6858001" cy="623711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6" name="Скругленный прямоугольник 8"/>
          <p:cNvSpPr/>
          <p:nvPr userDrawn="1"/>
        </p:nvSpPr>
        <p:spPr bwMode="auto">
          <a:xfrm>
            <a:off x="5618214" y="1143000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90558" y="911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7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Скругленный прямоугольник 7"/>
          <p:cNvSpPr/>
          <p:nvPr userDrawn="1"/>
        </p:nvSpPr>
        <p:spPr bwMode="auto">
          <a:xfrm>
            <a:off x="1930400" y="812618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656758" y="530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97858DEA-CE95-4D32-BE2F-81451255DB1C}" type="datetime1">
              <a:rPr lang="en-US" smtClean="0"/>
              <a:t>2/5/2022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03912" y="711770"/>
            <a:ext cx="4135483" cy="5644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5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83FC89E4-AF39-4EA3-A0B4-3BE24CA29A6D}" type="datetime1">
              <a:rPr lang="en-US" smtClean="0"/>
              <a:t>2/5/2022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954282" y="1226799"/>
            <a:ext cx="8126494" cy="46285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95102B1-C94D-4B28-A7A2-1FF5B05AB096}" type="datetime1">
              <a:rPr lang="en-US" smtClean="0"/>
              <a:t>2/5/2022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39CCF46-A5FC-4590-BC03-770D125AAC4A}" type="datetime1">
              <a:rPr lang="en-US" smtClean="0"/>
              <a:t>2/5/2022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rcRect b="217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53A51E-CA75-4C37-A545-C529FC56CB5D}" type="datetime1">
              <a:rPr lang="en-US" smtClean="0"/>
              <a:t>2/5/2022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E1426EA-91E3-4287-AE74-13B54D3F7B64}" type="datetime1">
              <a:rPr lang="en-US" smtClean="0"/>
              <a:t>2/5/2022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6"/>
          <p:cNvPicPr>
            <a:picLocks noChangeAspect="1"/>
          </p:cNvPicPr>
          <p:nvPr userDrawn="1"/>
        </p:nvPicPr>
        <p:blipFill>
          <a:blip r:embed="rId3"/>
          <a:srcRect l="20281" t="33333" r="20790" b="33333"/>
          <a:stretch/>
        </p:blipFill>
        <p:spPr bwMode="auto">
          <a:xfrm>
            <a:off x="685800" y="685800"/>
            <a:ext cx="1676400" cy="533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422656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BE2ED7B-65D8-4F15-AB72-D280608FBC7F}" type="datetime1">
              <a:rPr lang="en-US" smtClean="0"/>
              <a:t>2/5/2022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5BC82D98-1106-4B60-93E0-4F551CD44AB5}" type="datetime1">
              <a:rPr lang="en-US" smtClean="0"/>
              <a:t>2/5/2022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sp>
        <p:nvSpPr>
          <p:cNvPr id="7" name="bg object 16"/>
          <p:cNvSpPr/>
          <p:nvPr userDrawn="1"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bg object 16"/>
          <p:cNvSpPr/>
          <p:nvPr userDrawn="1"/>
        </p:nvSpPr>
        <p:spPr bwMode="auto">
          <a:xfrm rot="10800000">
            <a:off x="3048" y="0"/>
            <a:ext cx="12188952" cy="6858000"/>
          </a:xfrm>
          <a:prstGeom prst="rect">
            <a:avLst/>
          </a:prstGeom>
          <a:blipFill>
            <a:blip r:embed="rId2">
              <a:alphaModFix amt="30000"/>
            </a:blip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A57936B0-46D5-4C0A-B5A0-4F034D64EEAA}" type="datetime1">
              <a:rPr lang="en-US" smtClean="0"/>
              <a:t>2/5/2022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4C54B663-3E26-415A-B8A2-905BDF9DE907}" type="datetime1">
              <a:rPr lang="en-US" smtClean="0"/>
              <a:t>2/5/2022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7" name="Рисунок 12"/>
          <p:cNvPicPr>
            <a:picLocks noChangeAspect="1"/>
          </p:cNvPicPr>
          <p:nvPr userDrawn="1"/>
        </p:nvPicPr>
        <p:blipFill>
          <a:blip r:embed="rId2"/>
          <a:srcRect l="29244" t="29959" r="23998" b="14575"/>
          <a:stretch/>
        </p:blipFill>
        <p:spPr bwMode="auto">
          <a:xfrm rot="427144" flipH="1">
            <a:off x="525582" y="-542919"/>
            <a:ext cx="12670191" cy="84673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05D3AD0-0FC0-454C-82F1-A984C4CCCEFF}" type="datetime1">
              <a:rPr lang="en-US" smtClean="0"/>
              <a:t>2/5/2022</a:t>
            </a:fld>
            <a:endParaRPr lang="en-US"/>
          </a:p>
        </p:txBody>
      </p:sp>
      <p:sp>
        <p:nvSpPr>
          <p:cNvPr id="6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02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9C69705-C8BC-4FD8-9041-FAE45276D0D1}" type="datetime1">
              <a:rPr lang="en-US" smtClean="0"/>
              <a:t>2/5/2022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B141E36-2516-4F14-8A93-9C8BB8528160}" type="datetime1">
              <a:rPr lang="en-US" smtClean="0"/>
              <a:t>2/5/2022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9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D04253E-DE12-4A04-BF35-6EEC38A3B1C4}" type="datetime1">
              <a:rPr lang="en-US" smtClean="0"/>
              <a:t>2/5/2022</a:t>
            </a:fld>
            <a:endParaRPr lang="ru-RU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06A3988-B8F5-413B-88DD-009F3FB52AEA}" type="datetime1">
              <a:rPr lang="en-US" smtClean="0"/>
              <a:t>2/5/2022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8CC7CF-ED95-405D-A50D-330C67AB1477}" type="datetime1">
              <a:rPr lang="en-US" smtClean="0"/>
              <a:t>2/5/2022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0B01F15-EAB4-48E2-8154-30262DDBE939}" type="datetime1">
              <a:rPr lang="en-US" smtClean="0"/>
              <a:t>2/5/2022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2E144D8-2945-44E2-BF24-CF62F6CE5270}" type="datetime1">
              <a:rPr lang="en-US" smtClean="0"/>
              <a:t>2/5/2022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5403859-097B-4E04-8569-C2E5D4248FC4}" type="datetime1">
              <a:rPr lang="en-US" smtClean="0"/>
              <a:t>2/5/2022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92E6F0-B0CD-4318-8DDE-237D223467E9}" type="datetime1">
              <a:rPr lang="en-US" smtClean="0"/>
              <a:t>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7" name="Заголовок 7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hdr="0" ftr="0" dt="0"/>
  <p:txStyles>
    <p:titleStyle>
      <a:lvl1pPr>
        <a:defRPr sz="6000" b="0" i="0">
          <a:latin typeface="SB Sans Display Light"/>
          <a:ea typeface="+mj-ea"/>
          <a:cs typeface="SB Sans Display Light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0" y="0"/>
            <a:ext cx="12188952" cy="116738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4F93A8E-D1D1-41EB-A500-46223BFB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Критерии оценки дипломного проекта</a:t>
            </a:r>
          </a:p>
        </p:txBody>
      </p:sp>
      <p:sp>
        <p:nvSpPr>
          <p:cNvPr id="20" name="Text Placeholder 3"/>
          <p:cNvSpPr>
            <a:spLocks/>
          </p:cNvSpPr>
          <p:nvPr/>
        </p:nvSpPr>
        <p:spPr bwMode="auto">
          <a:xfrm>
            <a:off x="685800" y="1532674"/>
            <a:ext cx="10820400" cy="496003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600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ru-RU" sz="1600" dirty="0">
                <a:latin typeface="SB Sans Text Light"/>
                <a:cs typeface="SB Sans Text Light"/>
              </a:rPr>
              <a:t>Оценка «</a:t>
            </a:r>
            <a:r>
              <a:rPr lang="ru-RU" sz="1600" b="1" dirty="0">
                <a:latin typeface="SB Sans Text Light"/>
                <a:cs typeface="SB Sans Text Light"/>
              </a:rPr>
              <a:t>отлично</a:t>
            </a:r>
            <a:r>
              <a:rPr lang="ru-RU" sz="1600" dirty="0">
                <a:latin typeface="SB Sans Text Light"/>
                <a:cs typeface="SB Sans Text Light"/>
              </a:rPr>
              <a:t>» выставляется при условии, что сформулирована проблема и обоснована её актуальность, сформулированы выводы, тема работы раскрыта полностью, высокий уровень самостоятельности и оригинальности работы, выдержан объём, соблюдены требования к внешнему оформлению, при защите даны ответы на дополнительные вопросы.</a:t>
            </a:r>
          </a:p>
          <a:p>
            <a:pPr defTabSz="3600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ru-RU" sz="1600" dirty="0">
                <a:latin typeface="SB Sans Text Light"/>
                <a:cs typeface="SB Sans Text Light"/>
              </a:rPr>
              <a:t>Оценка «</a:t>
            </a:r>
            <a:r>
              <a:rPr lang="ru-RU" sz="1600" b="1" dirty="0">
                <a:latin typeface="SB Sans Text Light"/>
                <a:cs typeface="SB Sans Text Light"/>
              </a:rPr>
              <a:t>хорошо</a:t>
            </a:r>
            <a:r>
              <a:rPr lang="ru-RU" sz="1600" dirty="0">
                <a:latin typeface="SB Sans Text Light"/>
                <a:cs typeface="SB Sans Text Light"/>
              </a:rPr>
              <a:t>» выставляется при условии, что основные требования к работе выполнены, но при этом допущены недочёты. В частности, имеются неточности в материалах; нарушена логическая последовательность в суждениях; работа выполнена самостоятельно, но недостаточно оригинальна, не выдержан объём работы; имеются упущения в оформлении; но на дополнительные вопросы при защите даны полные ответы.</a:t>
            </a:r>
          </a:p>
          <a:p>
            <a:pPr defTabSz="3600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ru-RU" sz="1600" dirty="0">
                <a:latin typeface="SB Sans Text Light"/>
                <a:cs typeface="SB Sans Text Light"/>
              </a:rPr>
              <a:t>Оценка «</a:t>
            </a:r>
            <a:r>
              <a:rPr lang="ru-RU" sz="1600" b="1" dirty="0">
                <a:latin typeface="SB Sans Text Light"/>
                <a:cs typeface="SB Sans Text Light"/>
              </a:rPr>
              <a:t>удовлетворительно</a:t>
            </a:r>
            <a:r>
              <a:rPr lang="ru-RU" sz="1600" dirty="0">
                <a:latin typeface="SB Sans Text Light"/>
                <a:cs typeface="SB Sans Text Light"/>
              </a:rPr>
              <a:t>» выставляется при условии, что имеются существенные отступления от требований к работе. В частности: проблема решена лишь частично; допущены фактические ошибки в содержании работы. В работы обнаружены значительные заимствования. На дополнительные вопросы при защите даны неполные ответы.</a:t>
            </a:r>
          </a:p>
          <a:p>
            <a:pPr defTabSz="3600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ru-RU" sz="1600" dirty="0">
                <a:latin typeface="SB Sans Text Light"/>
                <a:cs typeface="SB Sans Text Light"/>
              </a:rPr>
              <a:t>Оценка «</a:t>
            </a:r>
            <a:r>
              <a:rPr lang="ru-RU" sz="1600" b="1" dirty="0">
                <a:latin typeface="SB Sans Text Light"/>
                <a:cs typeface="SB Sans Text Light"/>
              </a:rPr>
              <a:t>неудовлетворительно</a:t>
            </a:r>
            <a:r>
              <a:rPr lang="ru-RU" sz="1600" dirty="0">
                <a:latin typeface="SB Sans Text Light"/>
                <a:cs typeface="SB Sans Text Light"/>
              </a:rPr>
              <a:t>» выставляется при условии, что проблема не раскрыта, обнаруживается существенное непонимание проблемы. Работа выполнена не самостоятельно. В основной части отсутствуют авторские слайды. Во время защиты отсутствует вывод. Работа не сдана.</a:t>
            </a:r>
          </a:p>
        </p:txBody>
      </p:sp>
    </p:spTree>
    <p:extLst>
      <p:ext uri="{BB962C8B-B14F-4D97-AF65-F5344CB8AC3E}">
        <p14:creationId xmlns:p14="http://schemas.microsoft.com/office/powerpoint/2010/main" val="408886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0" y="0"/>
            <a:ext cx="12188952" cy="116738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4F93A8E-D1D1-41EB-A500-46223BFB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Требования к презентации дипломного проекта</a:t>
            </a:r>
          </a:p>
        </p:txBody>
      </p:sp>
      <p:sp>
        <p:nvSpPr>
          <p:cNvPr id="20" name="Text Placeholder 3"/>
          <p:cNvSpPr>
            <a:spLocks/>
          </p:cNvSpPr>
          <p:nvPr/>
        </p:nvSpPr>
        <p:spPr bwMode="auto">
          <a:xfrm>
            <a:off x="685800" y="1532674"/>
            <a:ext cx="10820400" cy="496003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1800" dirty="0">
                <a:latin typeface="SB Sans Text Light"/>
                <a:cs typeface="SB Sans Text Light"/>
              </a:rPr>
              <a:t>Используем утвержденный шаблон.</a:t>
            </a:r>
          </a:p>
          <a:p>
            <a:pPr marL="342900" indent="-34290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1800" dirty="0">
                <a:latin typeface="SB Sans Text Light"/>
                <a:cs typeface="SB Sans Text Light"/>
              </a:rPr>
              <a:t>Все слайды являются обязательными.</a:t>
            </a:r>
          </a:p>
          <a:p>
            <a:pPr marL="342900" indent="-34290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1800" dirty="0">
                <a:latin typeface="SB Sans Text Light"/>
                <a:cs typeface="SB Sans Text Light"/>
              </a:rPr>
              <a:t>Количество слайдов основной части зависит от количества слушателей.</a:t>
            </a:r>
          </a:p>
          <a:p>
            <a:pPr marL="342900" indent="-34290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1800" dirty="0">
                <a:latin typeface="SB Sans Text Light"/>
                <a:cs typeface="SB Sans Text Light"/>
              </a:rPr>
              <a:t>К рисункам делаем подписи.</a:t>
            </a:r>
          </a:p>
          <a:p>
            <a:pPr marL="342900" indent="-34290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1800" dirty="0">
                <a:latin typeface="SB Sans Text Light"/>
                <a:cs typeface="SB Sans Text Light"/>
              </a:rPr>
              <a:t>Используем единообразные шрифты из слайда в слайд для заголовков, текста, подписей.</a:t>
            </a:r>
          </a:p>
          <a:p>
            <a:pPr marL="342900" indent="-34290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1800" dirty="0">
                <a:latin typeface="SB Sans Text Light"/>
                <a:cs typeface="SB Sans Text Light"/>
              </a:rPr>
              <a:t>Нумеруем по порядку все слайды, кроме титульного.</a:t>
            </a:r>
          </a:p>
          <a:p>
            <a:pPr marL="342900" indent="-34290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sz="1600" dirty="0">
              <a:latin typeface="SB Sans Text Light"/>
              <a:cs typeface="SB Sans Text Light"/>
            </a:endParaRPr>
          </a:p>
          <a:p>
            <a:pPr marL="0" indent="0" algn="ctr" defTabSz="3600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ru-RU" sz="2400" dirty="0">
                <a:latin typeface="SB Sans Text Light"/>
                <a:cs typeface="SB Sans Text Light"/>
              </a:rPr>
              <a:t>Перед защитой </a:t>
            </a:r>
            <a:r>
              <a:rPr lang="ru-RU" sz="2400" b="1" dirty="0">
                <a:latin typeface="SB Sans Text Light"/>
                <a:cs typeface="SB Sans Text Light"/>
              </a:rPr>
              <a:t>каждому слушателю </a:t>
            </a:r>
            <a:r>
              <a:rPr lang="ru-RU" sz="2400" dirty="0">
                <a:latin typeface="SB Sans Text Light"/>
                <a:cs typeface="SB Sans Text Light"/>
              </a:rPr>
              <a:t>необходимо загрузить на страницу «Дипломный проект» образовательной платформы </a:t>
            </a:r>
            <a:r>
              <a:rPr lang="ru-RU" sz="2400" dirty="0" err="1">
                <a:latin typeface="SB Sans Text Light"/>
                <a:cs typeface="SB Sans Text Light"/>
              </a:rPr>
              <a:t>СберУниверситета</a:t>
            </a:r>
            <a:r>
              <a:rPr lang="ru-RU" sz="2400" dirty="0">
                <a:latin typeface="SB Sans Text Light"/>
                <a:cs typeface="SB Sans Text Light"/>
              </a:rPr>
              <a:t> презентацию дипломного проекта в формате </a:t>
            </a:r>
            <a:r>
              <a:rPr lang="ru-RU" sz="2400" b="1" dirty="0" err="1">
                <a:latin typeface="SB Sans Text Light"/>
                <a:cs typeface="SB Sans Text Light"/>
              </a:rPr>
              <a:t>pdf</a:t>
            </a:r>
            <a:r>
              <a:rPr lang="ru-RU" sz="2400" dirty="0">
                <a:latin typeface="SB Sans Text Light"/>
                <a:cs typeface="SB Sans Text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608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685800" y="1628800"/>
            <a:ext cx="10810800" cy="5112568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Дипломный проект на тему:</a:t>
            </a:r>
            <a:br>
              <a:rPr lang="ru-RU" sz="5400" b="1" dirty="0">
                <a:solidFill>
                  <a:srgbClr val="333F48"/>
                </a:solidFill>
                <a:latin typeface="SB Sans Display Semibold"/>
              </a:rPr>
            </a:b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«Тема проекта»</a:t>
            </a: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5400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Light"/>
                <a:ea typeface="+mj-ea"/>
                <a:cs typeface="SB Sans Display Light"/>
              </a:rPr>
              <a:t>Слушатели:</a:t>
            </a:r>
            <a:br>
              <a:rPr lang="ru-RU" sz="5400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Light"/>
                <a:ea typeface="+mj-ea"/>
                <a:cs typeface="SB Sans Display Light"/>
              </a:rPr>
            </a:br>
            <a:r>
              <a:rPr lang="ru-RU" sz="5400" dirty="0">
                <a:solidFill>
                  <a:srgbClr val="333F48"/>
                </a:solidFill>
              </a:rPr>
              <a:t>Фамилия Имя Отчество</a:t>
            </a:r>
          </a:p>
          <a:p>
            <a:pPr lvl="0">
              <a:defRPr/>
            </a:pPr>
            <a:r>
              <a:rPr lang="ru-RU" sz="5400" dirty="0"/>
              <a:t>Фамилия Имя Отчество</a:t>
            </a:r>
          </a:p>
          <a:p>
            <a:pPr>
              <a:defRPr/>
            </a:pPr>
            <a:r>
              <a:rPr lang="ru-RU" sz="5400" dirty="0"/>
              <a:t>Фамилия Имя Отчество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0" y="0"/>
            <a:ext cx="12188952" cy="116738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4F93A8E-D1D1-41EB-A500-46223BFB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темы и ее проблематика</a:t>
            </a:r>
          </a:p>
        </p:txBody>
      </p:sp>
      <p:sp>
        <p:nvSpPr>
          <p:cNvPr id="20" name="Text Placeholder 3"/>
          <p:cNvSpPr>
            <a:spLocks/>
          </p:cNvSpPr>
          <p:nvPr/>
        </p:nvSpPr>
        <p:spPr bwMode="auto">
          <a:xfrm>
            <a:off x="685800" y="15326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388475" y="6378575"/>
            <a:ext cx="2803525" cy="276999"/>
          </a:xfrm>
        </p:spPr>
        <p:txBody>
          <a:bodyPr/>
          <a:lstStyle/>
          <a:p>
            <a:pPr>
              <a:defRPr/>
            </a:pPr>
            <a:r>
              <a:rPr lang="en-US" dirty="0"/>
              <a:t>2</a:t>
            </a:r>
            <a:endParaRPr lang="ru-RU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33F4A02-E5A9-40A9-AC16-A090A1C9364A}"/>
              </a:ext>
            </a:extLst>
          </p:cNvPr>
          <p:cNvSpPr>
            <a:spLocks/>
          </p:cNvSpPr>
          <p:nvPr/>
        </p:nvSpPr>
        <p:spPr bwMode="auto">
          <a:xfrm>
            <a:off x="838200" y="16850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>
                <a:latin typeface="SB Sans Text Light"/>
                <a:cs typeface="SB Sans Text Light"/>
              </a:rPr>
              <a:t>Ut </a:t>
            </a:r>
            <a:r>
              <a:rPr lang="en-US" dirty="0" err="1">
                <a:latin typeface="SB Sans Text Light"/>
                <a:cs typeface="SB Sans Text Light"/>
              </a:rPr>
              <a:t>enim</a:t>
            </a:r>
            <a:r>
              <a:rPr lang="en-US" dirty="0">
                <a:latin typeface="SB Sans Text Light"/>
                <a:cs typeface="SB Sans Text Light"/>
              </a:rPr>
              <a:t> ad minim </a:t>
            </a:r>
            <a:r>
              <a:rPr lang="en-US" dirty="0" err="1">
                <a:latin typeface="SB Sans Text Light"/>
                <a:cs typeface="SB Sans Text Light"/>
              </a:rPr>
              <a:t>veniam</a:t>
            </a:r>
            <a:r>
              <a:rPr lang="ru-RU" dirty="0">
                <a:latin typeface="SB Sans Text Light"/>
                <a:cs typeface="SB Sans Text Light"/>
              </a:rPr>
              <a:t>.</a:t>
            </a:r>
          </a:p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err="1">
                <a:latin typeface="SB Sans Text Light"/>
                <a:cs typeface="SB Sans Text Light"/>
              </a:rPr>
              <a:t>Quis</a:t>
            </a:r>
            <a:r>
              <a:rPr lang="en-US" dirty="0">
                <a:latin typeface="SB Sans Text Light"/>
                <a:cs typeface="SB Sans Text Light"/>
              </a:rPr>
              <a:t> </a:t>
            </a:r>
            <a:r>
              <a:rPr lang="en-US" dirty="0" err="1">
                <a:latin typeface="SB Sans Text Light"/>
                <a:cs typeface="SB Sans Text Light"/>
              </a:rPr>
              <a:t>nostrud</a:t>
            </a:r>
            <a:r>
              <a:rPr lang="en-US" dirty="0">
                <a:latin typeface="SB Sans Text Light"/>
                <a:cs typeface="SB Sans Text Light"/>
              </a:rPr>
              <a:t> exercitation.</a:t>
            </a:r>
          </a:p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>
                <a:latin typeface="SB Sans Text Light"/>
                <a:cs typeface="SB Sans Text Light"/>
              </a:rPr>
              <a:t>Duis </a:t>
            </a:r>
            <a:r>
              <a:rPr lang="en-US" dirty="0" err="1">
                <a:latin typeface="SB Sans Text Light"/>
                <a:cs typeface="SB Sans Text Light"/>
              </a:rPr>
              <a:t>aute</a:t>
            </a:r>
            <a:r>
              <a:rPr lang="en-US" dirty="0">
                <a:latin typeface="SB Sans Text Light"/>
                <a:cs typeface="SB Sans Text Light"/>
              </a:rPr>
              <a:t> </a:t>
            </a:r>
            <a:r>
              <a:rPr lang="en-US" dirty="0" err="1">
                <a:latin typeface="SB Sans Text Light"/>
                <a:cs typeface="SB Sans Text Light"/>
              </a:rPr>
              <a:t>irure</a:t>
            </a:r>
            <a:r>
              <a:rPr lang="en-US" dirty="0">
                <a:latin typeface="SB Sans Text Light"/>
                <a:cs typeface="SB Sans Text Light"/>
              </a:rPr>
              <a:t> dolor.</a:t>
            </a:r>
            <a:endParaRPr lang="ru-RU" dirty="0">
              <a:latin typeface="SB Sans Text Light"/>
              <a:cs typeface="SB Sans Text Light"/>
            </a:endParaRPr>
          </a:p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err="1">
                <a:latin typeface="SB Sans Text Light"/>
                <a:cs typeface="SB Sans Text Light"/>
              </a:rPr>
              <a:t>Reprehenderit</a:t>
            </a:r>
            <a:r>
              <a:rPr lang="en-US" dirty="0">
                <a:latin typeface="SB Sans Text Light"/>
                <a:cs typeface="SB Sans Text Light"/>
              </a:rPr>
              <a:t> in </a:t>
            </a:r>
            <a:r>
              <a:rPr lang="en-US" dirty="0" err="1">
                <a:latin typeface="SB Sans Text Light"/>
                <a:cs typeface="SB Sans Text Light"/>
              </a:rPr>
              <a:t>voluptate</a:t>
            </a:r>
            <a:r>
              <a:rPr lang="ru-RU" dirty="0">
                <a:latin typeface="SB Sans Text Light"/>
                <a:cs typeface="SB Sans Text Light"/>
              </a:rPr>
              <a:t>.</a:t>
            </a:r>
          </a:p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err="1">
                <a:latin typeface="SB Sans Text Light"/>
                <a:cs typeface="SB Sans Text Light"/>
              </a:rPr>
              <a:t>Fugiat</a:t>
            </a:r>
            <a:r>
              <a:rPr lang="en-US" dirty="0">
                <a:latin typeface="SB Sans Text Light"/>
                <a:cs typeface="SB Sans Text Light"/>
              </a:rPr>
              <a:t> </a:t>
            </a:r>
            <a:r>
              <a:rPr lang="en-US" dirty="0" err="1">
                <a:latin typeface="SB Sans Text Light"/>
                <a:cs typeface="SB Sans Text Light"/>
              </a:rPr>
              <a:t>nulla</a:t>
            </a:r>
            <a:r>
              <a:rPr lang="en-US" dirty="0">
                <a:latin typeface="SB Sans Text Light"/>
                <a:cs typeface="SB Sans Text Light"/>
              </a:rPr>
              <a:t> </a:t>
            </a:r>
            <a:r>
              <a:rPr lang="en-US" dirty="0" err="1">
                <a:latin typeface="SB Sans Text Light"/>
                <a:cs typeface="SB Sans Text Light"/>
              </a:rPr>
              <a:t>pariatur</a:t>
            </a:r>
            <a:r>
              <a:rPr lang="en-US" dirty="0">
                <a:latin typeface="SB Sans Text Light"/>
                <a:cs typeface="SB Sans Text Light"/>
              </a:rPr>
              <a:t>.</a:t>
            </a:r>
            <a:endParaRPr lang="ru-RU" dirty="0"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850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0" y="0"/>
            <a:ext cx="12188952" cy="116738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4F93A8E-D1D1-41EB-A500-46223BFB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часть</a:t>
            </a:r>
          </a:p>
        </p:txBody>
      </p:sp>
      <p:sp>
        <p:nvSpPr>
          <p:cNvPr id="20" name="Text Placeholder 3"/>
          <p:cNvSpPr>
            <a:spLocks/>
          </p:cNvSpPr>
          <p:nvPr/>
        </p:nvSpPr>
        <p:spPr bwMode="auto">
          <a:xfrm>
            <a:off x="685800" y="15326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388475" y="6378575"/>
            <a:ext cx="2803525" cy="276999"/>
          </a:xfrm>
        </p:spPr>
        <p:txBody>
          <a:bodyPr/>
          <a:lstStyle/>
          <a:p>
            <a:pPr>
              <a:defRPr/>
            </a:pPr>
            <a:r>
              <a:rPr lang="ru-RU" dirty="0"/>
              <a:t>3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FE2045C-9082-494B-9EA3-F442CFB25546}"/>
              </a:ext>
            </a:extLst>
          </p:cNvPr>
          <p:cNvSpPr>
            <a:spLocks/>
          </p:cNvSpPr>
          <p:nvPr/>
        </p:nvSpPr>
        <p:spPr bwMode="auto">
          <a:xfrm>
            <a:off x="838200" y="16850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ru-RU" dirty="0">
                <a:latin typeface="SB Sans Text Light"/>
                <a:cs typeface="SB Sans Text Light"/>
              </a:rPr>
              <a:t>Требования к слайдам основной части:</a:t>
            </a: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dirty="0">
                <a:latin typeface="SB Sans Text Light"/>
                <a:cs typeface="SB Sans Text Light"/>
              </a:rPr>
              <a:t>Не менее двух слайдов на каждого слушателя.</a:t>
            </a: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dirty="0">
                <a:latin typeface="SB Sans Text Light"/>
                <a:cs typeface="SB Sans Text Light"/>
              </a:rPr>
              <a:t>Каждый слайд основной части должен содержать ФИО слушателя(ей), который(е) его сделал(и).</a:t>
            </a:r>
          </a:p>
          <a:p>
            <a:pPr marL="514350" indent="-514350" defTabSz="360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dirty="0">
                <a:latin typeface="SB Sans Text Light"/>
                <a:cs typeface="SB Sans Text Light"/>
              </a:rPr>
              <a:t>Заголовки слайдов основной части должны соответствовать теме дипломного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398716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0" y="0"/>
            <a:ext cx="12188952" cy="116738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4F93A8E-D1D1-41EB-A500-46223BFB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20" name="Text Placeholder 3"/>
          <p:cNvSpPr>
            <a:spLocks/>
          </p:cNvSpPr>
          <p:nvPr/>
        </p:nvSpPr>
        <p:spPr bwMode="auto">
          <a:xfrm>
            <a:off x="685800" y="15326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388475" y="6378575"/>
            <a:ext cx="2803525" cy="276999"/>
          </a:xfrm>
        </p:spPr>
        <p:txBody>
          <a:bodyPr/>
          <a:lstStyle/>
          <a:p>
            <a:pPr>
              <a:defRPr/>
            </a:pPr>
            <a:r>
              <a:rPr lang="ru-RU" dirty="0"/>
              <a:t>4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3C78131-749E-4CC6-A080-4235AD358BC7}"/>
              </a:ext>
            </a:extLst>
          </p:cNvPr>
          <p:cNvSpPr>
            <a:spLocks/>
          </p:cNvSpPr>
          <p:nvPr/>
        </p:nvSpPr>
        <p:spPr bwMode="auto">
          <a:xfrm>
            <a:off x="838200" y="16850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>
                <a:latin typeface="SB Sans Text Light"/>
                <a:cs typeface="SB Sans Text Light"/>
              </a:rPr>
              <a:t>Ut </a:t>
            </a:r>
            <a:r>
              <a:rPr lang="en-US" dirty="0" err="1">
                <a:latin typeface="SB Sans Text Light"/>
                <a:cs typeface="SB Sans Text Light"/>
              </a:rPr>
              <a:t>enim</a:t>
            </a:r>
            <a:r>
              <a:rPr lang="en-US" dirty="0">
                <a:latin typeface="SB Sans Text Light"/>
                <a:cs typeface="SB Sans Text Light"/>
              </a:rPr>
              <a:t> ad minim </a:t>
            </a:r>
            <a:r>
              <a:rPr lang="en-US" dirty="0" err="1">
                <a:latin typeface="SB Sans Text Light"/>
                <a:cs typeface="SB Sans Text Light"/>
              </a:rPr>
              <a:t>veniam</a:t>
            </a:r>
            <a:r>
              <a:rPr lang="ru-RU" dirty="0">
                <a:latin typeface="SB Sans Text Light"/>
                <a:cs typeface="SB Sans Text Light"/>
              </a:rPr>
              <a:t>.</a:t>
            </a:r>
          </a:p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err="1">
                <a:latin typeface="SB Sans Text Light"/>
                <a:cs typeface="SB Sans Text Light"/>
              </a:rPr>
              <a:t>Quis</a:t>
            </a:r>
            <a:r>
              <a:rPr lang="en-US" dirty="0">
                <a:latin typeface="SB Sans Text Light"/>
                <a:cs typeface="SB Sans Text Light"/>
              </a:rPr>
              <a:t> </a:t>
            </a:r>
            <a:r>
              <a:rPr lang="en-US" dirty="0" err="1">
                <a:latin typeface="SB Sans Text Light"/>
                <a:cs typeface="SB Sans Text Light"/>
              </a:rPr>
              <a:t>nostrud</a:t>
            </a:r>
            <a:r>
              <a:rPr lang="en-US" dirty="0">
                <a:latin typeface="SB Sans Text Light"/>
                <a:cs typeface="SB Sans Text Light"/>
              </a:rPr>
              <a:t> exercitation.</a:t>
            </a:r>
          </a:p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>
                <a:latin typeface="SB Sans Text Light"/>
                <a:cs typeface="SB Sans Text Light"/>
              </a:rPr>
              <a:t>Duis </a:t>
            </a:r>
            <a:r>
              <a:rPr lang="en-US" dirty="0" err="1">
                <a:latin typeface="SB Sans Text Light"/>
                <a:cs typeface="SB Sans Text Light"/>
              </a:rPr>
              <a:t>aute</a:t>
            </a:r>
            <a:r>
              <a:rPr lang="en-US" dirty="0">
                <a:latin typeface="SB Sans Text Light"/>
                <a:cs typeface="SB Sans Text Light"/>
              </a:rPr>
              <a:t> </a:t>
            </a:r>
            <a:r>
              <a:rPr lang="en-US" dirty="0" err="1">
                <a:latin typeface="SB Sans Text Light"/>
                <a:cs typeface="SB Sans Text Light"/>
              </a:rPr>
              <a:t>irure</a:t>
            </a:r>
            <a:r>
              <a:rPr lang="en-US" dirty="0">
                <a:latin typeface="SB Sans Text Light"/>
                <a:cs typeface="SB Sans Text Light"/>
              </a:rPr>
              <a:t> dolor.</a:t>
            </a:r>
            <a:endParaRPr lang="ru-RU" dirty="0">
              <a:latin typeface="SB Sans Text Light"/>
              <a:cs typeface="SB Sans Text Light"/>
            </a:endParaRPr>
          </a:p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err="1">
                <a:latin typeface="SB Sans Text Light"/>
                <a:cs typeface="SB Sans Text Light"/>
              </a:rPr>
              <a:t>Reprehenderit</a:t>
            </a:r>
            <a:r>
              <a:rPr lang="en-US" dirty="0">
                <a:latin typeface="SB Sans Text Light"/>
                <a:cs typeface="SB Sans Text Light"/>
              </a:rPr>
              <a:t> in </a:t>
            </a:r>
            <a:r>
              <a:rPr lang="en-US" dirty="0" err="1">
                <a:latin typeface="SB Sans Text Light"/>
                <a:cs typeface="SB Sans Text Light"/>
              </a:rPr>
              <a:t>voluptate</a:t>
            </a:r>
            <a:r>
              <a:rPr lang="ru-RU" dirty="0">
                <a:latin typeface="SB Sans Text Light"/>
                <a:cs typeface="SB Sans Text Light"/>
              </a:rPr>
              <a:t>.</a:t>
            </a:r>
          </a:p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err="1">
                <a:latin typeface="SB Sans Text Light"/>
                <a:cs typeface="SB Sans Text Light"/>
              </a:rPr>
              <a:t>Fugiat</a:t>
            </a:r>
            <a:r>
              <a:rPr lang="en-US" dirty="0">
                <a:latin typeface="SB Sans Text Light"/>
                <a:cs typeface="SB Sans Text Light"/>
              </a:rPr>
              <a:t> </a:t>
            </a:r>
            <a:r>
              <a:rPr lang="en-US" dirty="0" err="1">
                <a:latin typeface="SB Sans Text Light"/>
                <a:cs typeface="SB Sans Text Light"/>
              </a:rPr>
              <a:t>nulla</a:t>
            </a:r>
            <a:r>
              <a:rPr lang="en-US" dirty="0">
                <a:latin typeface="SB Sans Text Light"/>
                <a:cs typeface="SB Sans Text Light"/>
              </a:rPr>
              <a:t> </a:t>
            </a:r>
            <a:r>
              <a:rPr lang="en-US" dirty="0" err="1">
                <a:latin typeface="SB Sans Text Light"/>
                <a:cs typeface="SB Sans Text Light"/>
              </a:rPr>
              <a:t>pariatur</a:t>
            </a:r>
            <a:r>
              <a:rPr lang="en-US" dirty="0">
                <a:latin typeface="SB Sans Text Light"/>
                <a:cs typeface="SB Sans Text Light"/>
              </a:rPr>
              <a:t>.</a:t>
            </a:r>
            <a:endParaRPr lang="ru-RU" dirty="0"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68780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0" y="0"/>
            <a:ext cx="12188952" cy="116738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4F93A8E-D1D1-41EB-A500-46223BFB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использованных источников</a:t>
            </a:r>
          </a:p>
        </p:txBody>
      </p:sp>
      <p:sp>
        <p:nvSpPr>
          <p:cNvPr id="20" name="Text Placeholder 3"/>
          <p:cNvSpPr>
            <a:spLocks/>
          </p:cNvSpPr>
          <p:nvPr/>
        </p:nvSpPr>
        <p:spPr bwMode="auto">
          <a:xfrm>
            <a:off x="685800" y="15326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388475" y="6378575"/>
            <a:ext cx="2803525" cy="276999"/>
          </a:xfrm>
        </p:spPr>
        <p:txBody>
          <a:bodyPr/>
          <a:lstStyle/>
          <a:p>
            <a:pPr>
              <a:defRPr/>
            </a:pPr>
            <a:r>
              <a:rPr lang="ru-RU" dirty="0"/>
              <a:t>5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4B5CB2B-C20A-4281-BA84-62BDF59F6065}"/>
              </a:ext>
            </a:extLst>
          </p:cNvPr>
          <p:cNvSpPr>
            <a:spLocks/>
          </p:cNvSpPr>
          <p:nvPr/>
        </p:nvSpPr>
        <p:spPr bwMode="auto">
          <a:xfrm>
            <a:off x="838200" y="16850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>
                <a:latin typeface="SB Sans Text Light"/>
                <a:cs typeface="SB Sans Text Light"/>
              </a:rPr>
              <a:t>Ut </a:t>
            </a:r>
            <a:r>
              <a:rPr lang="en-US" dirty="0" err="1">
                <a:latin typeface="SB Sans Text Light"/>
                <a:cs typeface="SB Sans Text Light"/>
              </a:rPr>
              <a:t>enim</a:t>
            </a:r>
            <a:r>
              <a:rPr lang="en-US" dirty="0">
                <a:latin typeface="SB Sans Text Light"/>
                <a:cs typeface="SB Sans Text Light"/>
              </a:rPr>
              <a:t> ad minim </a:t>
            </a:r>
            <a:r>
              <a:rPr lang="en-US" dirty="0" err="1">
                <a:latin typeface="SB Sans Text Light"/>
                <a:cs typeface="SB Sans Text Light"/>
              </a:rPr>
              <a:t>veniam</a:t>
            </a:r>
            <a:r>
              <a:rPr lang="ru-RU" dirty="0">
                <a:latin typeface="SB Sans Text Light"/>
                <a:cs typeface="SB Sans Text Light"/>
              </a:rPr>
              <a:t>.</a:t>
            </a:r>
          </a:p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err="1">
                <a:latin typeface="SB Sans Text Light"/>
                <a:cs typeface="SB Sans Text Light"/>
              </a:rPr>
              <a:t>Quis</a:t>
            </a:r>
            <a:r>
              <a:rPr lang="en-US" dirty="0">
                <a:latin typeface="SB Sans Text Light"/>
                <a:cs typeface="SB Sans Text Light"/>
              </a:rPr>
              <a:t> </a:t>
            </a:r>
            <a:r>
              <a:rPr lang="en-US" dirty="0" err="1">
                <a:latin typeface="SB Sans Text Light"/>
                <a:cs typeface="SB Sans Text Light"/>
              </a:rPr>
              <a:t>nostrud</a:t>
            </a:r>
            <a:r>
              <a:rPr lang="en-US" dirty="0">
                <a:latin typeface="SB Sans Text Light"/>
                <a:cs typeface="SB Sans Text Light"/>
              </a:rPr>
              <a:t> exercitation.</a:t>
            </a:r>
          </a:p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>
                <a:latin typeface="SB Sans Text Light"/>
                <a:cs typeface="SB Sans Text Light"/>
              </a:rPr>
              <a:t>Duis </a:t>
            </a:r>
            <a:r>
              <a:rPr lang="en-US" dirty="0" err="1">
                <a:latin typeface="SB Sans Text Light"/>
                <a:cs typeface="SB Sans Text Light"/>
              </a:rPr>
              <a:t>aute</a:t>
            </a:r>
            <a:r>
              <a:rPr lang="en-US" dirty="0">
                <a:latin typeface="SB Sans Text Light"/>
                <a:cs typeface="SB Sans Text Light"/>
              </a:rPr>
              <a:t> </a:t>
            </a:r>
            <a:r>
              <a:rPr lang="en-US" dirty="0" err="1">
                <a:latin typeface="SB Sans Text Light"/>
                <a:cs typeface="SB Sans Text Light"/>
              </a:rPr>
              <a:t>irure</a:t>
            </a:r>
            <a:r>
              <a:rPr lang="en-US" dirty="0">
                <a:latin typeface="SB Sans Text Light"/>
                <a:cs typeface="SB Sans Text Light"/>
              </a:rPr>
              <a:t> dolor.</a:t>
            </a:r>
            <a:endParaRPr lang="ru-RU" dirty="0">
              <a:latin typeface="SB Sans Text Light"/>
              <a:cs typeface="SB Sans Text Light"/>
            </a:endParaRPr>
          </a:p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err="1">
                <a:latin typeface="SB Sans Text Light"/>
                <a:cs typeface="SB Sans Text Light"/>
              </a:rPr>
              <a:t>Reprehenderit</a:t>
            </a:r>
            <a:r>
              <a:rPr lang="en-US" dirty="0">
                <a:latin typeface="SB Sans Text Light"/>
                <a:cs typeface="SB Sans Text Light"/>
              </a:rPr>
              <a:t> in </a:t>
            </a:r>
            <a:r>
              <a:rPr lang="en-US" dirty="0" err="1">
                <a:latin typeface="SB Sans Text Light"/>
                <a:cs typeface="SB Sans Text Light"/>
              </a:rPr>
              <a:t>voluptate</a:t>
            </a:r>
            <a:r>
              <a:rPr lang="ru-RU" dirty="0">
                <a:latin typeface="SB Sans Text Light"/>
                <a:cs typeface="SB Sans Text Light"/>
              </a:rPr>
              <a:t>.</a:t>
            </a:r>
          </a:p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err="1">
                <a:latin typeface="SB Sans Text Light"/>
                <a:cs typeface="SB Sans Text Light"/>
              </a:rPr>
              <a:t>Fugiat</a:t>
            </a:r>
            <a:r>
              <a:rPr lang="en-US" dirty="0">
                <a:latin typeface="SB Sans Text Light"/>
                <a:cs typeface="SB Sans Text Light"/>
              </a:rPr>
              <a:t> </a:t>
            </a:r>
            <a:r>
              <a:rPr lang="en-US" dirty="0" err="1">
                <a:latin typeface="SB Sans Text Light"/>
                <a:cs typeface="SB Sans Text Light"/>
              </a:rPr>
              <a:t>nulla</a:t>
            </a:r>
            <a:r>
              <a:rPr lang="en-US" dirty="0">
                <a:latin typeface="SB Sans Text Light"/>
                <a:cs typeface="SB Sans Text Light"/>
              </a:rPr>
              <a:t> </a:t>
            </a:r>
            <a:r>
              <a:rPr lang="en-US" dirty="0" err="1">
                <a:latin typeface="SB Sans Text Light"/>
                <a:cs typeface="SB Sans Text Light"/>
              </a:rPr>
              <a:t>pariatur</a:t>
            </a:r>
            <a:r>
              <a:rPr lang="en-US" dirty="0">
                <a:latin typeface="SB Sans Text Light"/>
                <a:cs typeface="SB Sans Text Light"/>
              </a:rPr>
              <a:t>.</a:t>
            </a:r>
            <a:endParaRPr lang="ru-RU" dirty="0"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14562836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381</Words>
  <Application>Microsoft Office PowerPoint</Application>
  <DocSecurity>0</DocSecurity>
  <PresentationFormat>Широкоэкранный</PresentationFormat>
  <Paragraphs>45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SB Sans Display Light</vt:lpstr>
      <vt:lpstr>SB Sans Display Semibold</vt:lpstr>
      <vt:lpstr>SB Sans Text Light</vt:lpstr>
      <vt:lpstr>SBSansDisplay-Light</vt:lpstr>
      <vt:lpstr>Wingdings</vt:lpstr>
      <vt:lpstr>Тема Office</vt:lpstr>
      <vt:lpstr>Office Theme</vt:lpstr>
      <vt:lpstr>Критерии оценки дипломного проекта</vt:lpstr>
      <vt:lpstr>Требования к презентации дипломного проекта</vt:lpstr>
      <vt:lpstr>Презентация PowerPoint</vt:lpstr>
      <vt:lpstr>Актуальность темы и ее проблематика</vt:lpstr>
      <vt:lpstr>Основная часть</vt:lpstr>
      <vt:lpstr>Выводы</vt:lpstr>
      <vt:lpstr>Список использованных источников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светлый маг</dc:title>
  <dc:subject/>
  <dc:creator>JVMoroz</dc:creator>
  <cp:keywords/>
  <dc:description/>
  <cp:lastModifiedBy>Кисель Василий Станиславович</cp:lastModifiedBy>
  <cp:revision>466</cp:revision>
  <dcterms:created xsi:type="dcterms:W3CDTF">2020-09-16T07:07:55Z</dcterms:created>
  <dcterms:modified xsi:type="dcterms:W3CDTF">2022-02-05T04:34:16Z</dcterms:modified>
  <cp:category/>
  <dc:identifier/>
  <cp:contentStatus/>
  <dc:language/>
  <cp:version/>
</cp:coreProperties>
</file>