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5" r:id="rId2"/>
  </p:sldMasterIdLst>
  <p:notesMasterIdLst>
    <p:notesMasterId r:id="rId27"/>
  </p:notesMasterIdLst>
  <p:sldIdLst>
    <p:sldId id="299" r:id="rId3"/>
    <p:sldId id="276" r:id="rId4"/>
    <p:sldId id="277" r:id="rId5"/>
    <p:sldId id="279" r:id="rId6"/>
    <p:sldId id="300" r:id="rId7"/>
    <p:sldId id="280" r:id="rId8"/>
    <p:sldId id="304" r:id="rId9"/>
    <p:sldId id="281" r:id="rId10"/>
    <p:sldId id="282" r:id="rId11"/>
    <p:sldId id="283" r:id="rId12"/>
    <p:sldId id="284" r:id="rId13"/>
    <p:sldId id="307" r:id="rId14"/>
    <p:sldId id="310" r:id="rId15"/>
    <p:sldId id="285" r:id="rId16"/>
    <p:sldId id="286" r:id="rId17"/>
    <p:sldId id="301" r:id="rId18"/>
    <p:sldId id="287" r:id="rId19"/>
    <p:sldId id="298" r:id="rId20"/>
    <p:sldId id="288" r:id="rId21"/>
    <p:sldId id="289" r:id="rId22"/>
    <p:sldId id="306" r:id="rId23"/>
    <p:sldId id="305" r:id="rId24"/>
    <p:sldId id="290" r:id="rId25"/>
    <p:sldId id="309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Office [2]" lastIdx="1" clrIdx="1">
    <p:extLst/>
  </p:cmAuthor>
  <p:cmAuthor id="3" name="Microsoft Office User" initials="Office [3]" lastIdx="1" clrIdx="2">
    <p:extLst/>
  </p:cmAuthor>
  <p:cmAuthor id="4" name="Microsoft Office User" initials="Office [4]" lastIdx="1" clrIdx="3">
    <p:extLst/>
  </p:cmAuthor>
  <p:cmAuthor id="5" name="Microsoft Office User" initials="Office [4] [2]" lastIdx="1" clrIdx="4">
    <p:extLst/>
  </p:cmAuthor>
  <p:cmAuthor id="6" name="Microsoft Office User" initials="Office [5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1BA58E"/>
    <a:srgbClr val="4F81BD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5150" autoAdjust="0"/>
  </p:normalViewPr>
  <p:slideViewPr>
    <p:cSldViewPr snapToGrid="0">
      <p:cViewPr varScale="1">
        <p:scale>
          <a:sx n="105" d="100"/>
          <a:sy n="105" d="100"/>
        </p:scale>
        <p:origin x="175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3FE28-DAE8-411C-9792-62DDF422AE04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9C30-3ACD-4686-AB51-D9BBF4133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727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79C30-3ACD-4686-AB51-D9BBF4133D6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942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79C30-3ACD-4686-AB51-D9BBF4133D6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0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79C30-3ACD-4686-AB51-D9BBF4133D6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790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Topology is written in hierarchical format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79C30-3ACD-4686-AB51-D9BBF4133D6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091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files in the Path are copied</a:t>
            </a:r>
            <a:r>
              <a:rPr lang="en-US" baseline="0" dirty="0" smtClean="0"/>
              <a:t> to the node. However, only the specified executable file is executed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79C30-3ACD-4686-AB51-D9BBF4133D6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19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41"/>
          <p:cNvSpPr>
            <a:spLocks noChangeArrowheads="1"/>
          </p:cNvSpPr>
          <p:nvPr userDrawn="1"/>
        </p:nvSpPr>
        <p:spPr bwMode="auto">
          <a:xfrm>
            <a:off x="779464" y="1282702"/>
            <a:ext cx="3930650" cy="161925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E1B4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8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115" name="Rectangle 43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800" b="1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116" name="Rectangle 44"/>
          <p:cNvSpPr>
            <a:spLocks noChangeArrowheads="1"/>
          </p:cNvSpPr>
          <p:nvPr userDrawn="1"/>
        </p:nvSpPr>
        <p:spPr bwMode="auto">
          <a:xfrm>
            <a:off x="0" y="1444625"/>
            <a:ext cx="9144000" cy="450850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800" b="1">
              <a:solidFill>
                <a:srgbClr val="0E1B44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117" name="Rectangle 45"/>
          <p:cNvSpPr>
            <a:spLocks noChangeArrowheads="1"/>
          </p:cNvSpPr>
          <p:nvPr userDrawn="1"/>
        </p:nvSpPr>
        <p:spPr bwMode="auto">
          <a:xfrm>
            <a:off x="779464" y="6545265"/>
            <a:ext cx="3930650" cy="161925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E1B4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800">
              <a:solidFill>
                <a:srgbClr val="000000"/>
              </a:solidFill>
              <a:ea typeface="ＭＳ Ｐゴシック" charset="0"/>
            </a:endParaRPr>
          </a:p>
        </p:txBody>
      </p:sp>
      <p:pic>
        <p:nvPicPr>
          <p:cNvPr id="3120" name="Picture 48" descr="Unbenannt-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9" y="222250"/>
            <a:ext cx="3908425" cy="103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9"/>
          <p:cNvSpPr txBox="1">
            <a:spLocks noChangeArrowheads="1"/>
          </p:cNvSpPr>
          <p:nvPr userDrawn="1"/>
        </p:nvSpPr>
        <p:spPr bwMode="auto">
          <a:xfrm>
            <a:off x="5099540" y="1013054"/>
            <a:ext cx="3715097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25" dirty="0" smtClean="0">
                <a:solidFill>
                  <a:srgbClr val="002664"/>
                </a:solidFill>
                <a:cs typeface="Arial" charset="0"/>
              </a:rPr>
              <a:t>RU </a:t>
            </a:r>
            <a:r>
              <a:rPr lang="de-DE" sz="825" dirty="0" err="1" smtClean="0">
                <a:solidFill>
                  <a:srgbClr val="002664"/>
                </a:solidFill>
                <a:cs typeface="Arial" charset="0"/>
              </a:rPr>
              <a:t>Acoustic</a:t>
            </a:r>
            <a:r>
              <a:rPr lang="de-DE" sz="825" dirty="0" smtClean="0">
                <a:solidFill>
                  <a:srgbClr val="002664"/>
                </a:solidFill>
                <a:cs typeface="Arial" charset="0"/>
              </a:rPr>
              <a:t> Sensor Networks</a:t>
            </a:r>
            <a:endParaRPr lang="de-DE" sz="825" dirty="0">
              <a:solidFill>
                <a:srgbClr val="00266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42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14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28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2"/>
          <p:cNvSpPr>
            <a:spLocks noChangeArrowheads="1"/>
          </p:cNvSpPr>
          <p:nvPr userDrawn="1"/>
        </p:nvSpPr>
        <p:spPr bwMode="auto">
          <a:xfrm>
            <a:off x="0" y="1676083"/>
            <a:ext cx="9144000" cy="419100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E1B4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115" name="Rectangle 43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b="1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2" name="Rectangle 23"/>
          <p:cNvSpPr>
            <a:spLocks noChangeArrowheads="1"/>
          </p:cNvSpPr>
          <p:nvPr userDrawn="1"/>
        </p:nvSpPr>
        <p:spPr bwMode="auto">
          <a:xfrm>
            <a:off x="779463" y="954088"/>
            <a:ext cx="2093912" cy="119062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E1B4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5" name="Rectangle 22"/>
          <p:cNvSpPr>
            <a:spLocks noChangeArrowheads="1"/>
          </p:cNvSpPr>
          <p:nvPr userDrawn="1"/>
        </p:nvSpPr>
        <p:spPr bwMode="auto">
          <a:xfrm>
            <a:off x="0" y="1046163"/>
            <a:ext cx="9144000" cy="419100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E1B4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 userDrawn="1"/>
        </p:nvSpPr>
        <p:spPr bwMode="auto">
          <a:xfrm>
            <a:off x="0" y="1452563"/>
            <a:ext cx="9144000" cy="419100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E1B4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7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2120746"/>
            <a:ext cx="8229600" cy="43529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018189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sz="3200" baseline="0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de-DE" dirty="0" smtClean="0"/>
              <a:t>Mastertitelformat bearbeiten</a:t>
            </a:r>
            <a:br>
              <a:rPr lang="de-DE" dirty="0" smtClean="0"/>
            </a:br>
            <a:r>
              <a:rPr lang="de-DE" dirty="0" smtClean="0"/>
              <a:t>2. Zeile</a:t>
            </a:r>
            <a:endParaRPr lang="de-DE" dirty="0"/>
          </a:p>
        </p:txBody>
      </p:sp>
      <p:sp>
        <p:nvSpPr>
          <p:cNvPr id="20" name="Textfeld 19"/>
          <p:cNvSpPr txBox="1"/>
          <p:nvPr userDrawn="1"/>
        </p:nvSpPr>
        <p:spPr>
          <a:xfrm>
            <a:off x="8476337" y="631371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 </a:t>
            </a:r>
            <a:fld id="{80FF5E9C-9978-4C95-8625-9467551A08E8}" type="slidenum">
              <a:rPr lang="de-DE" sz="1400" smtClean="0"/>
              <a:t>‹#›</a:t>
            </a:fld>
            <a:endParaRPr lang="de-DE" sz="1400" dirty="0"/>
          </a:p>
        </p:txBody>
      </p:sp>
      <p:sp>
        <p:nvSpPr>
          <p:cNvPr id="24" name="Rectangle 25"/>
          <p:cNvSpPr>
            <a:spLocks noChangeArrowheads="1"/>
          </p:cNvSpPr>
          <p:nvPr userDrawn="1"/>
        </p:nvSpPr>
        <p:spPr bwMode="auto">
          <a:xfrm>
            <a:off x="779463" y="6621463"/>
            <a:ext cx="2093912" cy="119062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E1B4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5" name="Text Box 39"/>
          <p:cNvSpPr txBox="1">
            <a:spLocks noChangeArrowheads="1"/>
          </p:cNvSpPr>
          <p:nvPr userDrawn="1"/>
        </p:nvSpPr>
        <p:spPr bwMode="auto">
          <a:xfrm>
            <a:off x="779463" y="6611779"/>
            <a:ext cx="19542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00" dirty="0" smtClean="0">
                <a:solidFill>
                  <a:srgbClr val="002664"/>
                </a:solidFill>
                <a:cs typeface="Arial" charset="0"/>
              </a:rPr>
              <a:t>RU </a:t>
            </a:r>
            <a:r>
              <a:rPr lang="de-DE" sz="1000" dirty="0" err="1" smtClean="0">
                <a:solidFill>
                  <a:srgbClr val="002664"/>
                </a:solidFill>
                <a:cs typeface="Arial" charset="0"/>
              </a:rPr>
              <a:t>Acoustic</a:t>
            </a:r>
            <a:r>
              <a:rPr lang="de-DE" sz="1000" dirty="0" smtClean="0">
                <a:solidFill>
                  <a:srgbClr val="002664"/>
                </a:solidFill>
                <a:cs typeface="Arial" charset="0"/>
              </a:rPr>
              <a:t> Sensor Networks</a:t>
            </a:r>
            <a:endParaRPr lang="de-DE" sz="1000" dirty="0">
              <a:solidFill>
                <a:srgbClr val="002664"/>
              </a:solidFill>
              <a:cs typeface="Arial" charset="0"/>
            </a:endParaRPr>
          </a:p>
        </p:txBody>
      </p:sp>
      <p:pic>
        <p:nvPicPr>
          <p:cNvPr id="21" name="Picture 28" descr="Unbenannt-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256679"/>
            <a:ext cx="2089150" cy="55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FAU.D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774" y="222547"/>
            <a:ext cx="228600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0" y="320041"/>
            <a:ext cx="2216404" cy="42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2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Rectangle 43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b="1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7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837526"/>
            <a:ext cx="8229600" cy="43529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4" name="Rectangle 25"/>
          <p:cNvSpPr>
            <a:spLocks noChangeArrowheads="1"/>
          </p:cNvSpPr>
          <p:nvPr userDrawn="1"/>
        </p:nvSpPr>
        <p:spPr bwMode="auto">
          <a:xfrm>
            <a:off x="779463" y="6621463"/>
            <a:ext cx="2093912" cy="119062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E1B4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5" name="Text Box 39"/>
          <p:cNvSpPr txBox="1">
            <a:spLocks noChangeArrowheads="1"/>
          </p:cNvSpPr>
          <p:nvPr userDrawn="1"/>
        </p:nvSpPr>
        <p:spPr bwMode="auto">
          <a:xfrm>
            <a:off x="779463" y="6611779"/>
            <a:ext cx="19542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00" dirty="0" smtClean="0">
                <a:solidFill>
                  <a:srgbClr val="002664"/>
                </a:solidFill>
                <a:cs typeface="Arial" charset="0"/>
              </a:rPr>
              <a:t>RU </a:t>
            </a:r>
            <a:r>
              <a:rPr lang="de-DE" sz="1000" dirty="0" err="1" smtClean="0">
                <a:solidFill>
                  <a:srgbClr val="002664"/>
                </a:solidFill>
                <a:cs typeface="Arial" charset="0"/>
              </a:rPr>
              <a:t>Acoustic</a:t>
            </a:r>
            <a:r>
              <a:rPr lang="de-DE" sz="1000" dirty="0" smtClean="0">
                <a:solidFill>
                  <a:srgbClr val="002664"/>
                </a:solidFill>
                <a:cs typeface="Arial" charset="0"/>
              </a:rPr>
              <a:t> Sensor Networks</a:t>
            </a:r>
            <a:endParaRPr lang="de-DE" sz="1000" dirty="0">
              <a:solidFill>
                <a:srgbClr val="002664"/>
              </a:solidFill>
              <a:cs typeface="Arial" charset="0"/>
            </a:endParaRPr>
          </a:p>
        </p:txBody>
      </p:sp>
      <p:sp>
        <p:nvSpPr>
          <p:cNvPr id="21" name="Rectangle 23"/>
          <p:cNvSpPr>
            <a:spLocks noChangeArrowheads="1"/>
          </p:cNvSpPr>
          <p:nvPr userDrawn="1"/>
        </p:nvSpPr>
        <p:spPr bwMode="auto">
          <a:xfrm>
            <a:off x="779463" y="944563"/>
            <a:ext cx="2093912" cy="119062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E1B4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2" name="Rectangle 22"/>
          <p:cNvSpPr>
            <a:spLocks noChangeArrowheads="1"/>
          </p:cNvSpPr>
          <p:nvPr userDrawn="1"/>
        </p:nvSpPr>
        <p:spPr bwMode="auto">
          <a:xfrm>
            <a:off x="0" y="1036637"/>
            <a:ext cx="9144000" cy="496887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E1B4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000000"/>
              </a:solidFill>
              <a:ea typeface="ＭＳ Ｐゴシック" charset="0"/>
            </a:endParaRPr>
          </a:p>
        </p:txBody>
      </p:sp>
      <p:pic>
        <p:nvPicPr>
          <p:cNvPr id="11" name="Picture 28" descr="Unbenannt-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256679"/>
            <a:ext cx="2089150" cy="55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FAU.D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774" y="222547"/>
            <a:ext cx="228600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0" y="320041"/>
            <a:ext cx="2216404" cy="42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9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93913"/>
            <a:ext cx="8229600" cy="515910"/>
          </a:xfrm>
          <a:prstGeom prst="rect">
            <a:avLst/>
          </a:prstGeom>
        </p:spPr>
        <p:txBody>
          <a:bodyPr vert="horz"/>
          <a:lstStyle>
            <a:lvl1pPr>
              <a:defRPr sz="3200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590040"/>
            <a:ext cx="8229600" cy="4525963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8476337" y="631371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 </a:t>
            </a:r>
            <a:fld id="{80FF5E9C-9978-4C95-8625-9467551A08E8}" type="slidenum">
              <a:rPr lang="de-DE" sz="1400" smtClean="0"/>
              <a:t>‹#›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13892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8300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63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90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7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325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3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8356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8927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6283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69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9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69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96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23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43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11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15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998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15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8651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21"/>
          <p:cNvSpPr>
            <a:spLocks noChangeArrowheads="1"/>
          </p:cNvSpPr>
          <p:nvPr userDrawn="1"/>
        </p:nvSpPr>
        <p:spPr bwMode="auto">
          <a:xfrm>
            <a:off x="0" y="6715125"/>
            <a:ext cx="9144000" cy="152400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800" b="1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 userDrawn="1"/>
        </p:nvSpPr>
        <p:spPr bwMode="auto">
          <a:xfrm>
            <a:off x="779464" y="630238"/>
            <a:ext cx="2093912" cy="119062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E1B4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8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049" name="Rectangle 25"/>
          <p:cNvSpPr>
            <a:spLocks noChangeArrowheads="1"/>
          </p:cNvSpPr>
          <p:nvPr userDrawn="1"/>
        </p:nvSpPr>
        <p:spPr bwMode="auto">
          <a:xfrm>
            <a:off x="779464" y="6621463"/>
            <a:ext cx="2093912" cy="119062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E1B4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800">
              <a:solidFill>
                <a:srgbClr val="000000"/>
              </a:solidFill>
              <a:ea typeface="ＭＳ Ｐゴシック" charset="0"/>
            </a:endParaRPr>
          </a:p>
        </p:txBody>
      </p:sp>
      <p:pic>
        <p:nvPicPr>
          <p:cNvPr id="1052" name="Picture 28" descr="Unbenannt-1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9" y="61913"/>
            <a:ext cx="2089150" cy="55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39"/>
          <p:cNvSpPr txBox="1">
            <a:spLocks noChangeArrowheads="1"/>
          </p:cNvSpPr>
          <p:nvPr userDrawn="1"/>
        </p:nvSpPr>
        <p:spPr bwMode="auto">
          <a:xfrm>
            <a:off x="5597770" y="366556"/>
            <a:ext cx="308903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750" dirty="0" smtClean="0">
                <a:solidFill>
                  <a:srgbClr val="002664"/>
                </a:solidFill>
                <a:cs typeface="Arial" charset="0"/>
              </a:rPr>
              <a:t>RU </a:t>
            </a:r>
            <a:r>
              <a:rPr lang="de-DE" sz="750" dirty="0" err="1" smtClean="0">
                <a:solidFill>
                  <a:srgbClr val="002664"/>
                </a:solidFill>
                <a:cs typeface="Arial" charset="0"/>
              </a:rPr>
              <a:t>Acoustic</a:t>
            </a:r>
            <a:r>
              <a:rPr lang="de-DE" sz="750" dirty="0" smtClean="0">
                <a:solidFill>
                  <a:srgbClr val="002664"/>
                </a:solidFill>
                <a:cs typeface="Arial" charset="0"/>
              </a:rPr>
              <a:t> Sensor Networks</a:t>
            </a:r>
            <a:endParaRPr lang="de-DE" sz="750" dirty="0">
              <a:solidFill>
                <a:srgbClr val="002664"/>
              </a:solidFill>
              <a:cs typeface="Arial" charset="0"/>
            </a:endParaRPr>
          </a:p>
        </p:txBody>
      </p:sp>
      <p:sp>
        <p:nvSpPr>
          <p:cNvPr id="13" name="Rectangle 22"/>
          <p:cNvSpPr>
            <a:spLocks noChangeArrowheads="1"/>
          </p:cNvSpPr>
          <p:nvPr userDrawn="1"/>
        </p:nvSpPr>
        <p:spPr bwMode="auto">
          <a:xfrm>
            <a:off x="0" y="722313"/>
            <a:ext cx="9144000" cy="419100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E1B4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8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A44DDE6-D775-214D-98D3-19935A6126F1}" type="slidenum">
              <a:rPr lang="de-DE" smtClean="0">
                <a:solidFill>
                  <a:srgbClr val="000000"/>
                </a:solidFill>
                <a:ea typeface="ＭＳ Ｐゴシック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de-DE" dirty="0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67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21"/>
          <p:cNvSpPr>
            <a:spLocks noChangeArrowheads="1"/>
          </p:cNvSpPr>
          <p:nvPr userDrawn="1"/>
        </p:nvSpPr>
        <p:spPr bwMode="auto">
          <a:xfrm>
            <a:off x="0" y="6715125"/>
            <a:ext cx="9144000" cy="152400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b="1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 userDrawn="1"/>
        </p:nvSpPr>
        <p:spPr bwMode="auto">
          <a:xfrm>
            <a:off x="779463" y="944563"/>
            <a:ext cx="2093912" cy="119062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E1B4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049" name="Rectangle 25"/>
          <p:cNvSpPr>
            <a:spLocks noChangeArrowheads="1"/>
          </p:cNvSpPr>
          <p:nvPr userDrawn="1"/>
        </p:nvSpPr>
        <p:spPr bwMode="auto">
          <a:xfrm>
            <a:off x="779463" y="6621463"/>
            <a:ext cx="2093912" cy="119062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E1B4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3" name="Rectangle 22"/>
          <p:cNvSpPr>
            <a:spLocks noChangeArrowheads="1"/>
          </p:cNvSpPr>
          <p:nvPr userDrawn="1"/>
        </p:nvSpPr>
        <p:spPr bwMode="auto">
          <a:xfrm>
            <a:off x="0" y="1036637"/>
            <a:ext cx="9144000" cy="496887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E1B4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A44DDE6-D775-214D-98D3-19935A6126F1}" type="slidenum">
              <a:rPr lang="de-DE" smtClean="0">
                <a:solidFill>
                  <a:srgbClr val="000000"/>
                </a:solidFill>
                <a:ea typeface="ＭＳ Ｐゴシック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de-DE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9" name="Text Box 39"/>
          <p:cNvSpPr txBox="1">
            <a:spLocks noChangeArrowheads="1"/>
          </p:cNvSpPr>
          <p:nvPr userDrawn="1"/>
        </p:nvSpPr>
        <p:spPr bwMode="auto">
          <a:xfrm>
            <a:off x="685094" y="6611779"/>
            <a:ext cx="25387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00" dirty="0" smtClean="0">
                <a:solidFill>
                  <a:srgbClr val="002664"/>
                </a:solidFill>
                <a:cs typeface="Arial" charset="0"/>
              </a:rPr>
              <a:t>FOR</a:t>
            </a:r>
            <a:r>
              <a:rPr lang="de-DE" sz="1000" baseline="0" dirty="0" smtClean="0">
                <a:solidFill>
                  <a:srgbClr val="002664"/>
                </a:solidFill>
                <a:cs typeface="Arial" charset="0"/>
              </a:rPr>
              <a:t> 2457</a:t>
            </a:r>
            <a:r>
              <a:rPr lang="de-DE" sz="1000" dirty="0" smtClean="0">
                <a:solidFill>
                  <a:srgbClr val="002664"/>
                </a:solidFill>
                <a:cs typeface="Arial" charset="0"/>
              </a:rPr>
              <a:t> </a:t>
            </a:r>
            <a:r>
              <a:rPr lang="de-DE" sz="1000" dirty="0" err="1" smtClean="0">
                <a:solidFill>
                  <a:srgbClr val="002664"/>
                </a:solidFill>
                <a:cs typeface="Arial" charset="0"/>
              </a:rPr>
              <a:t>Acoustic</a:t>
            </a:r>
            <a:r>
              <a:rPr lang="de-DE" sz="1000" dirty="0" smtClean="0">
                <a:solidFill>
                  <a:srgbClr val="002664"/>
                </a:solidFill>
                <a:cs typeface="Arial" charset="0"/>
              </a:rPr>
              <a:t> Sensor Networks</a:t>
            </a:r>
            <a:endParaRPr lang="de-DE" sz="1000" dirty="0">
              <a:solidFill>
                <a:srgbClr val="002664"/>
              </a:solidFill>
              <a:cs typeface="Arial" charset="0"/>
            </a:endParaRPr>
          </a:p>
        </p:txBody>
      </p:sp>
      <p:pic>
        <p:nvPicPr>
          <p:cNvPr id="12" name="Picture 28" descr="Unbenannt-1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256679"/>
            <a:ext cx="2089150" cy="55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FAU.DE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774" y="222547"/>
            <a:ext cx="228600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0" y="320041"/>
            <a:ext cx="2216404" cy="42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5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7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.0/ref/execframes.html" TargetMode="Externa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 l="-5000" t="4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125785" y="2438400"/>
            <a:ext cx="1516185" cy="1508369"/>
          </a:xfrm>
          <a:prstGeom prst="rect">
            <a:avLst/>
          </a:prstGeom>
          <a:solidFill>
            <a:srgbClr val="F8F8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How to Write Your Code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990861" y="4536830"/>
            <a:ext cx="2074985" cy="1613877"/>
          </a:xfrm>
          <a:prstGeom prst="rect">
            <a:avLst/>
          </a:prstGeom>
          <a:solidFill>
            <a:srgbClr val="F8F8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How Setup Your Pi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02523" y="5343769"/>
            <a:ext cx="1617785" cy="1148860"/>
          </a:xfrm>
          <a:prstGeom prst="rect">
            <a:avLst/>
          </a:prstGeom>
          <a:solidFill>
            <a:srgbClr val="F8F8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How to write a Module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25785" y="2438400"/>
            <a:ext cx="1516185" cy="1508369"/>
          </a:xfrm>
          <a:prstGeom prst="rect">
            <a:avLst/>
          </a:prstGeom>
          <a:solidFill>
            <a:srgbClr val="F8F8F8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How to Write Your Code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448061" y="2877660"/>
            <a:ext cx="1617785" cy="1148860"/>
          </a:xfrm>
          <a:prstGeom prst="rect">
            <a:avLst/>
          </a:prstGeom>
          <a:solidFill>
            <a:srgbClr val="F8F8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How to connect Modules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35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1" y="1898644"/>
            <a:ext cx="5122506" cy="39087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en-US" sz="1200" b="1" dirty="0">
                <a:solidFill>
                  <a:srgbClr val="000080"/>
                </a:solidFill>
                <a:latin typeface="Fira Code"/>
              </a:rPr>
              <a:t>import </a:t>
            </a:r>
            <a:r>
              <a:rPr lang="en-US" altLang="en-US" sz="1200" dirty="0" err="1">
                <a:solidFill>
                  <a:srgbClr val="000000"/>
                </a:solidFill>
                <a:latin typeface="Fira Code"/>
              </a:rPr>
              <a:t>argparse</a:t>
            </a:r>
            <a:r>
              <a:rPr lang="en-US" altLang="en-US" sz="1200" dirty="0">
                <a:solidFill>
                  <a:srgbClr val="000000"/>
                </a:solidFill>
                <a:latin typeface="Fira Code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Fira Code"/>
              </a:rPr>
            </a:br>
            <a:endParaRPr lang="en-US" altLang="en-US" sz="3200" dirty="0" smtClean="0">
              <a:latin typeface="Arial" panose="020B0604020202020204" pitchFamily="34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Fira Co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parse_arguments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parser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argparse.ArgumentParser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description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'arguments'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parser.add_argument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"--inputs"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"-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i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action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"append"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parser.add_argument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"--outputs"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"-o"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action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"append"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parser.add_argument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"--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FFTSize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default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8192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parser.add_argument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"--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WindowType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default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"Hann"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Fira Code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en-US" sz="12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1200" dirty="0" err="1" smtClean="0">
                <a:solidFill>
                  <a:srgbClr val="000000"/>
                </a:solidFill>
                <a:latin typeface="Fira Code"/>
              </a:rPr>
              <a:t>parser.add_argument</a:t>
            </a:r>
            <a:r>
              <a:rPr lang="en-US" altLang="en-US" sz="1200" dirty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Fira Code"/>
              </a:rPr>
              <a:t>"--</a:t>
            </a:r>
            <a:r>
              <a:rPr lang="en-US" altLang="en-US" sz="1200" b="1" dirty="0" err="1">
                <a:solidFill>
                  <a:srgbClr val="008000"/>
                </a:solidFill>
                <a:latin typeface="Fira Code"/>
              </a:rPr>
              <a:t>logfiles</a:t>
            </a:r>
            <a:r>
              <a:rPr lang="en-US" altLang="en-US" sz="1200" b="1" dirty="0">
                <a:solidFill>
                  <a:srgbClr val="008000"/>
                </a:solidFill>
                <a:latin typeface="Fira Code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1200" b="1" dirty="0">
                <a:solidFill>
                  <a:srgbClr val="008000"/>
                </a:solidFill>
                <a:latin typeface="Fira Code"/>
              </a:rPr>
              <a:t>"-l</a:t>
            </a:r>
            <a:r>
              <a:rPr lang="en-US" altLang="en-US" sz="1200" b="1" dirty="0" smtClean="0">
                <a:solidFill>
                  <a:srgbClr val="008000"/>
                </a:solidFill>
                <a:latin typeface="Fira Code"/>
              </a:rPr>
              <a:t>"</a:t>
            </a:r>
            <a:r>
              <a:rPr lang="en-US" altLang="en-US" sz="12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1200" dirty="0" smtClean="0">
                <a:solidFill>
                  <a:srgbClr val="660099"/>
                </a:solidFill>
                <a:latin typeface="Fira Code"/>
              </a:rPr>
              <a:t>action</a:t>
            </a:r>
            <a:r>
              <a:rPr lang="en-US" altLang="en-US" sz="1200" dirty="0">
                <a:solidFill>
                  <a:srgbClr val="000000"/>
                </a:solidFill>
                <a:latin typeface="Fira Code"/>
              </a:rPr>
              <a:t>=</a:t>
            </a:r>
            <a:r>
              <a:rPr lang="en-US" altLang="en-US" sz="1200" b="1" dirty="0">
                <a:solidFill>
                  <a:srgbClr val="008000"/>
                </a:solidFill>
                <a:latin typeface="Fira Code"/>
              </a:rPr>
              <a:t>"append"</a:t>
            </a:r>
            <a:r>
              <a:rPr lang="en-US" altLang="en-US" sz="1200" dirty="0">
                <a:solidFill>
                  <a:srgbClr val="000000"/>
                </a:solidFill>
                <a:latin typeface="Fira Code"/>
              </a:rPr>
              <a:t>)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return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parser.parse_args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1135" y="3368351"/>
            <a:ext cx="4133461" cy="391886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a Module in Python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 bwMode="auto">
          <a:xfrm>
            <a:off x="681134" y="3872204"/>
            <a:ext cx="4133461" cy="998375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1134" y="4982546"/>
            <a:ext cx="4133461" cy="391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4872" y="3243834"/>
            <a:ext cx="220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Network ports </a:t>
            </a:r>
            <a:br>
              <a:rPr lang="de-DE" dirty="0" smtClean="0"/>
            </a:br>
            <a:r>
              <a:rPr lang="de-DE" dirty="0" smtClean="0"/>
              <a:t>(only pipe numbers)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691671" y="4186725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Configuration (optional)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753052" y="4993823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 file (optional)</a:t>
            </a:r>
            <a:endParaRPr lang="en-GB" dirty="0"/>
          </a:p>
        </p:txBody>
      </p:sp>
      <p:cxnSp>
        <p:nvCxnSpPr>
          <p:cNvPr id="14" name="Straight Arrow Connector 13"/>
          <p:cNvCxnSpPr>
            <a:stCxn id="7" idx="3"/>
            <a:endCxn id="10" idx="1"/>
          </p:cNvCxnSpPr>
          <p:nvPr/>
        </p:nvCxnSpPr>
        <p:spPr bwMode="auto">
          <a:xfrm>
            <a:off x="4814596" y="3564294"/>
            <a:ext cx="930276" cy="27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4822775" y="4367499"/>
            <a:ext cx="930277" cy="19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4822775" y="5203561"/>
            <a:ext cx="930277" cy="19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9937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How to access Module parameters </a:t>
            </a:r>
            <a:endParaRPr lang="en-GB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17642" y="3370157"/>
            <a:ext cx="4908716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sz="3200" dirty="0" err="1">
                <a:solidFill>
                  <a:srgbClr val="000000"/>
                </a:solidFill>
                <a:latin typeface="Fira Code"/>
              </a:rPr>
              <a:t>args</a:t>
            </a:r>
            <a:r>
              <a:rPr lang="en-GB" sz="3200" dirty="0">
                <a:solidFill>
                  <a:srgbClr val="000000"/>
                </a:solidFill>
                <a:latin typeface="Fira Code"/>
              </a:rPr>
              <a:t> = </a:t>
            </a:r>
            <a:r>
              <a:rPr lang="en-GB" sz="3200" dirty="0" err="1">
                <a:solidFill>
                  <a:srgbClr val="000000"/>
                </a:solidFill>
                <a:latin typeface="Fira Code"/>
              </a:rPr>
              <a:t>parse_arguments</a:t>
            </a:r>
            <a:r>
              <a:rPr lang="en-GB" sz="3200" dirty="0">
                <a:solidFill>
                  <a:srgbClr val="000000"/>
                </a:solidFill>
                <a:latin typeface="Fira Code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2507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How to access Module parameters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Input</a:t>
            </a:r>
            <a:r>
              <a:rPr lang="de-DE" dirty="0"/>
              <a:t> data</a:t>
            </a:r>
            <a:r>
              <a:rPr lang="en-US" dirty="0" smtClean="0"/>
              <a:t>:</a:t>
            </a:r>
          </a:p>
          <a:p>
            <a:pPr marL="0" lvl="0" indent="0">
              <a:buNone/>
            </a:pPr>
            <a:r>
              <a:rPr lang="en-US" altLang="en-US" sz="1800" dirty="0">
                <a:solidFill>
                  <a:srgbClr val="000000"/>
                </a:solidFill>
                <a:latin typeface="Fira Code"/>
              </a:rPr>
              <a:t>inputs = [</a:t>
            </a:r>
            <a:r>
              <a:rPr lang="en-US" altLang="en-US" sz="1800" dirty="0" err="1">
                <a:solidFill>
                  <a:srgbClr val="000000"/>
                </a:solidFill>
                <a:latin typeface="Fira Code"/>
              </a:rPr>
              <a:t>os.fdopen</a:t>
            </a:r>
            <a:r>
              <a:rPr lang="en-US" altLang="en-US" sz="1800" dirty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1800" dirty="0" err="1">
                <a:solidFill>
                  <a:srgbClr val="000080"/>
                </a:solidFill>
                <a:latin typeface="Fira Code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Fira Code"/>
              </a:rPr>
              <a:t>(f), </a:t>
            </a:r>
            <a:r>
              <a:rPr lang="en-US" altLang="en-US" sz="1800" b="1" dirty="0">
                <a:solidFill>
                  <a:srgbClr val="008000"/>
                </a:solidFill>
                <a:latin typeface="Fira Code"/>
              </a:rPr>
              <a:t>'</a:t>
            </a:r>
            <a:r>
              <a:rPr lang="en-US" altLang="en-US" sz="1800" b="1" dirty="0" err="1">
                <a:solidFill>
                  <a:srgbClr val="008000"/>
                </a:solidFill>
                <a:latin typeface="Fira Code"/>
              </a:rPr>
              <a:t>rb</a:t>
            </a:r>
            <a:r>
              <a:rPr lang="en-US" altLang="en-US" sz="1800" b="1" dirty="0">
                <a:solidFill>
                  <a:srgbClr val="008000"/>
                </a:solidFill>
                <a:latin typeface="Fira Code"/>
              </a:rPr>
              <a:t>'</a:t>
            </a:r>
            <a:r>
              <a:rPr lang="en-US" altLang="en-US" sz="1800" dirty="0">
                <a:solidFill>
                  <a:srgbClr val="000000"/>
                </a:solidFill>
                <a:latin typeface="Fira Code"/>
              </a:rPr>
              <a:t>) </a:t>
            </a:r>
            <a:r>
              <a:rPr lang="en-US" altLang="en-US" sz="1800" b="1" dirty="0">
                <a:solidFill>
                  <a:srgbClr val="000080"/>
                </a:solidFill>
                <a:latin typeface="Fira Code"/>
              </a:rPr>
              <a:t>for </a:t>
            </a:r>
            <a:r>
              <a:rPr lang="en-US" altLang="en-US" sz="1800" dirty="0">
                <a:solidFill>
                  <a:srgbClr val="000000"/>
                </a:solidFill>
                <a:latin typeface="Fira Code"/>
              </a:rPr>
              <a:t>f </a:t>
            </a:r>
            <a:r>
              <a:rPr lang="en-US" altLang="en-US" sz="1800" b="1" dirty="0">
                <a:solidFill>
                  <a:srgbClr val="000080"/>
                </a:solidFill>
                <a:latin typeface="Fira Code"/>
              </a:rPr>
              <a:t>in </a:t>
            </a:r>
            <a:r>
              <a:rPr lang="en-US" altLang="en-US" sz="1800" dirty="0" err="1">
                <a:solidFill>
                  <a:srgbClr val="000000"/>
                </a:solidFill>
                <a:latin typeface="Fira Code"/>
              </a:rPr>
              <a:t>args.inputs</a:t>
            </a:r>
            <a:r>
              <a:rPr lang="en-US" altLang="en-US" sz="1800" dirty="0" smtClean="0">
                <a:solidFill>
                  <a:srgbClr val="000000"/>
                </a:solidFill>
                <a:latin typeface="Fira Code"/>
              </a:rPr>
              <a:t>]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Fira Code"/>
              </a:rPr>
              <a:t>Data </a:t>
            </a:r>
            <a:r>
              <a:rPr lang="en-US" altLang="en-US" sz="1800" dirty="0">
                <a:solidFill>
                  <a:srgbClr val="000000"/>
                </a:solidFill>
                <a:latin typeface="Fira Code"/>
              </a:rPr>
              <a:t>= </a:t>
            </a:r>
            <a:r>
              <a:rPr lang="en-US" altLang="en-US" sz="1800" dirty="0" err="1">
                <a:solidFill>
                  <a:srgbClr val="000000"/>
                </a:solidFill>
                <a:latin typeface="Fira Code"/>
              </a:rPr>
              <a:t>np.fromfile</a:t>
            </a:r>
            <a:r>
              <a:rPr lang="en-US" altLang="en-US" sz="1800" dirty="0">
                <a:solidFill>
                  <a:srgbClr val="000000"/>
                </a:solidFill>
                <a:latin typeface="Fira Code"/>
              </a:rPr>
              <a:t>(inputs[</a:t>
            </a:r>
            <a:r>
              <a:rPr lang="en-US" altLang="en-US" sz="1800" dirty="0">
                <a:solidFill>
                  <a:srgbClr val="0000FF"/>
                </a:solidFill>
                <a:latin typeface="Fira Code"/>
              </a:rPr>
              <a:t>0</a:t>
            </a:r>
            <a:r>
              <a:rPr lang="en-US" altLang="en-US" sz="1800" dirty="0">
                <a:solidFill>
                  <a:srgbClr val="000000"/>
                </a:solidFill>
                <a:latin typeface="Fira Code"/>
              </a:rPr>
              <a:t>], </a:t>
            </a:r>
            <a:r>
              <a:rPr lang="en-US" altLang="en-US" sz="1800" dirty="0" err="1">
                <a:solidFill>
                  <a:srgbClr val="660099"/>
                </a:solidFill>
                <a:latin typeface="Fira Code"/>
              </a:rPr>
              <a:t>dtype</a:t>
            </a:r>
            <a:r>
              <a:rPr lang="en-US" altLang="en-US" sz="1800" dirty="0">
                <a:solidFill>
                  <a:srgbClr val="000000"/>
                </a:solidFill>
                <a:latin typeface="Fira Code"/>
              </a:rPr>
              <a:t>=</a:t>
            </a:r>
            <a:r>
              <a:rPr lang="en-US" altLang="en-US" sz="1800" b="1" dirty="0">
                <a:solidFill>
                  <a:srgbClr val="008000"/>
                </a:solidFill>
                <a:latin typeface="Fira Code"/>
              </a:rPr>
              <a:t>'i2'</a:t>
            </a:r>
            <a:r>
              <a:rPr lang="en-US" altLang="en-US" sz="1800" dirty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1800" dirty="0" smtClean="0">
                <a:solidFill>
                  <a:srgbClr val="660099"/>
                </a:solidFill>
                <a:latin typeface="Fira Code"/>
              </a:rPr>
              <a:t>count</a:t>
            </a:r>
            <a:r>
              <a:rPr lang="en-US" altLang="en-US" sz="1800" dirty="0" smtClean="0">
                <a:solidFill>
                  <a:srgbClr val="000000"/>
                </a:solidFill>
                <a:latin typeface="Fira Code"/>
              </a:rPr>
              <a:t>=</a:t>
            </a:r>
            <a:r>
              <a:rPr lang="en-US" altLang="en-US" sz="1800" dirty="0" err="1" smtClean="0">
                <a:solidFill>
                  <a:srgbClr val="0000FF"/>
                </a:solidFill>
                <a:latin typeface="Fira Code"/>
              </a:rPr>
              <a:t>dataSize</a:t>
            </a:r>
            <a:r>
              <a:rPr lang="en-US" altLang="en-US" sz="1800" dirty="0" smtClean="0">
                <a:solidFill>
                  <a:srgbClr val="000000"/>
                </a:solidFill>
                <a:latin typeface="Fira Code"/>
              </a:rPr>
              <a:t>)</a:t>
            </a:r>
            <a:r>
              <a:rPr lang="en-US" altLang="en-US" sz="1800" b="1" dirty="0" smtClean="0">
                <a:solidFill>
                  <a:srgbClr val="008000"/>
                </a:solidFill>
                <a:latin typeface="Fira Code"/>
              </a:rPr>
              <a:t> #stream data</a:t>
            </a:r>
            <a:endParaRPr lang="en-US" altLang="en-US" sz="1800" dirty="0" smtClean="0">
              <a:solidFill>
                <a:srgbClr val="000000"/>
              </a:solidFill>
              <a:latin typeface="Fira Code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Fira Code"/>
              </a:rPr>
              <a:t>		Or</a:t>
            </a: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Fira Code"/>
              </a:rPr>
              <a:t>data </a:t>
            </a:r>
            <a:r>
              <a:rPr lang="en-US" altLang="en-US" sz="1800" dirty="0">
                <a:solidFill>
                  <a:srgbClr val="000000"/>
                </a:solidFill>
                <a:latin typeface="Fira Code"/>
              </a:rPr>
              <a:t>= inputs[</a:t>
            </a:r>
            <a:r>
              <a:rPr lang="en-US" altLang="en-US" sz="1800" dirty="0">
                <a:solidFill>
                  <a:srgbClr val="0000FF"/>
                </a:solidFill>
                <a:latin typeface="Fira Code"/>
              </a:rPr>
              <a:t>1</a:t>
            </a:r>
            <a:r>
              <a:rPr lang="en-US" altLang="en-US" sz="1800" dirty="0">
                <a:solidFill>
                  <a:srgbClr val="000000"/>
                </a:solidFill>
                <a:latin typeface="Fira Code"/>
              </a:rPr>
              <a:t>].</a:t>
            </a:r>
            <a:r>
              <a:rPr lang="en-US" altLang="en-US" sz="1800" dirty="0" err="1">
                <a:solidFill>
                  <a:srgbClr val="000000"/>
                </a:solidFill>
                <a:latin typeface="Fira Code"/>
              </a:rPr>
              <a:t>readline</a:t>
            </a:r>
            <a:r>
              <a:rPr lang="en-US" altLang="en-US" sz="1800" dirty="0" smtClean="0">
                <a:solidFill>
                  <a:srgbClr val="000000"/>
                </a:solidFill>
                <a:latin typeface="Fira Code"/>
              </a:rPr>
              <a:t>()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</a:t>
            </a:r>
            <a:r>
              <a:rPr lang="en-US" altLang="en-US" sz="1600" b="1" dirty="0" smtClean="0">
                <a:solidFill>
                  <a:srgbClr val="008000"/>
                </a:solidFill>
                <a:latin typeface="Fira Code"/>
              </a:rPr>
              <a:t># string data</a:t>
            </a:r>
            <a:endParaRPr lang="de-DE" altLang="en-US" sz="1600" b="1" dirty="0" smtClean="0">
              <a:solidFill>
                <a:srgbClr val="008000"/>
              </a:solidFill>
              <a:latin typeface="Fira Code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endParaRPr lang="de-DE" altLang="en-US" sz="1600" b="1" dirty="0" smtClean="0">
              <a:solidFill>
                <a:srgbClr val="008000"/>
              </a:solidFill>
              <a:latin typeface="Fira Code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endParaRPr lang="de-DE" altLang="en-US" sz="1600" b="1" dirty="0">
              <a:solidFill>
                <a:srgbClr val="008000"/>
              </a:solidFill>
              <a:latin typeface="Fira Code"/>
            </a:endParaRPr>
          </a:p>
          <a:p>
            <a:pPr eaLnBrk="0" hangingPunct="0">
              <a:spcBef>
                <a:spcPct val="0"/>
              </a:spcBef>
            </a:pPr>
            <a:r>
              <a:rPr lang="de-DE" altLang="en-US" dirty="0"/>
              <a:t>Output </a:t>
            </a:r>
            <a:r>
              <a:rPr lang="de-DE" altLang="en-US" dirty="0" smtClean="0"/>
              <a:t>Data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Fira Code"/>
              </a:rPr>
              <a:t>outputs = [</a:t>
            </a:r>
            <a:r>
              <a:rPr lang="en-US" altLang="en-US" sz="1800" dirty="0" err="1">
                <a:solidFill>
                  <a:srgbClr val="000000"/>
                </a:solidFill>
                <a:latin typeface="Fira Code"/>
              </a:rPr>
              <a:t>os.fdopen</a:t>
            </a:r>
            <a:r>
              <a:rPr lang="en-US" altLang="en-US" sz="1800" dirty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1800" dirty="0" err="1">
                <a:solidFill>
                  <a:srgbClr val="000080"/>
                </a:solidFill>
                <a:latin typeface="Fira Code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Fira Code"/>
              </a:rPr>
              <a:t>(f), </a:t>
            </a:r>
            <a:r>
              <a:rPr lang="en-US" altLang="en-US" sz="1800" b="1" dirty="0">
                <a:solidFill>
                  <a:srgbClr val="008000"/>
                </a:solidFill>
                <a:latin typeface="Fira Code"/>
              </a:rPr>
              <a:t>'</a:t>
            </a:r>
            <a:r>
              <a:rPr lang="en-US" altLang="en-US" sz="1800" b="1" dirty="0" err="1">
                <a:solidFill>
                  <a:srgbClr val="008000"/>
                </a:solidFill>
                <a:latin typeface="Fira Code"/>
              </a:rPr>
              <a:t>wb</a:t>
            </a:r>
            <a:r>
              <a:rPr lang="en-US" altLang="en-US" sz="1800" b="1" dirty="0">
                <a:solidFill>
                  <a:srgbClr val="008000"/>
                </a:solidFill>
                <a:latin typeface="Fira Code"/>
              </a:rPr>
              <a:t>'</a:t>
            </a:r>
            <a:r>
              <a:rPr lang="en-US" altLang="en-US" sz="1800" dirty="0">
                <a:solidFill>
                  <a:srgbClr val="000000"/>
                </a:solidFill>
                <a:latin typeface="Fira Code"/>
              </a:rPr>
              <a:t>) </a:t>
            </a:r>
            <a:r>
              <a:rPr lang="en-US" altLang="en-US" sz="1800" b="1" dirty="0">
                <a:solidFill>
                  <a:srgbClr val="000080"/>
                </a:solidFill>
                <a:latin typeface="Fira Code"/>
              </a:rPr>
              <a:t>for </a:t>
            </a:r>
            <a:r>
              <a:rPr lang="en-US" altLang="en-US" sz="1800" dirty="0">
                <a:solidFill>
                  <a:srgbClr val="000000"/>
                </a:solidFill>
                <a:latin typeface="Fira Code"/>
              </a:rPr>
              <a:t>f </a:t>
            </a:r>
            <a:r>
              <a:rPr lang="en-US" altLang="en-US" sz="1800" b="1" dirty="0">
                <a:solidFill>
                  <a:srgbClr val="000080"/>
                </a:solidFill>
                <a:latin typeface="Fira Code"/>
              </a:rPr>
              <a:t>in </a:t>
            </a:r>
            <a:r>
              <a:rPr lang="en-US" altLang="en-US" sz="1800" dirty="0" err="1">
                <a:solidFill>
                  <a:srgbClr val="000000"/>
                </a:solidFill>
                <a:latin typeface="Fira Code"/>
              </a:rPr>
              <a:t>args.outputs</a:t>
            </a:r>
            <a:r>
              <a:rPr lang="en-US" altLang="en-US" sz="1800" dirty="0" smtClean="0">
                <a:solidFill>
                  <a:srgbClr val="000000"/>
                </a:solidFill>
                <a:latin typeface="Fira Code"/>
              </a:rPr>
              <a:t>]</a:t>
            </a: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Fira Code"/>
              </a:rPr>
              <a:t>outputs[</a:t>
            </a:r>
            <a:r>
              <a:rPr lang="en-US" altLang="en-US" sz="1800" dirty="0">
                <a:solidFill>
                  <a:srgbClr val="0000FF"/>
                </a:solidFill>
                <a:latin typeface="Fira Code"/>
              </a:rPr>
              <a:t>0</a:t>
            </a:r>
            <a:r>
              <a:rPr lang="en-US" altLang="en-US" sz="1800" dirty="0" smtClean="0">
                <a:solidFill>
                  <a:srgbClr val="000000"/>
                </a:solidFill>
                <a:latin typeface="Fira Code"/>
              </a:rPr>
              <a:t>].write(</a:t>
            </a:r>
            <a:r>
              <a:rPr lang="en-US" altLang="en-US" sz="1800" dirty="0" err="1" smtClean="0">
                <a:solidFill>
                  <a:srgbClr val="000000"/>
                </a:solidFill>
                <a:latin typeface="Fira Code"/>
              </a:rPr>
              <a:t>DataResult</a:t>
            </a:r>
            <a:r>
              <a:rPr lang="en-US" altLang="en-US" sz="1800" dirty="0" smtClean="0">
                <a:solidFill>
                  <a:srgbClr val="000000"/>
                </a:solidFill>
                <a:latin typeface="Fira Code"/>
              </a:rPr>
              <a:t>)</a:t>
            </a:r>
            <a:r>
              <a:rPr lang="en-US" altLang="en-US" sz="1800" dirty="0">
                <a:solidFill>
                  <a:srgbClr val="000000"/>
                </a:solidFill>
                <a:latin typeface="Fira Code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Fira Code"/>
              </a:rPr>
            </a:br>
            <a:r>
              <a:rPr lang="en-US" altLang="en-US" sz="1800" dirty="0" smtClean="0">
                <a:solidFill>
                  <a:srgbClr val="000000"/>
                </a:solidFill>
                <a:latin typeface="Fira Code"/>
              </a:rPr>
              <a:t>outputs[</a:t>
            </a:r>
            <a:r>
              <a:rPr lang="en-US" altLang="en-US" sz="1800" dirty="0">
                <a:solidFill>
                  <a:srgbClr val="0000FF"/>
                </a:solidFill>
                <a:latin typeface="Fira Code"/>
              </a:rPr>
              <a:t>0</a:t>
            </a:r>
            <a:r>
              <a:rPr lang="en-US" altLang="en-US" sz="1800" dirty="0" smtClean="0">
                <a:solidFill>
                  <a:srgbClr val="000000"/>
                </a:solidFill>
                <a:latin typeface="Fira Code"/>
              </a:rPr>
              <a:t>].</a:t>
            </a:r>
            <a:r>
              <a:rPr lang="en-US" altLang="en-US" sz="1800" dirty="0">
                <a:solidFill>
                  <a:srgbClr val="000000"/>
                </a:solidFill>
                <a:latin typeface="Fira Code"/>
              </a:rPr>
              <a:t>flush</a:t>
            </a:r>
            <a:r>
              <a:rPr lang="en-US" altLang="en-US" sz="1800" dirty="0" smtClean="0">
                <a:solidFill>
                  <a:srgbClr val="000000"/>
                </a:solidFill>
                <a:latin typeface="Fira Code"/>
              </a:rPr>
              <a:t>()</a:t>
            </a:r>
          </a:p>
          <a:p>
            <a:pPr marL="0" indent="0" eaLnBrk="0" hangingPunct="0">
              <a:spcBef>
                <a:spcPct val="0"/>
              </a:spcBef>
              <a:buNone/>
            </a:pPr>
            <a:endParaRPr lang="en-US" altLang="en-US" sz="1800" dirty="0">
              <a:solidFill>
                <a:srgbClr val="000000"/>
              </a:solidFill>
              <a:latin typeface="Fira Code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endParaRPr lang="en-US" altLang="en-US" sz="1800" dirty="0" smtClean="0">
              <a:solidFill>
                <a:srgbClr val="000000"/>
              </a:solidFill>
              <a:latin typeface="Fira Code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endParaRPr lang="en-US" altLang="en-US" sz="1800" dirty="0">
              <a:solidFill>
                <a:srgbClr val="000000"/>
              </a:solidFill>
              <a:latin typeface="Fira Code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Fira Code"/>
              </a:rPr>
              <a:t>For more information, please check </a:t>
            </a:r>
            <a:r>
              <a:rPr lang="en-US" altLang="en-US" sz="1800" dirty="0" err="1" smtClean="0">
                <a:solidFill>
                  <a:srgbClr val="000000"/>
                </a:solidFill>
                <a:latin typeface="Fira Code"/>
              </a:rPr>
              <a:t>numpy.fromfile</a:t>
            </a:r>
            <a:r>
              <a:rPr lang="en-US" altLang="en-US" sz="1800" dirty="0" smtClean="0">
                <a:solidFill>
                  <a:srgbClr val="000000"/>
                </a:solidFill>
                <a:latin typeface="Fira Code"/>
              </a:rPr>
              <a:t>() and </a:t>
            </a:r>
            <a:r>
              <a:rPr lang="en-US" altLang="en-US" sz="1800" dirty="0" err="1" smtClean="0">
                <a:solidFill>
                  <a:srgbClr val="000000"/>
                </a:solidFill>
                <a:latin typeface="Fira Code"/>
              </a:rPr>
              <a:t>readline</a:t>
            </a:r>
            <a:r>
              <a:rPr lang="en-US" altLang="en-US" sz="1800" dirty="0" smtClean="0">
                <a:solidFill>
                  <a:srgbClr val="000000"/>
                </a:solidFill>
                <a:latin typeface="Fira Code"/>
              </a:rPr>
              <a:t>() in python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000000"/>
                </a:solidFill>
                <a:latin typeface="Fira Code"/>
              </a:rPr>
              <a:t/>
            </a:r>
            <a:br>
              <a:rPr lang="en-US" altLang="en-US" sz="4400" dirty="0">
                <a:solidFill>
                  <a:srgbClr val="000000"/>
                </a:solidFill>
                <a:latin typeface="Fira Code"/>
              </a:rPr>
            </a:br>
            <a:endParaRPr lang="en-US" altLang="en-US" sz="8800" dirty="0">
              <a:latin typeface="Arial" panose="020B0604020202020204" pitchFamily="34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  <a:p>
            <a:pPr marL="0" lvl="0" indent="0">
              <a:buNone/>
            </a:pPr>
            <a:endParaRPr lang="en-US" altLang="en-US" sz="4400" dirty="0">
              <a:latin typeface="Fira Code"/>
            </a:endParaRPr>
          </a:p>
          <a:p>
            <a:pPr marL="0" indent="0">
              <a:buNone/>
            </a:pPr>
            <a:endParaRPr lang="de-DE" dirty="0" smtClean="0"/>
          </a:p>
          <a:p>
            <a:endParaRPr lang="en-GB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38539" y="2076447"/>
            <a:ext cx="7153498" cy="557696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57200" y="2841702"/>
            <a:ext cx="7153498" cy="557696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57200" y="4009939"/>
            <a:ext cx="7153498" cy="872454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[Update] How to access Module parameters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Input data [Python3]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Fira Code"/>
              </a:rPr>
              <a:t>inputs </a:t>
            </a:r>
            <a:r>
              <a:rPr lang="de-DE" altLang="de-DE" sz="1800" dirty="0">
                <a:solidFill>
                  <a:srgbClr val="000000"/>
                </a:solidFill>
                <a:latin typeface="Fira Code"/>
              </a:rPr>
              <a:t>= [os.read(</a:t>
            </a:r>
            <a:r>
              <a:rPr lang="de-DE" altLang="de-DE" sz="1800" dirty="0">
                <a:solidFill>
                  <a:srgbClr val="000080"/>
                </a:solidFill>
                <a:latin typeface="Fira Code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Fira Code"/>
              </a:rPr>
              <a:t>(f), </a:t>
            </a:r>
            <a:r>
              <a:rPr lang="en-US" altLang="en-US" sz="1800" dirty="0" err="1">
                <a:solidFill>
                  <a:srgbClr val="0000FF"/>
                </a:solidFill>
                <a:latin typeface="Fira Code"/>
              </a:rPr>
              <a:t>dataSize</a:t>
            </a:r>
            <a:r>
              <a:rPr lang="de-DE" altLang="de-DE" sz="1800" dirty="0" smtClean="0">
                <a:solidFill>
                  <a:srgbClr val="0000FF"/>
                </a:solidFill>
                <a:latin typeface="Fira Code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Fira Code"/>
              </a:rPr>
              <a:t>) </a:t>
            </a:r>
            <a:r>
              <a:rPr lang="de-DE" altLang="de-DE" sz="1800" b="1" dirty="0">
                <a:solidFill>
                  <a:srgbClr val="000080"/>
                </a:solidFill>
                <a:latin typeface="Fira Code"/>
              </a:rPr>
              <a:t>for </a:t>
            </a:r>
            <a:r>
              <a:rPr lang="de-DE" altLang="de-DE" sz="1800" dirty="0">
                <a:solidFill>
                  <a:srgbClr val="000000"/>
                </a:solidFill>
                <a:latin typeface="Fira Code"/>
              </a:rPr>
              <a:t>f </a:t>
            </a:r>
            <a:r>
              <a:rPr lang="de-DE" altLang="de-DE" sz="1800" b="1" dirty="0">
                <a:solidFill>
                  <a:srgbClr val="000080"/>
                </a:solidFill>
                <a:latin typeface="Fira Code"/>
              </a:rPr>
              <a:t>in </a:t>
            </a:r>
            <a:r>
              <a:rPr lang="de-DE" altLang="de-DE" sz="1800" dirty="0">
                <a:solidFill>
                  <a:srgbClr val="000000"/>
                </a:solidFill>
                <a:latin typeface="Fira Code"/>
              </a:rPr>
              <a:t>args.inputs]</a:t>
            </a:r>
            <a:br>
              <a:rPr lang="de-DE" altLang="de-DE" sz="1800" dirty="0">
                <a:solidFill>
                  <a:srgbClr val="000000"/>
                </a:solidFill>
                <a:latin typeface="Fira Code"/>
              </a:rPr>
            </a:br>
            <a:r>
              <a:rPr lang="de-DE" altLang="de-DE" sz="1800" dirty="0" smtClean="0">
                <a:solidFill>
                  <a:srgbClr val="000000"/>
                </a:solidFill>
                <a:latin typeface="Fira Code"/>
              </a:rPr>
              <a:t>Data </a:t>
            </a:r>
            <a:r>
              <a:rPr lang="de-DE" altLang="de-DE" sz="1800" dirty="0">
                <a:solidFill>
                  <a:srgbClr val="000000"/>
                </a:solidFill>
                <a:latin typeface="Fira Code"/>
              </a:rPr>
              <a:t>= </a:t>
            </a:r>
            <a:r>
              <a:rPr lang="de-DE" altLang="de-DE" sz="1800" dirty="0" smtClean="0">
                <a:solidFill>
                  <a:srgbClr val="000000"/>
                </a:solidFill>
                <a:latin typeface="Fira Code"/>
              </a:rPr>
              <a:t>np.fromstring(</a:t>
            </a:r>
            <a:r>
              <a:rPr lang="de-DE" altLang="de-DE" sz="1800" dirty="0">
                <a:solidFill>
                  <a:srgbClr val="000000"/>
                </a:solidFill>
                <a:latin typeface="Fira Code"/>
              </a:rPr>
              <a:t>inputs</a:t>
            </a:r>
            <a:r>
              <a:rPr lang="de-DE" altLang="de-DE" sz="1800" dirty="0" smtClean="0">
                <a:solidFill>
                  <a:srgbClr val="000000"/>
                </a:solidFill>
                <a:latin typeface="Fira Code"/>
              </a:rPr>
              <a:t>[</a:t>
            </a:r>
            <a:r>
              <a:rPr lang="de-DE" altLang="de-DE" sz="1800" dirty="0" smtClean="0">
                <a:solidFill>
                  <a:srgbClr val="0000FF"/>
                </a:solidFill>
                <a:latin typeface="Fira Code"/>
              </a:rPr>
              <a:t>0</a:t>
            </a:r>
            <a:r>
              <a:rPr lang="de-DE" altLang="de-DE" sz="1800" dirty="0">
                <a:solidFill>
                  <a:srgbClr val="000000"/>
                </a:solidFill>
                <a:latin typeface="Fira Code"/>
              </a:rPr>
              <a:t>], </a:t>
            </a:r>
            <a:r>
              <a:rPr lang="de-DE" altLang="de-DE" sz="1800" dirty="0">
                <a:solidFill>
                  <a:srgbClr val="660099"/>
                </a:solidFill>
                <a:latin typeface="Fira Code"/>
              </a:rPr>
              <a:t>dtype</a:t>
            </a:r>
            <a:r>
              <a:rPr lang="de-DE" altLang="de-DE" sz="1800" dirty="0">
                <a:solidFill>
                  <a:srgbClr val="000000"/>
                </a:solidFill>
                <a:latin typeface="Fira Code"/>
              </a:rPr>
              <a:t>=np.float)</a:t>
            </a:r>
            <a:endParaRPr lang="de-DE" altLang="de-DE" sz="4000" dirty="0">
              <a:latin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Fira Code"/>
              </a:rPr>
              <a:t>	                                 Or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US" altLang="en-US" sz="1800" dirty="0" smtClean="0">
              <a:solidFill>
                <a:srgbClr val="000000"/>
              </a:solidFill>
              <a:latin typeface="Fira Code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US" altLang="en-US" sz="1800" dirty="0" smtClean="0">
              <a:solidFill>
                <a:srgbClr val="000000"/>
              </a:solidFill>
              <a:latin typeface="Fira Code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Fira Code"/>
              </a:rPr>
              <a:t>data = inputs[</a:t>
            </a:r>
            <a:r>
              <a:rPr lang="en-US" altLang="en-US" sz="1800" dirty="0" smtClean="0">
                <a:solidFill>
                  <a:srgbClr val="0000FF"/>
                </a:solidFill>
                <a:latin typeface="Fira Code"/>
              </a:rPr>
              <a:t>1</a:t>
            </a:r>
            <a:r>
              <a:rPr lang="en-US" altLang="en-US" sz="1800" dirty="0" smtClean="0">
                <a:solidFill>
                  <a:srgbClr val="000000"/>
                </a:solidFill>
                <a:latin typeface="Fira Code"/>
              </a:rPr>
              <a:t>].</a:t>
            </a:r>
            <a:r>
              <a:rPr lang="en-US" altLang="en-US" sz="1800" dirty="0" err="1" smtClean="0">
                <a:solidFill>
                  <a:srgbClr val="000000"/>
                </a:solidFill>
                <a:latin typeface="Fira Code"/>
              </a:rPr>
              <a:t>readline</a:t>
            </a:r>
            <a:r>
              <a:rPr lang="en-US" altLang="en-US" sz="1800" dirty="0" smtClean="0">
                <a:solidFill>
                  <a:srgbClr val="000000"/>
                </a:solidFill>
                <a:latin typeface="Fira Code"/>
              </a:rPr>
              <a:t>()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</a:t>
            </a:r>
            <a:r>
              <a:rPr lang="en-US" altLang="en-US" sz="1600" b="1" dirty="0" smtClean="0">
                <a:solidFill>
                  <a:srgbClr val="008000"/>
                </a:solidFill>
                <a:latin typeface="Fira Code"/>
              </a:rPr>
              <a:t># string data</a:t>
            </a:r>
            <a:endParaRPr lang="de-DE" altLang="en-US" sz="1600" b="1" dirty="0" smtClean="0">
              <a:solidFill>
                <a:srgbClr val="008000"/>
              </a:solidFill>
              <a:latin typeface="Fira Code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endParaRPr lang="en-US" altLang="en-US" sz="1600" b="1" dirty="0" smtClean="0">
              <a:solidFill>
                <a:srgbClr val="008000"/>
              </a:solidFill>
              <a:latin typeface="Fira Code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endParaRPr lang="en-US" altLang="en-US" sz="1600" b="1" dirty="0" smtClean="0">
              <a:solidFill>
                <a:srgbClr val="008000"/>
              </a:solidFill>
              <a:latin typeface="Fira Code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endParaRPr lang="de-DE" altLang="en-US" sz="1600" b="1" dirty="0" smtClean="0">
              <a:solidFill>
                <a:srgbClr val="008000"/>
              </a:solidFill>
              <a:latin typeface="Fira Code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endParaRPr lang="en-US" altLang="en-US" sz="1800" dirty="0" smtClean="0">
              <a:solidFill>
                <a:srgbClr val="000000"/>
              </a:solidFill>
              <a:latin typeface="Fira Code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Fira Code"/>
              </a:rPr>
              <a:t>Note: try not to overflow the pipes with large </a:t>
            </a:r>
            <a:r>
              <a:rPr lang="en-US" altLang="en-US" sz="1800" dirty="0" err="1" smtClean="0">
                <a:solidFill>
                  <a:srgbClr val="000000"/>
                </a:solidFill>
                <a:latin typeface="Fira Code"/>
              </a:rPr>
              <a:t>dataSize</a:t>
            </a:r>
            <a:r>
              <a:rPr lang="en-US" altLang="en-US" sz="1800" dirty="0" smtClean="0">
                <a:solidFill>
                  <a:srgbClr val="000000"/>
                </a:solidFill>
                <a:latin typeface="Fira Code"/>
              </a:rPr>
              <a:t> (sinful examples could be 4KB or 8KB). But of course this is dependent on the type </a:t>
            </a:r>
            <a:endParaRPr lang="en-US" altLang="en-US" sz="4400" dirty="0" smtClean="0">
              <a:latin typeface="Arial" panose="020B0604020202020204" pitchFamily="34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en-US" sz="4400" dirty="0" smtClean="0">
                <a:solidFill>
                  <a:srgbClr val="000000"/>
                </a:solidFill>
                <a:latin typeface="Fira Code"/>
              </a:rPr>
              <a:t/>
            </a:r>
            <a:br>
              <a:rPr lang="en-US" altLang="en-US" sz="4400" dirty="0" smtClean="0">
                <a:solidFill>
                  <a:srgbClr val="000000"/>
                </a:solidFill>
                <a:latin typeface="Fira Code"/>
              </a:rPr>
            </a:br>
            <a:endParaRPr lang="en-US" altLang="en-US" sz="8800" dirty="0" smtClean="0">
              <a:latin typeface="Arial" panose="020B0604020202020204" pitchFamily="34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US" altLang="en-US" sz="4400" dirty="0" smtClean="0">
              <a:latin typeface="Arial" panose="020B0604020202020204" pitchFamily="34" charset="0"/>
            </a:endParaRPr>
          </a:p>
          <a:p>
            <a:pPr marL="0" lvl="0" indent="0">
              <a:buNone/>
            </a:pPr>
            <a:endParaRPr lang="en-US" altLang="en-US" sz="4400" dirty="0" smtClean="0">
              <a:latin typeface="Fira Code"/>
            </a:endParaRPr>
          </a:p>
          <a:p>
            <a:pPr marL="0" indent="0">
              <a:buNone/>
            </a:pPr>
            <a:endParaRPr lang="de-DE" dirty="0" smtClean="0"/>
          </a:p>
          <a:p>
            <a:endParaRPr lang="en-GB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7131" y="2424456"/>
            <a:ext cx="7153498" cy="557696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57200" y="3816568"/>
            <a:ext cx="7153498" cy="557696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6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How to access Module parameters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Configuration parameters</a:t>
            </a:r>
            <a:r>
              <a:rPr lang="en-GB" dirty="0" smtClean="0"/>
              <a:t>:</a:t>
            </a:r>
          </a:p>
          <a:p>
            <a:pPr marL="0" lvl="0" indent="0">
              <a:buNone/>
            </a:pPr>
            <a:r>
              <a:rPr lang="en-US" altLang="en-US" sz="1800" dirty="0">
                <a:solidFill>
                  <a:srgbClr val="000000"/>
                </a:solidFill>
                <a:latin typeface="Fira Code"/>
              </a:rPr>
              <a:t>psd_params = {</a:t>
            </a:r>
            <a:r>
              <a:rPr lang="en-US" altLang="en-US" sz="1800" b="1" dirty="0">
                <a:solidFill>
                  <a:srgbClr val="008000"/>
                </a:solidFill>
                <a:latin typeface="Fira Code"/>
              </a:rPr>
              <a:t>"</a:t>
            </a:r>
            <a:r>
              <a:rPr lang="en-US" altLang="en-US" sz="1800" b="1" dirty="0" err="1">
                <a:solidFill>
                  <a:srgbClr val="008000"/>
                </a:solidFill>
                <a:latin typeface="Fira Code"/>
              </a:rPr>
              <a:t>FFTSize</a:t>
            </a:r>
            <a:r>
              <a:rPr lang="en-US" altLang="en-US" sz="1800" b="1" dirty="0">
                <a:solidFill>
                  <a:srgbClr val="008000"/>
                </a:solidFill>
                <a:latin typeface="Fira Code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Fira Code"/>
              </a:rPr>
              <a:t>: </a:t>
            </a:r>
            <a:r>
              <a:rPr lang="en-US" altLang="en-US" sz="1800" dirty="0" smtClean="0">
                <a:solidFill>
                  <a:srgbClr val="000000"/>
                </a:solidFill>
                <a:latin typeface="Fira Code"/>
              </a:rPr>
              <a:t>args.FFTSize, </a:t>
            </a:r>
            <a:r>
              <a:rPr lang="en-US" altLang="en-US" sz="1800" b="1" dirty="0">
                <a:solidFill>
                  <a:srgbClr val="008000"/>
                </a:solidFill>
                <a:latin typeface="Fira Code"/>
              </a:rPr>
              <a:t>"</a:t>
            </a:r>
            <a:r>
              <a:rPr lang="en-US" altLang="en-US" sz="1800" b="1" dirty="0" err="1">
                <a:solidFill>
                  <a:srgbClr val="008000"/>
                </a:solidFill>
                <a:latin typeface="Fira Code"/>
              </a:rPr>
              <a:t>WindowType</a:t>
            </a:r>
            <a:r>
              <a:rPr lang="en-US" altLang="en-US" sz="1800" b="1" dirty="0">
                <a:solidFill>
                  <a:srgbClr val="008000"/>
                </a:solidFill>
                <a:latin typeface="Fira Code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Fira Code"/>
              </a:rPr>
              <a:t>: args.WindowType</a:t>
            </a:r>
            <a:r>
              <a:rPr lang="en-US" altLang="en-US" sz="1800" dirty="0" smtClean="0">
                <a:solidFill>
                  <a:srgbClr val="000000"/>
                </a:solidFill>
                <a:latin typeface="Fira Code"/>
              </a:rPr>
              <a:t>}</a:t>
            </a:r>
          </a:p>
          <a:p>
            <a:pPr marL="0" lvl="0" indent="0">
              <a:buNone/>
            </a:pPr>
            <a:endParaRPr lang="en-US" altLang="en-US" sz="1800" dirty="0">
              <a:solidFill>
                <a:srgbClr val="000000"/>
              </a:solidFill>
              <a:latin typeface="Fira Code"/>
            </a:endParaRPr>
          </a:p>
          <a:p>
            <a:r>
              <a:rPr lang="en-US" altLang="en-US" dirty="0"/>
              <a:t>Log files:</a:t>
            </a:r>
          </a:p>
          <a:p>
            <a:pPr marL="0" lvl="0" indent="0">
              <a:buNone/>
            </a:pPr>
            <a:r>
              <a:rPr lang="en-US" altLang="en-US" sz="1800" b="1" dirty="0">
                <a:solidFill>
                  <a:srgbClr val="000080"/>
                </a:solidFill>
                <a:latin typeface="Fira Code"/>
              </a:rPr>
              <a:t>for </a:t>
            </a:r>
            <a:r>
              <a:rPr lang="en-US" altLang="en-US" sz="1800" dirty="0">
                <a:solidFill>
                  <a:srgbClr val="000000"/>
                </a:solidFill>
                <a:latin typeface="Fira Code"/>
              </a:rPr>
              <a:t>f </a:t>
            </a:r>
            <a:r>
              <a:rPr lang="en-US" altLang="en-US" sz="1800" b="1" dirty="0">
                <a:solidFill>
                  <a:srgbClr val="000080"/>
                </a:solidFill>
                <a:latin typeface="Fira Code"/>
              </a:rPr>
              <a:t>in </a:t>
            </a:r>
            <a:r>
              <a:rPr lang="en-US" altLang="en-US" sz="1800" dirty="0" err="1">
                <a:solidFill>
                  <a:srgbClr val="000000"/>
                </a:solidFill>
                <a:latin typeface="Fira Code"/>
              </a:rPr>
              <a:t>logfiles</a:t>
            </a:r>
            <a:r>
              <a:rPr lang="en-US" altLang="en-US" sz="1800" dirty="0">
                <a:solidFill>
                  <a:srgbClr val="000000"/>
                </a:solidFill>
                <a:latin typeface="Fira Code"/>
              </a:rPr>
              <a:t>:</a:t>
            </a:r>
            <a:br>
              <a:rPr lang="en-US" altLang="en-US" sz="1800" dirty="0">
                <a:solidFill>
                  <a:srgbClr val="000000"/>
                </a:solidFill>
                <a:latin typeface="Fira Code"/>
              </a:rPr>
            </a:br>
            <a:r>
              <a:rPr lang="en-US" altLang="en-US" sz="1800" dirty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1800" dirty="0" err="1" smtClean="0">
                <a:solidFill>
                  <a:srgbClr val="000000"/>
                </a:solidFill>
                <a:latin typeface="Fira Code"/>
              </a:rPr>
              <a:t>f.write</a:t>
            </a:r>
            <a:r>
              <a:rPr lang="en-US" altLang="en-US" sz="1800" dirty="0" smtClean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1800" dirty="0" err="1" smtClean="0">
                <a:solidFill>
                  <a:srgbClr val="000000"/>
                </a:solidFill>
                <a:latin typeface="Fira Code"/>
              </a:rPr>
              <a:t>someData</a:t>
            </a:r>
            <a:r>
              <a:rPr lang="en-US" altLang="en-US" sz="1800" dirty="0" smtClean="0">
                <a:solidFill>
                  <a:srgbClr val="000000"/>
                </a:solidFill>
                <a:latin typeface="Fira Code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Fira Code"/>
              </a:rPr>
              <a:t>+ </a:t>
            </a:r>
            <a:r>
              <a:rPr lang="en-US" altLang="en-US" sz="1800" b="1" dirty="0">
                <a:solidFill>
                  <a:srgbClr val="008000"/>
                </a:solidFill>
                <a:latin typeface="Fira Code"/>
              </a:rPr>
              <a:t>"</a:t>
            </a:r>
            <a:r>
              <a:rPr lang="en-US" altLang="en-US" sz="1800" b="1" dirty="0">
                <a:solidFill>
                  <a:srgbClr val="000080"/>
                </a:solidFill>
                <a:latin typeface="Fira Code"/>
              </a:rPr>
              <a:t>\n</a:t>
            </a:r>
            <a:r>
              <a:rPr lang="en-US" altLang="en-US" sz="1800" b="1" dirty="0" smtClean="0">
                <a:solidFill>
                  <a:srgbClr val="008000"/>
                </a:solidFill>
                <a:latin typeface="Fira Code"/>
              </a:rPr>
              <a:t>"</a:t>
            </a:r>
            <a:r>
              <a:rPr lang="en-US" altLang="en-US" sz="1800" dirty="0" smtClean="0">
                <a:solidFill>
                  <a:srgbClr val="000000"/>
                </a:solidFill>
                <a:latin typeface="Fira Code"/>
              </a:rPr>
              <a:t>)</a:t>
            </a:r>
          </a:p>
          <a:p>
            <a:pPr marL="0" lvl="0" indent="0"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r>
              <a:rPr lang="en-US" altLang="en-US" dirty="0" smtClean="0">
                <a:solidFill>
                  <a:srgbClr val="000000"/>
                </a:solidFill>
                <a:latin typeface="Fira Code"/>
              </a:rPr>
              <a:t>To avoid system overload, please close the pipes</a:t>
            </a:r>
          </a:p>
          <a:p>
            <a:pPr marL="0" indent="0" algn="ctr"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Fira Code"/>
              </a:rPr>
              <a:t>(do not close them if you rely on live stream)</a:t>
            </a:r>
          </a:p>
          <a:p>
            <a:pPr marL="0" lvl="0" indent="0">
              <a:buNone/>
            </a:pPr>
            <a:r>
              <a:rPr lang="en-US" altLang="en-US" sz="1800" b="1" dirty="0" smtClean="0">
                <a:solidFill>
                  <a:srgbClr val="000080"/>
                </a:solidFill>
                <a:latin typeface="Fira Code"/>
              </a:rPr>
              <a:t>for </a:t>
            </a:r>
            <a:r>
              <a:rPr lang="en-US" altLang="en-US" sz="1800" dirty="0" smtClean="0">
                <a:solidFill>
                  <a:srgbClr val="000000"/>
                </a:solidFill>
                <a:latin typeface="Fira Code"/>
              </a:rPr>
              <a:t>pipe </a:t>
            </a:r>
            <a:r>
              <a:rPr lang="en-US" altLang="en-US" sz="1800" b="1" dirty="0">
                <a:solidFill>
                  <a:srgbClr val="000080"/>
                </a:solidFill>
                <a:latin typeface="Fira Code"/>
              </a:rPr>
              <a:t>in </a:t>
            </a:r>
            <a:r>
              <a:rPr lang="en-US" altLang="en-US" sz="1800" dirty="0" smtClean="0">
                <a:solidFill>
                  <a:srgbClr val="000000"/>
                </a:solidFill>
                <a:latin typeface="Fira Code"/>
              </a:rPr>
              <a:t>inputs:</a:t>
            </a:r>
            <a:r>
              <a:rPr lang="en-US" altLang="en-US" sz="1800" dirty="0">
                <a:solidFill>
                  <a:srgbClr val="000000"/>
                </a:solidFill>
                <a:latin typeface="Fira Code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Fira Code"/>
              </a:rPr>
            </a:br>
            <a:r>
              <a:rPr lang="en-US" altLang="en-US" sz="1800" dirty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1800" dirty="0" err="1" smtClean="0">
                <a:solidFill>
                  <a:srgbClr val="000000"/>
                </a:solidFill>
                <a:latin typeface="Fira Code"/>
              </a:rPr>
              <a:t>pipe.close</a:t>
            </a:r>
            <a:r>
              <a:rPr lang="en-US" altLang="en-US" sz="1800" dirty="0" smtClean="0">
                <a:solidFill>
                  <a:srgbClr val="000000"/>
                </a:solidFill>
                <a:latin typeface="Fira Code"/>
              </a:rPr>
              <a:t>()</a:t>
            </a:r>
            <a:r>
              <a:rPr lang="en-US" altLang="en-US" sz="1800" dirty="0">
                <a:solidFill>
                  <a:srgbClr val="000000"/>
                </a:solidFill>
                <a:latin typeface="Fira Code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Fira Code"/>
              </a:rPr>
            </a:br>
            <a:r>
              <a:rPr lang="en-US" altLang="en-US" sz="1800" dirty="0">
                <a:solidFill>
                  <a:srgbClr val="000000"/>
                </a:solidFill>
                <a:latin typeface="Fira Code"/>
              </a:rPr>
              <a:t>   </a:t>
            </a:r>
            <a:br>
              <a:rPr lang="en-US" altLang="en-US" sz="1800" dirty="0">
                <a:solidFill>
                  <a:srgbClr val="000000"/>
                </a:solidFill>
                <a:latin typeface="Fira Code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Fira Code"/>
              </a:rPr>
              <a:t>for </a:t>
            </a:r>
            <a:r>
              <a:rPr lang="en-US" altLang="en-US" sz="1800" dirty="0">
                <a:solidFill>
                  <a:srgbClr val="000000"/>
                </a:solidFill>
                <a:latin typeface="Fira Code"/>
              </a:rPr>
              <a:t>pipe </a:t>
            </a:r>
            <a:r>
              <a:rPr lang="en-US" altLang="en-US" sz="1800" b="1" dirty="0">
                <a:solidFill>
                  <a:srgbClr val="000080"/>
                </a:solidFill>
                <a:latin typeface="Fira Code"/>
              </a:rPr>
              <a:t>in </a:t>
            </a:r>
            <a:r>
              <a:rPr lang="en-US" altLang="en-US" sz="1800" dirty="0">
                <a:solidFill>
                  <a:srgbClr val="000000"/>
                </a:solidFill>
                <a:latin typeface="Fira Code"/>
              </a:rPr>
              <a:t>outputs:</a:t>
            </a:r>
            <a:br>
              <a:rPr lang="en-US" altLang="en-US" sz="1800" dirty="0">
                <a:solidFill>
                  <a:srgbClr val="000000"/>
                </a:solidFill>
                <a:latin typeface="Fira Code"/>
              </a:rPr>
            </a:br>
            <a:r>
              <a:rPr lang="en-US" altLang="en-US" sz="1800" dirty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1800" dirty="0" err="1">
                <a:solidFill>
                  <a:srgbClr val="000000"/>
                </a:solidFill>
                <a:latin typeface="Fira Code"/>
              </a:rPr>
              <a:t>pipe.close</a:t>
            </a:r>
            <a:r>
              <a:rPr lang="en-US" altLang="en-US" sz="1800" dirty="0">
                <a:solidFill>
                  <a:srgbClr val="000000"/>
                </a:solidFill>
                <a:latin typeface="Fira Code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41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write a Module for your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0080"/>
                </a:solidFill>
                <a:latin typeface="Fira Code"/>
              </a:rPr>
              <a:t>import </a:t>
            </a:r>
            <a:r>
              <a:rPr lang="en-US" altLang="en-US" sz="1600" dirty="0" err="1">
                <a:solidFill>
                  <a:srgbClr val="000000"/>
                </a:solidFill>
                <a:latin typeface="Fira Code"/>
              </a:rPr>
              <a:t>argparse</a:t>
            </a:r>
            <a:endParaRPr lang="en-US" altLang="en-US" sz="1600" dirty="0">
              <a:solidFill>
                <a:srgbClr val="000000"/>
              </a:solidFill>
              <a:latin typeface="Fira Code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0080"/>
                </a:solidFill>
                <a:latin typeface="Fira Code"/>
              </a:rPr>
              <a:t>import </a:t>
            </a:r>
            <a:r>
              <a:rPr lang="en-US" altLang="en-US" sz="1600" dirty="0" err="1" smtClean="0">
                <a:solidFill>
                  <a:srgbClr val="000000"/>
                </a:solidFill>
                <a:latin typeface="Fira Code"/>
              </a:rPr>
              <a:t>numpy</a:t>
            </a:r>
            <a:r>
              <a:rPr lang="en-US" altLang="en-US" sz="1600" dirty="0" smtClean="0">
                <a:solidFill>
                  <a:srgbClr val="000000"/>
                </a:solidFill>
                <a:latin typeface="Fira Code"/>
              </a:rPr>
              <a:t> as np</a:t>
            </a:r>
            <a:endParaRPr lang="en-US" altLang="en-US" sz="1600" dirty="0">
              <a:solidFill>
                <a:srgbClr val="000000"/>
              </a:solidFill>
              <a:latin typeface="Fira Code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Fira Code"/>
              </a:rPr>
            </a:br>
            <a:r>
              <a:rPr lang="en-US" altLang="en-US" sz="1600" b="1" dirty="0" err="1" smtClean="0">
                <a:solidFill>
                  <a:srgbClr val="000080"/>
                </a:solidFill>
                <a:latin typeface="Fira Code"/>
              </a:rPr>
              <a:t>def</a:t>
            </a:r>
            <a:r>
              <a:rPr lang="en-US" altLang="en-US" sz="1600" b="1" dirty="0" smtClean="0">
                <a:solidFill>
                  <a:srgbClr val="000080"/>
                </a:solidFill>
                <a:latin typeface="Fira Code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Fira Code"/>
              </a:rPr>
              <a:t>parse_arguments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():</a:t>
            </a:r>
            <a:br>
              <a:rPr lang="en-US" altLang="en-US" sz="1600" dirty="0">
                <a:solidFill>
                  <a:srgbClr val="000000"/>
                </a:solidFill>
                <a:latin typeface="Fira Code"/>
              </a:rPr>
            </a:b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    parser = </a:t>
            </a:r>
            <a:r>
              <a:rPr lang="en-US" altLang="en-US" sz="1600" dirty="0" err="1">
                <a:solidFill>
                  <a:srgbClr val="000000"/>
                </a:solidFill>
                <a:latin typeface="Fira Code"/>
              </a:rPr>
              <a:t>argparse.ArgumentParser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1600" dirty="0">
                <a:solidFill>
                  <a:srgbClr val="660099"/>
                </a:solidFill>
                <a:latin typeface="Fira Code"/>
              </a:rPr>
              <a:t>description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=</a:t>
            </a:r>
            <a:r>
              <a:rPr lang="en-US" altLang="en-US" sz="1600" b="1" dirty="0">
                <a:solidFill>
                  <a:srgbClr val="008000"/>
                </a:solidFill>
                <a:latin typeface="Fira Code"/>
              </a:rPr>
              <a:t>'arguments</a:t>
            </a:r>
            <a:r>
              <a:rPr lang="en-US" altLang="en-US" sz="1600" b="1" dirty="0" smtClean="0">
                <a:solidFill>
                  <a:srgbClr val="008000"/>
                </a:solidFill>
                <a:latin typeface="Fira Code"/>
              </a:rPr>
              <a:t>'</a:t>
            </a:r>
            <a:r>
              <a:rPr lang="en-US" altLang="en-US" sz="1600" dirty="0" smtClean="0">
                <a:solidFill>
                  <a:srgbClr val="000000"/>
                </a:solidFill>
                <a:latin typeface="Fira Code"/>
              </a:rPr>
              <a:t>)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Fira Code"/>
              </a:rPr>
            </a:b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Fira Code"/>
              </a:rPr>
              <a:t>parser.add_argument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Fira Code"/>
              </a:rPr>
              <a:t>"--inputs"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1600" b="1" dirty="0">
                <a:solidFill>
                  <a:srgbClr val="008000"/>
                </a:solidFill>
                <a:latin typeface="Fira Code"/>
              </a:rPr>
              <a:t>"-</a:t>
            </a:r>
            <a:r>
              <a:rPr lang="en-US" altLang="en-US" sz="1600" b="1" dirty="0" err="1">
                <a:solidFill>
                  <a:srgbClr val="008000"/>
                </a:solidFill>
                <a:latin typeface="Fira Code"/>
              </a:rPr>
              <a:t>i</a:t>
            </a:r>
            <a:r>
              <a:rPr lang="en-US" altLang="en-US" sz="1600" b="1" dirty="0">
                <a:solidFill>
                  <a:srgbClr val="008000"/>
                </a:solidFill>
                <a:latin typeface="Fira Code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,  </a:t>
            </a:r>
            <a:r>
              <a:rPr lang="en-US" altLang="en-US" sz="1600" dirty="0">
                <a:solidFill>
                  <a:srgbClr val="660099"/>
                </a:solidFill>
                <a:latin typeface="Fira Code"/>
              </a:rPr>
              <a:t>action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=</a:t>
            </a:r>
            <a:r>
              <a:rPr lang="en-US" altLang="en-US" sz="1600" b="1" dirty="0">
                <a:solidFill>
                  <a:srgbClr val="008000"/>
                </a:solidFill>
                <a:latin typeface="Fira Code"/>
              </a:rPr>
              <a:t>"append"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)</a:t>
            </a:r>
            <a:br>
              <a:rPr lang="en-US" altLang="en-US" sz="1600" dirty="0">
                <a:solidFill>
                  <a:srgbClr val="000000"/>
                </a:solidFill>
                <a:latin typeface="Fira Code"/>
              </a:rPr>
            </a:b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Fira Code"/>
              </a:rPr>
              <a:t>parser.add_argument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Fira Code"/>
              </a:rPr>
              <a:t>"--outputs"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1600" b="1" dirty="0">
                <a:solidFill>
                  <a:srgbClr val="008000"/>
                </a:solidFill>
                <a:latin typeface="Fira Code"/>
              </a:rPr>
              <a:t>"-o"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1600" dirty="0">
                <a:solidFill>
                  <a:srgbClr val="660099"/>
                </a:solidFill>
                <a:latin typeface="Fira Code"/>
              </a:rPr>
              <a:t>action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=</a:t>
            </a:r>
            <a:r>
              <a:rPr lang="en-US" altLang="en-US" sz="1600" b="1" dirty="0">
                <a:solidFill>
                  <a:srgbClr val="008000"/>
                </a:solidFill>
                <a:latin typeface="Fira Code"/>
              </a:rPr>
              <a:t>"append</a:t>
            </a:r>
            <a:r>
              <a:rPr lang="en-US" altLang="en-US" sz="1600" b="1" dirty="0" smtClean="0">
                <a:solidFill>
                  <a:srgbClr val="008000"/>
                </a:solidFill>
                <a:latin typeface="Fira Code"/>
              </a:rPr>
              <a:t>"</a:t>
            </a:r>
            <a:r>
              <a:rPr lang="en-US" altLang="en-US" sz="1600" dirty="0" smtClean="0">
                <a:solidFill>
                  <a:srgbClr val="000000"/>
                </a:solidFill>
                <a:latin typeface="Fira Code"/>
              </a:rPr>
              <a:t>)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Fira Code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1600" dirty="0" err="1" smtClean="0">
                <a:solidFill>
                  <a:srgbClr val="000000"/>
                </a:solidFill>
                <a:latin typeface="Fira Code"/>
              </a:rPr>
              <a:t>parser.add_argument</a:t>
            </a:r>
            <a:r>
              <a:rPr lang="en-US" altLang="en-US" sz="1600" dirty="0" smtClean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Fira Code"/>
              </a:rPr>
              <a:t>"--</a:t>
            </a:r>
            <a:r>
              <a:rPr lang="en-US" altLang="en-US" sz="1600" b="1" dirty="0" err="1" smtClean="0">
                <a:solidFill>
                  <a:srgbClr val="008000"/>
                </a:solidFill>
                <a:latin typeface="Fira Code"/>
              </a:rPr>
              <a:t>FFTSize</a:t>
            </a:r>
            <a:r>
              <a:rPr lang="en-US" altLang="en-US" sz="1600" b="1" dirty="0" smtClean="0">
                <a:solidFill>
                  <a:srgbClr val="008000"/>
                </a:solidFill>
                <a:latin typeface="Fira Code"/>
              </a:rPr>
              <a:t>"</a:t>
            </a:r>
            <a:r>
              <a:rPr lang="en-US" altLang="en-US" sz="16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1600" dirty="0" smtClean="0">
                <a:solidFill>
                  <a:srgbClr val="660099"/>
                </a:solidFill>
                <a:latin typeface="Fira Code"/>
              </a:rPr>
              <a:t>type</a:t>
            </a:r>
            <a:r>
              <a:rPr lang="en-US" altLang="en-US" sz="1600" dirty="0" smtClean="0">
                <a:solidFill>
                  <a:srgbClr val="000000"/>
                </a:solidFill>
                <a:latin typeface="Fira Code"/>
              </a:rPr>
              <a:t>=</a:t>
            </a:r>
            <a:r>
              <a:rPr lang="en-US" altLang="en-US" sz="1600" dirty="0" err="1" smtClean="0">
                <a:solidFill>
                  <a:srgbClr val="000080"/>
                </a:solidFill>
                <a:latin typeface="Fira Code"/>
              </a:rPr>
              <a:t>int</a:t>
            </a:r>
            <a:r>
              <a:rPr lang="en-US" altLang="en-US" sz="16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1600" dirty="0" smtClean="0">
                <a:solidFill>
                  <a:srgbClr val="660099"/>
                </a:solidFill>
                <a:latin typeface="Fira Code"/>
              </a:rPr>
              <a:t>default</a:t>
            </a:r>
            <a:r>
              <a:rPr lang="en-US" altLang="en-US" sz="1600" dirty="0" smtClean="0">
                <a:solidFill>
                  <a:srgbClr val="000000"/>
                </a:solidFill>
                <a:latin typeface="Fira Code"/>
              </a:rPr>
              <a:t>=</a:t>
            </a:r>
            <a:r>
              <a:rPr lang="en-US" altLang="en-US" sz="1600" dirty="0" smtClean="0">
                <a:solidFill>
                  <a:srgbClr val="0000FF"/>
                </a:solidFill>
                <a:latin typeface="Fira Code"/>
              </a:rPr>
              <a:t>8192</a:t>
            </a:r>
            <a:r>
              <a:rPr lang="en-US" altLang="en-US" sz="1600" dirty="0" smtClean="0">
                <a:solidFill>
                  <a:srgbClr val="000000"/>
                </a:solidFill>
                <a:latin typeface="Fira Code"/>
              </a:rPr>
              <a:t>)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Fira Code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Fira Code"/>
              </a:rPr>
              <a:t>parser.add_argument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Fira Code"/>
              </a:rPr>
              <a:t>"--</a:t>
            </a:r>
            <a:r>
              <a:rPr lang="en-US" altLang="en-US" sz="1600" b="1" dirty="0" err="1">
                <a:solidFill>
                  <a:srgbClr val="008000"/>
                </a:solidFill>
                <a:latin typeface="Fira Code"/>
              </a:rPr>
              <a:t>logfiles</a:t>
            </a:r>
            <a:r>
              <a:rPr lang="en-US" altLang="en-US" sz="1600" b="1" dirty="0">
                <a:solidFill>
                  <a:srgbClr val="008000"/>
                </a:solidFill>
                <a:latin typeface="Fira Code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1600" b="1" dirty="0">
                <a:solidFill>
                  <a:srgbClr val="008000"/>
                </a:solidFill>
                <a:latin typeface="Fira Code"/>
              </a:rPr>
              <a:t>"-l"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1600" dirty="0">
                <a:solidFill>
                  <a:srgbClr val="660099"/>
                </a:solidFill>
                <a:latin typeface="Fira Code"/>
              </a:rPr>
              <a:t>action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=</a:t>
            </a:r>
            <a:r>
              <a:rPr lang="en-US" altLang="en-US" sz="1600" b="1" dirty="0">
                <a:solidFill>
                  <a:srgbClr val="008000"/>
                </a:solidFill>
                <a:latin typeface="Fira Code"/>
              </a:rPr>
              <a:t>"append</a:t>
            </a:r>
            <a:r>
              <a:rPr lang="en-US" altLang="en-US" sz="1600" b="1" dirty="0" smtClean="0">
                <a:solidFill>
                  <a:srgbClr val="008000"/>
                </a:solidFill>
                <a:latin typeface="Fira Code"/>
              </a:rPr>
              <a:t>"</a:t>
            </a:r>
            <a:r>
              <a:rPr lang="en-US" altLang="en-US" sz="1600" dirty="0" smtClean="0">
                <a:solidFill>
                  <a:srgbClr val="000000"/>
                </a:solidFill>
                <a:latin typeface="Fira Code"/>
              </a:rPr>
              <a:t>)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Fira Code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1600" b="1" dirty="0" smtClean="0">
                <a:solidFill>
                  <a:srgbClr val="000080"/>
                </a:solidFill>
                <a:latin typeface="Fira Code"/>
              </a:rPr>
              <a:t>return </a:t>
            </a:r>
            <a:r>
              <a:rPr lang="en-US" altLang="en-US" sz="1600" dirty="0" err="1">
                <a:solidFill>
                  <a:srgbClr val="000000"/>
                </a:solidFill>
                <a:latin typeface="Fira Code"/>
              </a:rPr>
              <a:t>parser.parse_args</a:t>
            </a:r>
            <a:r>
              <a:rPr lang="en-US" altLang="en-US" sz="1600" dirty="0" smtClean="0">
                <a:solidFill>
                  <a:srgbClr val="000000"/>
                </a:solidFill>
                <a:latin typeface="Fira Code"/>
              </a:rPr>
              <a:t>()</a:t>
            </a:r>
          </a:p>
          <a:p>
            <a:pPr marL="0" indent="0" eaLnBrk="0" hangingPunct="0">
              <a:spcBef>
                <a:spcPct val="0"/>
              </a:spcBef>
              <a:buNone/>
            </a:pPr>
            <a:endParaRPr lang="en-US" altLang="en-US" sz="1600" dirty="0">
              <a:solidFill>
                <a:srgbClr val="000000"/>
              </a:solidFill>
              <a:latin typeface="Fira Code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GB" sz="1600" dirty="0" err="1">
                <a:solidFill>
                  <a:srgbClr val="000000"/>
                </a:solidFill>
                <a:latin typeface="Fira Code"/>
              </a:rPr>
              <a:t>a</a:t>
            </a:r>
            <a:r>
              <a:rPr lang="en-GB" sz="1600" dirty="0" err="1" smtClean="0">
                <a:solidFill>
                  <a:srgbClr val="000000"/>
                </a:solidFill>
                <a:latin typeface="Fira Code"/>
              </a:rPr>
              <a:t>rgs</a:t>
            </a:r>
            <a:r>
              <a:rPr lang="en-GB" sz="1600" dirty="0" smtClean="0">
                <a:solidFill>
                  <a:srgbClr val="000000"/>
                </a:solidFill>
                <a:latin typeface="Fira Code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Fira Code"/>
              </a:rPr>
              <a:t>=</a:t>
            </a:r>
            <a:r>
              <a:rPr lang="en-GB" sz="1600" dirty="0" smtClean="0">
                <a:solidFill>
                  <a:srgbClr val="000000"/>
                </a:solidFill>
                <a:latin typeface="Fira Code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Fira Code"/>
              </a:rPr>
              <a:t>parse_arguments</a:t>
            </a:r>
            <a:r>
              <a:rPr lang="en-GB" sz="1600" dirty="0">
                <a:solidFill>
                  <a:srgbClr val="000000"/>
                </a:solidFill>
                <a:latin typeface="Fira Code"/>
              </a:rPr>
              <a:t>()</a:t>
            </a:r>
          </a:p>
          <a:p>
            <a:pPr marL="0" lvl="0" indent="0">
              <a:buNone/>
            </a:pP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inputs = [</a:t>
            </a:r>
            <a:r>
              <a:rPr lang="en-US" altLang="en-US" sz="1600" dirty="0" err="1">
                <a:solidFill>
                  <a:srgbClr val="000000"/>
                </a:solidFill>
                <a:latin typeface="Fira Code"/>
              </a:rPr>
              <a:t>os.fdopen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1600" dirty="0" err="1">
                <a:solidFill>
                  <a:srgbClr val="000080"/>
                </a:solidFill>
                <a:latin typeface="Fira Code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(f), </a:t>
            </a:r>
            <a:r>
              <a:rPr lang="en-US" altLang="en-US" sz="1600" b="1" dirty="0">
                <a:solidFill>
                  <a:srgbClr val="008000"/>
                </a:solidFill>
                <a:latin typeface="Fira Code"/>
              </a:rPr>
              <a:t>'</a:t>
            </a:r>
            <a:r>
              <a:rPr lang="en-US" altLang="en-US" sz="1600" b="1" dirty="0" err="1">
                <a:solidFill>
                  <a:srgbClr val="008000"/>
                </a:solidFill>
                <a:latin typeface="Fira Code"/>
              </a:rPr>
              <a:t>rb</a:t>
            </a:r>
            <a:r>
              <a:rPr lang="en-US" altLang="en-US" sz="1600" b="1" dirty="0">
                <a:solidFill>
                  <a:srgbClr val="008000"/>
                </a:solidFill>
                <a:latin typeface="Fira Code"/>
              </a:rPr>
              <a:t>'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) </a:t>
            </a:r>
            <a:r>
              <a:rPr lang="en-US" altLang="en-US" sz="1600" b="1" dirty="0">
                <a:solidFill>
                  <a:srgbClr val="000080"/>
                </a:solidFill>
                <a:latin typeface="Fira Code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f </a:t>
            </a:r>
            <a:r>
              <a:rPr lang="en-US" altLang="en-US" sz="1600" b="1" dirty="0">
                <a:solidFill>
                  <a:srgbClr val="000080"/>
                </a:solidFill>
                <a:latin typeface="Fira Code"/>
              </a:rPr>
              <a:t>in </a:t>
            </a:r>
            <a:r>
              <a:rPr lang="en-US" altLang="en-US" sz="1600" dirty="0" err="1">
                <a:solidFill>
                  <a:srgbClr val="000000"/>
                </a:solidFill>
                <a:latin typeface="Fira Code"/>
              </a:rPr>
              <a:t>args.inputs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]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Data = </a:t>
            </a:r>
            <a:r>
              <a:rPr lang="en-US" altLang="en-US" sz="1600" dirty="0" err="1">
                <a:solidFill>
                  <a:srgbClr val="000000"/>
                </a:solidFill>
                <a:latin typeface="Fira Code"/>
              </a:rPr>
              <a:t>np.fromfile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(inputs[</a:t>
            </a:r>
            <a:r>
              <a:rPr lang="en-US" altLang="en-US" sz="1600" dirty="0">
                <a:solidFill>
                  <a:srgbClr val="0000FF"/>
                </a:solidFill>
                <a:latin typeface="Fira Code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], </a:t>
            </a:r>
            <a:r>
              <a:rPr lang="en-US" altLang="en-US" sz="1600" dirty="0" err="1">
                <a:solidFill>
                  <a:srgbClr val="660099"/>
                </a:solidFill>
                <a:latin typeface="Fira Code"/>
              </a:rPr>
              <a:t>dtype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=</a:t>
            </a:r>
            <a:r>
              <a:rPr lang="en-US" altLang="en-US" sz="1600" b="1" dirty="0">
                <a:solidFill>
                  <a:srgbClr val="008000"/>
                </a:solidFill>
                <a:latin typeface="Fira Code"/>
              </a:rPr>
              <a:t>'i2'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1600" dirty="0">
                <a:solidFill>
                  <a:srgbClr val="660099"/>
                </a:solidFill>
                <a:latin typeface="Fira Code"/>
              </a:rPr>
              <a:t>count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=</a:t>
            </a:r>
            <a:r>
              <a:rPr lang="en-US" altLang="en-US" sz="1600" dirty="0">
                <a:solidFill>
                  <a:srgbClr val="0000FF"/>
                </a:solidFill>
                <a:latin typeface="Fira Code"/>
              </a:rPr>
              <a:t>40960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)</a:t>
            </a:r>
            <a:r>
              <a:rPr lang="en-US" altLang="en-US" sz="1600" b="1" dirty="0">
                <a:solidFill>
                  <a:srgbClr val="008000"/>
                </a:solidFill>
                <a:latin typeface="Fira Code"/>
              </a:rPr>
              <a:t> #stream </a:t>
            </a:r>
            <a:r>
              <a:rPr lang="en-US" altLang="en-US" sz="1600" b="1" dirty="0" smtClean="0">
                <a:solidFill>
                  <a:srgbClr val="008000"/>
                </a:solidFill>
                <a:latin typeface="Fira Code"/>
              </a:rPr>
              <a:t>data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1600" dirty="0" err="1" smtClean="0">
                <a:solidFill>
                  <a:srgbClr val="000000"/>
                </a:solidFill>
                <a:latin typeface="Fira Code"/>
              </a:rPr>
              <a:t>DataResult</a:t>
            </a:r>
            <a:r>
              <a:rPr lang="en-US" altLang="en-US" sz="1600" dirty="0" smtClean="0">
                <a:solidFill>
                  <a:srgbClr val="000000"/>
                </a:solidFill>
                <a:latin typeface="Fira Code"/>
              </a:rPr>
              <a:t> = Data*2</a:t>
            </a:r>
            <a:r>
              <a:rPr lang="en-US" altLang="en-US" sz="1600" b="1" dirty="0">
                <a:solidFill>
                  <a:srgbClr val="008000"/>
                </a:solidFill>
                <a:latin typeface="Fira Code"/>
              </a:rPr>
              <a:t> </a:t>
            </a:r>
            <a:r>
              <a:rPr lang="en-US" altLang="en-US" sz="1600" b="1" dirty="0" smtClean="0">
                <a:solidFill>
                  <a:srgbClr val="008000"/>
                </a:solidFill>
                <a:latin typeface="Fira Code"/>
              </a:rPr>
              <a:t>#some operation on </a:t>
            </a:r>
            <a:r>
              <a:rPr lang="en-US" altLang="en-US" sz="1600" b="1" dirty="0">
                <a:solidFill>
                  <a:srgbClr val="008000"/>
                </a:solidFill>
                <a:latin typeface="Fira Code"/>
              </a:rPr>
              <a:t>data</a:t>
            </a:r>
            <a:endParaRPr lang="en-US" altLang="en-US" sz="1600" dirty="0">
              <a:solidFill>
                <a:srgbClr val="000000"/>
              </a:solidFill>
              <a:latin typeface="Fira Code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outputs = [</a:t>
            </a:r>
            <a:r>
              <a:rPr lang="en-US" altLang="en-US" sz="1600" dirty="0" err="1">
                <a:solidFill>
                  <a:srgbClr val="000000"/>
                </a:solidFill>
                <a:latin typeface="Fira Code"/>
              </a:rPr>
              <a:t>os.fdopen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1600" dirty="0" err="1">
                <a:solidFill>
                  <a:srgbClr val="000080"/>
                </a:solidFill>
                <a:latin typeface="Fira Code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(f), </a:t>
            </a:r>
            <a:r>
              <a:rPr lang="en-US" altLang="en-US" sz="1600" b="1" dirty="0">
                <a:solidFill>
                  <a:srgbClr val="008000"/>
                </a:solidFill>
                <a:latin typeface="Fira Code"/>
              </a:rPr>
              <a:t>'</a:t>
            </a:r>
            <a:r>
              <a:rPr lang="en-US" altLang="en-US" sz="1600" b="1" dirty="0" err="1">
                <a:solidFill>
                  <a:srgbClr val="008000"/>
                </a:solidFill>
                <a:latin typeface="Fira Code"/>
              </a:rPr>
              <a:t>wb</a:t>
            </a:r>
            <a:r>
              <a:rPr lang="en-US" altLang="en-US" sz="1600" b="1" dirty="0">
                <a:solidFill>
                  <a:srgbClr val="008000"/>
                </a:solidFill>
                <a:latin typeface="Fira Code"/>
              </a:rPr>
              <a:t>'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) </a:t>
            </a:r>
            <a:r>
              <a:rPr lang="en-US" altLang="en-US" sz="1600" b="1" dirty="0">
                <a:solidFill>
                  <a:srgbClr val="000080"/>
                </a:solidFill>
                <a:latin typeface="Fira Code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f </a:t>
            </a:r>
            <a:r>
              <a:rPr lang="en-US" altLang="en-US" sz="1600" b="1" dirty="0">
                <a:solidFill>
                  <a:srgbClr val="000080"/>
                </a:solidFill>
                <a:latin typeface="Fira Code"/>
              </a:rPr>
              <a:t>in </a:t>
            </a:r>
            <a:r>
              <a:rPr lang="en-US" altLang="en-US" sz="1600" dirty="0" err="1">
                <a:solidFill>
                  <a:srgbClr val="000000"/>
                </a:solidFill>
                <a:latin typeface="Fira Code"/>
              </a:rPr>
              <a:t>args.outputs</a:t>
            </a:r>
            <a:r>
              <a:rPr lang="en-US" altLang="en-US" sz="1600" dirty="0" smtClean="0">
                <a:solidFill>
                  <a:srgbClr val="000000"/>
                </a:solidFill>
                <a:latin typeface="Fira Code"/>
              </a:rPr>
              <a:t>]</a:t>
            </a:r>
            <a:endParaRPr lang="en-US" altLang="en-US" sz="1600" dirty="0">
              <a:solidFill>
                <a:srgbClr val="000000"/>
              </a:solidFill>
              <a:latin typeface="Fira Code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outputs[</a:t>
            </a:r>
            <a:r>
              <a:rPr lang="en-US" altLang="en-US" sz="1600" dirty="0">
                <a:solidFill>
                  <a:srgbClr val="0000FF"/>
                </a:solidFill>
                <a:latin typeface="Fira Code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].write(</a:t>
            </a:r>
            <a:r>
              <a:rPr lang="en-US" altLang="en-US" sz="1600" dirty="0" err="1">
                <a:solidFill>
                  <a:srgbClr val="000000"/>
                </a:solidFill>
                <a:latin typeface="Fira Code"/>
              </a:rPr>
              <a:t>DataResult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)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altLang="en-US" sz="1600" b="1" dirty="0">
                <a:solidFill>
                  <a:srgbClr val="000080"/>
                </a:solidFill>
                <a:latin typeface="Fira Code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f </a:t>
            </a:r>
            <a:r>
              <a:rPr lang="en-US" altLang="en-US" sz="1600" b="1" dirty="0">
                <a:solidFill>
                  <a:srgbClr val="000080"/>
                </a:solidFill>
                <a:latin typeface="Fira Code"/>
              </a:rPr>
              <a:t>in </a:t>
            </a:r>
            <a:r>
              <a:rPr lang="en-US" altLang="en-US" sz="1600" dirty="0" err="1">
                <a:solidFill>
                  <a:srgbClr val="000000"/>
                </a:solidFill>
                <a:latin typeface="Fira Code"/>
              </a:rPr>
              <a:t>logfiles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Fira Code"/>
              </a:rPr>
            </a:b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Fira Code"/>
              </a:rPr>
              <a:t>f.write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Fira Code"/>
              </a:rPr>
              <a:t>someData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 + </a:t>
            </a:r>
            <a:r>
              <a:rPr lang="en-US" altLang="en-US" sz="1600" b="1" dirty="0">
                <a:solidFill>
                  <a:srgbClr val="008000"/>
                </a:solidFill>
                <a:latin typeface="Fira Code"/>
              </a:rPr>
              <a:t>"</a:t>
            </a:r>
            <a:r>
              <a:rPr lang="en-US" altLang="en-US" sz="1600" b="1" dirty="0">
                <a:solidFill>
                  <a:srgbClr val="000080"/>
                </a:solidFill>
                <a:latin typeface="Fira Code"/>
              </a:rPr>
              <a:t>\n</a:t>
            </a:r>
            <a:r>
              <a:rPr lang="en-US" altLang="en-US" sz="1600" b="1" dirty="0">
                <a:solidFill>
                  <a:srgbClr val="008000"/>
                </a:solidFill>
                <a:latin typeface="Fira Code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)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7521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 l="-5000" t="4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990861" y="4536830"/>
            <a:ext cx="2074985" cy="1613877"/>
          </a:xfrm>
          <a:prstGeom prst="rect">
            <a:avLst/>
          </a:prstGeom>
          <a:solidFill>
            <a:srgbClr val="F8F8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How Setup Your Pi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22942" y="2501525"/>
            <a:ext cx="1516185" cy="1508369"/>
          </a:xfrm>
          <a:prstGeom prst="rect">
            <a:avLst/>
          </a:prstGeom>
          <a:solidFill>
            <a:schemeClr val="bg2">
              <a:lumMod val="60000"/>
              <a:lumOff val="40000"/>
              <a:alpha val="6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How to Write Your Code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448061" y="2877660"/>
            <a:ext cx="1617785" cy="1148860"/>
          </a:xfrm>
          <a:prstGeom prst="rect">
            <a:avLst/>
          </a:prstGeom>
          <a:solidFill>
            <a:srgbClr val="F8F8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How to connect Modules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448060" y="2877660"/>
            <a:ext cx="1695940" cy="1148860"/>
          </a:xfrm>
          <a:prstGeom prst="rect">
            <a:avLst/>
          </a:prstGeom>
          <a:solidFill>
            <a:schemeClr val="bg2">
              <a:lumMod val="40000"/>
              <a:lumOff val="60000"/>
              <a:alpha val="3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How to connect Modules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602522" y="5352082"/>
            <a:ext cx="1617785" cy="1148860"/>
          </a:xfrm>
          <a:prstGeom prst="rect">
            <a:avLst/>
          </a:prstGeom>
          <a:solidFill>
            <a:schemeClr val="bg2">
              <a:lumMod val="40000"/>
              <a:lumOff val="60000"/>
              <a:alpha val="6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How to write a Module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20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XML to connect 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3" y="1590040"/>
            <a:ext cx="8229600" cy="4525963"/>
          </a:xfrm>
        </p:spPr>
        <p:txBody>
          <a:bodyPr/>
          <a:lstStyle/>
          <a:p>
            <a:r>
              <a:rPr lang="en-US" sz="1800" dirty="0" smtClean="0"/>
              <a:t>Network</a:t>
            </a:r>
          </a:p>
          <a:p>
            <a:pPr lvl="1"/>
            <a:r>
              <a:rPr lang="en-US" sz="1600" dirty="0" smtClean="0"/>
              <a:t>Node-1</a:t>
            </a:r>
          </a:p>
          <a:p>
            <a:pPr lvl="2"/>
            <a:r>
              <a:rPr lang="en-US" sz="1400" dirty="0" smtClean="0"/>
              <a:t>Block-A</a:t>
            </a:r>
          </a:p>
          <a:p>
            <a:pPr lvl="3"/>
            <a:r>
              <a:rPr lang="en-US" sz="1200" dirty="0" smtClean="0"/>
              <a:t>Input ports</a:t>
            </a:r>
          </a:p>
          <a:p>
            <a:pPr lvl="3"/>
            <a:r>
              <a:rPr lang="en-US" sz="1200" dirty="0" smtClean="0"/>
              <a:t>Output ports</a:t>
            </a:r>
          </a:p>
          <a:p>
            <a:pPr lvl="3"/>
            <a:r>
              <a:rPr lang="en-US" sz="1200" dirty="0" smtClean="0"/>
              <a:t>Configuration</a:t>
            </a:r>
          </a:p>
          <a:p>
            <a:pPr lvl="3"/>
            <a:r>
              <a:rPr lang="en-US" sz="1200" dirty="0" smtClean="0"/>
              <a:t>Log files</a:t>
            </a:r>
          </a:p>
          <a:p>
            <a:pPr lvl="2"/>
            <a:r>
              <a:rPr lang="en-US" sz="1400" dirty="0" smtClean="0"/>
              <a:t>Block-B</a:t>
            </a:r>
            <a:endParaRPr lang="en-US" sz="1400" dirty="0"/>
          </a:p>
          <a:p>
            <a:pPr lvl="3"/>
            <a:r>
              <a:rPr lang="en-US" sz="1200" dirty="0"/>
              <a:t>Input ports</a:t>
            </a:r>
          </a:p>
          <a:p>
            <a:pPr lvl="3"/>
            <a:r>
              <a:rPr lang="en-US" sz="1200" dirty="0"/>
              <a:t>Output ports</a:t>
            </a:r>
          </a:p>
          <a:p>
            <a:pPr lvl="3"/>
            <a:r>
              <a:rPr lang="en-US" sz="1200" dirty="0"/>
              <a:t>Configuration</a:t>
            </a:r>
          </a:p>
          <a:p>
            <a:pPr lvl="3"/>
            <a:r>
              <a:rPr lang="en-US" sz="1200" dirty="0"/>
              <a:t>Log files</a:t>
            </a:r>
          </a:p>
          <a:p>
            <a:pPr lvl="2"/>
            <a:endParaRPr lang="en-US" sz="1400" dirty="0" smtClean="0"/>
          </a:p>
          <a:p>
            <a:pPr lvl="1"/>
            <a:r>
              <a:rPr lang="en-US" sz="1600" dirty="0" smtClean="0"/>
              <a:t>Node-2</a:t>
            </a:r>
            <a:endParaRPr lang="en-US" sz="1600" dirty="0"/>
          </a:p>
          <a:p>
            <a:pPr lvl="2"/>
            <a:r>
              <a:rPr lang="en-US" sz="1400" dirty="0" smtClean="0"/>
              <a:t>Block-C</a:t>
            </a:r>
            <a:endParaRPr lang="en-US" sz="1400" dirty="0"/>
          </a:p>
          <a:p>
            <a:pPr lvl="3"/>
            <a:r>
              <a:rPr lang="en-US" sz="1200" dirty="0"/>
              <a:t>Input ports</a:t>
            </a:r>
          </a:p>
          <a:p>
            <a:pPr lvl="3"/>
            <a:r>
              <a:rPr lang="en-US" sz="1200" dirty="0"/>
              <a:t>Output ports</a:t>
            </a:r>
          </a:p>
          <a:p>
            <a:pPr lvl="3"/>
            <a:r>
              <a:rPr lang="en-US" sz="1200" dirty="0"/>
              <a:t>Configuration</a:t>
            </a:r>
          </a:p>
          <a:p>
            <a:pPr lvl="3"/>
            <a:r>
              <a:rPr lang="en-US" sz="1200" dirty="0"/>
              <a:t>Log files</a:t>
            </a:r>
            <a:endParaRPr lang="en-GB" sz="1200" dirty="0"/>
          </a:p>
          <a:p>
            <a:pPr lvl="1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31110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3785675" y="1809555"/>
            <a:ext cx="1211690" cy="4149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Network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996653" y="2659563"/>
            <a:ext cx="859246" cy="4149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Node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467" y="4574178"/>
            <a:ext cx="771778" cy="4149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Ports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432051" y="4574178"/>
            <a:ext cx="1044472" cy="4149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Params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185128" y="2867024"/>
            <a:ext cx="859246" cy="4149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Node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1" name="Straight Connector 10"/>
          <p:cNvCxnSpPr>
            <a:stCxn id="4" idx="4"/>
            <a:endCxn id="5" idx="0"/>
          </p:cNvCxnSpPr>
          <p:nvPr/>
        </p:nvCxnSpPr>
        <p:spPr bwMode="auto">
          <a:xfrm flipH="1">
            <a:off x="2426276" y="2224476"/>
            <a:ext cx="1965244" cy="4350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>
            <a:stCxn id="4" idx="4"/>
            <a:endCxn id="8" idx="0"/>
          </p:cNvCxnSpPr>
          <p:nvPr/>
        </p:nvCxnSpPr>
        <p:spPr bwMode="auto">
          <a:xfrm>
            <a:off x="4391520" y="2224476"/>
            <a:ext cx="3223231" cy="6425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8" idx="4"/>
            <a:endCxn id="45" idx="0"/>
          </p:cNvCxnSpPr>
          <p:nvPr/>
        </p:nvCxnSpPr>
        <p:spPr bwMode="auto">
          <a:xfrm>
            <a:off x="7614751" y="3281945"/>
            <a:ext cx="0" cy="4484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23972" y="5142992"/>
            <a:ext cx="45028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I/P</a:t>
            </a:r>
          </a:p>
          <a:p>
            <a:r>
              <a:rPr lang="en-GB" sz="1100" dirty="0" smtClean="0"/>
              <a:t>O/P</a:t>
            </a:r>
            <a:endParaRPr lang="en-GB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1510031" y="5142991"/>
            <a:ext cx="106438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Logs</a:t>
            </a:r>
          </a:p>
          <a:p>
            <a:pPr algn="ctr"/>
            <a:r>
              <a:rPr lang="en-GB" sz="1100" dirty="0" smtClean="0"/>
              <a:t>Configuration</a:t>
            </a:r>
            <a:endParaRPr lang="en-GB" sz="1100" dirty="0"/>
          </a:p>
        </p:txBody>
      </p:sp>
      <p:sp>
        <p:nvSpPr>
          <p:cNvPr id="19" name="Oval 18"/>
          <p:cNvSpPr/>
          <p:nvPr/>
        </p:nvSpPr>
        <p:spPr bwMode="auto">
          <a:xfrm>
            <a:off x="3251697" y="3730397"/>
            <a:ext cx="1418983" cy="4149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Algorithm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15919" y="3721958"/>
            <a:ext cx="1418983" cy="4149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Algorithm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959811" y="4574178"/>
            <a:ext cx="771778" cy="4149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Ports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387395" y="4574178"/>
            <a:ext cx="1044472" cy="4149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Params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79316" y="5142992"/>
            <a:ext cx="45028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I/P</a:t>
            </a:r>
          </a:p>
          <a:p>
            <a:r>
              <a:rPr lang="en-GB" sz="1100" dirty="0" smtClean="0"/>
              <a:t>O/P</a:t>
            </a:r>
            <a:endParaRPr lang="en-GB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474565" y="5142991"/>
            <a:ext cx="106438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Logs</a:t>
            </a:r>
          </a:p>
          <a:p>
            <a:pPr algn="ctr"/>
            <a:r>
              <a:rPr lang="en-GB" sz="1100" dirty="0" smtClean="0"/>
              <a:t>Configuration</a:t>
            </a:r>
            <a:endParaRPr lang="en-GB" sz="1100" dirty="0"/>
          </a:p>
        </p:txBody>
      </p:sp>
      <p:cxnSp>
        <p:nvCxnSpPr>
          <p:cNvPr id="27" name="Straight Connector 26"/>
          <p:cNvCxnSpPr>
            <a:stCxn id="5" idx="4"/>
            <a:endCxn id="20" idx="0"/>
          </p:cNvCxnSpPr>
          <p:nvPr/>
        </p:nvCxnSpPr>
        <p:spPr bwMode="auto">
          <a:xfrm flipH="1">
            <a:off x="1225411" y="3074484"/>
            <a:ext cx="1200865" cy="6474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>
            <a:stCxn id="5" idx="4"/>
            <a:endCxn id="19" idx="0"/>
          </p:cNvCxnSpPr>
          <p:nvPr/>
        </p:nvCxnSpPr>
        <p:spPr bwMode="auto">
          <a:xfrm>
            <a:off x="2426276" y="3074484"/>
            <a:ext cx="1534913" cy="6559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>
            <a:stCxn id="19" idx="4"/>
            <a:endCxn id="24" idx="0"/>
          </p:cNvCxnSpPr>
          <p:nvPr/>
        </p:nvCxnSpPr>
        <p:spPr bwMode="auto">
          <a:xfrm>
            <a:off x="3961189" y="4145318"/>
            <a:ext cx="948442" cy="4288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>
            <a:stCxn id="20" idx="4"/>
            <a:endCxn id="7" idx="0"/>
          </p:cNvCxnSpPr>
          <p:nvPr/>
        </p:nvCxnSpPr>
        <p:spPr bwMode="auto">
          <a:xfrm>
            <a:off x="1225411" y="4136879"/>
            <a:ext cx="728876" cy="4372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>
            <a:stCxn id="20" idx="4"/>
            <a:endCxn id="6" idx="0"/>
          </p:cNvCxnSpPr>
          <p:nvPr/>
        </p:nvCxnSpPr>
        <p:spPr bwMode="auto">
          <a:xfrm flipH="1">
            <a:off x="390356" y="4136879"/>
            <a:ext cx="835055" cy="4372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>
            <a:stCxn id="19" idx="4"/>
            <a:endCxn id="23" idx="0"/>
          </p:cNvCxnSpPr>
          <p:nvPr/>
        </p:nvCxnSpPr>
        <p:spPr bwMode="auto">
          <a:xfrm flipH="1">
            <a:off x="3345700" y="4145318"/>
            <a:ext cx="615489" cy="4288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Oval 44"/>
          <p:cNvSpPr/>
          <p:nvPr/>
        </p:nvSpPr>
        <p:spPr bwMode="auto">
          <a:xfrm>
            <a:off x="6905259" y="3730397"/>
            <a:ext cx="1418983" cy="4149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Algorithm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6613373" y="4574178"/>
            <a:ext cx="771778" cy="4149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Ports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7882337" y="4574178"/>
            <a:ext cx="1044472" cy="4149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Params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32878" y="5142992"/>
            <a:ext cx="45028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I/P</a:t>
            </a:r>
          </a:p>
          <a:p>
            <a:r>
              <a:rPr lang="en-GB" sz="1100" dirty="0" smtClean="0"/>
              <a:t>O/P</a:t>
            </a:r>
            <a:endParaRPr lang="en-GB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8040957" y="5142992"/>
            <a:ext cx="1044472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Logs</a:t>
            </a:r>
          </a:p>
          <a:p>
            <a:pPr algn="ctr"/>
            <a:r>
              <a:rPr lang="en-GB" sz="1100" dirty="0" smtClean="0"/>
              <a:t>Configuration</a:t>
            </a:r>
            <a:endParaRPr lang="en-GB" sz="1100" dirty="0"/>
          </a:p>
        </p:txBody>
      </p:sp>
      <p:cxnSp>
        <p:nvCxnSpPr>
          <p:cNvPr id="50" name="Straight Connector 49"/>
          <p:cNvCxnSpPr>
            <a:stCxn id="45" idx="4"/>
            <a:endCxn id="47" idx="0"/>
          </p:cNvCxnSpPr>
          <p:nvPr/>
        </p:nvCxnSpPr>
        <p:spPr bwMode="auto">
          <a:xfrm>
            <a:off x="7614751" y="4145318"/>
            <a:ext cx="789822" cy="4288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stCxn id="45" idx="4"/>
            <a:endCxn id="46" idx="0"/>
          </p:cNvCxnSpPr>
          <p:nvPr/>
        </p:nvCxnSpPr>
        <p:spPr bwMode="auto">
          <a:xfrm flipH="1">
            <a:off x="6999262" y="4145318"/>
            <a:ext cx="615489" cy="4288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5727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XML to connect Modules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814943"/>
            <a:ext cx="8229600" cy="260319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811763" y="2127380"/>
            <a:ext cx="1054359" cy="28644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811763" y="3272758"/>
            <a:ext cx="1054359" cy="1719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146041" y="2341984"/>
            <a:ext cx="1073020" cy="31864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2155098" y="3452327"/>
            <a:ext cx="1164130" cy="20761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6615405" y="2341984"/>
            <a:ext cx="811762" cy="29884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6604839" y="3452327"/>
            <a:ext cx="663708" cy="18781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27718" y="4991878"/>
            <a:ext cx="1460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IP </a:t>
            </a:r>
            <a:r>
              <a:rPr lang="en-US" sz="1600" smtClean="0"/>
              <a:t>of the </a:t>
            </a:r>
            <a:r>
              <a:rPr lang="en-US" sz="1600" dirty="0" smtClean="0"/>
              <a:t>node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1995" y="5566949"/>
            <a:ext cx="2920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Path of executable block code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46808" y="5330432"/>
            <a:ext cx="4737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block code (could be python, java, C, or any exec)</a:t>
            </a:r>
          </a:p>
        </p:txBody>
      </p:sp>
    </p:spTree>
    <p:extLst>
      <p:ext uri="{BB962C8B-B14F-4D97-AF65-F5344CB8AC3E}">
        <p14:creationId xmlns:p14="http://schemas.microsoft.com/office/powerpoint/2010/main" val="4386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your code!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block format: </a:t>
            </a:r>
            <a:r>
              <a:rPr lang="en-GB" sz="2000" dirty="0" smtClean="0"/>
              <a:t>A</a:t>
            </a:r>
            <a:r>
              <a:rPr lang="en-GB" sz="2000" dirty="0"/>
              <a:t> </a:t>
            </a:r>
            <a:r>
              <a:rPr lang="en-GB" sz="2000" i="1" dirty="0"/>
              <a:t>code block</a:t>
            </a:r>
            <a:r>
              <a:rPr lang="en-GB" sz="2000" dirty="0"/>
              <a:t> is a piece </a:t>
            </a:r>
            <a:r>
              <a:rPr lang="en-GB" sz="2000" dirty="0" smtClean="0"/>
              <a:t>of code that </a:t>
            </a:r>
            <a:r>
              <a:rPr lang="en-GB" sz="2000" dirty="0"/>
              <a:t>can be executed as a </a:t>
            </a:r>
            <a:r>
              <a:rPr lang="en-GB" sz="2000" dirty="0" smtClean="0"/>
              <a:t>unit (e.g., script</a:t>
            </a:r>
            <a:r>
              <a:rPr lang="en-GB" sz="2000" dirty="0"/>
              <a:t> </a:t>
            </a:r>
            <a:r>
              <a:rPr lang="en-GB" sz="2000" dirty="0" smtClean="0"/>
              <a:t>or function).</a:t>
            </a:r>
          </a:p>
          <a:p>
            <a:endParaRPr lang="en-US" sz="2000" dirty="0"/>
          </a:p>
          <a:p>
            <a:r>
              <a:rPr lang="en-US" dirty="0"/>
              <a:t>Why </a:t>
            </a:r>
            <a:r>
              <a:rPr lang="en-US" i="1" dirty="0"/>
              <a:t>c</a:t>
            </a:r>
            <a:r>
              <a:rPr lang="en-US" i="1" dirty="0" smtClean="0"/>
              <a:t>ode block</a:t>
            </a:r>
            <a:r>
              <a:rPr lang="en-US" dirty="0" smtClean="0"/>
              <a:t>?</a:t>
            </a:r>
          </a:p>
          <a:p>
            <a:pPr lvl="1"/>
            <a:r>
              <a:rPr lang="de-DE" dirty="0" smtClean="0"/>
              <a:t>Easier to read </a:t>
            </a:r>
            <a:r>
              <a:rPr lang="en-US" dirty="0" smtClean="0"/>
              <a:t>your code</a:t>
            </a:r>
          </a:p>
          <a:p>
            <a:pPr lvl="1"/>
            <a:r>
              <a:rPr lang="en-US" dirty="0" smtClean="0"/>
              <a:t>Easier to change/edit parameters </a:t>
            </a:r>
          </a:p>
          <a:p>
            <a:pPr lvl="1"/>
            <a:r>
              <a:rPr lang="en-US" dirty="0" smtClean="0"/>
              <a:t>Currently, the only way to distribute the algorithm over the Pi’s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For more information about code blocks </a:t>
            </a:r>
            <a:r>
              <a:rPr lang="en-US" dirty="0"/>
              <a:t>in python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docs.python.org/2.0/ref/execframes.html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94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XML to connect Modules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14943"/>
            <a:ext cx="8229600" cy="260319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811763" y="2528596"/>
            <a:ext cx="1343608" cy="2463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811763" y="3657600"/>
            <a:ext cx="1343608" cy="1334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478131" y="2528597"/>
            <a:ext cx="1235453" cy="31769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2491273" y="3598229"/>
            <a:ext cx="1418254" cy="21073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 flipH="1" flipV="1">
            <a:off x="4982547" y="2752532"/>
            <a:ext cx="811763" cy="27352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5794310" y="3892560"/>
            <a:ext cx="139959" cy="15952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0" y="5027874"/>
            <a:ext cx="2464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source/destination nodes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08069" y="5760188"/>
            <a:ext cx="2763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Pipe number of input/output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2878" y="5586107"/>
            <a:ext cx="3017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Input parameters for the blocks</a:t>
            </a:r>
          </a:p>
          <a:p>
            <a:r>
              <a:rPr lang="en-US" sz="1600" dirty="0"/>
              <a:t>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2385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20" y="1566844"/>
            <a:ext cx="7772149" cy="326816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1883508"/>
            <a:ext cx="8366369" cy="1406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2024185"/>
            <a:ext cx="8366369" cy="16412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2176726"/>
            <a:ext cx="8366369" cy="44924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2625969"/>
            <a:ext cx="8366369" cy="35169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2977662"/>
            <a:ext cx="8366369" cy="7580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0" y="3735754"/>
            <a:ext cx="8366369" cy="34206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0" y="4080880"/>
            <a:ext cx="8366369" cy="75997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XML to connect Modules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54603" y="5304496"/>
            <a:ext cx="1064966" cy="392920"/>
            <a:chOff x="1154603" y="5304495"/>
            <a:chExt cx="1139090" cy="671805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154603" y="5304495"/>
              <a:ext cx="1139090" cy="671805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 w="31750" cmpd="tri">
              <a:prstDash val="dash"/>
              <a:miter lim="800000"/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154603" y="5318492"/>
              <a:ext cx="1129004" cy="64381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Read_file</a:t>
              </a:r>
              <a:endPara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3289" y="5691176"/>
            <a:ext cx="1725366" cy="392920"/>
            <a:chOff x="1154603" y="5304495"/>
            <a:chExt cx="1139090" cy="671805"/>
          </a:xfrm>
        </p:grpSpPr>
        <p:sp>
          <p:nvSpPr>
            <p:cNvPr id="15" name="Rectangle 14"/>
            <p:cNvSpPr/>
            <p:nvPr/>
          </p:nvSpPr>
          <p:spPr bwMode="auto">
            <a:xfrm>
              <a:off x="1154603" y="5304495"/>
              <a:ext cx="1139090" cy="671805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 w="31750" cmpd="tri">
              <a:prstDash val="dash"/>
              <a:miter lim="800000"/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154603" y="5318492"/>
              <a:ext cx="1129004" cy="64381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Drift estimator</a:t>
              </a:r>
              <a:endPara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96572" y="5378576"/>
            <a:ext cx="767981" cy="280672"/>
            <a:chOff x="1154603" y="5304495"/>
            <a:chExt cx="1139090" cy="671805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154603" y="5304495"/>
              <a:ext cx="1139090" cy="671805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 w="31750" cmpd="tri">
              <a:prstDash val="dash"/>
              <a:miter lim="800000"/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1154603" y="5318491"/>
              <a:ext cx="1129004" cy="64381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Buffer</a:t>
              </a:r>
              <a:endPara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0" name="Oval 19"/>
          <p:cNvSpPr/>
          <p:nvPr/>
        </p:nvSpPr>
        <p:spPr bwMode="auto">
          <a:xfrm>
            <a:off x="4572000" y="4889713"/>
            <a:ext cx="3794369" cy="158142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20585" y="4889713"/>
            <a:ext cx="2975200" cy="15267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5999" y="494335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Pi-5</a:t>
            </a:r>
            <a:endParaRPr lang="en-GB" dirty="0"/>
          </a:p>
        </p:txBody>
      </p:sp>
      <p:sp>
        <p:nvSpPr>
          <p:cNvPr id="24" name="Freeform 23"/>
          <p:cNvSpPr/>
          <p:nvPr/>
        </p:nvSpPr>
        <p:spPr bwMode="auto">
          <a:xfrm>
            <a:off x="2243015" y="5259494"/>
            <a:ext cx="2555631" cy="265983"/>
          </a:xfrm>
          <a:custGeom>
            <a:avLst/>
            <a:gdLst>
              <a:gd name="connsiteX0" fmla="*/ 0 w 2555631"/>
              <a:gd name="connsiteY0" fmla="*/ 226906 h 265983"/>
              <a:gd name="connsiteX1" fmla="*/ 1133231 w 2555631"/>
              <a:gd name="connsiteY1" fmla="*/ 260 h 265983"/>
              <a:gd name="connsiteX2" fmla="*/ 2555631 w 2555631"/>
              <a:gd name="connsiteY2" fmla="*/ 265983 h 26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5631" h="265983">
                <a:moveTo>
                  <a:pt x="0" y="226906"/>
                </a:moveTo>
                <a:cubicBezTo>
                  <a:pt x="353646" y="110326"/>
                  <a:pt x="707293" y="-6253"/>
                  <a:pt x="1133231" y="260"/>
                </a:cubicBezTo>
                <a:cubicBezTo>
                  <a:pt x="1559169" y="6773"/>
                  <a:pt x="2057400" y="136378"/>
                  <a:pt x="2555631" y="26598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5581199" y="5400170"/>
            <a:ext cx="1328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5586121" y="5653071"/>
            <a:ext cx="1328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150427" y="5804751"/>
            <a:ext cx="1328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150427" y="5964966"/>
            <a:ext cx="1328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7993378" y="5883046"/>
            <a:ext cx="222384" cy="45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4538040" y="52385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82127" y="608409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Pi-6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983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9" grpId="0" animBg="1"/>
      <p:bldP spid="31" grpId="0" animBg="1"/>
      <p:bldP spid="20" grpId="0" animBg="1"/>
      <p:bldP spid="24" grpId="0" animBg="1"/>
      <p:bldP spid="30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XML to connect Modules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20" y="1566844"/>
            <a:ext cx="7772149" cy="326816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154603" y="5304496"/>
            <a:ext cx="1064966" cy="392920"/>
            <a:chOff x="1154603" y="5304495"/>
            <a:chExt cx="1139090" cy="671805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154603" y="5304495"/>
              <a:ext cx="1139090" cy="671805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 w="31750" cmpd="tri">
              <a:prstDash val="dash"/>
              <a:miter lim="800000"/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154603" y="5318492"/>
              <a:ext cx="1129004" cy="64381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Read_file</a:t>
              </a:r>
              <a:endPara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96572" y="5378576"/>
            <a:ext cx="767981" cy="280672"/>
            <a:chOff x="1154603" y="5304495"/>
            <a:chExt cx="1139090" cy="671805"/>
          </a:xfrm>
        </p:grpSpPr>
        <p:sp>
          <p:nvSpPr>
            <p:cNvPr id="33" name="Rectangle 32"/>
            <p:cNvSpPr/>
            <p:nvPr/>
          </p:nvSpPr>
          <p:spPr bwMode="auto">
            <a:xfrm>
              <a:off x="1154603" y="5304495"/>
              <a:ext cx="1139090" cy="671805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 w="31750" cmpd="tri">
              <a:prstDash val="dash"/>
              <a:miter lim="800000"/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154603" y="5318491"/>
              <a:ext cx="1129004" cy="64381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Buffer</a:t>
              </a:r>
              <a:endPara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5" name="Oval 34"/>
          <p:cNvSpPr/>
          <p:nvPr/>
        </p:nvSpPr>
        <p:spPr bwMode="auto">
          <a:xfrm>
            <a:off x="420585" y="4889713"/>
            <a:ext cx="2975200" cy="15267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999" y="494335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Pi-5</a:t>
            </a:r>
            <a:endParaRPr lang="en-GB" dirty="0"/>
          </a:p>
        </p:txBody>
      </p:sp>
      <p:sp>
        <p:nvSpPr>
          <p:cNvPr id="14" name="Freeform 13"/>
          <p:cNvSpPr/>
          <p:nvPr/>
        </p:nvSpPr>
        <p:spPr bwMode="auto">
          <a:xfrm>
            <a:off x="2243015" y="5259494"/>
            <a:ext cx="2555631" cy="265983"/>
          </a:xfrm>
          <a:custGeom>
            <a:avLst/>
            <a:gdLst>
              <a:gd name="connsiteX0" fmla="*/ 0 w 2555631"/>
              <a:gd name="connsiteY0" fmla="*/ 226906 h 265983"/>
              <a:gd name="connsiteX1" fmla="*/ 1133231 w 2555631"/>
              <a:gd name="connsiteY1" fmla="*/ 260 h 265983"/>
              <a:gd name="connsiteX2" fmla="*/ 2555631 w 2555631"/>
              <a:gd name="connsiteY2" fmla="*/ 265983 h 26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5631" h="265983">
                <a:moveTo>
                  <a:pt x="0" y="226906"/>
                </a:moveTo>
                <a:cubicBezTo>
                  <a:pt x="353646" y="110326"/>
                  <a:pt x="707293" y="-6253"/>
                  <a:pt x="1133231" y="260"/>
                </a:cubicBezTo>
                <a:cubicBezTo>
                  <a:pt x="1559169" y="6773"/>
                  <a:pt x="2057400" y="136378"/>
                  <a:pt x="2555631" y="26598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5581199" y="5400170"/>
            <a:ext cx="1328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5586121" y="5653071"/>
            <a:ext cx="1328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Rectangle 41"/>
          <p:cNvSpPr/>
          <p:nvPr/>
        </p:nvSpPr>
        <p:spPr bwMode="auto">
          <a:xfrm>
            <a:off x="312615" y="3754129"/>
            <a:ext cx="8225692" cy="3122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38040" y="52385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283289" y="5691176"/>
            <a:ext cx="1725366" cy="392920"/>
            <a:chOff x="1154603" y="5304495"/>
            <a:chExt cx="1139090" cy="671805"/>
          </a:xfrm>
        </p:grpSpPr>
        <p:sp>
          <p:nvSpPr>
            <p:cNvPr id="46" name="Rectangle 45"/>
            <p:cNvSpPr/>
            <p:nvPr/>
          </p:nvSpPr>
          <p:spPr bwMode="auto">
            <a:xfrm>
              <a:off x="1154603" y="5304495"/>
              <a:ext cx="1139090" cy="671805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 w="31750" cmpd="tri">
              <a:prstDash val="dash"/>
              <a:miter lim="800000"/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1154603" y="5318492"/>
              <a:ext cx="1129004" cy="64381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Drift estimator</a:t>
              </a:r>
              <a:endPara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48" name="Straight Arrow Connector 47"/>
          <p:cNvCxnSpPr/>
          <p:nvPr/>
        </p:nvCxnSpPr>
        <p:spPr bwMode="auto">
          <a:xfrm>
            <a:off x="6150427" y="5804751"/>
            <a:ext cx="1328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6150427" y="5964966"/>
            <a:ext cx="1328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7993378" y="5883046"/>
            <a:ext cx="222384" cy="45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Oval 50"/>
          <p:cNvSpPr/>
          <p:nvPr/>
        </p:nvSpPr>
        <p:spPr bwMode="auto">
          <a:xfrm>
            <a:off x="4572000" y="4889713"/>
            <a:ext cx="3794369" cy="158142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82127" y="608409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Pi-6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17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write an XML for your Topology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12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Framework Overview</a:t>
            </a:r>
            <a:endParaRPr lang="en-GB" dirty="0"/>
          </a:p>
        </p:txBody>
      </p:sp>
      <p:pic>
        <p:nvPicPr>
          <p:cNvPr id="4" name="Bi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40" y="1590675"/>
            <a:ext cx="764691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9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38198" y="3587614"/>
            <a:ext cx="5029199" cy="295465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/>
            </a:r>
            <a:b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f1(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1400" b="1" dirty="0" smtClean="0">
                <a:solidFill>
                  <a:srgbClr val="008000"/>
                </a:solidFill>
                <a:latin typeface="Fira Code"/>
              </a:rPr>
              <a:t>#x</a:t>
            </a:r>
            <a:r>
              <a:rPr lang="en-GB" altLang="en-US" sz="1400" b="1" dirty="0" smtClean="0">
                <a:solidFill>
                  <a:srgbClr val="008000"/>
                </a:solidFill>
                <a:latin typeface="Fira Code"/>
              </a:rPr>
              <a:t> </a:t>
            </a:r>
            <a:r>
              <a:rPr lang="en-GB" altLang="en-US" sz="1400" b="1" dirty="0">
                <a:solidFill>
                  <a:srgbClr val="008000"/>
                </a:solidFill>
                <a:latin typeface="Fira Code"/>
              </a:rPr>
              <a:t>= </a:t>
            </a:r>
            <a:r>
              <a:rPr lang="en-US" altLang="en-US" sz="1400" b="1" dirty="0" smtClean="0">
                <a:solidFill>
                  <a:srgbClr val="008000"/>
                </a:solidFill>
                <a:latin typeface="Fira Code"/>
              </a:rPr>
              <a:t> </a:t>
            </a:r>
            <a:r>
              <a:rPr lang="en-US" altLang="en-US" sz="1400" b="1" dirty="0">
                <a:solidFill>
                  <a:srgbClr val="008000"/>
                </a:solidFill>
                <a:latin typeface="Fira Code"/>
              </a:rPr>
              <a:t>some operation on </a:t>
            </a:r>
            <a:r>
              <a:rPr lang="en-US" altLang="en-US" sz="1400" b="1" dirty="0" err="1" smtClean="0">
                <a:solidFill>
                  <a:srgbClr val="008000"/>
                </a:solidFill>
                <a:latin typeface="Fira Code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return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 smtClean="0">
              <a:solidFill>
                <a:srgbClr val="000080"/>
              </a:solidFill>
              <a:latin typeface="Fira Code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1600" b="1" dirty="0" err="1">
                <a:solidFill>
                  <a:srgbClr val="000080"/>
                </a:solidFill>
                <a:latin typeface="Fira Code"/>
              </a:rPr>
              <a:t>def</a:t>
            </a:r>
            <a:r>
              <a:rPr lang="en-US" altLang="en-US" sz="1600" b="1" dirty="0">
                <a:solidFill>
                  <a:srgbClr val="000080"/>
                </a:solidFill>
                <a:latin typeface="Fira Code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Fira Code"/>
              </a:rPr>
              <a:t>f2(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x</a:t>
            </a:r>
            <a:r>
              <a:rPr lang="en-US" altLang="en-US" sz="1600" dirty="0" smtClean="0">
                <a:solidFill>
                  <a:srgbClr val="000000"/>
                </a:solidFill>
                <a:latin typeface="Fira Code"/>
              </a:rPr>
              <a:t>):</a:t>
            </a:r>
            <a:endParaRPr lang="en-US" altLang="en-US" sz="1600" dirty="0">
              <a:solidFill>
                <a:srgbClr val="000000"/>
              </a:solidFill>
              <a:latin typeface="Fira Code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1400" b="1" dirty="0" smtClean="0">
                <a:solidFill>
                  <a:srgbClr val="008000"/>
                </a:solidFill>
                <a:latin typeface="Fira Code"/>
              </a:rPr>
              <a:t>#y</a:t>
            </a:r>
            <a:r>
              <a:rPr lang="en-GB" altLang="en-US" sz="1400" b="1" dirty="0" smtClean="0">
                <a:solidFill>
                  <a:srgbClr val="008000"/>
                </a:solidFill>
                <a:latin typeface="Fira Code"/>
              </a:rPr>
              <a:t> </a:t>
            </a:r>
            <a:r>
              <a:rPr lang="en-GB" altLang="en-US" sz="1400" b="1" dirty="0">
                <a:solidFill>
                  <a:srgbClr val="008000"/>
                </a:solidFill>
                <a:latin typeface="Fira Code"/>
              </a:rPr>
              <a:t>= </a:t>
            </a:r>
            <a:r>
              <a:rPr lang="en-US" altLang="en-US" sz="1400" b="1" dirty="0" smtClean="0">
                <a:solidFill>
                  <a:srgbClr val="008000"/>
                </a:solidFill>
                <a:latin typeface="Fira Code"/>
              </a:rPr>
              <a:t> </a:t>
            </a:r>
            <a:r>
              <a:rPr lang="en-US" altLang="en-US" sz="1400" b="1" dirty="0">
                <a:solidFill>
                  <a:srgbClr val="008000"/>
                </a:solidFill>
                <a:latin typeface="Fira Code"/>
              </a:rPr>
              <a:t>some operation on x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Fira Code"/>
              </a:rPr>
            </a:b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Fira Code"/>
              </a:rPr>
              <a:t>return </a:t>
            </a:r>
            <a:r>
              <a:rPr lang="en-US" altLang="en-US" sz="1600" dirty="0" smtClean="0">
                <a:solidFill>
                  <a:srgbClr val="000080"/>
                </a:solidFill>
                <a:latin typeface="Fira Code"/>
              </a:rPr>
              <a:t>y</a:t>
            </a:r>
            <a:endParaRPr lang="en-US" altLang="en-US" sz="1600" dirty="0">
              <a:solidFill>
                <a:srgbClr val="000080"/>
              </a:solidFill>
              <a:latin typeface="Fira Co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 smtClean="0">
              <a:solidFill>
                <a:srgbClr val="000080"/>
              </a:solidFill>
              <a:latin typeface="Fira Code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1600" b="1" dirty="0" err="1">
                <a:solidFill>
                  <a:srgbClr val="000080"/>
                </a:solidFill>
                <a:latin typeface="Fira Code"/>
              </a:rPr>
              <a:t>def</a:t>
            </a:r>
            <a:r>
              <a:rPr lang="en-US" altLang="en-US" sz="1600" b="1" dirty="0">
                <a:solidFill>
                  <a:srgbClr val="000080"/>
                </a:solidFill>
                <a:latin typeface="Fira Code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Fira Code"/>
              </a:rPr>
              <a:t>f3(</a:t>
            </a:r>
            <a:r>
              <a:rPr lang="en-US" altLang="en-US" sz="1600" dirty="0" err="1" smtClean="0">
                <a:solidFill>
                  <a:srgbClr val="000000"/>
                </a:solidFill>
                <a:latin typeface="Fira Code"/>
              </a:rPr>
              <a:t>x,y</a:t>
            </a:r>
            <a:r>
              <a:rPr lang="en-US" altLang="en-US" sz="1600" dirty="0" smtClean="0">
                <a:solidFill>
                  <a:srgbClr val="000000"/>
                </a:solidFill>
                <a:latin typeface="Fira Code"/>
              </a:rPr>
              <a:t>):</a:t>
            </a:r>
            <a:endParaRPr lang="en-US" altLang="en-US" sz="1600" dirty="0">
              <a:solidFill>
                <a:srgbClr val="000000"/>
              </a:solidFill>
              <a:latin typeface="Fira Code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1400" b="1" dirty="0" smtClean="0">
                <a:solidFill>
                  <a:srgbClr val="008000"/>
                </a:solidFill>
                <a:latin typeface="Fira Code"/>
              </a:rPr>
              <a:t>#z</a:t>
            </a:r>
            <a:r>
              <a:rPr lang="en-GB" altLang="en-US" sz="1400" b="1" dirty="0" smtClean="0">
                <a:solidFill>
                  <a:srgbClr val="008000"/>
                </a:solidFill>
                <a:latin typeface="Fira Code"/>
              </a:rPr>
              <a:t> </a:t>
            </a:r>
            <a:r>
              <a:rPr lang="en-GB" altLang="en-US" sz="1400" b="1" dirty="0">
                <a:solidFill>
                  <a:srgbClr val="008000"/>
                </a:solidFill>
                <a:latin typeface="Fira Code"/>
              </a:rPr>
              <a:t>= </a:t>
            </a:r>
            <a:r>
              <a:rPr lang="en-US" altLang="en-US" sz="1400" b="1" dirty="0" smtClean="0">
                <a:solidFill>
                  <a:srgbClr val="008000"/>
                </a:solidFill>
                <a:latin typeface="Fira Code"/>
              </a:rPr>
              <a:t> </a:t>
            </a:r>
            <a:r>
              <a:rPr lang="en-US" altLang="en-US" sz="1400" b="1" dirty="0">
                <a:solidFill>
                  <a:srgbClr val="008000"/>
                </a:solidFill>
                <a:latin typeface="Fira Code"/>
              </a:rPr>
              <a:t>some operation on </a:t>
            </a:r>
            <a:r>
              <a:rPr lang="en-US" altLang="en-US" sz="1400" b="1" dirty="0" err="1" smtClean="0">
                <a:solidFill>
                  <a:srgbClr val="008000"/>
                </a:solidFill>
                <a:latin typeface="Fira Code"/>
              </a:rPr>
              <a:t>x,y</a:t>
            </a: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Fira Code"/>
              </a:rPr>
            </a:br>
            <a:r>
              <a:rPr lang="en-US" altLang="en-US" sz="1600" dirty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Fira Code"/>
              </a:rPr>
              <a:t>return </a:t>
            </a:r>
            <a:r>
              <a:rPr lang="en-US" altLang="en-US" sz="1600" dirty="0" smtClean="0">
                <a:solidFill>
                  <a:srgbClr val="000080"/>
                </a:solidFill>
                <a:latin typeface="Fira Code"/>
              </a:rPr>
              <a:t>z</a:t>
            </a:r>
            <a:endParaRPr lang="en-US" altLang="en-US" sz="1600" dirty="0">
              <a:solidFill>
                <a:srgbClr val="000080"/>
              </a:solidFill>
              <a:latin typeface="Fira Cod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Block: </a:t>
            </a:r>
            <a:r>
              <a:rPr lang="en-US" smtClean="0"/>
              <a:t>Examples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 bwMode="auto">
              <a:xfrm>
                <a:off x="1744824" y="1903438"/>
                <a:ext cx="1129004" cy="643812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  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GB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4824" y="1903438"/>
                <a:ext cx="1129004" cy="6438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 bwMode="auto">
              <a:xfrm>
                <a:off x="3782007" y="1903438"/>
                <a:ext cx="1129004" cy="643812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    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2</m:t>
                        </m:r>
                      </m:sub>
                    </m:sSub>
                  </m:oMath>
                </a14:m>
                <a:endParaRPr kumimoji="0" lang="en-GB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2007" y="1903438"/>
                <a:ext cx="1129004" cy="6438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 bwMode="auto">
              <a:xfrm>
                <a:off x="5819190" y="1903438"/>
                <a:ext cx="1129004" cy="643812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     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3</m:t>
                        </m:r>
                      </m:sub>
                    </m:sSub>
                  </m:oMath>
                </a14:m>
                <a:endParaRPr kumimoji="0" lang="en-GB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19190" y="1903438"/>
                <a:ext cx="1129004" cy="6438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 bwMode="auto">
          <a:xfrm>
            <a:off x="2873828" y="2225344"/>
            <a:ext cx="908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 bwMode="auto">
          <a:xfrm>
            <a:off x="4911011" y="2225344"/>
            <a:ext cx="908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6" idx="3"/>
          </p:cNvCxnSpPr>
          <p:nvPr/>
        </p:nvCxnSpPr>
        <p:spPr bwMode="auto">
          <a:xfrm>
            <a:off x="6948194" y="2225344"/>
            <a:ext cx="908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endCxn id="4" idx="1"/>
          </p:cNvCxnSpPr>
          <p:nvPr/>
        </p:nvCxnSpPr>
        <p:spPr bwMode="auto">
          <a:xfrm>
            <a:off x="578498" y="2225344"/>
            <a:ext cx="116632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Elbow Connector 20"/>
          <p:cNvCxnSpPr/>
          <p:nvPr/>
        </p:nvCxnSpPr>
        <p:spPr bwMode="auto">
          <a:xfrm>
            <a:off x="3327917" y="2225344"/>
            <a:ext cx="3055775" cy="1040364"/>
          </a:xfrm>
          <a:prstGeom prst="bentConnector3">
            <a:avLst>
              <a:gd name="adj1" fmla="val -6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endCxn id="6" idx="2"/>
          </p:cNvCxnSpPr>
          <p:nvPr/>
        </p:nvCxnSpPr>
        <p:spPr bwMode="auto">
          <a:xfrm flipV="1">
            <a:off x="6383692" y="2547250"/>
            <a:ext cx="0" cy="7184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819259" y="177670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7059882" y="187544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899817" y="1903438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𝑥</m:t>
                    </m:r>
                  </m:oMath>
                </a14:m>
                <a:endParaRPr lang="en-GB" i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817" y="1903438"/>
                <a:ext cx="3792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138300" y="1903438"/>
                <a:ext cx="382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𝑦</m:t>
                    </m:r>
                  </m:oMath>
                </a14:m>
                <a:endParaRPr lang="en-GB" i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00" y="1903438"/>
                <a:ext cx="382605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5355769" y="4108555"/>
            <a:ext cx="3004459" cy="147732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Fira Code"/>
              </a:rPr>
              <a:t>x </a:t>
            </a:r>
            <a:r>
              <a:rPr lang="en-US" altLang="en-US" dirty="0">
                <a:solidFill>
                  <a:schemeClr val="accent2"/>
                </a:solidFill>
                <a:latin typeface="Fira Code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Fira Code"/>
              </a:rPr>
              <a:t> f1 (input</a:t>
            </a:r>
            <a:r>
              <a:rPr lang="en-US" altLang="en-US" dirty="0" smtClean="0">
                <a:solidFill>
                  <a:srgbClr val="000000"/>
                </a:solidFill>
                <a:latin typeface="Fira Code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Fira Co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Fira Code"/>
              </a:rPr>
              <a:t>y</a:t>
            </a:r>
            <a:r>
              <a:rPr lang="en-US" altLang="en-US" dirty="0" smtClean="0">
                <a:solidFill>
                  <a:srgbClr val="000000"/>
                </a:solidFill>
                <a:latin typeface="Fira Code"/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  <a:latin typeface="Fira Code"/>
              </a:rPr>
              <a:t>= </a:t>
            </a:r>
            <a:r>
              <a:rPr lang="en-US" altLang="en-US" dirty="0" smtClean="0">
                <a:solidFill>
                  <a:srgbClr val="000000"/>
                </a:solidFill>
                <a:latin typeface="Fira Code"/>
              </a:rPr>
              <a:t>f2(x)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Fira Co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000000"/>
                </a:solidFill>
                <a:latin typeface="Fira Code"/>
              </a:rPr>
              <a:t>output </a:t>
            </a:r>
            <a:r>
              <a:rPr lang="en-US" altLang="en-US" dirty="0">
                <a:solidFill>
                  <a:schemeClr val="accent2"/>
                </a:solidFill>
                <a:latin typeface="Fira Code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Fira Code"/>
              </a:rPr>
              <a:t> f3(</a:t>
            </a:r>
            <a:r>
              <a:rPr lang="en-US" altLang="en-US" dirty="0" err="1">
                <a:solidFill>
                  <a:srgbClr val="000000"/>
                </a:solidFill>
                <a:latin typeface="Fira Code"/>
              </a:rPr>
              <a:t>y,x</a:t>
            </a:r>
            <a:r>
              <a:rPr lang="en-US" altLang="en-US" dirty="0">
                <a:solidFill>
                  <a:srgbClr val="000000"/>
                </a:solidFill>
                <a:latin typeface="Fira Code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59479" y="326277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</a:rPr>
              <a:t>Blocks</a:t>
            </a:r>
            <a:endParaRPr lang="de-DE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20605" y="375865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connections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91400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43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block: Your code!!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check your code to be in code block format</a:t>
            </a:r>
          </a:p>
          <a:p>
            <a:endParaRPr lang="en-US" dirty="0"/>
          </a:p>
          <a:p>
            <a:r>
              <a:rPr lang="en-US" dirty="0" smtClean="0"/>
              <a:t>If you do not have a code, check the ICA example for source separation</a:t>
            </a:r>
            <a:endParaRPr lang="en-US" dirty="0"/>
          </a:p>
          <a:p>
            <a:pPr marL="0" indent="0" algn="ctr">
              <a:buNone/>
            </a:pPr>
            <a:r>
              <a:rPr lang="en-GB" u="sng" dirty="0" smtClean="0">
                <a:solidFill>
                  <a:schemeClr val="accent2"/>
                </a:solidFill>
              </a:rPr>
              <a:t>p1\</a:t>
            </a:r>
            <a:r>
              <a:rPr lang="en-GB" u="sng" dirty="0" err="1" smtClean="0">
                <a:solidFill>
                  <a:schemeClr val="accent2"/>
                </a:solidFill>
              </a:rPr>
              <a:t>blindSeparation</a:t>
            </a:r>
            <a:endParaRPr lang="en-GB" u="sng" dirty="0">
              <a:solidFill>
                <a:schemeClr val="accent2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39719" y="4015466"/>
            <a:ext cx="8837808" cy="2314843"/>
            <a:chOff x="239719" y="4015466"/>
            <a:chExt cx="8837808" cy="2314843"/>
          </a:xfrm>
        </p:grpSpPr>
        <p:sp>
          <p:nvSpPr>
            <p:cNvPr id="4" name="Rectangle 3"/>
            <p:cNvSpPr/>
            <p:nvPr/>
          </p:nvSpPr>
          <p:spPr bwMode="auto">
            <a:xfrm>
              <a:off x="239719" y="4015466"/>
              <a:ext cx="992968" cy="646331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rgbClr val="003065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Mixed</a:t>
              </a:r>
              <a:r>
                <a:rPr kumimoji="0" lang="en-GB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GB" sz="1800" dirty="0" smtClean="0"/>
                <a:t>signal 1</a:t>
              </a:r>
              <a:endParaRPr kumimoji="0" 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450168" y="4497604"/>
              <a:ext cx="992968" cy="646331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rgbClr val="003065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Cov1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+SVD</a:t>
              </a:r>
              <a:endParaRPr kumimoji="0" 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39719" y="4982514"/>
              <a:ext cx="992968" cy="646331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rgbClr val="003065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dirty="0">
                  <a:latin typeface="Arial" panose="020B0604020202020204" pitchFamily="34" charset="0"/>
                </a:rPr>
                <a:t>Mixed </a:t>
              </a:r>
              <a:r>
                <a:rPr lang="en-GB" dirty="0"/>
                <a:t>signal </a:t>
              </a:r>
              <a:r>
                <a:rPr lang="en-GB" dirty="0" smtClean="0"/>
                <a:t>2</a:t>
              </a:r>
              <a:endParaRPr lang="en-GB" dirty="0"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 bwMode="auto">
                <a:xfrm>
                  <a:off x="2939620" y="4015466"/>
                  <a:ext cx="992968" cy="389979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rgbClr val="003065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√</m:t>
                        </m:r>
                      </m:oMath>
                    </m:oMathPara>
                  </a14:m>
                  <a:endParaRPr kumimoji="0" lang="en-GB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39620" y="4015466"/>
                  <a:ext cx="992968" cy="389979"/>
                </a:xfrm>
                <a:prstGeom prst="rect">
                  <a:avLst/>
                </a:prstGeom>
                <a:blipFill>
                  <a:blip r:embed="rId2"/>
                  <a:stretch>
                    <a:fillRect b="-4545"/>
                  </a:stretch>
                </a:blipFill>
                <a:ln w="12700" cap="flat" cmpd="sng" algn="ctr">
                  <a:solidFill>
                    <a:srgbClr val="003065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 bwMode="auto">
            <a:xfrm>
              <a:off x="3896863" y="4636103"/>
              <a:ext cx="1215446" cy="369332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rgbClr val="003065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panose="020B0604020202020204" pitchFamily="34" charset="0"/>
                </a:rPr>
                <a:t>Whitening</a:t>
              </a:r>
              <a:endParaRPr kumimoji="0" 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 bwMode="auto">
                <a:xfrm>
                  <a:off x="5398450" y="4025789"/>
                  <a:ext cx="992968" cy="369332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rgbClr val="003065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/>
                            </m:d>
                          </m:e>
                          <m: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98450" y="4025789"/>
                  <a:ext cx="99296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 cmpd="sng" algn="ctr">
                  <a:solidFill>
                    <a:srgbClr val="003065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/>
            <p:cNvSpPr/>
            <p:nvPr/>
          </p:nvSpPr>
          <p:spPr bwMode="auto">
            <a:xfrm>
              <a:off x="6613896" y="4495695"/>
              <a:ext cx="1049815" cy="646331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rgbClr val="003065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Cov2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+SVD</a:t>
              </a:r>
              <a:endParaRPr kumimoji="0" 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3" name="Elbow Connector 12"/>
            <p:cNvCxnSpPr>
              <a:stCxn id="4" idx="3"/>
              <a:endCxn id="5" idx="1"/>
            </p:cNvCxnSpPr>
            <p:nvPr/>
          </p:nvCxnSpPr>
          <p:spPr bwMode="auto">
            <a:xfrm>
              <a:off x="1232687" y="4338632"/>
              <a:ext cx="217481" cy="482138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Elbow Connector 14"/>
            <p:cNvCxnSpPr>
              <a:stCxn id="6" idx="3"/>
              <a:endCxn id="5" idx="1"/>
            </p:cNvCxnSpPr>
            <p:nvPr/>
          </p:nvCxnSpPr>
          <p:spPr bwMode="auto">
            <a:xfrm flipV="1">
              <a:off x="1232687" y="4820770"/>
              <a:ext cx="217481" cy="484910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Elbow Connector 17"/>
            <p:cNvCxnSpPr>
              <a:stCxn id="5" idx="3"/>
              <a:endCxn id="7" idx="1"/>
            </p:cNvCxnSpPr>
            <p:nvPr/>
          </p:nvCxnSpPr>
          <p:spPr bwMode="auto">
            <a:xfrm flipV="1">
              <a:off x="2443136" y="4210456"/>
              <a:ext cx="496484" cy="610314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Elbow Connector 20"/>
            <p:cNvCxnSpPr>
              <a:stCxn id="5" idx="3"/>
              <a:endCxn id="8" idx="1"/>
            </p:cNvCxnSpPr>
            <p:nvPr/>
          </p:nvCxnSpPr>
          <p:spPr bwMode="auto">
            <a:xfrm flipV="1">
              <a:off x="2443136" y="4820769"/>
              <a:ext cx="1453727" cy="1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Elbow Connector 24"/>
            <p:cNvCxnSpPr>
              <a:stCxn id="7" idx="3"/>
              <a:endCxn id="8" idx="0"/>
            </p:cNvCxnSpPr>
            <p:nvPr/>
          </p:nvCxnSpPr>
          <p:spPr bwMode="auto">
            <a:xfrm>
              <a:off x="3932588" y="4210456"/>
              <a:ext cx="571998" cy="425647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Elbow Connector 27"/>
            <p:cNvCxnSpPr>
              <a:stCxn id="8" idx="3"/>
              <a:endCxn id="10" idx="1"/>
            </p:cNvCxnSpPr>
            <p:nvPr/>
          </p:nvCxnSpPr>
          <p:spPr bwMode="auto">
            <a:xfrm flipV="1">
              <a:off x="5112309" y="4210455"/>
              <a:ext cx="286141" cy="610314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Elbow Connector 33"/>
            <p:cNvCxnSpPr>
              <a:stCxn id="8" idx="3"/>
              <a:endCxn id="11" idx="1"/>
            </p:cNvCxnSpPr>
            <p:nvPr/>
          </p:nvCxnSpPr>
          <p:spPr bwMode="auto">
            <a:xfrm flipV="1">
              <a:off x="5112309" y="4818861"/>
              <a:ext cx="1501587" cy="1908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Elbow Connector 40"/>
            <p:cNvCxnSpPr>
              <a:stCxn id="10" idx="3"/>
              <a:endCxn id="11" idx="0"/>
            </p:cNvCxnSpPr>
            <p:nvPr/>
          </p:nvCxnSpPr>
          <p:spPr bwMode="auto">
            <a:xfrm>
              <a:off x="6391418" y="4210455"/>
              <a:ext cx="747386" cy="285240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Rectangle 43"/>
            <p:cNvSpPr/>
            <p:nvPr/>
          </p:nvSpPr>
          <p:spPr bwMode="auto">
            <a:xfrm>
              <a:off x="6588957" y="5452502"/>
              <a:ext cx="1108626" cy="646331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rgbClr val="003065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panose="020B0604020202020204" pitchFamily="34" charset="0"/>
                </a:rPr>
                <a:t>Dot product</a:t>
              </a:r>
              <a:endParaRPr kumimoji="0" 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45" name="Elbow Connector 44"/>
            <p:cNvCxnSpPr>
              <a:endCxn id="44" idx="1"/>
            </p:cNvCxnSpPr>
            <p:nvPr/>
          </p:nvCxnSpPr>
          <p:spPr bwMode="auto">
            <a:xfrm rot="16200000" flipH="1">
              <a:off x="5747627" y="4934338"/>
              <a:ext cx="956806" cy="725853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Elbow Connector 48"/>
            <p:cNvCxnSpPr>
              <a:stCxn id="11" idx="2"/>
              <a:endCxn id="44" idx="0"/>
            </p:cNvCxnSpPr>
            <p:nvPr/>
          </p:nvCxnSpPr>
          <p:spPr bwMode="auto">
            <a:xfrm rot="16200000" flipH="1">
              <a:off x="6985799" y="5295031"/>
              <a:ext cx="310476" cy="446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Elbow Connector 54"/>
            <p:cNvCxnSpPr/>
            <p:nvPr/>
          </p:nvCxnSpPr>
          <p:spPr bwMode="auto">
            <a:xfrm>
              <a:off x="7697583" y="5628845"/>
              <a:ext cx="842171" cy="1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" name="Elbow Connector 57"/>
            <p:cNvCxnSpPr/>
            <p:nvPr/>
          </p:nvCxnSpPr>
          <p:spPr bwMode="auto">
            <a:xfrm flipV="1">
              <a:off x="7697583" y="5937643"/>
              <a:ext cx="876043" cy="1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1" name="TextBox 60"/>
            <p:cNvSpPr txBox="1"/>
            <p:nvPr/>
          </p:nvSpPr>
          <p:spPr>
            <a:xfrm>
              <a:off x="8053214" y="5259513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Signal 1</a:t>
              </a:r>
              <a:endParaRPr lang="en-GB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059300" y="5960977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Signal 2</a:t>
              </a:r>
              <a:endParaRPr lang="en-GB" dirty="0"/>
            </a:p>
          </p:txBody>
        </p:sp>
        <p:cxnSp>
          <p:nvCxnSpPr>
            <p:cNvPr id="64" name="Elbow Connector 63"/>
            <p:cNvCxnSpPr/>
            <p:nvPr/>
          </p:nvCxnSpPr>
          <p:spPr bwMode="auto">
            <a:xfrm flipV="1">
              <a:off x="2438979" y="4937408"/>
              <a:ext cx="1453727" cy="1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537" y="3862815"/>
            <a:ext cx="3200031" cy="214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 l="-5000" t="4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990861" y="4536830"/>
            <a:ext cx="2074985" cy="1613877"/>
          </a:xfrm>
          <a:prstGeom prst="rect">
            <a:avLst/>
          </a:prstGeom>
          <a:solidFill>
            <a:srgbClr val="F8F8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How Setup Your Pi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02523" y="5343769"/>
            <a:ext cx="1617785" cy="1148860"/>
          </a:xfrm>
          <a:prstGeom prst="rect">
            <a:avLst/>
          </a:prstGeom>
          <a:solidFill>
            <a:srgbClr val="F8F8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How to write a Module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22942" y="2501525"/>
            <a:ext cx="1516185" cy="1508369"/>
          </a:xfrm>
          <a:prstGeom prst="rect">
            <a:avLst/>
          </a:prstGeom>
          <a:solidFill>
            <a:schemeClr val="bg2">
              <a:lumMod val="60000"/>
              <a:lumOff val="40000"/>
              <a:alpha val="6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How to Write Your Code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448061" y="2877660"/>
            <a:ext cx="1617785" cy="1148860"/>
          </a:xfrm>
          <a:prstGeom prst="rect">
            <a:avLst/>
          </a:prstGeom>
          <a:solidFill>
            <a:srgbClr val="F8F8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How to connect Modules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602522" y="5352082"/>
            <a:ext cx="1617785" cy="1148860"/>
          </a:xfrm>
          <a:prstGeom prst="rect">
            <a:avLst/>
          </a:prstGeom>
          <a:solidFill>
            <a:schemeClr val="bg2">
              <a:lumMod val="40000"/>
              <a:lumOff val="60000"/>
              <a:alpha val="6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How to write a Module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3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377682" y="4058816"/>
            <a:ext cx="1772816" cy="1184988"/>
          </a:xfrm>
          <a:prstGeom prst="rect">
            <a:avLst/>
          </a:prstGeom>
          <a:solidFill>
            <a:schemeClr val="lt1">
              <a:alpha val="81000"/>
            </a:schemeClr>
          </a:solidFill>
          <a:ln w="31750" cmpd="tri">
            <a:prstDash val="dash"/>
            <a:miter lim="800000"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Block on your 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0041"/>
            <a:ext cx="8229600" cy="1946262"/>
          </a:xfrm>
        </p:spPr>
        <p:txBody>
          <a:bodyPr/>
          <a:lstStyle/>
          <a:p>
            <a:r>
              <a:rPr lang="en-US" dirty="0" smtClean="0"/>
              <a:t>When a block (aka Algorithm) run on a Pi, we call it </a:t>
            </a:r>
            <a:r>
              <a:rPr lang="en-US" i="1" u="sng" dirty="0" smtClean="0"/>
              <a:t>module</a:t>
            </a:r>
          </a:p>
          <a:p>
            <a:endParaRPr lang="en-US" i="1" dirty="0"/>
          </a:p>
          <a:p>
            <a:r>
              <a:rPr lang="en-US" dirty="0" smtClean="0"/>
              <a:t>A </a:t>
            </a:r>
            <a:r>
              <a:rPr lang="en-US" i="1" dirty="0" smtClean="0"/>
              <a:t>module: </a:t>
            </a:r>
            <a:r>
              <a:rPr lang="en-US" dirty="0" smtClean="0"/>
              <a:t> encapsulates the block code to </a:t>
            </a:r>
            <a:r>
              <a:rPr lang="en-GB" dirty="0" smtClean="0"/>
              <a:t>bundle</a:t>
            </a:r>
            <a:r>
              <a:rPr lang="en-US" dirty="0" smtClean="0"/>
              <a:t> </a:t>
            </a:r>
            <a:r>
              <a:rPr lang="en-US" i="1" dirty="0" smtClean="0"/>
              <a:t>network parameters </a:t>
            </a:r>
            <a:r>
              <a:rPr lang="en-US" dirty="0" smtClean="0"/>
              <a:t>as well as signal processing parameters  </a:t>
            </a:r>
          </a:p>
          <a:p>
            <a:pPr marL="0" indent="0">
              <a:buNone/>
            </a:pP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 bwMode="auto">
              <a:xfrm>
                <a:off x="3701141" y="4301405"/>
                <a:ext cx="1129004" cy="643812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     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3</m:t>
                        </m:r>
                      </m:sub>
                    </m:sSub>
                  </m:oMath>
                </a14:m>
                <a:endParaRPr kumimoji="0" lang="en-GB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1141" y="4301405"/>
                <a:ext cx="1129004" cy="6438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 bwMode="auto">
          <a:xfrm>
            <a:off x="3289041" y="4292067"/>
            <a:ext cx="177282" cy="23326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289041" y="4814580"/>
            <a:ext cx="177282" cy="23326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064963" y="4525316"/>
            <a:ext cx="177282" cy="23326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4" name="Straight Arrow Connector 13"/>
          <p:cNvCxnSpPr>
            <a:endCxn id="6" idx="2"/>
          </p:cNvCxnSpPr>
          <p:nvPr/>
        </p:nvCxnSpPr>
        <p:spPr bwMode="auto">
          <a:xfrm>
            <a:off x="2631233" y="4408699"/>
            <a:ext cx="657808" cy="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endCxn id="7" idx="2"/>
          </p:cNvCxnSpPr>
          <p:nvPr/>
        </p:nvCxnSpPr>
        <p:spPr bwMode="auto">
          <a:xfrm>
            <a:off x="2631233" y="4931212"/>
            <a:ext cx="657808" cy="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8" idx="6"/>
          </p:cNvCxnSpPr>
          <p:nvPr/>
        </p:nvCxnSpPr>
        <p:spPr bwMode="auto">
          <a:xfrm flipV="1">
            <a:off x="5242245" y="4641948"/>
            <a:ext cx="673363" cy="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984" y="5411717"/>
            <a:ext cx="338514" cy="407471"/>
          </a:xfrm>
          <a:prstGeom prst="rect">
            <a:avLst/>
          </a:prstGeom>
        </p:spPr>
      </p:pic>
      <p:cxnSp>
        <p:nvCxnSpPr>
          <p:cNvPr id="24" name="Elbow Connector 23"/>
          <p:cNvCxnSpPr>
            <a:stCxn id="5" idx="2"/>
            <a:endCxn id="22" idx="1"/>
          </p:cNvCxnSpPr>
          <p:nvPr/>
        </p:nvCxnSpPr>
        <p:spPr bwMode="auto">
          <a:xfrm rot="16200000" flipH="1">
            <a:off x="4352213" y="5155681"/>
            <a:ext cx="371649" cy="547894"/>
          </a:xfrm>
          <a:prstGeom prst="bentConnector2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352" y="5358820"/>
            <a:ext cx="531845" cy="513265"/>
          </a:xfrm>
          <a:prstGeom prst="rect">
            <a:avLst/>
          </a:prstGeom>
        </p:spPr>
      </p:pic>
      <p:cxnSp>
        <p:nvCxnSpPr>
          <p:cNvPr id="26" name="Elbow Connector 25"/>
          <p:cNvCxnSpPr>
            <a:stCxn id="25" idx="3"/>
          </p:cNvCxnSpPr>
          <p:nvPr/>
        </p:nvCxnSpPr>
        <p:spPr bwMode="auto">
          <a:xfrm flipV="1">
            <a:off x="3900197" y="4965387"/>
            <a:ext cx="188944" cy="650066"/>
          </a:xfrm>
          <a:prstGeom prst="bentConnector2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5242245" y="561545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logs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2694430" y="5494447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</a:t>
            </a:r>
            <a:br>
              <a:rPr lang="en-US" dirty="0" smtClean="0"/>
            </a:br>
            <a:r>
              <a:rPr lang="en-US" dirty="0" smtClean="0"/>
              <a:t>configuration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1942080" y="44572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ports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5311392" y="422403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ports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83809"/>
            <a:ext cx="8229600" cy="172346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Revisit Example 1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 on your Pi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 bwMode="auto">
              <a:xfrm>
                <a:off x="1670418" y="4998061"/>
                <a:ext cx="1129004" cy="643812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  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GB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0418" y="4998061"/>
                <a:ext cx="1129004" cy="6438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 bwMode="auto">
              <a:xfrm>
                <a:off x="3707601" y="4998061"/>
                <a:ext cx="1129004" cy="643812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    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2</m:t>
                        </m:r>
                      </m:sub>
                    </m:sSub>
                  </m:oMath>
                </a14:m>
                <a:endParaRPr kumimoji="0" lang="en-GB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7601" y="4998061"/>
                <a:ext cx="1129004" cy="6438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 bwMode="auto">
              <a:xfrm>
                <a:off x="5744784" y="4998061"/>
                <a:ext cx="1129004" cy="643812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     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3</m:t>
                        </m:r>
                      </m:sub>
                    </m:sSub>
                  </m:oMath>
                </a14:m>
                <a:endParaRPr kumimoji="0" lang="en-GB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4784" y="4998061"/>
                <a:ext cx="1129004" cy="6438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 bwMode="auto">
          <a:xfrm>
            <a:off x="2799422" y="5319967"/>
            <a:ext cx="908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 bwMode="auto">
          <a:xfrm>
            <a:off x="4836605" y="5319967"/>
            <a:ext cx="908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6" idx="3"/>
          </p:cNvCxnSpPr>
          <p:nvPr/>
        </p:nvCxnSpPr>
        <p:spPr bwMode="auto">
          <a:xfrm>
            <a:off x="6873788" y="5319967"/>
            <a:ext cx="908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endCxn id="4" idx="1"/>
          </p:cNvCxnSpPr>
          <p:nvPr/>
        </p:nvCxnSpPr>
        <p:spPr bwMode="auto">
          <a:xfrm>
            <a:off x="504092" y="5319967"/>
            <a:ext cx="116632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Elbow Connector 20"/>
          <p:cNvCxnSpPr/>
          <p:nvPr/>
        </p:nvCxnSpPr>
        <p:spPr bwMode="auto">
          <a:xfrm>
            <a:off x="3253511" y="5319967"/>
            <a:ext cx="3055775" cy="1040364"/>
          </a:xfrm>
          <a:prstGeom prst="bentConnector3">
            <a:avLst>
              <a:gd name="adj1" fmla="val -6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endCxn id="6" idx="2"/>
          </p:cNvCxnSpPr>
          <p:nvPr/>
        </p:nvCxnSpPr>
        <p:spPr bwMode="auto">
          <a:xfrm flipV="1">
            <a:off x="6309286" y="5641873"/>
            <a:ext cx="0" cy="7184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197736" y="490718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InputParam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6985476" y="49700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3697514" y="4984063"/>
            <a:ext cx="1139090" cy="671805"/>
          </a:xfrm>
          <a:prstGeom prst="rect">
            <a:avLst/>
          </a:prstGeom>
          <a:solidFill>
            <a:schemeClr val="lt1">
              <a:alpha val="60000"/>
            </a:schemeClr>
          </a:solidFill>
          <a:ln w="31750" cmpd="tri">
            <a:prstDash val="dash"/>
            <a:miter lim="800000"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673327" y="4998061"/>
            <a:ext cx="1139090" cy="671805"/>
          </a:xfrm>
          <a:prstGeom prst="rect">
            <a:avLst/>
          </a:prstGeom>
          <a:solidFill>
            <a:schemeClr val="lt1">
              <a:alpha val="60000"/>
            </a:schemeClr>
          </a:solidFill>
          <a:ln w="31750" cmpd="tri">
            <a:prstDash val="dash"/>
            <a:miter lim="800000"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754429" y="4983816"/>
            <a:ext cx="1139090" cy="671805"/>
          </a:xfrm>
          <a:prstGeom prst="rect">
            <a:avLst/>
          </a:prstGeom>
          <a:solidFill>
            <a:schemeClr val="lt1">
              <a:alpha val="60000"/>
            </a:schemeClr>
          </a:solidFill>
          <a:ln w="31750" cmpd="tri">
            <a:prstDash val="dash"/>
            <a:miter lim="800000"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1887" y="4970068"/>
            <a:ext cx="284052" cy="30777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1</a:t>
            </a:r>
            <a:endParaRPr lang="en-GB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839901" y="4977803"/>
            <a:ext cx="284052" cy="30777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1</a:t>
            </a:r>
            <a:endParaRPr lang="en-GB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323974" y="5672298"/>
            <a:ext cx="284052" cy="30777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1</a:t>
            </a:r>
            <a:endParaRPr lang="en-GB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861685" y="4968745"/>
            <a:ext cx="284052" cy="30777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42811" y="4968744"/>
            <a:ext cx="284052" cy="30777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 bwMode="auto">
              <a:xfrm>
                <a:off x="1598756" y="2753400"/>
                <a:ext cx="1129004" cy="643812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  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GB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8756" y="2753400"/>
                <a:ext cx="1129004" cy="6438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 bwMode="auto">
              <a:xfrm>
                <a:off x="3635939" y="2753400"/>
                <a:ext cx="1129004" cy="643812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    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2</m:t>
                        </m:r>
                      </m:sub>
                    </m:sSub>
                  </m:oMath>
                </a14:m>
                <a:endParaRPr kumimoji="0" lang="en-GB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939" y="2753400"/>
                <a:ext cx="1129004" cy="6438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 bwMode="auto">
              <a:xfrm>
                <a:off x="5673122" y="2753400"/>
                <a:ext cx="1129004" cy="643812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     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3</m:t>
                        </m:r>
                      </m:sub>
                    </m:sSub>
                  </m:oMath>
                </a14:m>
                <a:endParaRPr kumimoji="0" lang="en-GB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73122" y="2753400"/>
                <a:ext cx="1129004" cy="6438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>
            <a:stCxn id="31" idx="3"/>
            <a:endCxn id="37" idx="1"/>
          </p:cNvCxnSpPr>
          <p:nvPr/>
        </p:nvCxnSpPr>
        <p:spPr bwMode="auto">
          <a:xfrm>
            <a:off x="2727760" y="3075306"/>
            <a:ext cx="908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>
            <a:stCxn id="37" idx="3"/>
            <a:endCxn id="38" idx="1"/>
          </p:cNvCxnSpPr>
          <p:nvPr/>
        </p:nvCxnSpPr>
        <p:spPr bwMode="auto">
          <a:xfrm>
            <a:off x="4764943" y="3075306"/>
            <a:ext cx="908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stCxn id="38" idx="3"/>
          </p:cNvCxnSpPr>
          <p:nvPr/>
        </p:nvCxnSpPr>
        <p:spPr bwMode="auto">
          <a:xfrm>
            <a:off x="6802126" y="3075306"/>
            <a:ext cx="908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endCxn id="31" idx="1"/>
          </p:cNvCxnSpPr>
          <p:nvPr/>
        </p:nvCxnSpPr>
        <p:spPr bwMode="auto">
          <a:xfrm>
            <a:off x="432430" y="3075306"/>
            <a:ext cx="116632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Elbow Connector 43"/>
          <p:cNvCxnSpPr/>
          <p:nvPr/>
        </p:nvCxnSpPr>
        <p:spPr bwMode="auto">
          <a:xfrm>
            <a:off x="3181849" y="3075306"/>
            <a:ext cx="3055775" cy="1040364"/>
          </a:xfrm>
          <a:prstGeom prst="bentConnector3">
            <a:avLst>
              <a:gd name="adj1" fmla="val -6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Connector 44"/>
          <p:cNvCxnSpPr>
            <a:endCxn id="38" idx="2"/>
          </p:cNvCxnSpPr>
          <p:nvPr/>
        </p:nvCxnSpPr>
        <p:spPr bwMode="auto">
          <a:xfrm flipV="1">
            <a:off x="6237624" y="3397212"/>
            <a:ext cx="0" cy="7184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673191" y="262666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6913814" y="27254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753749" y="2753400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𝑥</m:t>
                    </m:r>
                  </m:oMath>
                </a14:m>
                <a:endParaRPr lang="en-GB" i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749" y="2753400"/>
                <a:ext cx="3792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992232" y="2753400"/>
                <a:ext cx="382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𝑦</m:t>
                    </m:r>
                  </m:oMath>
                </a14:m>
                <a:endParaRPr lang="en-GB" i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232" y="2753400"/>
                <a:ext cx="382605" cy="369332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9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1/2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0041"/>
            <a:ext cx="8229600" cy="3019282"/>
          </a:xfrm>
        </p:spPr>
        <p:txBody>
          <a:bodyPr/>
          <a:lstStyle/>
          <a:p>
            <a:r>
              <a:rPr lang="en-US" dirty="0" smtClean="0"/>
              <a:t>Input ports : </a:t>
            </a:r>
          </a:p>
          <a:p>
            <a:pPr lvl="1"/>
            <a:r>
              <a:rPr lang="en-US" dirty="0" smtClean="0"/>
              <a:t>Network ports that pass the received data as an input to the block</a:t>
            </a:r>
          </a:p>
          <a:p>
            <a:pPr lvl="1"/>
            <a:r>
              <a:rPr lang="en-US" dirty="0" smtClean="0"/>
              <a:t>Characterized by </a:t>
            </a:r>
            <a:r>
              <a:rPr lang="en-US" u="sng" dirty="0" smtClean="0"/>
              <a:t>source</a:t>
            </a:r>
            <a:r>
              <a:rPr lang="en-US" dirty="0" smtClean="0"/>
              <a:t> Pi’s </a:t>
            </a:r>
            <a:r>
              <a:rPr lang="en-US" i="1" u="sng" dirty="0" smtClean="0"/>
              <a:t>IP address</a:t>
            </a:r>
            <a:r>
              <a:rPr lang="en-US" dirty="0" smtClean="0"/>
              <a:t> and </a:t>
            </a:r>
            <a:r>
              <a:rPr lang="en-US" u="sng" dirty="0" smtClean="0"/>
              <a:t>stream no.</a:t>
            </a:r>
            <a:r>
              <a:rPr lang="en-US" dirty="0" smtClean="0"/>
              <a:t> </a:t>
            </a:r>
            <a:r>
              <a:rPr lang="en-US" u="sng" dirty="0" smtClean="0"/>
              <a:t>(</a:t>
            </a:r>
            <a:r>
              <a:rPr lang="en-US" i="1" u="sng" dirty="0" smtClean="0"/>
              <a:t>Pipe</a:t>
            </a:r>
            <a:r>
              <a:rPr lang="en-US" dirty="0" smtClean="0"/>
              <a:t>)</a:t>
            </a:r>
          </a:p>
          <a:p>
            <a:r>
              <a:rPr lang="en-US" dirty="0" smtClean="0"/>
              <a:t>Output ports:</a:t>
            </a:r>
          </a:p>
          <a:p>
            <a:pPr lvl="1"/>
            <a:r>
              <a:rPr lang="en-US" dirty="0" smtClean="0"/>
              <a:t>Network ports that send the block’s output data to the next Pi</a:t>
            </a:r>
          </a:p>
          <a:p>
            <a:pPr lvl="1"/>
            <a:r>
              <a:rPr lang="en-US" dirty="0"/>
              <a:t>Characterized</a:t>
            </a:r>
            <a:r>
              <a:rPr lang="en-US" dirty="0" smtClean="0"/>
              <a:t> by </a:t>
            </a:r>
            <a:r>
              <a:rPr lang="en-US" u="sng" dirty="0" smtClean="0"/>
              <a:t>destination</a:t>
            </a:r>
            <a:r>
              <a:rPr lang="en-US" dirty="0" smtClean="0"/>
              <a:t> </a:t>
            </a:r>
            <a:r>
              <a:rPr lang="en-US" dirty="0"/>
              <a:t>Pi’s </a:t>
            </a:r>
            <a:r>
              <a:rPr lang="en-US" i="1" u="sng" dirty="0"/>
              <a:t>IP address</a:t>
            </a:r>
            <a:r>
              <a:rPr lang="en-US" dirty="0"/>
              <a:t> and </a:t>
            </a:r>
            <a:r>
              <a:rPr lang="en-US" u="sng" dirty="0"/>
              <a:t>stream </a:t>
            </a:r>
            <a:r>
              <a:rPr lang="en-US" u="sng" dirty="0" smtClean="0"/>
              <a:t>no.</a:t>
            </a:r>
            <a:r>
              <a:rPr lang="en-US" dirty="0" smtClean="0"/>
              <a:t> </a:t>
            </a:r>
            <a:r>
              <a:rPr lang="en-US" u="sng" dirty="0"/>
              <a:t>(</a:t>
            </a:r>
            <a:r>
              <a:rPr lang="en-US" i="1" u="sng" dirty="0" smtClean="0"/>
              <a:t>Pipe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223934" y="4689540"/>
            <a:ext cx="5122507" cy="1561969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 algn="ctr"/>
            <a:r>
              <a:rPr lang="en-US" dirty="0"/>
              <a:t>The stream number (or Pipe) between </a:t>
            </a:r>
            <a:r>
              <a:rPr lang="en-US" dirty="0" smtClean="0"/>
              <a:t>source(s) </a:t>
            </a:r>
            <a:r>
              <a:rPr lang="en-US" dirty="0"/>
              <a:t>and </a:t>
            </a:r>
            <a:r>
              <a:rPr lang="en-US" dirty="0" smtClean="0"/>
              <a:t>destination(s) </a:t>
            </a:r>
            <a:r>
              <a:rPr lang="en-US" dirty="0"/>
              <a:t>should be the same	</a:t>
            </a:r>
            <a:endParaRPr lang="en-GB" dirty="0"/>
          </a:p>
          <a:p>
            <a:pPr algn="ctr"/>
            <a:endParaRPr lang="en-GB" dirty="0"/>
          </a:p>
        </p:txBody>
      </p:sp>
      <p:sp>
        <p:nvSpPr>
          <p:cNvPr id="8" name="Oval 7"/>
          <p:cNvSpPr/>
          <p:nvPr/>
        </p:nvSpPr>
        <p:spPr bwMode="auto">
          <a:xfrm>
            <a:off x="5691673" y="4609323"/>
            <a:ext cx="2481943" cy="16105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 algn="ctr"/>
            <a:r>
              <a:rPr lang="en-US" dirty="0"/>
              <a:t>A module should have at least one input or output port</a:t>
            </a:r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2547257" y="1707488"/>
            <a:ext cx="835090" cy="233265"/>
            <a:chOff x="2547257" y="1707488"/>
            <a:chExt cx="835090" cy="233265"/>
          </a:xfrm>
        </p:grpSpPr>
        <p:sp>
          <p:nvSpPr>
            <p:cNvPr id="9" name="Oval 8"/>
            <p:cNvSpPr/>
            <p:nvPr/>
          </p:nvSpPr>
          <p:spPr bwMode="auto">
            <a:xfrm>
              <a:off x="3205065" y="1707488"/>
              <a:ext cx="177282" cy="23326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0" name="Straight Arrow Connector 9"/>
            <p:cNvCxnSpPr>
              <a:endCxn id="9" idx="2"/>
            </p:cNvCxnSpPr>
            <p:nvPr/>
          </p:nvCxnSpPr>
          <p:spPr bwMode="auto">
            <a:xfrm>
              <a:off x="2547257" y="1824120"/>
              <a:ext cx="657808" cy="1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Group 12"/>
          <p:cNvGrpSpPr/>
          <p:nvPr/>
        </p:nvGrpSpPr>
        <p:grpSpPr>
          <a:xfrm>
            <a:off x="2760301" y="3182639"/>
            <a:ext cx="850645" cy="233265"/>
            <a:chOff x="2760301" y="3182639"/>
            <a:chExt cx="850645" cy="233265"/>
          </a:xfrm>
        </p:grpSpPr>
        <p:sp>
          <p:nvSpPr>
            <p:cNvPr id="11" name="Oval 10"/>
            <p:cNvSpPr/>
            <p:nvPr/>
          </p:nvSpPr>
          <p:spPr bwMode="auto">
            <a:xfrm>
              <a:off x="2760301" y="3182639"/>
              <a:ext cx="177282" cy="23326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2" name="Straight Arrow Connector 11"/>
            <p:cNvCxnSpPr>
              <a:stCxn id="11" idx="6"/>
            </p:cNvCxnSpPr>
            <p:nvPr/>
          </p:nvCxnSpPr>
          <p:spPr bwMode="auto">
            <a:xfrm flipV="1">
              <a:off x="2937583" y="3299271"/>
              <a:ext cx="673363" cy="1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9577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2/2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Logs:</a:t>
            </a:r>
          </a:p>
          <a:p>
            <a:pPr lvl="1"/>
            <a:r>
              <a:rPr lang="en-US" dirty="0" smtClean="0"/>
              <a:t>An optional parameter to record the output of the block</a:t>
            </a:r>
          </a:p>
          <a:p>
            <a:pPr lvl="1"/>
            <a:r>
              <a:rPr lang="en-US" dirty="0" smtClean="0"/>
              <a:t>It has to be manually configured to set which output will be recorded</a:t>
            </a:r>
          </a:p>
          <a:p>
            <a:endParaRPr lang="en-US" dirty="0" smtClean="0"/>
          </a:p>
          <a:p>
            <a:r>
              <a:rPr lang="en-US" dirty="0" smtClean="0"/>
              <a:t>Configuration:</a:t>
            </a:r>
          </a:p>
          <a:p>
            <a:pPr lvl="1"/>
            <a:r>
              <a:rPr lang="en-US" dirty="0" smtClean="0"/>
              <a:t>A module can optionally take a parameter to pass it to the block</a:t>
            </a:r>
          </a:p>
          <a:p>
            <a:pPr lvl="1"/>
            <a:r>
              <a:rPr lang="en-US" dirty="0" smtClean="0"/>
              <a:t>Could be helpful to change number of samples or switch between different algorithms </a:t>
            </a:r>
          </a:p>
          <a:p>
            <a:pPr lvl="1"/>
            <a:r>
              <a:rPr lang="en-US" dirty="0" smtClean="0"/>
              <a:t>It can also specify certain files to read or write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874" y="1590040"/>
            <a:ext cx="338514" cy="4074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96" y="3435516"/>
            <a:ext cx="531845" cy="51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Microsoft Office PowerPoint</Application>
  <PresentationFormat>On-screen Show (4:3)</PresentationFormat>
  <Paragraphs>256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ＭＳ Ｐゴシック</vt:lpstr>
      <vt:lpstr>Arial</vt:lpstr>
      <vt:lpstr>Arial Black</vt:lpstr>
      <vt:lpstr>Calibri</vt:lpstr>
      <vt:lpstr>Cambria Math</vt:lpstr>
      <vt:lpstr>Fira Code</vt:lpstr>
      <vt:lpstr>Times</vt:lpstr>
      <vt:lpstr>Leere Präsentation</vt:lpstr>
      <vt:lpstr>1_Leere Präsentation</vt:lpstr>
      <vt:lpstr>PowerPoint Presentation</vt:lpstr>
      <vt:lpstr>How to write your code!</vt:lpstr>
      <vt:lpstr>Code Block: Examples </vt:lpstr>
      <vt:lpstr>Code block: Your code!!</vt:lpstr>
      <vt:lpstr>PowerPoint Presentation</vt:lpstr>
      <vt:lpstr>Code Block on your Pi</vt:lpstr>
      <vt:lpstr>Code Block on your Pi</vt:lpstr>
      <vt:lpstr>Definitions 1/2</vt:lpstr>
      <vt:lpstr>Definitions 2/2</vt:lpstr>
      <vt:lpstr>How to write a Module in Python</vt:lpstr>
      <vt:lpstr>How to access Module parameters </vt:lpstr>
      <vt:lpstr>How to access Module parameters </vt:lpstr>
      <vt:lpstr>[Update] How to access Module parameters </vt:lpstr>
      <vt:lpstr>How to access Module parameters </vt:lpstr>
      <vt:lpstr>Let’s write a Module for your code</vt:lpstr>
      <vt:lpstr>PowerPoint Presentation</vt:lpstr>
      <vt:lpstr>How to write XML to connect Modules</vt:lpstr>
      <vt:lpstr>PowerPoint Presentation</vt:lpstr>
      <vt:lpstr>How to write XML to connect Modules</vt:lpstr>
      <vt:lpstr>How to write XML to connect Modules</vt:lpstr>
      <vt:lpstr>How to write XML to connect Modules</vt:lpstr>
      <vt:lpstr>How to write XML to connect Modules</vt:lpstr>
      <vt:lpstr>Let’s write an XML for your Topology </vt:lpstr>
      <vt:lpstr>Summary: Framework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haeb</dc:creator>
  <cp:lastModifiedBy>Haimaz .</cp:lastModifiedBy>
  <cp:revision>313</cp:revision>
  <dcterms:created xsi:type="dcterms:W3CDTF">2016-02-19T07:48:26Z</dcterms:created>
  <dcterms:modified xsi:type="dcterms:W3CDTF">2019-11-15T09:54:57Z</dcterms:modified>
</cp:coreProperties>
</file>