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8498-C13D-49E4-9F16-16090E303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A1988-CCCC-4649-B85A-1E89A1C69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05185-0920-4B64-8CDD-8207592A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851F-9249-4DB1-B2CB-AECF36C6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297B-1DF5-42BE-A5AF-04812F32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059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0484-EE85-4F59-AC94-3725FEE6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55E53-7FCC-4729-9DD1-78A44FB8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B9C49-0950-4FA1-9449-497837AC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00A5-EE30-4758-9524-0D9CFBB9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D3CA5-A4AE-4BDF-96C9-E4F22BDE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322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9601A-85A9-4214-B338-1DFA4601C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DD169-7FB9-4B2F-8F26-01CB33C0F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8DC8-5D81-4CFE-B0AB-383AFFDA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D730-B99F-49C1-9E8F-310D4266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E07-807B-4A08-9E96-27EE6EEE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5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AF18-5376-42DC-84CE-33FF92A9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A083-B075-4690-8BED-B9E79C23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3F11-4F6D-4510-A4D6-A8359ED4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604F-8BB0-4B11-A6DB-1647FA72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3FC6B-7864-4079-B6EC-F0B9E942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38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0F24-3413-483D-A0CE-0601E30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AC8EC-75BF-4B44-9F73-E70186F9E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DE98-FF2C-42AF-BD66-9A23D1BB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99FD-82CE-4B51-818B-0AC6D733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24F8-CA7C-4218-9088-503FB093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845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7890-66CE-42B4-973D-8E93A3D6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C695-72EB-492F-895F-23DC7708E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0F591-683F-4E22-AAEE-DA7FD8B47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DD26E-6900-46BF-A64C-231798F4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1B44A-E85B-4E13-AD75-DC0BE6F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1FD5E-047B-4050-B3D2-1387DA85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84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FC6F-AD44-43A1-9A7D-0DE6DE0E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9E189-BC33-407E-A88C-AA8738BD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F4983-8979-474E-BD6F-8044BCB82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9E2EB-4B0C-4B6F-A30D-1CE264CBB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0E524-DE78-4227-A675-9140B9D25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9CB96-6977-49C8-86F0-843A53E3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E802A-297C-4628-BF96-EA65F4F1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77FDF-2435-488B-8895-DF9B6092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124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813F-901B-432C-B797-72746EDB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A03B7-9322-4671-87C8-AA85011F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99756-2E95-474F-9638-8396E215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16AB9-D487-4782-BC05-D136BCE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099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1DF07-7ACC-49E5-BC06-50688744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41F89-1D16-4B04-B5F2-8CC6F693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C9E24-EC49-4C16-B1BC-93EAA6B6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79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8F8F-0532-451A-9B87-D2A41906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9890-3DEB-4675-916D-E292FCEF4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3328C-A736-4F57-AF01-6B8DCDE98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B1286-CEE1-455D-A82C-A092435B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D851-168A-4D72-B056-F1178F1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856F-7B56-4F0E-9C4B-F84137D5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382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BBB0-39B9-47E5-9950-973CD7FC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CD845-6DC4-42E9-B031-633D92C97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42E1A-48C9-4F2A-8A21-3A407589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0D99-DE28-4119-A1CF-B3F11F8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150F-0F10-4D18-BDA6-A4E0A873582B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1B73B-94E3-4FE1-B4E6-6CBA135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85D04-B3DD-43E7-89BD-F3E333E3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85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B086-0873-45AA-8968-B13B1176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6787-0F9B-4DE1-8D74-77D39F20D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D1A9C-773A-4660-BA77-C65134F58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6150F-0F10-4D18-BDA6-A4E0A873582B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B7A4-9839-45FF-8B35-27D41DF2C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4397-0F97-49F6-9426-717C63F7A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1CE4-3628-4297-A9A7-DDFD8339F9F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90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6C182F-9DD9-4BE3-8FB9-2170FC3317FD}"/>
              </a:ext>
            </a:extLst>
          </p:cNvPr>
          <p:cNvGrpSpPr/>
          <p:nvPr/>
        </p:nvGrpSpPr>
        <p:grpSpPr>
          <a:xfrm>
            <a:off x="894665" y="907820"/>
            <a:ext cx="9690009" cy="5371667"/>
            <a:chOff x="894665" y="907820"/>
            <a:chExt cx="9690009" cy="53716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F55937-DCC3-4379-9627-991098660C65}"/>
                </a:ext>
              </a:extLst>
            </p:cNvPr>
            <p:cNvSpPr/>
            <p:nvPr/>
          </p:nvSpPr>
          <p:spPr>
            <a:xfrm>
              <a:off x="894665" y="907822"/>
              <a:ext cx="3230003" cy="4946969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400">
                <a:latin typeface="Gotham" panose="02000303000000000000" pitchFamily="50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399477-81A1-412B-B648-8CB43EEBED78}"/>
                </a:ext>
              </a:extLst>
            </p:cNvPr>
            <p:cNvSpPr/>
            <p:nvPr/>
          </p:nvSpPr>
          <p:spPr>
            <a:xfrm>
              <a:off x="4124668" y="907822"/>
              <a:ext cx="3230003" cy="4946969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400">
                <a:latin typeface="Gotham" panose="02000303000000000000" pitchFamily="50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963F63-1170-4EC4-9B34-52203E511403}"/>
                </a:ext>
              </a:extLst>
            </p:cNvPr>
            <p:cNvSpPr/>
            <p:nvPr/>
          </p:nvSpPr>
          <p:spPr>
            <a:xfrm>
              <a:off x="7354671" y="907821"/>
              <a:ext cx="3230003" cy="4946969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400">
                <a:latin typeface="Gotham" panose="02000303000000000000" pitchFamily="50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D0486F-6AF2-4AF2-8715-CDF2A2A6BCAD}"/>
                </a:ext>
              </a:extLst>
            </p:cNvPr>
            <p:cNvSpPr txBox="1"/>
            <p:nvPr/>
          </p:nvSpPr>
          <p:spPr>
            <a:xfrm>
              <a:off x="894665" y="907821"/>
              <a:ext cx="107112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Gotham" panose="02000303000000000000" pitchFamily="50" charset="0"/>
                </a:rPr>
                <a:t>Shipment</a:t>
              </a:r>
              <a:endParaRPr lang="en-MY" sz="1400" dirty="0">
                <a:latin typeface="Gotham" panose="02000303000000000000" pitchFamily="50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0B1E08-72C1-4C0F-8326-4D0DF53B4626}"/>
                </a:ext>
              </a:extLst>
            </p:cNvPr>
            <p:cNvSpPr txBox="1"/>
            <p:nvPr/>
          </p:nvSpPr>
          <p:spPr>
            <a:xfrm>
              <a:off x="4124668" y="907821"/>
              <a:ext cx="65114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Gotham" panose="02000303000000000000" pitchFamily="50" charset="0"/>
                </a:rPr>
                <a:t>Load</a:t>
              </a:r>
              <a:endParaRPr lang="en-MY" sz="1400" dirty="0">
                <a:latin typeface="Gotham" panose="02000303000000000000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E110A0-8EA1-42E3-974A-D2E4785BBA08}"/>
                </a:ext>
              </a:extLst>
            </p:cNvPr>
            <p:cNvSpPr txBox="1"/>
            <p:nvPr/>
          </p:nvSpPr>
          <p:spPr>
            <a:xfrm>
              <a:off x="7354671" y="907820"/>
              <a:ext cx="114967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Gotham" panose="02000303000000000000" pitchFamily="50" charset="0"/>
                </a:rPr>
                <a:t>Packaging</a:t>
              </a:r>
              <a:endParaRPr lang="en-MY" sz="1400" dirty="0">
                <a:latin typeface="Gotham" panose="02000303000000000000" pitchFamily="50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FB4DDA-5891-4ABE-A339-5FC4034E4BB7}"/>
                </a:ext>
              </a:extLst>
            </p:cNvPr>
            <p:cNvGrpSpPr/>
            <p:nvPr/>
          </p:nvGrpSpPr>
          <p:grpSpPr>
            <a:xfrm>
              <a:off x="6693784" y="2793006"/>
              <a:ext cx="1579278" cy="749940"/>
              <a:chOff x="8066913" y="1500818"/>
              <a:chExt cx="1579278" cy="749940"/>
            </a:xfrm>
            <a:noFill/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649D53C-A210-484A-B230-2DFDBB8ECFC5}"/>
                  </a:ext>
                </a:extLst>
              </p:cNvPr>
              <p:cNvSpPr/>
              <p:nvPr/>
            </p:nvSpPr>
            <p:spPr>
              <a:xfrm>
                <a:off x="8119768" y="1500818"/>
                <a:ext cx="1473565" cy="749940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400" dirty="0">
                  <a:latin typeface="Gotham" panose="02000303000000000000" pitchFamily="50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277EBF-014D-4FCB-9576-339BCB9B2D0F}"/>
                  </a:ext>
                </a:extLst>
              </p:cNvPr>
              <p:cNvSpPr txBox="1"/>
              <p:nvPr/>
            </p:nvSpPr>
            <p:spPr>
              <a:xfrm>
                <a:off x="8066913" y="1691122"/>
                <a:ext cx="1579278" cy="307777"/>
              </a:xfrm>
              <a:prstGeom prst="rect">
                <a:avLst/>
              </a:prstGeom>
              <a:grp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Gotham" panose="02000303000000000000" pitchFamily="50" charset="0"/>
                  </a:rPr>
                  <a:t>Package shape</a:t>
                </a:r>
                <a:endParaRPr lang="en-MY" sz="1400" dirty="0">
                  <a:latin typeface="Gotham" panose="02000303000000000000" pitchFamily="50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7096DB-CD4C-4C83-B86E-B2919B709C6D}"/>
                </a:ext>
              </a:extLst>
            </p:cNvPr>
            <p:cNvGrpSpPr/>
            <p:nvPr/>
          </p:nvGrpSpPr>
          <p:grpSpPr>
            <a:xfrm>
              <a:off x="8464975" y="2793006"/>
              <a:ext cx="1473565" cy="749940"/>
              <a:chOff x="8119768" y="1500818"/>
              <a:chExt cx="1473565" cy="74994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D237A7C-1061-40C6-9C2C-F8BD8DBFB31B}"/>
                  </a:ext>
                </a:extLst>
              </p:cNvPr>
              <p:cNvSpPr/>
              <p:nvPr/>
            </p:nvSpPr>
            <p:spPr>
              <a:xfrm>
                <a:off x="8119768" y="1500818"/>
                <a:ext cx="1473565" cy="74994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400">
                  <a:latin typeface="Gotham" panose="02000303000000000000" pitchFamily="50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1DD1E6-5189-4A87-B768-A87CB4B4DEB3}"/>
                  </a:ext>
                </a:extLst>
              </p:cNvPr>
              <p:cNvSpPr txBox="1"/>
              <p:nvPr/>
            </p:nvSpPr>
            <p:spPr>
              <a:xfrm>
                <a:off x="8341826" y="1552622"/>
                <a:ext cx="1029448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Gotham" panose="02000303000000000000" pitchFamily="50" charset="0"/>
                  </a:rPr>
                  <a:t>Package </a:t>
                </a:r>
              </a:p>
              <a:p>
                <a:pPr algn="ctr"/>
                <a:r>
                  <a:rPr lang="en-US" sz="1400" dirty="0">
                    <a:latin typeface="Gotham" panose="02000303000000000000" pitchFamily="50" charset="0"/>
                  </a:rPr>
                  <a:t>material</a:t>
                </a:r>
                <a:endParaRPr lang="en-MY" sz="1400" dirty="0">
                  <a:latin typeface="Gotham" panose="02000303000000000000" pitchFamily="50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07EFF6-079B-49DC-98CA-C167BC194F79}"/>
                </a:ext>
              </a:extLst>
            </p:cNvPr>
            <p:cNvGrpSpPr/>
            <p:nvPr/>
          </p:nvGrpSpPr>
          <p:grpSpPr>
            <a:xfrm>
              <a:off x="5028305" y="2793006"/>
              <a:ext cx="1473565" cy="749940"/>
              <a:chOff x="8119768" y="1500818"/>
              <a:chExt cx="1473565" cy="74994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DF98AF46-6432-47F5-8974-E2C28DE5D3E0}"/>
                  </a:ext>
                </a:extLst>
              </p:cNvPr>
              <p:cNvSpPr/>
              <p:nvPr/>
            </p:nvSpPr>
            <p:spPr>
              <a:xfrm>
                <a:off x="8119768" y="1500818"/>
                <a:ext cx="1473565" cy="749940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400">
                  <a:latin typeface="Gotham" panose="02000303000000000000" pitchFamily="50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99273D-2556-4FCB-A205-8653635FF988}"/>
                  </a:ext>
                </a:extLst>
              </p:cNvPr>
              <p:cNvSpPr txBox="1"/>
              <p:nvPr/>
            </p:nvSpPr>
            <p:spPr>
              <a:xfrm>
                <a:off x="8147060" y="1546983"/>
                <a:ext cx="1418978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Gotham" panose="02000303000000000000" pitchFamily="50" charset="0"/>
                  </a:rPr>
                  <a:t>Arrangement</a:t>
                </a:r>
              </a:p>
              <a:p>
                <a:pPr algn="ctr"/>
                <a:r>
                  <a:rPr lang="en-US" sz="1400" dirty="0">
                    <a:latin typeface="Gotham" panose="02000303000000000000" pitchFamily="50" charset="0"/>
                  </a:rPr>
                  <a:t>of Load</a:t>
                </a:r>
                <a:endParaRPr lang="en-MY" sz="1400" dirty="0">
                  <a:latin typeface="Gotham" panose="02000303000000000000" pitchFamily="50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1B735D7-92CB-4F0B-BFAB-15241D4AB643}"/>
                </a:ext>
              </a:extLst>
            </p:cNvPr>
            <p:cNvGrpSpPr/>
            <p:nvPr/>
          </p:nvGrpSpPr>
          <p:grpSpPr>
            <a:xfrm>
              <a:off x="3349394" y="2793006"/>
              <a:ext cx="1473565" cy="749940"/>
              <a:chOff x="8119768" y="1500818"/>
              <a:chExt cx="1473565" cy="74994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00EF21A-BCF9-4A55-9311-5C771C2E6948}"/>
                  </a:ext>
                </a:extLst>
              </p:cNvPr>
              <p:cNvSpPr/>
              <p:nvPr/>
            </p:nvSpPr>
            <p:spPr>
              <a:xfrm>
                <a:off x="8119768" y="1500818"/>
                <a:ext cx="1473565" cy="749940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400" dirty="0">
                  <a:latin typeface="Gotham" panose="02000303000000000000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803CFD-969A-4B9B-8FCA-77F6E9E9D2B2}"/>
                  </a:ext>
                </a:extLst>
              </p:cNvPr>
              <p:cNvSpPr txBox="1"/>
              <p:nvPr/>
            </p:nvSpPr>
            <p:spPr>
              <a:xfrm>
                <a:off x="8324361" y="1553560"/>
                <a:ext cx="1071127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Gotham" panose="02000303000000000000" pitchFamily="50" charset="0"/>
                  </a:rPr>
                  <a:t>Shipment</a:t>
                </a:r>
              </a:p>
              <a:p>
                <a:pPr algn="ctr"/>
                <a:r>
                  <a:rPr lang="en-US" sz="1400" dirty="0">
                    <a:latin typeface="Gotham" panose="02000303000000000000" pitchFamily="50" charset="0"/>
                  </a:rPr>
                  <a:t>Schedule</a:t>
                </a:r>
                <a:endParaRPr lang="en-MY" sz="1400" dirty="0">
                  <a:latin typeface="Gotham" panose="02000303000000000000" pitchFamily="50" charset="0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36186D-C058-4396-9FC9-1885571DA9A4}"/>
                </a:ext>
              </a:extLst>
            </p:cNvPr>
            <p:cNvSpPr/>
            <p:nvPr/>
          </p:nvSpPr>
          <p:spPr>
            <a:xfrm>
              <a:off x="8379952" y="1323082"/>
              <a:ext cx="1976560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Test Requirements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C0E2DB-F07C-4252-B191-21EFCC419DEB}"/>
                </a:ext>
              </a:extLst>
            </p:cNvPr>
            <p:cNvSpPr/>
            <p:nvPr/>
          </p:nvSpPr>
          <p:spPr>
            <a:xfrm>
              <a:off x="8369522" y="1728743"/>
              <a:ext cx="2028717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Approved materials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9A4C99E-494F-4133-9CB0-B5B0C2C2FC64}"/>
                </a:ext>
              </a:extLst>
            </p:cNvPr>
            <p:cNvSpPr/>
            <p:nvPr/>
          </p:nvSpPr>
          <p:spPr>
            <a:xfrm>
              <a:off x="8479803" y="4951425"/>
              <a:ext cx="1976560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Graphic design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48D280F-B268-4A6E-B847-628BF81D1B45}"/>
                </a:ext>
              </a:extLst>
            </p:cNvPr>
            <p:cNvGrpSpPr/>
            <p:nvPr/>
          </p:nvGrpSpPr>
          <p:grpSpPr>
            <a:xfrm>
              <a:off x="6746637" y="3760977"/>
              <a:ext cx="1473565" cy="749940"/>
              <a:chOff x="8119768" y="1500818"/>
              <a:chExt cx="1473565" cy="749940"/>
            </a:xfrm>
            <a:noFill/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87C5EC6-E508-46C4-B9F7-4E113BA4DB82}"/>
                  </a:ext>
                </a:extLst>
              </p:cNvPr>
              <p:cNvSpPr/>
              <p:nvPr/>
            </p:nvSpPr>
            <p:spPr>
              <a:xfrm>
                <a:off x="8119768" y="1500818"/>
                <a:ext cx="1473565" cy="749940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400" dirty="0">
                  <a:latin typeface="Gotham" panose="02000303000000000000" pitchFamily="50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53C99A-6B3F-4C71-9544-B4E810203045}"/>
                  </a:ext>
                </a:extLst>
              </p:cNvPr>
              <p:cNvSpPr txBox="1"/>
              <p:nvPr/>
            </p:nvSpPr>
            <p:spPr>
              <a:xfrm>
                <a:off x="8363467" y="1549446"/>
                <a:ext cx="986167" cy="523220"/>
              </a:xfrm>
              <a:prstGeom prst="rect">
                <a:avLst/>
              </a:prstGeom>
              <a:grp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Gotham" panose="02000303000000000000" pitchFamily="50" charset="0"/>
                  </a:rPr>
                  <a:t>Package</a:t>
                </a:r>
              </a:p>
              <a:p>
                <a:pPr algn="ctr"/>
                <a:r>
                  <a:rPr lang="en-US" sz="1400" dirty="0">
                    <a:latin typeface="Gotham" panose="02000303000000000000" pitchFamily="50" charset="0"/>
                  </a:rPr>
                  <a:t>Strategy</a:t>
                </a:r>
                <a:endParaRPr lang="en-MY" sz="1400" dirty="0">
                  <a:latin typeface="Gotham" panose="02000303000000000000" pitchFamily="50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7D5A02-1CD7-4C25-A9C3-33D6CC1638D2}"/>
                </a:ext>
              </a:extLst>
            </p:cNvPr>
            <p:cNvSpPr/>
            <p:nvPr/>
          </p:nvSpPr>
          <p:spPr>
            <a:xfrm>
              <a:off x="1321079" y="4026227"/>
              <a:ext cx="1976560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Shipment Volume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61FE01-3879-4DEC-A6FE-210A5095C197}"/>
                </a:ext>
              </a:extLst>
            </p:cNvPr>
            <p:cNvSpPr/>
            <p:nvPr/>
          </p:nvSpPr>
          <p:spPr>
            <a:xfrm>
              <a:off x="5149949" y="1320629"/>
              <a:ext cx="1976560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Space Utilization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8151DA-5122-42EC-AF8A-BF32479105E5}"/>
                </a:ext>
              </a:extLst>
            </p:cNvPr>
            <p:cNvSpPr/>
            <p:nvPr/>
          </p:nvSpPr>
          <p:spPr>
            <a:xfrm>
              <a:off x="1313121" y="4457035"/>
              <a:ext cx="2175577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Shipment Frequency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C2A408-E559-4061-B77A-3C620A7CC695}"/>
                </a:ext>
              </a:extLst>
            </p:cNvPr>
            <p:cNvSpPr/>
            <p:nvPr/>
          </p:nvSpPr>
          <p:spPr>
            <a:xfrm>
              <a:off x="1318426" y="4887843"/>
              <a:ext cx="1976560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Shipment Cost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0426D7-034B-41CC-903B-39B4209D5AFE}"/>
                </a:ext>
              </a:extLst>
            </p:cNvPr>
            <p:cNvSpPr/>
            <p:nvPr/>
          </p:nvSpPr>
          <p:spPr>
            <a:xfrm>
              <a:off x="3448718" y="4034228"/>
              <a:ext cx="1976560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Shipment Load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0640F0-ADC7-4683-8452-35C93B670BF7}"/>
                </a:ext>
              </a:extLst>
            </p:cNvPr>
            <p:cNvSpPr/>
            <p:nvPr/>
          </p:nvSpPr>
          <p:spPr>
            <a:xfrm>
              <a:off x="8479803" y="4494965"/>
              <a:ext cx="1976560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Parts per Package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FAAAA01-731D-44F0-808D-C6E3A89D3C58}"/>
                </a:ext>
              </a:extLst>
            </p:cNvPr>
            <p:cNvSpPr/>
            <p:nvPr/>
          </p:nvSpPr>
          <p:spPr>
            <a:xfrm>
              <a:off x="3251986" y="1907741"/>
              <a:ext cx="2260728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Utilization by Country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38A19C-60F5-4EE4-A953-030FC7603245}"/>
                </a:ext>
              </a:extLst>
            </p:cNvPr>
            <p:cNvSpPr/>
            <p:nvPr/>
          </p:nvSpPr>
          <p:spPr>
            <a:xfrm>
              <a:off x="8479803" y="4038505"/>
              <a:ext cx="1976560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Packaging Cost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EAE05A2-FACD-4609-A9E1-B5DE8D701169}"/>
                </a:ext>
              </a:extLst>
            </p:cNvPr>
            <p:cNvSpPr/>
            <p:nvPr/>
          </p:nvSpPr>
          <p:spPr>
            <a:xfrm>
              <a:off x="8369522" y="2178630"/>
              <a:ext cx="1976560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Package Quantity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BE9124-54D5-4782-BC32-DDA0E7F27C92}"/>
                </a:ext>
              </a:extLst>
            </p:cNvPr>
            <p:cNvSpPr/>
            <p:nvPr/>
          </p:nvSpPr>
          <p:spPr>
            <a:xfrm>
              <a:off x="3643813" y="5331808"/>
              <a:ext cx="4059513" cy="31576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Gotham" panose="02000303000000000000" pitchFamily="50" charset="0"/>
                </a:rPr>
                <a:t>Package to Shipment</a:t>
              </a:r>
              <a:endParaRPr lang="en-MY" sz="1400" dirty="0">
                <a:solidFill>
                  <a:schemeClr val="bg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3B1A6E3-EA98-4603-A9BF-CFC1FF2D26D5}"/>
                </a:ext>
              </a:extLst>
            </p:cNvPr>
            <p:cNvSpPr/>
            <p:nvPr/>
          </p:nvSpPr>
          <p:spPr>
            <a:xfrm>
              <a:off x="3643419" y="4891847"/>
              <a:ext cx="4059512" cy="31576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Gotham" panose="02000303000000000000" pitchFamily="50" charset="0"/>
                </a:rPr>
                <a:t>Profit per Product</a:t>
              </a:r>
              <a:endParaRPr lang="en-MY" sz="1400" dirty="0">
                <a:solidFill>
                  <a:schemeClr val="bg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DCCAC0C-CBA8-49CA-93ED-06277B0B76F2}"/>
                </a:ext>
              </a:extLst>
            </p:cNvPr>
            <p:cNvSpPr/>
            <p:nvPr/>
          </p:nvSpPr>
          <p:spPr>
            <a:xfrm>
              <a:off x="1315773" y="5318651"/>
              <a:ext cx="1976560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Warehouse Cost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BAB5A5-ECFB-473D-B7F0-9BBCEC931317}"/>
                </a:ext>
              </a:extLst>
            </p:cNvPr>
            <p:cNvSpPr/>
            <p:nvPr/>
          </p:nvSpPr>
          <p:spPr>
            <a:xfrm>
              <a:off x="1133750" y="3036878"/>
              <a:ext cx="1976560" cy="31576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Gotham" panose="02000303000000000000" pitchFamily="50" charset="0"/>
                </a:rPr>
                <a:t>Order List</a:t>
              </a:r>
              <a:endParaRPr lang="en-MY" sz="1400" dirty="0">
                <a:solidFill>
                  <a:schemeClr val="bg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5691B72-9677-48C5-BE29-DD5972857A1A}"/>
                </a:ext>
              </a:extLst>
            </p:cNvPr>
            <p:cNvSpPr/>
            <p:nvPr/>
          </p:nvSpPr>
          <p:spPr>
            <a:xfrm>
              <a:off x="2509666" y="5961834"/>
              <a:ext cx="1473565" cy="31576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Known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C931CD2-2E3C-4060-84C8-934EF7154D52}"/>
                </a:ext>
              </a:extLst>
            </p:cNvPr>
            <p:cNvSpPr/>
            <p:nvPr/>
          </p:nvSpPr>
          <p:spPr>
            <a:xfrm>
              <a:off x="894665" y="5963723"/>
              <a:ext cx="1473565" cy="31576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otham" panose="02000303000000000000" pitchFamily="50" charset="0"/>
                </a:rPr>
                <a:t>Variables</a:t>
              </a:r>
              <a:endParaRPr lang="en-MY" sz="1400" dirty="0">
                <a:solidFill>
                  <a:schemeClr val="tx1"/>
                </a:solidFill>
                <a:latin typeface="Gotham" panose="02000303000000000000" pitchFamily="50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8F37681-2DE1-4FA1-9C36-2676C646C947}"/>
                </a:ext>
              </a:extLst>
            </p:cNvPr>
            <p:cNvSpPr/>
            <p:nvPr/>
          </p:nvSpPr>
          <p:spPr>
            <a:xfrm>
              <a:off x="4124667" y="5958733"/>
              <a:ext cx="1473565" cy="31576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Gotham" panose="02000303000000000000" pitchFamily="50" charset="0"/>
                </a:rPr>
                <a:t>Unknown</a:t>
              </a:r>
              <a:endParaRPr lang="en-MY" sz="1400" dirty="0">
                <a:solidFill>
                  <a:schemeClr val="bg1"/>
                </a:solidFill>
                <a:latin typeface="Gotham" panose="02000303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84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55937-DCC3-4379-9627-991098660C65}"/>
              </a:ext>
            </a:extLst>
          </p:cNvPr>
          <p:cNvSpPr/>
          <p:nvPr/>
        </p:nvSpPr>
        <p:spPr>
          <a:xfrm>
            <a:off x="894665" y="907822"/>
            <a:ext cx="3230003" cy="494696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99477-81A1-412B-B648-8CB43EEBED78}"/>
              </a:ext>
            </a:extLst>
          </p:cNvPr>
          <p:cNvSpPr/>
          <p:nvPr/>
        </p:nvSpPr>
        <p:spPr>
          <a:xfrm>
            <a:off x="4124668" y="907822"/>
            <a:ext cx="3230003" cy="494696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63F63-1170-4EC4-9B34-52203E511403}"/>
              </a:ext>
            </a:extLst>
          </p:cNvPr>
          <p:cNvSpPr/>
          <p:nvPr/>
        </p:nvSpPr>
        <p:spPr>
          <a:xfrm>
            <a:off x="7354671" y="907821"/>
            <a:ext cx="3230003" cy="494696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0486F-6AF2-4AF2-8715-CDF2A2A6BCAD}"/>
              </a:ext>
            </a:extLst>
          </p:cNvPr>
          <p:cNvSpPr txBox="1"/>
          <p:nvPr/>
        </p:nvSpPr>
        <p:spPr>
          <a:xfrm>
            <a:off x="894665" y="907821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Shipment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B1E08-72C1-4C0F-8326-4D0DF53B4626}"/>
              </a:ext>
            </a:extLst>
          </p:cNvPr>
          <p:cNvSpPr txBox="1"/>
          <p:nvPr/>
        </p:nvSpPr>
        <p:spPr>
          <a:xfrm>
            <a:off x="4124668" y="90782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110A0-8EA1-42E3-974A-D2E4785BBA08}"/>
              </a:ext>
            </a:extLst>
          </p:cNvPr>
          <p:cNvSpPr txBox="1"/>
          <p:nvPr/>
        </p:nvSpPr>
        <p:spPr>
          <a:xfrm>
            <a:off x="7354671" y="907820"/>
            <a:ext cx="11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Packaging</a:t>
            </a:r>
            <a:endParaRPr lang="en-MY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FB4DDA-5891-4ABE-A339-5FC4034E4BB7}"/>
              </a:ext>
            </a:extLst>
          </p:cNvPr>
          <p:cNvGrpSpPr/>
          <p:nvPr/>
        </p:nvGrpSpPr>
        <p:grpSpPr>
          <a:xfrm>
            <a:off x="6707216" y="2793006"/>
            <a:ext cx="1552413" cy="749940"/>
            <a:chOff x="8080345" y="1500818"/>
            <a:chExt cx="1552413" cy="749940"/>
          </a:xfrm>
          <a:noFill/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649D53C-A210-484A-B230-2DFDBB8ECFC5}"/>
                </a:ext>
              </a:extLst>
            </p:cNvPr>
            <p:cNvSpPr/>
            <p:nvPr/>
          </p:nvSpPr>
          <p:spPr>
            <a:xfrm>
              <a:off x="8119768" y="1500818"/>
              <a:ext cx="1473565" cy="74994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277EBF-014D-4FCB-9576-339BCB9B2D0F}"/>
                </a:ext>
              </a:extLst>
            </p:cNvPr>
            <p:cNvSpPr txBox="1"/>
            <p:nvPr/>
          </p:nvSpPr>
          <p:spPr>
            <a:xfrm>
              <a:off x="8080345" y="1691122"/>
              <a:ext cx="15524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Package shape</a:t>
              </a:r>
              <a:endParaRPr lang="en-MY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7096DB-CD4C-4C83-B86E-B2919B709C6D}"/>
              </a:ext>
            </a:extLst>
          </p:cNvPr>
          <p:cNvGrpSpPr/>
          <p:nvPr/>
        </p:nvGrpSpPr>
        <p:grpSpPr>
          <a:xfrm>
            <a:off x="8464975" y="2793006"/>
            <a:ext cx="1473565" cy="749940"/>
            <a:chOff x="8119768" y="1500818"/>
            <a:chExt cx="1473565" cy="74994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D237A7C-1061-40C6-9C2C-F8BD8DBFB31B}"/>
                </a:ext>
              </a:extLst>
            </p:cNvPr>
            <p:cNvSpPr/>
            <p:nvPr/>
          </p:nvSpPr>
          <p:spPr>
            <a:xfrm>
              <a:off x="8119768" y="1500818"/>
              <a:ext cx="1473565" cy="74994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1DD1E6-5189-4A87-B768-A87CB4B4DEB3}"/>
                </a:ext>
              </a:extLst>
            </p:cNvPr>
            <p:cNvSpPr txBox="1"/>
            <p:nvPr/>
          </p:nvSpPr>
          <p:spPr>
            <a:xfrm>
              <a:off x="8360068" y="1552622"/>
              <a:ext cx="992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Package </a:t>
              </a:r>
            </a:p>
            <a:p>
              <a:pPr algn="ctr"/>
              <a:r>
                <a:rPr lang="en-US" dirty="0"/>
                <a:t>material</a:t>
              </a:r>
              <a:endParaRPr lang="en-MY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07EFF6-079B-49DC-98CA-C167BC194F79}"/>
              </a:ext>
            </a:extLst>
          </p:cNvPr>
          <p:cNvGrpSpPr/>
          <p:nvPr/>
        </p:nvGrpSpPr>
        <p:grpSpPr>
          <a:xfrm>
            <a:off x="5028305" y="2793006"/>
            <a:ext cx="1473565" cy="749940"/>
            <a:chOff x="8119768" y="1500818"/>
            <a:chExt cx="1473565" cy="74994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F98AF46-6432-47F5-8974-E2C28DE5D3E0}"/>
                </a:ext>
              </a:extLst>
            </p:cNvPr>
            <p:cNvSpPr/>
            <p:nvPr/>
          </p:nvSpPr>
          <p:spPr>
            <a:xfrm>
              <a:off x="8119768" y="1500818"/>
              <a:ext cx="1473565" cy="74994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99273D-2556-4FCB-A205-8653635FF988}"/>
                </a:ext>
              </a:extLst>
            </p:cNvPr>
            <p:cNvSpPr txBox="1"/>
            <p:nvPr/>
          </p:nvSpPr>
          <p:spPr>
            <a:xfrm>
              <a:off x="8144239" y="1546983"/>
              <a:ext cx="1424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Arrangement</a:t>
              </a:r>
            </a:p>
            <a:p>
              <a:pPr algn="ctr"/>
              <a:r>
                <a:rPr lang="en-US" dirty="0"/>
                <a:t>of Load</a:t>
              </a:r>
              <a:endParaRPr lang="en-MY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B735D7-92CB-4F0B-BFAB-15241D4AB643}"/>
              </a:ext>
            </a:extLst>
          </p:cNvPr>
          <p:cNvGrpSpPr/>
          <p:nvPr/>
        </p:nvGrpSpPr>
        <p:grpSpPr>
          <a:xfrm>
            <a:off x="3349394" y="2793006"/>
            <a:ext cx="1473565" cy="749940"/>
            <a:chOff x="8119768" y="1500818"/>
            <a:chExt cx="1473565" cy="74994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00EF21A-BCF9-4A55-9311-5C771C2E6948}"/>
                </a:ext>
              </a:extLst>
            </p:cNvPr>
            <p:cNvSpPr/>
            <p:nvPr/>
          </p:nvSpPr>
          <p:spPr>
            <a:xfrm>
              <a:off x="8119768" y="1500818"/>
              <a:ext cx="1473565" cy="74994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803CFD-969A-4B9B-8FCA-77F6E9E9D2B2}"/>
                </a:ext>
              </a:extLst>
            </p:cNvPr>
            <p:cNvSpPr txBox="1"/>
            <p:nvPr/>
          </p:nvSpPr>
          <p:spPr>
            <a:xfrm>
              <a:off x="8318207" y="1553560"/>
              <a:ext cx="1083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Shipment</a:t>
              </a:r>
            </a:p>
            <a:p>
              <a:pPr algn="ctr"/>
              <a:r>
                <a:rPr lang="en-US" dirty="0"/>
                <a:t>Schedule</a:t>
              </a:r>
              <a:endParaRPr lang="en-MY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6186D-C058-4396-9FC9-1885571DA9A4}"/>
              </a:ext>
            </a:extLst>
          </p:cNvPr>
          <p:cNvSpPr/>
          <p:nvPr/>
        </p:nvSpPr>
        <p:spPr>
          <a:xfrm>
            <a:off x="8379952" y="1323082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Requirements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C0E2DB-F07C-4252-B191-21EFCC419DEB}"/>
              </a:ext>
            </a:extLst>
          </p:cNvPr>
          <p:cNvSpPr/>
          <p:nvPr/>
        </p:nvSpPr>
        <p:spPr>
          <a:xfrm>
            <a:off x="8369522" y="1728743"/>
            <a:ext cx="2028717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 materials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4C99E-494F-4133-9CB0-B5B0C2C2FC64}"/>
              </a:ext>
            </a:extLst>
          </p:cNvPr>
          <p:cNvSpPr/>
          <p:nvPr/>
        </p:nvSpPr>
        <p:spPr>
          <a:xfrm>
            <a:off x="8479803" y="4951425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Graphic design</a:t>
            </a:r>
            <a:endParaRPr lang="en-MY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8D280F-B268-4A6E-B847-628BF81D1B45}"/>
              </a:ext>
            </a:extLst>
          </p:cNvPr>
          <p:cNvGrpSpPr/>
          <p:nvPr/>
        </p:nvGrpSpPr>
        <p:grpSpPr>
          <a:xfrm>
            <a:off x="6746637" y="3760977"/>
            <a:ext cx="1473565" cy="749940"/>
            <a:chOff x="8119768" y="1500818"/>
            <a:chExt cx="1473565" cy="749940"/>
          </a:xfrm>
          <a:noFill/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87C5EC6-E508-46C4-B9F7-4E113BA4DB82}"/>
                </a:ext>
              </a:extLst>
            </p:cNvPr>
            <p:cNvSpPr/>
            <p:nvPr/>
          </p:nvSpPr>
          <p:spPr>
            <a:xfrm>
              <a:off x="8119768" y="1500818"/>
              <a:ext cx="1473565" cy="74994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53C99A-6B3F-4C71-9544-B4E810203045}"/>
                </a:ext>
              </a:extLst>
            </p:cNvPr>
            <p:cNvSpPr txBox="1"/>
            <p:nvPr/>
          </p:nvSpPr>
          <p:spPr>
            <a:xfrm>
              <a:off x="8379369" y="1549446"/>
              <a:ext cx="95436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Package</a:t>
              </a:r>
            </a:p>
            <a:p>
              <a:pPr algn="ctr"/>
              <a:r>
                <a:rPr lang="en-US" dirty="0"/>
                <a:t>Strategy</a:t>
              </a:r>
              <a:endParaRPr lang="en-MY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D5A02-1CD7-4C25-A9C3-33D6CC1638D2}"/>
              </a:ext>
            </a:extLst>
          </p:cNvPr>
          <p:cNvSpPr/>
          <p:nvPr/>
        </p:nvSpPr>
        <p:spPr>
          <a:xfrm>
            <a:off x="1321079" y="4026227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Shipment Volume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61FE01-3879-4DEC-A6FE-210A5095C197}"/>
              </a:ext>
            </a:extLst>
          </p:cNvPr>
          <p:cNvSpPr/>
          <p:nvPr/>
        </p:nvSpPr>
        <p:spPr>
          <a:xfrm>
            <a:off x="5149949" y="1320629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Space Utilization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8151DA-5122-42EC-AF8A-BF32479105E5}"/>
              </a:ext>
            </a:extLst>
          </p:cNvPr>
          <p:cNvSpPr/>
          <p:nvPr/>
        </p:nvSpPr>
        <p:spPr>
          <a:xfrm>
            <a:off x="1313121" y="4457035"/>
            <a:ext cx="2175577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Shipment Frequency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C2A408-E559-4061-B77A-3C620A7CC695}"/>
              </a:ext>
            </a:extLst>
          </p:cNvPr>
          <p:cNvSpPr/>
          <p:nvPr/>
        </p:nvSpPr>
        <p:spPr>
          <a:xfrm>
            <a:off x="1318426" y="4887843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Shipment Cost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0426D7-034B-41CC-903B-39B4209D5AFE}"/>
              </a:ext>
            </a:extLst>
          </p:cNvPr>
          <p:cNvSpPr/>
          <p:nvPr/>
        </p:nvSpPr>
        <p:spPr>
          <a:xfrm>
            <a:off x="3448718" y="4034228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Shipment Load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0640F0-ADC7-4683-8452-35C93B670BF7}"/>
              </a:ext>
            </a:extLst>
          </p:cNvPr>
          <p:cNvSpPr/>
          <p:nvPr/>
        </p:nvSpPr>
        <p:spPr>
          <a:xfrm>
            <a:off x="8479803" y="4494965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Parts per Package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AAA01-731D-44F0-808D-C6E3A89D3C58}"/>
              </a:ext>
            </a:extLst>
          </p:cNvPr>
          <p:cNvSpPr/>
          <p:nvPr/>
        </p:nvSpPr>
        <p:spPr>
          <a:xfrm>
            <a:off x="3251986" y="1907741"/>
            <a:ext cx="2260728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Utilization by Country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38A19C-60F5-4EE4-A953-030FC7603245}"/>
              </a:ext>
            </a:extLst>
          </p:cNvPr>
          <p:cNvSpPr/>
          <p:nvPr/>
        </p:nvSpPr>
        <p:spPr>
          <a:xfrm>
            <a:off x="8479803" y="4038505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Packaging Cost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AE05A2-FACD-4609-A9E1-B5DE8D701169}"/>
              </a:ext>
            </a:extLst>
          </p:cNvPr>
          <p:cNvSpPr/>
          <p:nvPr/>
        </p:nvSpPr>
        <p:spPr>
          <a:xfrm>
            <a:off x="8369522" y="2178630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Package Quantity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E9124-54D5-4782-BC32-DDA0E7F27C92}"/>
              </a:ext>
            </a:extLst>
          </p:cNvPr>
          <p:cNvSpPr/>
          <p:nvPr/>
        </p:nvSpPr>
        <p:spPr>
          <a:xfrm>
            <a:off x="3643813" y="5331808"/>
            <a:ext cx="4059513" cy="31576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Package to Shipment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B1A6E3-EA98-4603-A9BF-CFC1FF2D26D5}"/>
              </a:ext>
            </a:extLst>
          </p:cNvPr>
          <p:cNvSpPr/>
          <p:nvPr/>
        </p:nvSpPr>
        <p:spPr>
          <a:xfrm>
            <a:off x="3643419" y="4891847"/>
            <a:ext cx="4059512" cy="31576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Profit per Product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CCAC0C-CBA8-49CA-93ED-06277B0B76F2}"/>
              </a:ext>
            </a:extLst>
          </p:cNvPr>
          <p:cNvSpPr/>
          <p:nvPr/>
        </p:nvSpPr>
        <p:spPr>
          <a:xfrm>
            <a:off x="1315773" y="5318651"/>
            <a:ext cx="1976560" cy="3157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Warehouse Cost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BAB5A5-ECFB-473D-B7F0-9BBCEC931317}"/>
              </a:ext>
            </a:extLst>
          </p:cNvPr>
          <p:cNvSpPr/>
          <p:nvPr/>
        </p:nvSpPr>
        <p:spPr>
          <a:xfrm>
            <a:off x="1133750" y="3036878"/>
            <a:ext cx="1976560" cy="31576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 List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8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103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Gotham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Tsing Basil Yap</dc:creator>
  <cp:lastModifiedBy>Ji Tsing Basil Yap</cp:lastModifiedBy>
  <cp:revision>7</cp:revision>
  <dcterms:created xsi:type="dcterms:W3CDTF">2018-02-25T20:11:47Z</dcterms:created>
  <dcterms:modified xsi:type="dcterms:W3CDTF">2018-02-27T21:08:00Z</dcterms:modified>
</cp:coreProperties>
</file>