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2" r:id="rId5"/>
    <p:sldId id="276" r:id="rId6"/>
    <p:sldId id="277" r:id="rId7"/>
    <p:sldId id="296" r:id="rId8"/>
    <p:sldId id="294" r:id="rId9"/>
    <p:sldId id="300" r:id="rId10"/>
    <p:sldId id="302" r:id="rId11"/>
    <p:sldId id="293" r:id="rId12"/>
    <p:sldId id="297" r:id="rId13"/>
    <p:sldId id="298" r:id="rId14"/>
    <p:sldId id="299" r:id="rId15"/>
    <p:sldId id="295" r:id="rId16"/>
    <p:sldId id="301" r:id="rId17"/>
    <p:sldId id="303" r:id="rId18"/>
    <p:sldId id="304" r:id="rId19"/>
    <p:sldId id="288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4" d="100"/>
          <a:sy n="74" d="100"/>
        </p:scale>
        <p:origin x="66" y="12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25/09/2023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3793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3774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9600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7634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0415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92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linkedin.com/feed/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CONNECTTEL</a:t>
            </a:r>
            <a:br>
              <a:rPr lang="en-US" b="0" dirty="0"/>
            </a:br>
            <a:r>
              <a:rPr lang="en-US" dirty="0"/>
              <a:t>CUSTOMER CHURN PREDICTION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1637958" cy="1149216"/>
          </a:xfrm>
        </p:spPr>
        <p:txBody>
          <a:bodyPr/>
          <a:lstStyle/>
          <a:p>
            <a:r>
              <a:rPr lang="en-US" dirty="0"/>
              <a:t>Basil B. </a:t>
            </a:r>
            <a:r>
              <a:rPr lang="en-US" dirty="0" err="1"/>
              <a:t>Duwa</a:t>
            </a:r>
            <a:endParaRPr lang="en-US" dirty="0"/>
          </a:p>
          <a:p>
            <a:r>
              <a:rPr lang="en-US" dirty="0"/>
              <a:t>10alytics </a:t>
            </a:r>
          </a:p>
          <a:p>
            <a:r>
              <a:rPr lang="en-US" dirty="0"/>
              <a:t>Cohort 15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2" name="Google Shape;473;p54">
            <a:extLst>
              <a:ext uri="{FF2B5EF4-FFF2-40B4-BE49-F238E27FC236}">
                <a16:creationId xmlns:a16="http://schemas.microsoft.com/office/drawing/2014/main" id="{4DA53E82-BDAF-4AD2-9FC4-E4618410F45F}"/>
              </a:ext>
            </a:extLst>
          </p:cNvPr>
          <p:cNvPicPr preferRelativeResize="0">
            <a:picLocks noGrp="1"/>
          </p:cNvPicPr>
          <p:nvPr>
            <p:ph type="pic" sz="quarter" idx="47"/>
          </p:nvPr>
        </p:nvPicPr>
        <p:blipFill rotWithShape="1">
          <a:blip r:embed="rId3">
            <a:alphaModFix/>
          </a:blip>
          <a:srcRect l="6518" r="6518"/>
          <a:stretch/>
        </p:blipFill>
        <p:spPr>
          <a:xfrm>
            <a:off x="6742113" y="203201"/>
            <a:ext cx="4753350" cy="688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472F4E-D59F-47D8-B77F-A75C0F99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404" y="0"/>
            <a:ext cx="6599429" cy="906463"/>
          </a:xfrm>
        </p:spPr>
        <p:txBody>
          <a:bodyPr/>
          <a:lstStyle/>
          <a:p>
            <a:r>
              <a:rPr lang="en-US" dirty="0"/>
              <a:t>Bivariate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26A546-CC47-4F39-A26C-5755160C62A3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D91C4C-3507-46B2-A173-4B07AA6E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21" y="906463"/>
            <a:ext cx="9279256" cy="56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86EA6-3666-43BA-B78B-F662E864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804" y="-441182"/>
            <a:ext cx="6599429" cy="1325563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CFB70E-22F8-4558-8E33-A7858997E764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0CE150-7A8D-41EE-A4BF-0049CEA6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076" y="1257300"/>
            <a:ext cx="8050024" cy="53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51" y="285820"/>
            <a:ext cx="4965699" cy="739416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69069"/>
            <a:ext cx="5162709" cy="565882"/>
          </a:xfrm>
        </p:spPr>
        <p:txBody>
          <a:bodyPr/>
          <a:lstStyle/>
          <a:p>
            <a:r>
              <a:rPr lang="en-US" dirty="0"/>
              <a:t>Churn as the dependent variable was dropped.</a:t>
            </a:r>
          </a:p>
          <a:p>
            <a:endParaRPr lang="en-US" dirty="0"/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8" y="3419685"/>
            <a:ext cx="5162709" cy="707816"/>
          </a:xfrm>
        </p:spPr>
        <p:txBody>
          <a:bodyPr/>
          <a:lstStyle/>
          <a:p>
            <a:r>
              <a:rPr lang="en-US" dirty="0"/>
              <a:t>One-hot-encoding was applied to change the categorical dataset to numerical dataset.</a:t>
            </a:r>
          </a:p>
          <a:p>
            <a:endParaRPr lang="en-US" dirty="0"/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Scaling/Normalization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1608" y="5041922"/>
            <a:ext cx="5162709" cy="565882"/>
          </a:xfrm>
        </p:spPr>
        <p:txBody>
          <a:bodyPr/>
          <a:lstStyle/>
          <a:p>
            <a:r>
              <a:rPr lang="en-US" dirty="0"/>
              <a:t>The dataset underwent data normalization using the Min-Max Scaling technique.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1E883E-50E6-498E-924B-B394C699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527" y="33481"/>
            <a:ext cx="6599429" cy="797862"/>
          </a:xfrm>
        </p:spPr>
        <p:txBody>
          <a:bodyPr/>
          <a:lstStyle/>
          <a:p>
            <a:r>
              <a:rPr lang="en-US" dirty="0"/>
              <a:t>Model Building.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2CAE4-9E36-43EC-9591-00AA1873967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A04A7E-F388-4C73-9779-15ECCCDF5A7F}"/>
              </a:ext>
            </a:extLst>
          </p:cNvPr>
          <p:cNvSpPr txBox="1">
            <a:spLocks/>
          </p:cNvSpPr>
          <p:nvPr/>
        </p:nvSpPr>
        <p:spPr>
          <a:xfrm>
            <a:off x="2721905" y="3324957"/>
            <a:ext cx="2653545" cy="1727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C60547C-5328-4BDC-B860-5CAEE8674B34}"/>
              </a:ext>
            </a:extLst>
          </p:cNvPr>
          <p:cNvSpPr txBox="1">
            <a:spLocks/>
          </p:cNvSpPr>
          <p:nvPr/>
        </p:nvSpPr>
        <p:spPr>
          <a:xfrm>
            <a:off x="2760005" y="1524000"/>
            <a:ext cx="8434164" cy="5435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Data splitting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67%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33% Testing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Models: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Decision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Random Forest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Logistic regression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7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65C61B-D0A1-4FF9-99B4-C89AB471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791" y="128778"/>
            <a:ext cx="6599429" cy="1325563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3EFDEE-E6FF-483F-8F7A-3A697D3DA825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978CE9-79E3-4374-A992-2AB4A95A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1937"/>
              </p:ext>
            </p:extLst>
          </p:nvPr>
        </p:nvGraphicFramePr>
        <p:xfrm>
          <a:off x="2895600" y="1638301"/>
          <a:ext cx="9182098" cy="49447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8494">
                  <a:extLst>
                    <a:ext uri="{9D8B030D-6E8A-4147-A177-3AD203B41FA5}">
                      <a16:colId xmlns:a16="http://schemas.microsoft.com/office/drawing/2014/main" val="4052500753"/>
                    </a:ext>
                  </a:extLst>
                </a:gridCol>
                <a:gridCol w="1900901">
                  <a:extLst>
                    <a:ext uri="{9D8B030D-6E8A-4147-A177-3AD203B41FA5}">
                      <a16:colId xmlns:a16="http://schemas.microsoft.com/office/drawing/2014/main" val="3024917137"/>
                    </a:ext>
                  </a:extLst>
                </a:gridCol>
                <a:gridCol w="1900901">
                  <a:extLst>
                    <a:ext uri="{9D8B030D-6E8A-4147-A177-3AD203B41FA5}">
                      <a16:colId xmlns:a16="http://schemas.microsoft.com/office/drawing/2014/main" val="1238119008"/>
                    </a:ext>
                  </a:extLst>
                </a:gridCol>
                <a:gridCol w="1900901">
                  <a:extLst>
                    <a:ext uri="{9D8B030D-6E8A-4147-A177-3AD203B41FA5}">
                      <a16:colId xmlns:a16="http://schemas.microsoft.com/office/drawing/2014/main" val="2061205189"/>
                    </a:ext>
                  </a:extLst>
                </a:gridCol>
                <a:gridCol w="1900901">
                  <a:extLst>
                    <a:ext uri="{9D8B030D-6E8A-4147-A177-3AD203B41FA5}">
                      <a16:colId xmlns:a16="http://schemas.microsoft.com/office/drawing/2014/main" val="319655148"/>
                    </a:ext>
                  </a:extLst>
                </a:gridCol>
              </a:tblGrid>
              <a:tr h="104627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09594"/>
                  </a:ext>
                </a:extLst>
              </a:tr>
              <a:tr h="1805908">
                <a:tc>
                  <a:txBody>
                    <a:bodyPr/>
                    <a:lstStyle/>
                    <a:p>
                      <a:r>
                        <a:rPr lang="en-US" dirty="0"/>
                        <a:t>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02157"/>
                  </a:ext>
                </a:extLst>
              </a:tr>
              <a:tr h="104627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33385"/>
                  </a:ext>
                </a:extLst>
              </a:tr>
              <a:tr h="104627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5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C5EEFB-422C-43F9-BCFB-01E2AD78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289" y="139700"/>
            <a:ext cx="7098833" cy="83596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FF76EB-1D46-4283-A9A0-A5D25DB0E6AE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2F78C-8740-4269-8105-AD864118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079500"/>
            <a:ext cx="8744461" cy="51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6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34" y="205793"/>
            <a:ext cx="9823998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0" y="940159"/>
            <a:ext cx="6504265" cy="52777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this project,  an effective customer churn prediction system using advanced analytics and machine learning techniques was built.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Three models, including Logistic Regression, Random Forest, and Decision Tree, were developed and evaluated.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 Logistic Regression proved to be the most accurate with an 81.51% accuracy rate, followed by Random Forest at 80.04%, and Decision Tree at 77.63%.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 detailed classification report provided insights into precision, recall, and F1-score for both churn and non-churn categories.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Confusion matrices were employed to visualize model performance. Overall, this project equips </a:t>
            </a:r>
            <a:r>
              <a:rPr lang="en-US" sz="1800" dirty="0" err="1"/>
              <a:t>ConnectTel</a:t>
            </a:r>
            <a:r>
              <a:rPr lang="en-US" sz="1800" dirty="0"/>
              <a:t> with the means to proactively address customer churn, enhance loyalty, and stay competitive in the telecommunications industry</a:t>
            </a:r>
            <a:r>
              <a:rPr lang="en-US" dirty="0"/>
              <a:t>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623849" y="5702299"/>
            <a:ext cx="3379152" cy="1334723"/>
          </a:xfrm>
        </p:spPr>
        <p:txBody>
          <a:bodyPr/>
          <a:lstStyle/>
          <a:p>
            <a:r>
              <a:rPr lang="en-US" dirty="0"/>
              <a:t>Basil B. </a:t>
            </a:r>
            <a:r>
              <a:rPr lang="en-US" dirty="0" err="1"/>
              <a:t>Duwa</a:t>
            </a:r>
            <a:endParaRPr lang="en-US" dirty="0"/>
          </a:p>
          <a:p>
            <a:r>
              <a:rPr lang="en-US" dirty="0"/>
              <a:t>10alytics 15 cohort</a:t>
            </a:r>
          </a:p>
          <a:p>
            <a:pPr lvl="0"/>
            <a:r>
              <a:rPr lang="en-US" dirty="0">
                <a:hlinkClick r:id="rId6"/>
              </a:rPr>
              <a:t>https://www.linkedin.com/feed/</a:t>
            </a:r>
            <a:endParaRPr lang="en-US" dirty="0"/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87" y="433192"/>
            <a:ext cx="5117162" cy="1325563"/>
          </a:xfrm>
        </p:spPr>
        <p:txBody>
          <a:bodyPr/>
          <a:lstStyle/>
          <a:p>
            <a:r>
              <a:rPr lang="en-US" dirty="0"/>
              <a:t>Company Overview: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0" y="1981200"/>
            <a:ext cx="5626736" cy="4699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ConnectTel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global telecommunications leader, offering innovative and dependable voice, data, and Internet services to both individuals and businesses. With a strong commitment to customers and modern technology,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ConnectTel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reshaping the industry, empowering users worldwide to remain connected and flourish in the digital age.</a:t>
            </a:r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47529" y="10167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  <p:sp>
        <p:nvSpPr>
          <p:cNvPr id="5" name="Title 45">
            <a:extLst>
              <a:ext uri="{FF2B5EF4-FFF2-40B4-BE49-F238E27FC236}">
                <a16:creationId xmlns:a16="http://schemas.microsoft.com/office/drawing/2014/main" id="{28986C63-6562-41F7-B423-1ADDBEAEE4A8}"/>
              </a:ext>
            </a:extLst>
          </p:cNvPr>
          <p:cNvSpPr txBox="1">
            <a:spLocks/>
          </p:cNvSpPr>
          <p:nvPr/>
        </p:nvSpPr>
        <p:spPr>
          <a:xfrm>
            <a:off x="6663056" y="-74363"/>
            <a:ext cx="4441188" cy="1260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10D38D41-6248-4B09-B259-B186800B9C6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29300" y="927100"/>
            <a:ext cx="6108700" cy="4699000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cap="none" dirty="0"/>
              <a:t>Customer churn, poses a significant risk to its long-term business sustainability and expansion.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cap="none" dirty="0"/>
              <a:t>The company's existing strategies for retaining customers lack accuracy and effectiveness, leading to the loss of valuable customers to competitors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0F31-3309-4DFB-B73D-9BAB5B30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410" y="1"/>
            <a:ext cx="2433490" cy="1092200"/>
          </a:xfrm>
        </p:spPr>
        <p:txBody>
          <a:bodyPr/>
          <a:lstStyle/>
          <a:p>
            <a:r>
              <a:rPr lang="en-US" dirty="0"/>
              <a:t>Aim </a:t>
            </a:r>
          </a:p>
        </p:txBody>
      </p:sp>
      <p:pic>
        <p:nvPicPr>
          <p:cNvPr id="5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B5DB3E86-487F-411B-B864-F2DF10A76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310" y="537452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pic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39111FD1-605A-4D6B-BF90-714BBADFA23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56300" y="1079500"/>
            <a:ext cx="6108700" cy="4699000"/>
          </a:xfrm>
        </p:spPr>
        <p:txBody>
          <a:bodyPr/>
          <a:lstStyle/>
          <a:p>
            <a:pPr marL="4000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cap="none" dirty="0">
                <a:latin typeface="Encode Sans" panose="020B0604020202020204" charset="0"/>
                <a:cs typeface="Times New Roman" panose="02020603050405020304" pitchFamily="18" charset="0"/>
              </a:rPr>
              <a:t>The aim is  to create a robust customer churn prediction system by harnessing advanced analytics and machine learning techniques using available customer data. </a:t>
            </a:r>
          </a:p>
          <a:p>
            <a:pPr marL="4000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cap="none" dirty="0">
                <a:latin typeface="Encode Sans" panose="020B0604020202020204" charset="0"/>
                <a:cs typeface="Times New Roman" panose="02020603050405020304" pitchFamily="18" charset="0"/>
              </a:rPr>
              <a:t>To predict customer churn and execute targeted retention efforts.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5985A-7EF2-4311-893A-B1D3C6EA3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700" y="2470150"/>
            <a:ext cx="2081415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8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579" y="62620"/>
            <a:ext cx="4518122" cy="940679"/>
          </a:xfrm>
        </p:spPr>
        <p:txBody>
          <a:bodyPr/>
          <a:lstStyle/>
          <a:p>
            <a:r>
              <a:rPr lang="en-US" dirty="0"/>
              <a:t>ADVANTAGES OF THE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5C071FA9-2474-4F4D-A6DD-04A41C21DCE8}"/>
              </a:ext>
            </a:extLst>
          </p:cNvPr>
          <p:cNvSpPr txBox="1">
            <a:spLocks/>
          </p:cNvSpPr>
          <p:nvPr/>
        </p:nvSpPr>
        <p:spPr>
          <a:xfrm>
            <a:off x="5352169" y="822324"/>
            <a:ext cx="5842000" cy="3556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Encode Sans" panose="020B0604020202020204" charset="0"/>
              </a:rPr>
              <a:t>Minimize customer attrition.</a:t>
            </a:r>
          </a:p>
          <a:p>
            <a:pPr lvl="0" algn="just">
              <a:lnSpc>
                <a:spcPct val="150000"/>
              </a:lnSpc>
            </a:pPr>
            <a:endParaRPr lang="en-US" sz="2200" dirty="0">
              <a:latin typeface="Encode Sans" panose="020B060402020202020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Encode Sans" panose="020B0604020202020204" charset="0"/>
              </a:rPr>
              <a:t>Strengthen customer loyalty.</a:t>
            </a:r>
          </a:p>
          <a:p>
            <a:pPr lvl="0" algn="just">
              <a:lnSpc>
                <a:spcPct val="150000"/>
              </a:lnSpc>
            </a:pPr>
            <a:endParaRPr lang="en-US" sz="2200" dirty="0">
              <a:latin typeface="Encode Sans" panose="020B060402020202020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Encode Sans" panose="020B0604020202020204" charset="0"/>
              </a:rPr>
              <a:t>Maintain a competitive advantage in the telecom industry.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B3EF-3F60-4772-801F-3D832F89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701" y="114299"/>
            <a:ext cx="3213100" cy="903501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4FDBE-EBCE-41FE-B7DD-72E74345B498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46BB0-CFAB-4AC8-A302-784B1D04CD1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6</a:t>
            </a:fld>
            <a:endParaRPr lang="en-US" altLang="zh-CN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6F5D2-0B2B-4545-ADF4-3210CBEF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878" y="1701800"/>
            <a:ext cx="8123740" cy="47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8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2A4C-B9BC-499E-953F-2B602CF2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479" y="167289"/>
            <a:ext cx="4518122" cy="633005"/>
          </a:xfrm>
        </p:spPr>
        <p:txBody>
          <a:bodyPr/>
          <a:lstStyle/>
          <a:p>
            <a:r>
              <a:rPr lang="en-US" dirty="0"/>
              <a:t>Machine learning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C4E09-9802-4582-A9FA-BE54A9CE35E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1AA1A-ED71-4457-835C-AEB8B0688E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78E98-023F-4943-9ECF-82620D7900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1897379"/>
            <a:ext cx="7556500" cy="46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840" y="-76531"/>
            <a:ext cx="6599429" cy="76108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0" name="Title 59">
            <a:extLst>
              <a:ext uri="{FF2B5EF4-FFF2-40B4-BE49-F238E27FC236}">
                <a16:creationId xmlns:a16="http://schemas.microsoft.com/office/drawing/2014/main" id="{397056BF-0E6C-404A-A0D2-01E8CC3589CA}"/>
              </a:ext>
            </a:extLst>
          </p:cNvPr>
          <p:cNvSpPr txBox="1">
            <a:spLocks/>
          </p:cNvSpPr>
          <p:nvPr/>
        </p:nvSpPr>
        <p:spPr>
          <a:xfrm>
            <a:off x="5725077" y="783408"/>
            <a:ext cx="6599429" cy="76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Univariate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48C05A-D1F9-4F78-ACD4-8F8493B74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0" y="1643348"/>
            <a:ext cx="8917253" cy="50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7B3291-DB33-4C5C-9937-AC40B7A81FC7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22E8A-953E-49B2-A581-93E94E7C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371600"/>
            <a:ext cx="7302500" cy="5016500"/>
          </a:xfrm>
          <a:prstGeom prst="rect">
            <a:avLst/>
          </a:prstGeom>
        </p:spPr>
      </p:pic>
      <p:sp>
        <p:nvSpPr>
          <p:cNvPr id="13" name="Title 59">
            <a:extLst>
              <a:ext uri="{FF2B5EF4-FFF2-40B4-BE49-F238E27FC236}">
                <a16:creationId xmlns:a16="http://schemas.microsoft.com/office/drawing/2014/main" id="{F7D90773-BA83-4DA0-BA51-E5364D064E32}"/>
              </a:ext>
            </a:extLst>
          </p:cNvPr>
          <p:cNvSpPr txBox="1">
            <a:spLocks/>
          </p:cNvSpPr>
          <p:nvPr/>
        </p:nvSpPr>
        <p:spPr>
          <a:xfrm>
            <a:off x="4279901" y="114300"/>
            <a:ext cx="5384800" cy="715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7620859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AD51DF-C727-4608-B606-5D6C957D4C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434</Words>
  <Application>Microsoft Office PowerPoint</Application>
  <PresentationFormat>Widescreen</PresentationFormat>
  <Paragraphs>97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等线</vt:lpstr>
      <vt:lpstr>Abadi</vt:lpstr>
      <vt:lpstr>Arial</vt:lpstr>
      <vt:lpstr>Calibri</vt:lpstr>
      <vt:lpstr>Encode Sans</vt:lpstr>
      <vt:lpstr>Posterama</vt:lpstr>
      <vt:lpstr>Posterama Text Black</vt:lpstr>
      <vt:lpstr>Posterama Text SemiBold</vt:lpstr>
      <vt:lpstr>Times New Roman</vt:lpstr>
      <vt:lpstr>Wingdings</vt:lpstr>
      <vt:lpstr>Custom</vt:lpstr>
      <vt:lpstr>CONNECTTEL CUSTOMER CHURN PREDICTION</vt:lpstr>
      <vt:lpstr>Company Overview:</vt:lpstr>
      <vt:lpstr>PowerPoint Presentation</vt:lpstr>
      <vt:lpstr>Aim </vt:lpstr>
      <vt:lpstr>ADVANTAGES OF THE PREDICTION</vt:lpstr>
      <vt:lpstr>Dataset Overview</vt:lpstr>
      <vt:lpstr>Machine learning Pipeline</vt:lpstr>
      <vt:lpstr>Exploratory Data Analysis</vt:lpstr>
      <vt:lpstr>PowerPoint Presentation</vt:lpstr>
      <vt:lpstr>Bivariate</vt:lpstr>
      <vt:lpstr>Correlation Matrix</vt:lpstr>
      <vt:lpstr>Data Pre-processing</vt:lpstr>
      <vt:lpstr>Model Building.</vt:lpstr>
      <vt:lpstr>Model Evaluation</vt:lpstr>
      <vt:lpstr>Confusion Matrix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2023-09-14T06:03:51Z</dcterms:created>
  <dcterms:modified xsi:type="dcterms:W3CDTF">2023-09-25T15:24:39Z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