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62"/>
  </p:notesMasterIdLst>
  <p:sldIdLst>
    <p:sldId id="449" r:id="rId2"/>
    <p:sldId id="450" r:id="rId3"/>
    <p:sldId id="474" r:id="rId4"/>
    <p:sldId id="472" r:id="rId5"/>
    <p:sldId id="458" r:id="rId6"/>
    <p:sldId id="473" r:id="rId7"/>
    <p:sldId id="453" r:id="rId8"/>
    <p:sldId id="470" r:id="rId9"/>
    <p:sldId id="451" r:id="rId10"/>
    <p:sldId id="517" r:id="rId11"/>
    <p:sldId id="475" r:id="rId12"/>
    <p:sldId id="460" r:id="rId13"/>
    <p:sldId id="478" r:id="rId14"/>
    <p:sldId id="483" r:id="rId15"/>
    <p:sldId id="476" r:id="rId16"/>
    <p:sldId id="479" r:id="rId17"/>
    <p:sldId id="477" r:id="rId18"/>
    <p:sldId id="480" r:id="rId19"/>
    <p:sldId id="481" r:id="rId20"/>
    <p:sldId id="489" r:id="rId21"/>
    <p:sldId id="490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484" r:id="rId31"/>
    <p:sldId id="461" r:id="rId32"/>
    <p:sldId id="485" r:id="rId33"/>
    <p:sldId id="462" r:id="rId34"/>
    <p:sldId id="463" r:id="rId35"/>
    <p:sldId id="486" r:id="rId36"/>
    <p:sldId id="487" r:id="rId37"/>
    <p:sldId id="465" r:id="rId38"/>
    <p:sldId id="488" r:id="rId39"/>
    <p:sldId id="464" r:id="rId40"/>
    <p:sldId id="492" r:id="rId41"/>
    <p:sldId id="491" r:id="rId42"/>
    <p:sldId id="493" r:id="rId43"/>
    <p:sldId id="494" r:id="rId44"/>
    <p:sldId id="505" r:id="rId45"/>
    <p:sldId id="504" r:id="rId46"/>
    <p:sldId id="509" r:id="rId47"/>
    <p:sldId id="506" r:id="rId48"/>
    <p:sldId id="507" r:id="rId49"/>
    <p:sldId id="466" r:id="rId50"/>
    <p:sldId id="518" r:id="rId51"/>
    <p:sldId id="503" r:id="rId52"/>
    <p:sldId id="468" r:id="rId53"/>
    <p:sldId id="510" r:id="rId54"/>
    <p:sldId id="520" r:id="rId55"/>
    <p:sldId id="512" r:id="rId56"/>
    <p:sldId id="513" r:id="rId57"/>
    <p:sldId id="514" r:id="rId58"/>
    <p:sldId id="515" r:id="rId59"/>
    <p:sldId id="516" r:id="rId60"/>
    <p:sldId id="519" r:id="rId61"/>
  </p:sldIdLst>
  <p:sldSz cx="18288000" cy="10287000"/>
  <p:notesSz cx="18288000" cy="10287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orbel" panose="020B0503020204020204" pitchFamily="34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01A89A-3712-41E2-BF55-950BE4AEAD7D}">
          <p14:sldIdLst>
            <p14:sldId id="449"/>
          </p14:sldIdLst>
        </p14:section>
        <p14:section name="Interfaces" id="{7C3913F0-D5E2-40D2-BCD0-91D89612AFCA}">
          <p14:sldIdLst>
            <p14:sldId id="450"/>
            <p14:sldId id="474"/>
            <p14:sldId id="472"/>
            <p14:sldId id="458"/>
            <p14:sldId id="473"/>
            <p14:sldId id="453"/>
            <p14:sldId id="470"/>
          </p14:sldIdLst>
        </p14:section>
        <p14:section name="Extensions" id="{4F6BBCD0-04B6-4751-A843-9D9129B74208}">
          <p14:sldIdLst>
            <p14:sldId id="451"/>
            <p14:sldId id="517"/>
            <p14:sldId id="475"/>
          </p14:sldIdLst>
        </p14:section>
        <p14:section name=" LINQ" id="{04A124B8-0546-4180-A1CC-3A0E98143CAA}">
          <p14:sldIdLst>
            <p14:sldId id="460"/>
            <p14:sldId id="478"/>
            <p14:sldId id="483"/>
          </p14:sldIdLst>
        </p14:section>
        <p14:section name="IDisposable and Using" id="{7FE1D555-3837-4A0D-8738-6FC3900CB084}">
          <p14:sldIdLst>
            <p14:sldId id="476"/>
            <p14:sldId id="479"/>
            <p14:sldId id="477"/>
            <p14:sldId id="480"/>
            <p14:sldId id="481"/>
            <p14:sldId id="489"/>
            <p14:sldId id="490"/>
          </p14:sldIdLst>
        </p14:section>
        <p14:section name="Foreach" id="{076862D9-EC0E-4F39-AC9D-D58662EC2213}">
          <p14:sldIdLst>
            <p14:sldId id="495"/>
            <p14:sldId id="496"/>
            <p14:sldId id="497"/>
            <p14:sldId id="498"/>
            <p14:sldId id="499"/>
          </p14:sldIdLst>
        </p14:section>
        <p14:section name="Exceptions" id="{52446942-F3BE-42A9-ACF7-9F615DA0F0F0}">
          <p14:sldIdLst>
            <p14:sldId id="500"/>
            <p14:sldId id="501"/>
            <p14:sldId id="502"/>
          </p14:sldIdLst>
        </p14:section>
        <p14:section name="LINQ2" id="{DC6EC134-9DE9-48BA-85A8-6EA440B5A4C8}">
          <p14:sldIdLst>
            <p14:sldId id="484"/>
            <p14:sldId id="461"/>
            <p14:sldId id="485"/>
            <p14:sldId id="462"/>
            <p14:sldId id="463"/>
            <p14:sldId id="486"/>
            <p14:sldId id="487"/>
            <p14:sldId id="465"/>
            <p14:sldId id="488"/>
            <p14:sldId id="464"/>
            <p14:sldId id="492"/>
            <p14:sldId id="491"/>
            <p14:sldId id="493"/>
            <p14:sldId id="494"/>
            <p14:sldId id="505"/>
            <p14:sldId id="504"/>
            <p14:sldId id="509"/>
            <p14:sldId id="506"/>
            <p14:sldId id="507"/>
            <p14:sldId id="466"/>
            <p14:sldId id="518"/>
          </p14:sldIdLst>
        </p14:section>
        <p14:section name="Functional Array" id="{CD8CEFD8-BDC7-4B7C-B667-DCB4F731BC13}">
          <p14:sldIdLst>
            <p14:sldId id="503"/>
            <p14:sldId id="468"/>
            <p14:sldId id="510"/>
            <p14:sldId id="520"/>
            <p14:sldId id="512"/>
            <p14:sldId id="513"/>
            <p14:sldId id="514"/>
            <p14:sldId id="515"/>
            <p14:sldId id="516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0" d="100"/>
          <a:sy n="70" d="100"/>
        </p:scale>
        <p:origin x="763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D42CB-5FD9-45A4-9F64-55BCD52F54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0E0EDE-1E31-438A-82B5-187ADDA1BD97}">
      <dgm:prSet/>
      <dgm:spPr/>
      <dgm:t>
        <a:bodyPr/>
        <a:lstStyle/>
        <a:p>
          <a:r>
            <a:rPr lang="en-CA"/>
            <a:t>Extension methods can only be placed in a static class</a:t>
          </a:r>
          <a:endParaRPr lang="en-US"/>
        </a:p>
      </dgm:t>
    </dgm:pt>
    <dgm:pt modelId="{4A767711-F4C2-42FD-9131-D74A963092A2}" type="parTrans" cxnId="{8521D5DB-519C-420F-8894-EFE8032EF808}">
      <dgm:prSet/>
      <dgm:spPr/>
      <dgm:t>
        <a:bodyPr/>
        <a:lstStyle/>
        <a:p>
          <a:endParaRPr lang="en-US"/>
        </a:p>
      </dgm:t>
    </dgm:pt>
    <dgm:pt modelId="{253E8D98-987C-4AF4-A349-74FB692BBE1C}" type="sibTrans" cxnId="{8521D5DB-519C-420F-8894-EFE8032EF808}">
      <dgm:prSet/>
      <dgm:spPr/>
      <dgm:t>
        <a:bodyPr/>
        <a:lstStyle/>
        <a:p>
          <a:endParaRPr lang="en-US"/>
        </a:p>
      </dgm:t>
    </dgm:pt>
    <dgm:pt modelId="{CCB41B04-8AD9-4476-BBA7-4F7119C0A210}">
      <dgm:prSet/>
      <dgm:spPr/>
      <dgm:t>
        <a:bodyPr/>
        <a:lstStyle/>
        <a:p>
          <a:r>
            <a:rPr lang="en-CA"/>
            <a:t>They are applied to any type: class, struct, interface </a:t>
          </a:r>
          <a:endParaRPr lang="en-US"/>
        </a:p>
      </dgm:t>
    </dgm:pt>
    <dgm:pt modelId="{EDF615B0-CA41-48AB-B496-37A8D112E59E}" type="parTrans" cxnId="{3F16EA4C-3A4E-4B35-B920-AA7F06552F37}">
      <dgm:prSet/>
      <dgm:spPr/>
      <dgm:t>
        <a:bodyPr/>
        <a:lstStyle/>
        <a:p>
          <a:endParaRPr lang="en-US"/>
        </a:p>
      </dgm:t>
    </dgm:pt>
    <dgm:pt modelId="{CF1923B2-6194-4200-AD8C-B7198FF16C29}" type="sibTrans" cxnId="{3F16EA4C-3A4E-4B35-B920-AA7F06552F37}">
      <dgm:prSet/>
      <dgm:spPr/>
      <dgm:t>
        <a:bodyPr/>
        <a:lstStyle/>
        <a:p>
          <a:endParaRPr lang="en-US"/>
        </a:p>
      </dgm:t>
    </dgm:pt>
    <dgm:pt modelId="{E4800410-52DE-4589-91E4-6AF206B3C9C8}">
      <dgm:prSet/>
      <dgm:spPr/>
      <dgm:t>
        <a:bodyPr/>
        <a:lstStyle/>
        <a:p>
          <a:r>
            <a:rPr lang="en-CA"/>
            <a:t>The first argument must be prefixed with the “this” keyword</a:t>
          </a:r>
          <a:endParaRPr lang="en-US"/>
        </a:p>
      </dgm:t>
    </dgm:pt>
    <dgm:pt modelId="{58C249EC-D074-4B26-BCB7-8B062497C17A}" type="parTrans" cxnId="{F9F1D571-02B5-4A0C-BD88-BE8598B13255}">
      <dgm:prSet/>
      <dgm:spPr/>
      <dgm:t>
        <a:bodyPr/>
        <a:lstStyle/>
        <a:p>
          <a:endParaRPr lang="en-US"/>
        </a:p>
      </dgm:t>
    </dgm:pt>
    <dgm:pt modelId="{17E4E752-FEFF-43DE-BB86-1BFF01350094}" type="sibTrans" cxnId="{F9F1D571-02B5-4A0C-BD88-BE8598B13255}">
      <dgm:prSet/>
      <dgm:spPr/>
      <dgm:t>
        <a:bodyPr/>
        <a:lstStyle/>
        <a:p>
          <a:endParaRPr lang="en-US"/>
        </a:p>
      </dgm:t>
    </dgm:pt>
    <dgm:pt modelId="{8D069346-8017-452B-82F0-A227035BC8AD}">
      <dgm:prSet/>
      <dgm:spPr/>
      <dgm:t>
        <a:bodyPr/>
        <a:lstStyle/>
        <a:p>
          <a:r>
            <a:rPr lang="en-CA"/>
            <a:t>It can be invoked as a regular static method, or using object syntax</a:t>
          </a:r>
          <a:endParaRPr lang="en-US"/>
        </a:p>
      </dgm:t>
    </dgm:pt>
    <dgm:pt modelId="{0CB05D9C-3BB0-4C72-AF0A-27485ED45E07}" type="parTrans" cxnId="{33B6A435-ACE0-4F6B-BA1A-5F3982D5BA7B}">
      <dgm:prSet/>
      <dgm:spPr/>
      <dgm:t>
        <a:bodyPr/>
        <a:lstStyle/>
        <a:p>
          <a:endParaRPr lang="en-US"/>
        </a:p>
      </dgm:t>
    </dgm:pt>
    <dgm:pt modelId="{4E6570F9-3492-4BE8-849E-ED923459D5E5}" type="sibTrans" cxnId="{33B6A435-ACE0-4F6B-BA1A-5F3982D5BA7B}">
      <dgm:prSet/>
      <dgm:spPr/>
      <dgm:t>
        <a:bodyPr/>
        <a:lstStyle/>
        <a:p>
          <a:endParaRPr lang="en-US"/>
        </a:p>
      </dgm:t>
    </dgm:pt>
    <dgm:pt modelId="{169AC967-CBB6-425B-8014-A6F424DA4965}" type="pres">
      <dgm:prSet presAssocID="{41CD42CB-5FD9-45A4-9F64-55BCD52F5414}" presName="linear" presStyleCnt="0">
        <dgm:presLayoutVars>
          <dgm:animLvl val="lvl"/>
          <dgm:resizeHandles val="exact"/>
        </dgm:presLayoutVars>
      </dgm:prSet>
      <dgm:spPr/>
    </dgm:pt>
    <dgm:pt modelId="{CF175C07-D4C0-4226-85CE-750EBEBC1C67}" type="pres">
      <dgm:prSet presAssocID="{AD0E0EDE-1E31-438A-82B5-187ADDA1BD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174173-F6A1-4B0B-A997-631A7E62493D}" type="pres">
      <dgm:prSet presAssocID="{253E8D98-987C-4AF4-A349-74FB692BBE1C}" presName="spacer" presStyleCnt="0"/>
      <dgm:spPr/>
    </dgm:pt>
    <dgm:pt modelId="{6BCE193E-2619-43C0-B9B7-5E5549EEC2E2}" type="pres">
      <dgm:prSet presAssocID="{CCB41B04-8AD9-4476-BBA7-4F7119C0A2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FE8124-5AF7-4F11-8B65-4AD0327CB8C0}" type="pres">
      <dgm:prSet presAssocID="{CF1923B2-6194-4200-AD8C-B7198FF16C29}" presName="spacer" presStyleCnt="0"/>
      <dgm:spPr/>
    </dgm:pt>
    <dgm:pt modelId="{710CF83C-F5E3-4049-8F80-ADA91F50E2B2}" type="pres">
      <dgm:prSet presAssocID="{E4800410-52DE-4589-91E4-6AF206B3C9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253B98-6FEC-474E-999D-08B673D9BC76}" type="pres">
      <dgm:prSet presAssocID="{17E4E752-FEFF-43DE-BB86-1BFF01350094}" presName="spacer" presStyleCnt="0"/>
      <dgm:spPr/>
    </dgm:pt>
    <dgm:pt modelId="{03317118-7D67-447F-B3E4-3B1A99AFCF16}" type="pres">
      <dgm:prSet presAssocID="{8D069346-8017-452B-82F0-A227035BC8A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3B6A435-ACE0-4F6B-BA1A-5F3982D5BA7B}" srcId="{41CD42CB-5FD9-45A4-9F64-55BCD52F5414}" destId="{8D069346-8017-452B-82F0-A227035BC8AD}" srcOrd="3" destOrd="0" parTransId="{0CB05D9C-3BB0-4C72-AF0A-27485ED45E07}" sibTransId="{4E6570F9-3492-4BE8-849E-ED923459D5E5}"/>
    <dgm:cxn modelId="{1EC00C39-2780-4F46-ADA0-9724B0B4D352}" type="presOf" srcId="{E4800410-52DE-4589-91E4-6AF206B3C9C8}" destId="{710CF83C-F5E3-4049-8F80-ADA91F50E2B2}" srcOrd="0" destOrd="0" presId="urn:microsoft.com/office/officeart/2005/8/layout/vList2"/>
    <dgm:cxn modelId="{EBF2C35B-16BA-4885-958A-171687D8190F}" type="presOf" srcId="{41CD42CB-5FD9-45A4-9F64-55BCD52F5414}" destId="{169AC967-CBB6-425B-8014-A6F424DA4965}" srcOrd="0" destOrd="0" presId="urn:microsoft.com/office/officeart/2005/8/layout/vList2"/>
    <dgm:cxn modelId="{3F16EA4C-3A4E-4B35-B920-AA7F06552F37}" srcId="{41CD42CB-5FD9-45A4-9F64-55BCD52F5414}" destId="{CCB41B04-8AD9-4476-BBA7-4F7119C0A210}" srcOrd="1" destOrd="0" parTransId="{EDF615B0-CA41-48AB-B496-37A8D112E59E}" sibTransId="{CF1923B2-6194-4200-AD8C-B7198FF16C29}"/>
    <dgm:cxn modelId="{1D374650-93EB-4588-BAFB-7251D8C54C4D}" type="presOf" srcId="{8D069346-8017-452B-82F0-A227035BC8AD}" destId="{03317118-7D67-447F-B3E4-3B1A99AFCF16}" srcOrd="0" destOrd="0" presId="urn:microsoft.com/office/officeart/2005/8/layout/vList2"/>
    <dgm:cxn modelId="{F9F1D571-02B5-4A0C-BD88-BE8598B13255}" srcId="{41CD42CB-5FD9-45A4-9F64-55BCD52F5414}" destId="{E4800410-52DE-4589-91E4-6AF206B3C9C8}" srcOrd="2" destOrd="0" parTransId="{58C249EC-D074-4B26-BCB7-8B062497C17A}" sibTransId="{17E4E752-FEFF-43DE-BB86-1BFF01350094}"/>
    <dgm:cxn modelId="{014EE1A5-DE64-46E7-8B4A-CCF84ECE355C}" type="presOf" srcId="{AD0E0EDE-1E31-438A-82B5-187ADDA1BD97}" destId="{CF175C07-D4C0-4226-85CE-750EBEBC1C67}" srcOrd="0" destOrd="0" presId="urn:microsoft.com/office/officeart/2005/8/layout/vList2"/>
    <dgm:cxn modelId="{0BD97ADA-5F56-452A-873A-F184E293B385}" type="presOf" srcId="{CCB41B04-8AD9-4476-BBA7-4F7119C0A210}" destId="{6BCE193E-2619-43C0-B9B7-5E5549EEC2E2}" srcOrd="0" destOrd="0" presId="urn:microsoft.com/office/officeart/2005/8/layout/vList2"/>
    <dgm:cxn modelId="{8521D5DB-519C-420F-8894-EFE8032EF808}" srcId="{41CD42CB-5FD9-45A4-9F64-55BCD52F5414}" destId="{AD0E0EDE-1E31-438A-82B5-187ADDA1BD97}" srcOrd="0" destOrd="0" parTransId="{4A767711-F4C2-42FD-9131-D74A963092A2}" sibTransId="{253E8D98-987C-4AF4-A349-74FB692BBE1C}"/>
    <dgm:cxn modelId="{B0973F36-1B1D-4639-8040-7BE9983A39B1}" type="presParOf" srcId="{169AC967-CBB6-425B-8014-A6F424DA4965}" destId="{CF175C07-D4C0-4226-85CE-750EBEBC1C67}" srcOrd="0" destOrd="0" presId="urn:microsoft.com/office/officeart/2005/8/layout/vList2"/>
    <dgm:cxn modelId="{BFB0C1B0-0364-44D1-99D8-4C3E858CC4D7}" type="presParOf" srcId="{169AC967-CBB6-425B-8014-A6F424DA4965}" destId="{88174173-F6A1-4B0B-A997-631A7E62493D}" srcOrd="1" destOrd="0" presId="urn:microsoft.com/office/officeart/2005/8/layout/vList2"/>
    <dgm:cxn modelId="{A7B90C70-3098-412A-9611-933FE02A0D8D}" type="presParOf" srcId="{169AC967-CBB6-425B-8014-A6F424DA4965}" destId="{6BCE193E-2619-43C0-B9B7-5E5549EEC2E2}" srcOrd="2" destOrd="0" presId="urn:microsoft.com/office/officeart/2005/8/layout/vList2"/>
    <dgm:cxn modelId="{A6B6D280-5C7F-470D-9D08-35AF075725F4}" type="presParOf" srcId="{169AC967-CBB6-425B-8014-A6F424DA4965}" destId="{ADFE8124-5AF7-4F11-8B65-4AD0327CB8C0}" srcOrd="3" destOrd="0" presId="urn:microsoft.com/office/officeart/2005/8/layout/vList2"/>
    <dgm:cxn modelId="{BF96A164-2B6F-45F2-95C3-01B6E70A39E7}" type="presParOf" srcId="{169AC967-CBB6-425B-8014-A6F424DA4965}" destId="{710CF83C-F5E3-4049-8F80-ADA91F50E2B2}" srcOrd="4" destOrd="0" presId="urn:microsoft.com/office/officeart/2005/8/layout/vList2"/>
    <dgm:cxn modelId="{962354D1-9A8F-4CCA-B4AF-400157D71370}" type="presParOf" srcId="{169AC967-CBB6-425B-8014-A6F424DA4965}" destId="{7B253B98-6FEC-474E-999D-08B673D9BC76}" srcOrd="5" destOrd="0" presId="urn:microsoft.com/office/officeart/2005/8/layout/vList2"/>
    <dgm:cxn modelId="{8B182186-1AC4-4AB9-827D-FE358533A2F8}" type="presParOf" srcId="{169AC967-CBB6-425B-8014-A6F424DA4965}" destId="{03317118-7D67-447F-B3E4-3B1A99AFCF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5C07-D4C0-4226-85CE-750EBEBC1C67}">
      <dsp:nvSpPr>
        <dsp:cNvPr id="0" name=""/>
        <dsp:cNvSpPr/>
      </dsp:nvSpPr>
      <dsp:spPr>
        <a:xfrm>
          <a:off x="0" y="79595"/>
          <a:ext cx="9677915" cy="1551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Extension methods can only be placed in a static class</a:t>
          </a:r>
          <a:endParaRPr lang="en-US" sz="3900" kern="1200"/>
        </a:p>
      </dsp:txBody>
      <dsp:txXfrm>
        <a:off x="75734" y="155329"/>
        <a:ext cx="9526447" cy="1399952"/>
      </dsp:txXfrm>
    </dsp:sp>
    <dsp:sp modelId="{6BCE193E-2619-43C0-B9B7-5E5549EEC2E2}">
      <dsp:nvSpPr>
        <dsp:cNvPr id="0" name=""/>
        <dsp:cNvSpPr/>
      </dsp:nvSpPr>
      <dsp:spPr>
        <a:xfrm>
          <a:off x="0" y="1743335"/>
          <a:ext cx="9677915" cy="1551420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They are applied to any type: class, struct, interface </a:t>
          </a:r>
          <a:endParaRPr lang="en-US" sz="3900" kern="1200"/>
        </a:p>
      </dsp:txBody>
      <dsp:txXfrm>
        <a:off x="75734" y="1819069"/>
        <a:ext cx="9526447" cy="1399952"/>
      </dsp:txXfrm>
    </dsp:sp>
    <dsp:sp modelId="{710CF83C-F5E3-4049-8F80-ADA91F50E2B2}">
      <dsp:nvSpPr>
        <dsp:cNvPr id="0" name=""/>
        <dsp:cNvSpPr/>
      </dsp:nvSpPr>
      <dsp:spPr>
        <a:xfrm>
          <a:off x="0" y="3407075"/>
          <a:ext cx="9677915" cy="1551420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The first argument must be prefixed with the “this” keyword</a:t>
          </a:r>
          <a:endParaRPr lang="en-US" sz="3900" kern="1200"/>
        </a:p>
      </dsp:txBody>
      <dsp:txXfrm>
        <a:off x="75734" y="3482809"/>
        <a:ext cx="9526447" cy="1399952"/>
      </dsp:txXfrm>
    </dsp:sp>
    <dsp:sp modelId="{03317118-7D67-447F-B3E4-3B1A99AFCF16}">
      <dsp:nvSpPr>
        <dsp:cNvPr id="0" name=""/>
        <dsp:cNvSpPr/>
      </dsp:nvSpPr>
      <dsp:spPr>
        <a:xfrm>
          <a:off x="0" y="5070815"/>
          <a:ext cx="9677915" cy="155142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It can be invoked as a regular static method, or using object syntax</a:t>
          </a:r>
          <a:endParaRPr lang="en-US" sz="3900" kern="1200"/>
        </a:p>
      </dsp:txBody>
      <dsp:txXfrm>
        <a:off x="75734" y="5146549"/>
        <a:ext cx="9526447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face_segregation_principl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type.isassignablefro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LINQ, Extension Methods, Exceptions, and Using Statements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FB52-09C2-7E96-5F1F-F87B8C0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Extension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45340-FF4D-2AF7-D4B4-DF81350BA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238500"/>
            <a:ext cx="11573402" cy="4572000"/>
          </a:xfrm>
        </p:spPr>
      </p:pic>
    </p:spTree>
    <p:extLst>
      <p:ext uri="{BB962C8B-B14F-4D97-AF65-F5344CB8AC3E}">
        <p14:creationId xmlns:p14="http://schemas.microsoft.com/office/powerpoint/2010/main" val="52343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03A1-586F-947E-B5DB-019BB377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Extension Method Syntax and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668786-559F-C149-E912-632C7B7E4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89737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1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F0C1-EBAF-6277-0DBC-FCA03BB4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0B2E-74CF-E512-5B47-1753FC33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Language Integrated Natural Query (pronounced “Link”)</a:t>
            </a:r>
          </a:p>
          <a:p>
            <a:r>
              <a:rPr lang="en-CA" dirty="0"/>
              <a:t>It is a key part of the systems library</a:t>
            </a:r>
          </a:p>
          <a:p>
            <a:r>
              <a:rPr lang="en-CA" dirty="0"/>
              <a:t>Functions work on all collections and sequences </a:t>
            </a:r>
          </a:p>
          <a:p>
            <a:r>
              <a:rPr lang="en-CA" dirty="0"/>
              <a:t>Including iterator methods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504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D4C-FCF5-1B7D-03CB-9B278DE5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 Query Syntax</a:t>
            </a:r>
            <a:br>
              <a:rPr lang="en-CA" dirty="0"/>
            </a:br>
            <a:r>
              <a:rPr lang="en-CA" sz="5400" dirty="0"/>
              <a:t>(not recommended)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7363-0205-19C0-583E-5892D30C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A8902-DB05-D4F3-2E80-1A87F270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695700"/>
            <a:ext cx="7181571" cy="4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4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3C5B-11AA-0DCD-07A2-37C122BF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LINQ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D03E-5145-8341-97BF-BDB1A50A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implemented as a library of extension methods</a:t>
            </a:r>
          </a:p>
          <a:p>
            <a:r>
              <a:rPr lang="en-CA" dirty="0"/>
              <a:t>Works with any class that implements </a:t>
            </a:r>
            <a:r>
              <a:rPr lang="en-CA" dirty="0" err="1"/>
              <a:t>IEnumerable</a:t>
            </a:r>
            <a:r>
              <a:rPr lang="en-CA" dirty="0"/>
              <a:t>&lt;T&gt; </a:t>
            </a:r>
          </a:p>
          <a:p>
            <a:r>
              <a:rPr lang="en-CA" dirty="0"/>
              <a:t>Including your own</a:t>
            </a:r>
          </a:p>
          <a:p>
            <a:r>
              <a:rPr lang="en-CA" dirty="0"/>
              <a:t>Easy to write using iterator methods </a:t>
            </a:r>
          </a:p>
        </p:txBody>
      </p:sp>
    </p:spTree>
    <p:extLst>
      <p:ext uri="{BB962C8B-B14F-4D97-AF65-F5344CB8AC3E}">
        <p14:creationId xmlns:p14="http://schemas.microsoft.com/office/powerpoint/2010/main" val="410101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F4D9-2020-2F74-FC1E-91994302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IDisposable.Dispose</a:t>
            </a:r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EED7-EFC5-BDDB-B68B-AB1E4945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it do and why?</a:t>
            </a:r>
          </a:p>
          <a:p>
            <a:r>
              <a:rPr lang="en-CA" dirty="0"/>
              <a:t>C# is a garbage collected language </a:t>
            </a:r>
          </a:p>
        </p:txBody>
      </p:sp>
    </p:spTree>
    <p:extLst>
      <p:ext uri="{BB962C8B-B14F-4D97-AF65-F5344CB8AC3E}">
        <p14:creationId xmlns:p14="http://schemas.microsoft.com/office/powerpoint/2010/main" val="363225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C89B-589C-46AC-9165-F6074C1C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A745-49DF-9ACD-FC94-5A501BAB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Non-deterministic</a:t>
            </a:r>
          </a:p>
          <a:p>
            <a:r>
              <a:rPr lang="en-CA" dirty="0"/>
              <a:t>Sometime object refer to unmanaged resources</a:t>
            </a:r>
          </a:p>
          <a:p>
            <a:r>
              <a:rPr lang="en-CA" dirty="0"/>
              <a:t>Examples might include a file stream</a:t>
            </a:r>
          </a:p>
          <a:p>
            <a:r>
              <a:rPr lang="en-CA" dirty="0"/>
              <a:t>When it is no longer required we must “release” it</a:t>
            </a:r>
          </a:p>
          <a:p>
            <a:r>
              <a:rPr lang="en-CA" dirty="0"/>
              <a:t>In C++ this would be done in the destructor</a:t>
            </a:r>
          </a:p>
          <a:p>
            <a:r>
              <a:rPr lang="en-CA" dirty="0"/>
              <a:t>C# has destructors, but they might not be called for a long time</a:t>
            </a:r>
          </a:p>
        </p:txBody>
      </p:sp>
    </p:spTree>
    <p:extLst>
      <p:ext uri="{BB962C8B-B14F-4D97-AF65-F5344CB8AC3E}">
        <p14:creationId xmlns:p14="http://schemas.microsoft.com/office/powerpoint/2010/main" val="351201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4CC4-2A86-1C28-322B-AE03A63E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0907-AFE1-1F34-EA98-59558E06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 deterministic clean-up of unmanaged resource</a:t>
            </a:r>
          </a:p>
          <a:p>
            <a:r>
              <a:rPr lang="en-CA" dirty="0"/>
              <a:t>Usually this is things created by the operating system</a:t>
            </a:r>
          </a:p>
          <a:p>
            <a:r>
              <a:rPr lang="en-CA" dirty="0"/>
              <a:t>Or maybe something created in an external library</a:t>
            </a:r>
          </a:p>
          <a:p>
            <a:r>
              <a:rPr lang="en-CA" dirty="0"/>
              <a:t>Don’t confuse them with using directives: not related to namespaces</a:t>
            </a:r>
          </a:p>
        </p:txBody>
      </p:sp>
    </p:spTree>
    <p:extLst>
      <p:ext uri="{BB962C8B-B14F-4D97-AF65-F5344CB8AC3E}">
        <p14:creationId xmlns:p14="http://schemas.microsoft.com/office/powerpoint/2010/main" val="140194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77A-0635-1D05-A997-5C412945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using statement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F00A-0531-708F-649C-B88277C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Assign an expression to a variable </a:t>
            </a:r>
          </a:p>
          <a:p>
            <a:r>
              <a:rPr lang="en-CA" dirty="0"/>
              <a:t>That expression implements “</a:t>
            </a:r>
            <a:r>
              <a:rPr lang="en-CA" dirty="0" err="1"/>
              <a:t>IDisposable</a:t>
            </a:r>
            <a:r>
              <a:rPr lang="en-CA" dirty="0"/>
              <a:t>“</a:t>
            </a:r>
          </a:p>
          <a:p>
            <a:r>
              <a:rPr lang="en-CA" dirty="0"/>
              <a:t>When the variable goes out of scope the Dispose function is called</a:t>
            </a:r>
          </a:p>
          <a:p>
            <a:r>
              <a:rPr lang="en-CA" dirty="0"/>
              <a:t>Called the “RAII”</a:t>
            </a:r>
          </a:p>
        </p:txBody>
      </p:sp>
    </p:spTree>
    <p:extLst>
      <p:ext uri="{BB962C8B-B14F-4D97-AF65-F5344CB8AC3E}">
        <p14:creationId xmlns:p14="http://schemas.microsoft.com/office/powerpoint/2010/main" val="214945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A1FE-4A9B-359F-C332-156A03BD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Forms of the Using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7958-D35C-C2FE-3235-E5EBAF88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a block statement </a:t>
            </a:r>
          </a:p>
          <a:p>
            <a:r>
              <a:rPr lang="en-CA" dirty="0"/>
              <a:t>Without a block statement</a:t>
            </a:r>
          </a:p>
        </p:txBody>
      </p:sp>
    </p:spTree>
    <p:extLst>
      <p:ext uri="{BB962C8B-B14F-4D97-AF65-F5344CB8AC3E}">
        <p14:creationId xmlns:p14="http://schemas.microsoft.com/office/powerpoint/2010/main" val="501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E75E1-6781-6664-B353-EE4FFABE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C45ED-C256-27EF-202D-4FF38BB5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set of methods and properties that a class or struct must implement</a:t>
            </a:r>
          </a:p>
          <a:p>
            <a:r>
              <a:rPr lang="en-CA" dirty="0"/>
              <a:t>Like a contract</a:t>
            </a:r>
          </a:p>
          <a:p>
            <a:r>
              <a:rPr lang="en-CA" dirty="0"/>
              <a:t>It’s a kind of type that can refer to a category of types</a:t>
            </a:r>
          </a:p>
          <a:p>
            <a:r>
              <a:rPr lang="en-CA" dirty="0"/>
              <a:t>Similar to a base class </a:t>
            </a:r>
          </a:p>
        </p:txBody>
      </p:sp>
    </p:spTree>
    <p:extLst>
      <p:ext uri="{BB962C8B-B14F-4D97-AF65-F5344CB8AC3E}">
        <p14:creationId xmlns:p14="http://schemas.microsoft.com/office/powerpoint/2010/main" val="188570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6D38-3301-E8F6-FF78-06838E60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on Demand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359F-ACC6-DEBB-6170-70BE4397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Also called “lazy evaluation”. </a:t>
            </a:r>
          </a:p>
          <a:p>
            <a:r>
              <a:rPr lang="en-CA" dirty="0"/>
              <a:t>Values in an </a:t>
            </a:r>
            <a:r>
              <a:rPr lang="en-CA" dirty="0" err="1"/>
              <a:t>IEnumerable</a:t>
            </a:r>
            <a:r>
              <a:rPr lang="en-CA" dirty="0"/>
              <a:t> are retrieved only when requested </a:t>
            </a:r>
          </a:p>
        </p:txBody>
      </p:sp>
    </p:spTree>
    <p:extLst>
      <p:ext uri="{BB962C8B-B14F-4D97-AF65-F5344CB8AC3E}">
        <p14:creationId xmlns:p14="http://schemas.microsoft.com/office/powerpoint/2010/main" val="388967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2192-6066-F1AC-87F6-1C9F5087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about Iterator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17AE-5BF5-058E-0625-23726E3A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actually create an object under the hood</a:t>
            </a:r>
          </a:p>
          <a:p>
            <a:r>
              <a:rPr lang="en-CA" dirty="0"/>
              <a:t>That object stores each local variable </a:t>
            </a:r>
          </a:p>
        </p:txBody>
      </p:sp>
    </p:spTree>
    <p:extLst>
      <p:ext uri="{BB962C8B-B14F-4D97-AF65-F5344CB8AC3E}">
        <p14:creationId xmlns:p14="http://schemas.microsoft.com/office/powerpoint/2010/main" val="386563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8C45A-AE78-0E9C-BA84-16E8F2A1F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4076699"/>
            <a:ext cx="13385917" cy="3261361"/>
          </a:xfrm>
        </p:spPr>
      </p:pic>
    </p:spTree>
    <p:extLst>
      <p:ext uri="{BB962C8B-B14F-4D97-AF65-F5344CB8AC3E}">
        <p14:creationId xmlns:p14="http://schemas.microsoft.com/office/powerpoint/2010/main" val="371547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CF7081-B065-6C46-F61C-5390DBBB2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199" y="3619500"/>
            <a:ext cx="11536679" cy="3505200"/>
          </a:xfrm>
        </p:spPr>
      </p:pic>
    </p:spTree>
    <p:extLst>
      <p:ext uri="{BB962C8B-B14F-4D97-AF65-F5344CB8AC3E}">
        <p14:creationId xmlns:p14="http://schemas.microsoft.com/office/powerpoint/2010/main" val="351645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7F5543-F106-5CF1-F556-51476DC96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3543300"/>
            <a:ext cx="8110880" cy="3962400"/>
          </a:xfrm>
        </p:spPr>
      </p:pic>
    </p:spTree>
    <p:extLst>
      <p:ext uri="{BB962C8B-B14F-4D97-AF65-F5344CB8AC3E}">
        <p14:creationId xmlns:p14="http://schemas.microsoft.com/office/powerpoint/2010/main" val="422789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8B554-57D2-CC94-463D-CF7B632C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619500"/>
            <a:ext cx="1114543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8654A-8A26-7443-48A1-3E7AEA6B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848100"/>
            <a:ext cx="1010056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5AD0-E5DE-2310-FEF6-2CE7EACD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/ Catch / Finally and 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71A5-71FB-E776-511E-0BDB625E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Throw statements say … get me out of this function now. </a:t>
            </a:r>
          </a:p>
          <a:p>
            <a:r>
              <a:rPr lang="en-CA" dirty="0"/>
              <a:t>More than just a return </a:t>
            </a:r>
          </a:p>
          <a:p>
            <a:r>
              <a:rPr lang="en-CA" dirty="0"/>
              <a:t>Also exits the function that called the current function </a:t>
            </a:r>
          </a:p>
          <a:p>
            <a:r>
              <a:rPr lang="en-CA" dirty="0"/>
              <a:t>Does this recursively until it reaches a “catch” block </a:t>
            </a:r>
          </a:p>
        </p:txBody>
      </p:sp>
    </p:spTree>
    <p:extLst>
      <p:ext uri="{BB962C8B-B14F-4D97-AF65-F5344CB8AC3E}">
        <p14:creationId xmlns:p14="http://schemas.microsoft.com/office/powerpoint/2010/main" val="416864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37D9-4D0C-6E16-EDB6-89887C17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5C3F-24A9-AAB9-6628-D946F9CD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Throw statements may be associated with an exception</a:t>
            </a:r>
          </a:p>
          <a:p>
            <a:r>
              <a:rPr lang="en-CA" dirty="0"/>
              <a:t>An exception is an object that has extra associated information</a:t>
            </a:r>
          </a:p>
          <a:p>
            <a:r>
              <a:rPr lang="en-CA" dirty="0"/>
              <a:t>Including where the exception was thrown: stack trace </a:t>
            </a:r>
          </a:p>
        </p:txBody>
      </p:sp>
    </p:spTree>
    <p:extLst>
      <p:ext uri="{BB962C8B-B14F-4D97-AF65-F5344CB8AC3E}">
        <p14:creationId xmlns:p14="http://schemas.microsoft.com/office/powerpoint/2010/main" val="92287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0E1-F5F7-B65D-DBEF-7EF791A9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 Stack and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3C38-032B-248B-30AC-1ED1A200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Given the </a:t>
            </a:r>
            <a:r>
              <a:rPr lang="en-CA"/>
              <a:t>current execution </a:t>
            </a:r>
          </a:p>
          <a:p>
            <a:r>
              <a:rPr lang="en-CA" dirty="0"/>
              <a:t>The call stack is a list of functions that were called and not returned yet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54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A71-F848-F1A6-08D1-06CBB1D7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Interfaces can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90FD-9FB6-C9E3-068A-66F94CFF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the return type of a function</a:t>
            </a:r>
          </a:p>
          <a:p>
            <a:r>
              <a:rPr lang="en-CA" dirty="0"/>
              <a:t>As the type of a parameter</a:t>
            </a:r>
          </a:p>
          <a:p>
            <a:r>
              <a:rPr lang="en-CA" dirty="0"/>
              <a:t>As the type of a field or property </a:t>
            </a:r>
          </a:p>
          <a:p>
            <a:r>
              <a:rPr lang="en-CA" dirty="0"/>
              <a:t>As the type of a variable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646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17DF-D9EE-8CD0-E419-4427F772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F7D13-FB5D-498E-8D9B-A9E87A63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</a:t>
            </a:r>
          </a:p>
          <a:p>
            <a:r>
              <a:rPr lang="en-CA" dirty="0"/>
              <a:t>Where</a:t>
            </a:r>
          </a:p>
          <a:p>
            <a:r>
              <a:rPr lang="en-CA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96701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4274-A039-477B-2945-29086892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0695-B8F8-69F5-E2C7-D0C0D758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/>
              <a:t>Creates a sequence from a sequence by applying a transform function to each element while respecting the order. Also called a “map”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F4406-E872-73C5-BB5A-815AAA5D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143500"/>
            <a:ext cx="110358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61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363D56-582B-7575-F115-88F79999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200" b="1" dirty="0"/>
              <a:t>Select implementation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4F85134-CA6A-CBE8-90AD-92BD2C4D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08" y="1961233"/>
            <a:ext cx="16102584" cy="32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4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1EAA-7F16-C0B6-DDC5-36072118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7BAC-0114-4E40-40D3-046831FC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/>
              <a:t>Creates a new sequence of values from another but keeping only elements for which a predicate returns true. Also called a “filter”.</a:t>
            </a:r>
          </a:p>
          <a:p>
            <a:pPr marL="6858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79AE2-AF89-317A-73A8-6B6A123A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43500"/>
            <a:ext cx="13340907" cy="20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8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294CC9-B92B-5C58-094E-58503482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200" b="1" dirty="0"/>
              <a:t>Where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06495-E934-89C7-6E07-AD1D76D7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08" y="1437899"/>
            <a:ext cx="16102584" cy="42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27A8-9E98-2861-9C27-E108F8B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2572-A6A7-A83F-8BD2-AA0DC5B7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/>
              <a:t>Applies an accumulator function combining each elements with the accumulated value. A generalization of the “sum” function. Also known as “fold”.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186B6-5416-6323-EA02-F64DF4E8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045841"/>
            <a:ext cx="11668889" cy="21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C627A8-9E98-2861-9C27-E108F8B8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700" b="1" dirty="0"/>
              <a:t>Aggregate Implementation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FE6CF95-AFCD-7CDB-7C79-55C95C9BB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08" y="1437899"/>
            <a:ext cx="16102584" cy="42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60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DE6C-7BD1-D899-186E-C67DB80C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Concat</a:t>
            </a:r>
            <a:r>
              <a:rPr lang="en-CA" dirty="0"/>
              <a:t>, Append, Prepend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B6F3-2774-DB3B-9107-369B48D1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124200"/>
            <a:ext cx="14809307" cy="6057900"/>
          </a:xfrm>
        </p:spPr>
        <p:txBody>
          <a:bodyPr/>
          <a:lstStyle/>
          <a:p>
            <a:r>
              <a:rPr lang="en-CA" dirty="0"/>
              <a:t>These functions take a sequence and an element, or another sequence and create a new sequence. </a:t>
            </a:r>
          </a:p>
          <a:p>
            <a:r>
              <a:rPr lang="en-CA" dirty="0"/>
              <a:t>No container is created and the original sequence is not iterated. </a:t>
            </a:r>
          </a:p>
          <a:p>
            <a:r>
              <a:rPr lang="en-CA" dirty="0"/>
              <a:t>Very efficient when used once or twice.</a:t>
            </a:r>
          </a:p>
          <a:p>
            <a:r>
              <a:rPr lang="en-CA" dirty="0"/>
              <a:t>Using them repeatedly to create a sequence from scratch would be very slow </a:t>
            </a:r>
          </a:p>
          <a:p>
            <a:r>
              <a:rPr lang="en-CA" dirty="0"/>
              <a:t>Each function call acts like a node in a linked list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132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DE6C-7BD1-D899-186E-C67DB80C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Concat</a:t>
            </a:r>
            <a:r>
              <a:rPr lang="en-CA" dirty="0"/>
              <a:t>, Append, Prepend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D9DC5-66E4-7CF1-824A-DC4C6B8C0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3390900"/>
            <a:ext cx="10258237" cy="5379876"/>
          </a:xfrm>
        </p:spPr>
      </p:pic>
    </p:spTree>
    <p:extLst>
      <p:ext uri="{BB962C8B-B14F-4D97-AF65-F5344CB8AC3E}">
        <p14:creationId xmlns:p14="http://schemas.microsoft.com/office/powerpoint/2010/main" val="1318096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27A8-9E98-2861-9C27-E108F8B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SelectMany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2572-A6A7-A83F-8BD2-AA0DC5B7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Given a sequence of sequences, converts it into a single sequence. </a:t>
            </a:r>
          </a:p>
          <a:p>
            <a:r>
              <a:rPr lang="en-CA" dirty="0"/>
              <a:t>Also called “flat map”.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3B463-6101-F86D-844B-7A3F0F2B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295900"/>
            <a:ext cx="1176484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B284-6C0F-2295-2EE2-32D74D9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can’t create an interface using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78CF-E78E-155A-AD28-BE2EA3C6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only create classes or structs</a:t>
            </a:r>
          </a:p>
          <a:p>
            <a:r>
              <a:rPr lang="en-CA" dirty="0"/>
              <a:t>Therefore values never have a run-time type of an interface</a:t>
            </a:r>
          </a:p>
          <a:p>
            <a:r>
              <a:rPr lang="en-CA" dirty="0"/>
              <a:t>The run-time type is based on the type a value was created with </a:t>
            </a:r>
          </a:p>
          <a:p>
            <a:r>
              <a:rPr lang="en-CA" dirty="0"/>
              <a:t>In other words the type passed to the “new” operator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7515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AE82-481C-2266-4986-13A88E57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SelectMany</a:t>
            </a:r>
            <a:r>
              <a:rPr lang="en-CA" dirty="0"/>
              <a:t> using Aggregate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8E103-5C1A-B5E8-D2C5-F8688E85A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027" y="4686300"/>
            <a:ext cx="14824082" cy="1752600"/>
          </a:xfrm>
        </p:spPr>
      </p:pic>
    </p:spTree>
    <p:extLst>
      <p:ext uri="{BB962C8B-B14F-4D97-AF65-F5344CB8AC3E}">
        <p14:creationId xmlns:p14="http://schemas.microsoft.com/office/powerpoint/2010/main" val="4191116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4ECF-84D6-0875-F3C5-E43490D0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9D8C-AA53-C614-5F16-7A1F433D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Empty</a:t>
            </a:r>
          </a:p>
          <a:p>
            <a:r>
              <a:rPr lang="en-CA" dirty="0"/>
              <a:t>Range</a:t>
            </a:r>
          </a:p>
          <a:p>
            <a:r>
              <a:rPr lang="en-CA" dirty="0"/>
              <a:t>Repeat</a:t>
            </a:r>
          </a:p>
          <a:p>
            <a:pPr marL="68580" indent="0">
              <a:buNone/>
            </a:pPr>
            <a:endParaRPr lang="en-CA" dirty="0"/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379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5037-85EC-B4F2-FA9A-FC3FC5D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Yield Break and Empty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20510-8596-7E64-403A-54048EC6F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4229100"/>
            <a:ext cx="11071096" cy="2682307"/>
          </a:xfrm>
        </p:spPr>
      </p:pic>
    </p:spTree>
    <p:extLst>
      <p:ext uri="{BB962C8B-B14F-4D97-AF65-F5344CB8AC3E}">
        <p14:creationId xmlns:p14="http://schemas.microsoft.com/office/powerpoint/2010/main" val="334283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E644-2D65-CBF5-38BF-DA7F6A74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Ranges of Integers (Custom Functions)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C0801-60EA-B5B2-F9A6-0638DB472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4000500"/>
            <a:ext cx="10167161" cy="3657600"/>
          </a:xfrm>
        </p:spPr>
      </p:pic>
    </p:spTree>
    <p:extLst>
      <p:ext uri="{BB962C8B-B14F-4D97-AF65-F5344CB8AC3E}">
        <p14:creationId xmlns:p14="http://schemas.microsoft.com/office/powerpoint/2010/main" val="3811286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6CC6-7681-324A-6556-AF0BF2B4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Repeat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ABE96-342D-576F-1A6D-A40E4B3A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543300"/>
            <a:ext cx="12690767" cy="2438400"/>
          </a:xfrm>
        </p:spPr>
      </p:pic>
    </p:spTree>
    <p:extLst>
      <p:ext uri="{BB962C8B-B14F-4D97-AF65-F5344CB8AC3E}">
        <p14:creationId xmlns:p14="http://schemas.microsoft.com/office/powerpoint/2010/main" val="3134672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E29F-9030-BCBF-B4C6-9730B7A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Implications of Infinite Sequences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8DBB7-0F0E-F027-E8CA-205849CBB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3162300"/>
            <a:ext cx="7136424" cy="4572000"/>
          </a:xfrm>
        </p:spPr>
      </p:pic>
    </p:spTree>
    <p:extLst>
      <p:ext uri="{BB962C8B-B14F-4D97-AF65-F5344CB8AC3E}">
        <p14:creationId xmlns:p14="http://schemas.microsoft.com/office/powerpoint/2010/main" val="1292733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30FC-F5D8-9400-0635-4B0E284E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Infinite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9332-8344-E3CA-32A5-8F4688CC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never finish enumerating it</a:t>
            </a:r>
          </a:p>
          <a:p>
            <a:r>
              <a:rPr lang="en-CA" dirty="0"/>
              <a:t>Therefore you cannot put it in memory</a:t>
            </a:r>
          </a:p>
          <a:p>
            <a:r>
              <a:rPr lang="en-CA" dirty="0"/>
              <a:t>You can however take a finite part of it </a:t>
            </a:r>
          </a:p>
          <a:p>
            <a:r>
              <a:rPr lang="en-CA" dirty="0"/>
              <a:t>You can also transform or filter it </a:t>
            </a:r>
          </a:p>
        </p:txBody>
      </p:sp>
    </p:spTree>
    <p:extLst>
      <p:ext uri="{BB962C8B-B14F-4D97-AF65-F5344CB8AC3E}">
        <p14:creationId xmlns:p14="http://schemas.microsoft.com/office/powerpoint/2010/main" val="25049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8D0-2A5A-758A-BD03-A699E511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 can call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2A48-5793-DB15-6D07-B4769811F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</a:t>
            </a:r>
          </a:p>
          <a:p>
            <a:r>
              <a:rPr lang="en-CA" dirty="0"/>
              <a:t>Where </a:t>
            </a:r>
          </a:p>
          <a:p>
            <a:r>
              <a:rPr lang="en-CA" dirty="0"/>
              <a:t>Prepend</a:t>
            </a:r>
          </a:p>
          <a:p>
            <a:r>
              <a:rPr lang="en-CA" dirty="0"/>
              <a:t>Take</a:t>
            </a:r>
          </a:p>
          <a:p>
            <a:r>
              <a:rPr lang="en-CA" dirty="0"/>
              <a:t>Skip</a:t>
            </a:r>
          </a:p>
          <a:p>
            <a:r>
              <a:rPr lang="en-CA" dirty="0"/>
              <a:t>First</a:t>
            </a:r>
          </a:p>
          <a:p>
            <a:r>
              <a:rPr lang="en-CA" dirty="0"/>
              <a:t>Zip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4028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D169-60F2-7459-A219-F603CFF5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following will loop forever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6A4D-EB50-3BDD-197F-61FE92B8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Count</a:t>
            </a:r>
          </a:p>
          <a:p>
            <a:r>
              <a:rPr lang="en-CA" dirty="0"/>
              <a:t>Aggregate</a:t>
            </a:r>
          </a:p>
          <a:p>
            <a:r>
              <a:rPr lang="en-CA" dirty="0" err="1"/>
              <a:t>ToArray</a:t>
            </a:r>
            <a:r>
              <a:rPr lang="en-CA" dirty="0"/>
              <a:t> </a:t>
            </a:r>
          </a:p>
          <a:p>
            <a:r>
              <a:rPr lang="en-CA" dirty="0" err="1"/>
              <a:t>ToList</a:t>
            </a:r>
            <a:endParaRPr lang="en-CA" dirty="0"/>
          </a:p>
          <a:p>
            <a:r>
              <a:rPr lang="en-CA" dirty="0"/>
              <a:t>Any</a:t>
            </a:r>
          </a:p>
          <a:p>
            <a:r>
              <a:rPr lang="en-CA" dirty="0"/>
              <a:t>All</a:t>
            </a:r>
          </a:p>
          <a:p>
            <a:r>
              <a:rPr lang="en-CA" dirty="0" err="1"/>
              <a:t>OrderBy</a:t>
            </a:r>
            <a:endParaRPr lang="en-CA" dirty="0"/>
          </a:p>
          <a:p>
            <a:r>
              <a:rPr lang="en-CA" dirty="0"/>
              <a:t>Last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0292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BA44E-A7F6-85BA-FDAA-01298070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100" b="1" cap="all">
                <a:solidFill>
                  <a:srgbClr val="FFFFFF"/>
                </a:solidFill>
              </a:rPr>
              <a:t>IEnumerable and IEnumerator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DD9BC-382A-523C-F8CC-E69991B67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96" y="2614107"/>
            <a:ext cx="9068364" cy="50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0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8DC2-33FD-F4EF-8AE7-918191B5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2856-C347-8721-BB89-8016D7EC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https://en.wikipedia.org/wiki/Interface_segregation_principle</a:t>
            </a:r>
            <a:endParaRPr lang="en-CA" dirty="0"/>
          </a:p>
          <a:p>
            <a:r>
              <a:rPr lang="en-CA" dirty="0"/>
              <a:t>Don’t require service to implement unnecessary methods</a:t>
            </a:r>
          </a:p>
          <a:p>
            <a:r>
              <a:rPr lang="en-CA" dirty="0"/>
              <a:t>Don’t require clients to depend on non-critical methods</a:t>
            </a:r>
          </a:p>
          <a:p>
            <a:r>
              <a:rPr lang="en-CA" dirty="0"/>
              <a:t>In summary: keep interfaces as small as possible </a:t>
            </a:r>
          </a:p>
          <a:p>
            <a:pPr marL="6858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7145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31C5-0275-9325-B8CA-0592F86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you shouldn’t enumerate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F7D2-A073-7205-EEB8-49D53B49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sequence might be infinite</a:t>
            </a:r>
          </a:p>
          <a:p>
            <a:r>
              <a:rPr lang="en-CA" dirty="0"/>
              <a:t>A sequence might be transient – (e.g., values are read from keyboard)</a:t>
            </a:r>
          </a:p>
        </p:txBody>
      </p:sp>
    </p:spTree>
    <p:extLst>
      <p:ext uri="{BB962C8B-B14F-4D97-AF65-F5344CB8AC3E}">
        <p14:creationId xmlns:p14="http://schemas.microsoft.com/office/powerpoint/2010/main" val="1931557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FDE8-F8F4-2008-1047-F826812B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Array?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15E0-288F-AC36-349B-9D0E6E64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mapping from integers to values</a:t>
            </a:r>
          </a:p>
          <a:p>
            <a:r>
              <a:rPr lang="en-CA" dirty="0"/>
              <a:t>It may or may not be mutable (i.e., allow updates)</a:t>
            </a:r>
          </a:p>
          <a:p>
            <a:r>
              <a:rPr lang="en-CA" dirty="0"/>
              <a:t>If not mutable, things can get interesting!</a:t>
            </a:r>
          </a:p>
        </p:txBody>
      </p:sp>
    </p:spTree>
    <p:extLst>
      <p:ext uri="{BB962C8B-B14F-4D97-AF65-F5344CB8AC3E}">
        <p14:creationId xmlns:p14="http://schemas.microsoft.com/office/powerpoint/2010/main" val="91588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C2533B-F5DD-4F40-AD4F-C5C48B5B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IArray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7F6C0F-AFE3-0A4C-8469-82882BA9D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310" y="1092708"/>
            <a:ext cx="12263948" cy="45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12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7F5D-BA71-73FA-5E15-06702FEB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Concrete Implementation of </a:t>
            </a:r>
            <a:r>
              <a:rPr lang="en-CA" dirty="0" err="1"/>
              <a:t>IArray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03E10-8EE6-B5E3-E58D-B576A4AA6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799" y="3087190"/>
            <a:ext cx="9460589" cy="4875710"/>
          </a:xfrm>
        </p:spPr>
      </p:pic>
    </p:spTree>
    <p:extLst>
      <p:ext uri="{BB962C8B-B14F-4D97-AF65-F5344CB8AC3E}">
        <p14:creationId xmlns:p14="http://schemas.microsoft.com/office/powerpoint/2010/main" val="1733335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D4EC-FF5B-7AED-B9F1-B3B3CE92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this relevant?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D0F9-E875-FE4C-575C-5ED65A4D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LINQ style operations on this class take O(1) memory and O(1) time</a:t>
            </a:r>
          </a:p>
          <a:p>
            <a:r>
              <a:rPr lang="en-CA" dirty="0"/>
              <a:t>In other words you don’t have to iterate over the entire list</a:t>
            </a:r>
          </a:p>
          <a:p>
            <a:r>
              <a:rPr lang="en-CA" dirty="0"/>
              <a:t>And you don’t have to allocate a block of memory </a:t>
            </a:r>
          </a:p>
        </p:txBody>
      </p:sp>
    </p:spTree>
    <p:extLst>
      <p:ext uri="{BB962C8B-B14F-4D97-AF65-F5344CB8AC3E}">
        <p14:creationId xmlns:p14="http://schemas.microsoft.com/office/powerpoint/2010/main" val="1669820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D86F-93C4-0D25-C972-3F7C4463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Helper Function to Create </a:t>
            </a:r>
            <a:r>
              <a:rPr lang="en-CA" dirty="0" err="1"/>
              <a:t>IArrays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F7568-D2F4-9B21-F63E-C80ABF02E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4457700"/>
            <a:ext cx="11121118" cy="838200"/>
          </a:xfrm>
        </p:spPr>
      </p:pic>
    </p:spTree>
    <p:extLst>
      <p:ext uri="{BB962C8B-B14F-4D97-AF65-F5344CB8AC3E}">
        <p14:creationId xmlns:p14="http://schemas.microsoft.com/office/powerpoint/2010/main" val="41493743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EBD5-75C6-4A2D-12FD-14745E5D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Skip and Take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69F86-DF38-DFFD-0892-26EDBF031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3886200"/>
            <a:ext cx="12882771" cy="2514600"/>
          </a:xfrm>
        </p:spPr>
      </p:pic>
    </p:spTree>
    <p:extLst>
      <p:ext uri="{BB962C8B-B14F-4D97-AF65-F5344CB8AC3E}">
        <p14:creationId xmlns:p14="http://schemas.microsoft.com/office/powerpoint/2010/main" val="3552474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32AB-E0C2-8C8A-9832-F4FC3F82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12DCE-EA57-5EF5-13DA-7668EECA1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321" y="4768205"/>
            <a:ext cx="11535357" cy="750589"/>
          </a:xfrm>
        </p:spPr>
      </p:pic>
    </p:spTree>
    <p:extLst>
      <p:ext uri="{BB962C8B-B14F-4D97-AF65-F5344CB8AC3E}">
        <p14:creationId xmlns:p14="http://schemas.microsoft.com/office/powerpoint/2010/main" val="2452342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DC90-3662-2119-B9FF-B4697BCC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8A52-2175-CE97-A722-F5F1DF4B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have to enumerate the array before you can call where</a:t>
            </a:r>
          </a:p>
          <a:p>
            <a:r>
              <a:rPr lang="en-CA" dirty="0"/>
              <a:t>We lose the property of constant time indexing and constant time </a:t>
            </a:r>
          </a:p>
          <a:p>
            <a:r>
              <a:rPr lang="en-CA" dirty="0"/>
              <a:t>Either: create a new collection</a:t>
            </a:r>
          </a:p>
          <a:p>
            <a:r>
              <a:rPr lang="en-CA" dirty="0"/>
              <a:t>Or: treat the result as an </a:t>
            </a:r>
            <a:r>
              <a:rPr lang="en-CA" dirty="0" err="1"/>
              <a:t>IEnumerable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284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A088-B5BA-CDE5-6FE8-41197FF2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Reverse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95BA9-54F6-75F9-A990-562BD526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4381500"/>
            <a:ext cx="10145659" cy="990600"/>
          </a:xfrm>
        </p:spPr>
      </p:pic>
    </p:spTree>
    <p:extLst>
      <p:ext uri="{BB962C8B-B14F-4D97-AF65-F5344CB8AC3E}">
        <p14:creationId xmlns:p14="http://schemas.microsoft.com/office/powerpoint/2010/main" val="405891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AD0E-8A6D-DF17-6890-7109A94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Querying Interfaces at Run-time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59B1-81FC-9EA1-C6AF-4EB42B12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have the run-time type that is associated with the “new” operation </a:t>
            </a:r>
          </a:p>
          <a:p>
            <a:r>
              <a:rPr lang="en-CA" dirty="0"/>
              <a:t>You can query the run-time type and see if I can assign it to the interface </a:t>
            </a:r>
          </a:p>
          <a:p>
            <a:r>
              <a:rPr lang="en-CA" dirty="0">
                <a:hlinkClick r:id="rId2"/>
              </a:rPr>
              <a:t>https://learn.microsoft.com/en-us/dotnet/api/system.type.isassignablefrom</a:t>
            </a:r>
            <a:r>
              <a:rPr lang="en-CA" b="1" dirty="0"/>
              <a:t>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13194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9C3C-A809-7045-2AC0-FFDE158C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Concat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94BBB-F2B9-811D-C128-DAEF4671F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3619500"/>
            <a:ext cx="12769276" cy="2133600"/>
          </a:xfrm>
        </p:spPr>
      </p:pic>
    </p:spTree>
    <p:extLst>
      <p:ext uri="{BB962C8B-B14F-4D97-AF65-F5344CB8AC3E}">
        <p14:creationId xmlns:p14="http://schemas.microsoft.com/office/powerpoint/2010/main" val="108157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894-6FFF-673A-7FFB-1E112B86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Base Class vs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B74A-9BCF-DEC8-795F-9F2C9CF6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only have one base class but multiple interfaces</a:t>
            </a:r>
          </a:p>
          <a:p>
            <a:r>
              <a:rPr lang="en-CA" dirty="0"/>
              <a:t>Abstract base class can have fields and constructor</a:t>
            </a:r>
          </a:p>
          <a:p>
            <a:r>
              <a:rPr lang="en-CA" dirty="0"/>
              <a:t>Abstract base class can specify static members </a:t>
            </a:r>
          </a:p>
          <a:p>
            <a:r>
              <a:rPr lang="en-CA" dirty="0"/>
              <a:t>Structs can not inherit from classes, but can implement interfaces  </a:t>
            </a:r>
          </a:p>
        </p:txBody>
      </p:sp>
    </p:spTree>
    <p:extLst>
      <p:ext uri="{BB962C8B-B14F-4D97-AF65-F5344CB8AC3E}">
        <p14:creationId xmlns:p14="http://schemas.microsoft.com/office/powerpoint/2010/main" val="171369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719-1630-6062-24A3-AFEC97A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wrong with abstract base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BAFF-7C79-F178-2C08-85E9E12C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Nothing really, they are just very permissive </a:t>
            </a:r>
          </a:p>
          <a:p>
            <a:r>
              <a:rPr lang="en-CA" dirty="0"/>
              <a:t>Can increases dependency on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20220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4A7D-466E-756C-36F9-85EE1C5C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00DF-14F0-8E28-7990-76B70A08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7" cy="6057900"/>
          </a:xfrm>
        </p:spPr>
        <p:txBody>
          <a:bodyPr/>
          <a:lstStyle/>
          <a:p>
            <a:r>
              <a:rPr lang="en-CA" dirty="0"/>
              <a:t>Allow you to add functions to classes or interfaces without modifying code </a:t>
            </a:r>
          </a:p>
          <a:p>
            <a:r>
              <a:rPr lang="en-CA" dirty="0"/>
              <a:t>Can be called as if they were defined in the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40326283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10694</TotalTime>
  <Words>1180</Words>
  <Application>Microsoft Office PowerPoint</Application>
  <PresentationFormat>Custom</PresentationFormat>
  <Paragraphs>179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Corbel</vt:lpstr>
      <vt:lpstr>Calibri</vt:lpstr>
      <vt:lpstr>Arial</vt:lpstr>
      <vt:lpstr>Base</vt:lpstr>
      <vt:lpstr>Interfaces</vt:lpstr>
      <vt:lpstr>Interfaces</vt:lpstr>
      <vt:lpstr>Interfaces can be used</vt:lpstr>
      <vt:lpstr>You can’t create an interface using new</vt:lpstr>
      <vt:lpstr>Interface Segregation Principle</vt:lpstr>
      <vt:lpstr>Querying Interfaces at Run-time</vt:lpstr>
      <vt:lpstr>Abstract Base Class vs Interfaces</vt:lpstr>
      <vt:lpstr>What’s wrong with abstract base class?</vt:lpstr>
      <vt:lpstr>Extension Methods</vt:lpstr>
      <vt:lpstr>Example of Extension Method</vt:lpstr>
      <vt:lpstr>Extension Method Syntax and Rules</vt:lpstr>
      <vt:lpstr>LINQ</vt:lpstr>
      <vt:lpstr>Alternative Query Syntax (not recommended)</vt:lpstr>
      <vt:lpstr>LINQ Implementation</vt:lpstr>
      <vt:lpstr>IDisposable.Dispose </vt:lpstr>
      <vt:lpstr>Garbage Collection</vt:lpstr>
      <vt:lpstr>Using Statements</vt:lpstr>
      <vt:lpstr>How using statement works</vt:lpstr>
      <vt:lpstr>Two Forms of the Using Statement</vt:lpstr>
      <vt:lpstr>Evaluation on Demand </vt:lpstr>
      <vt:lpstr>Notes about Iterator Methods</vt:lpstr>
      <vt:lpstr>Implementing Foreach: Attempt #1</vt:lpstr>
      <vt:lpstr>Implementing Foreach: Attempt #2</vt:lpstr>
      <vt:lpstr>Implementing Foreach: Attempt #3</vt:lpstr>
      <vt:lpstr>Implementing Foreach: Attempt #4</vt:lpstr>
      <vt:lpstr>Implementing Foreach: Attempt #5</vt:lpstr>
      <vt:lpstr>Try / Catch / Finally and Throw</vt:lpstr>
      <vt:lpstr>Exception</vt:lpstr>
      <vt:lpstr>Call Stack and Stack Frame</vt:lpstr>
      <vt:lpstr>Primary Methods</vt:lpstr>
      <vt:lpstr>Select</vt:lpstr>
      <vt:lpstr>Select implementation</vt:lpstr>
      <vt:lpstr>Where</vt:lpstr>
      <vt:lpstr>Where implementation</vt:lpstr>
      <vt:lpstr>Aggregate</vt:lpstr>
      <vt:lpstr>Aggregate Implementation</vt:lpstr>
      <vt:lpstr>Concat, Append, Prepend</vt:lpstr>
      <vt:lpstr>Concat, Append, Prepend</vt:lpstr>
      <vt:lpstr>SelectMany</vt:lpstr>
      <vt:lpstr>SelectMany using Aggregate</vt:lpstr>
      <vt:lpstr>Creating Sequences </vt:lpstr>
      <vt:lpstr>Yield Break and Empty Sequence</vt:lpstr>
      <vt:lpstr>Ranges of Integers (Custom Functions)</vt:lpstr>
      <vt:lpstr>Repeat</vt:lpstr>
      <vt:lpstr>Implications of Infinite Sequences</vt:lpstr>
      <vt:lpstr>Infinite Sequences</vt:lpstr>
      <vt:lpstr>I can call the following</vt:lpstr>
      <vt:lpstr>The following will loop forever</vt:lpstr>
      <vt:lpstr>IEnumerable and IEnumerator</vt:lpstr>
      <vt:lpstr>Why you shouldn’t enumerate twice</vt:lpstr>
      <vt:lpstr>What is an Array? </vt:lpstr>
      <vt:lpstr>IArray</vt:lpstr>
      <vt:lpstr>A Concrete Implementation of IArray</vt:lpstr>
      <vt:lpstr>Why is this relevant? </vt:lpstr>
      <vt:lpstr>A Helper Function to Create IArrays</vt:lpstr>
      <vt:lpstr>Skip and Take</vt:lpstr>
      <vt:lpstr>Select</vt:lpstr>
      <vt:lpstr>Where is where?</vt:lpstr>
      <vt:lpstr>Reverse</vt:lpstr>
      <vt:lpstr>Concat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41</cp:revision>
  <dcterms:created xsi:type="dcterms:W3CDTF">2022-10-07T01:31:58Z</dcterms:created>
  <dcterms:modified xsi:type="dcterms:W3CDTF">2023-03-21T14:47:26Z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