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1"/>
  </p:notesMasterIdLst>
  <p:sldIdLst>
    <p:sldId id="449" r:id="rId2"/>
    <p:sldId id="450" r:id="rId3"/>
    <p:sldId id="459" r:id="rId4"/>
    <p:sldId id="460" r:id="rId5"/>
    <p:sldId id="461" r:id="rId6"/>
    <p:sldId id="462" r:id="rId7"/>
    <p:sldId id="456" r:id="rId8"/>
    <p:sldId id="464" r:id="rId9"/>
    <p:sldId id="463" r:id="rId10"/>
    <p:sldId id="465" r:id="rId11"/>
    <p:sldId id="466" r:id="rId12"/>
    <p:sldId id="467" r:id="rId13"/>
    <p:sldId id="451" r:id="rId14"/>
    <p:sldId id="455" r:id="rId15"/>
    <p:sldId id="452" r:id="rId16"/>
    <p:sldId id="453" r:id="rId17"/>
    <p:sldId id="454" r:id="rId18"/>
    <p:sldId id="457" r:id="rId19"/>
    <p:sldId id="458" r:id="rId20"/>
  </p:sldIdLst>
  <p:sldSz cx="18288000" cy="10287000"/>
  <p:notesSz cx="18288000" cy="10287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types/casting-and-type-convers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Midterm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15A-AAC4-AB7C-8D17-6FD7E2C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fields</a:t>
            </a:r>
            <a:br>
              <a:rPr lang="en-CA" dirty="0"/>
            </a:br>
            <a:r>
              <a:rPr lang="en-CA" sz="4800" dirty="0"/>
              <a:t>(any field may be initialized in declaration)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7EA4E-ADB4-ED33-9B66-8033CA25F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5037035"/>
            <a:ext cx="11967304" cy="1905000"/>
          </a:xfrm>
        </p:spPr>
      </p:pic>
    </p:spTree>
    <p:extLst>
      <p:ext uri="{BB962C8B-B14F-4D97-AF65-F5344CB8AC3E}">
        <p14:creationId xmlns:p14="http://schemas.microsoft.com/office/powerpoint/2010/main" val="42947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356-6DA8-758B-7EC9-B9D34BF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These are Properties </a:t>
            </a:r>
            <a:br>
              <a:rPr lang="en-CA" dirty="0"/>
            </a:br>
            <a:r>
              <a:rPr lang="en-CA" sz="5400" dirty="0"/>
              <a:t>(with auto-generated backing fields)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A4ECD-4950-578B-B104-76B5DF417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5143500"/>
            <a:ext cx="8984884" cy="1447800"/>
          </a:xfrm>
        </p:spPr>
      </p:pic>
    </p:spTree>
    <p:extLst>
      <p:ext uri="{BB962C8B-B14F-4D97-AF65-F5344CB8AC3E}">
        <p14:creationId xmlns:p14="http://schemas.microsoft.com/office/powerpoint/2010/main" val="212952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A05A-243A-32AC-F979-8C9267A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These are also Properties</a:t>
            </a:r>
            <a:br>
              <a:rPr lang="en-CA" dirty="0"/>
            </a:br>
            <a:r>
              <a:rPr lang="en-CA" sz="5400" dirty="0"/>
              <a:t>(they are computed)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BC674-BB7F-F225-227D-2688F77B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686300"/>
            <a:ext cx="11718963" cy="2034540"/>
          </a:xfrm>
        </p:spPr>
      </p:pic>
    </p:spTree>
    <p:extLst>
      <p:ext uri="{BB962C8B-B14F-4D97-AF65-F5344CB8AC3E}">
        <p14:creationId xmlns:p14="http://schemas.microsoft.com/office/powerpoint/2010/main" val="330360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DE30-0D04-A460-4F9D-25971DF2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A01E-0C34-BE60-8D68-F3FC4618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Fields can be changed after construction</a:t>
            </a:r>
          </a:p>
          <a:p>
            <a:r>
              <a:rPr lang="en-CA" dirty="0">
                <a:solidFill>
                  <a:schemeClr val="tx1"/>
                </a:solidFill>
              </a:rPr>
              <a:t>Includes inherited fields</a:t>
            </a:r>
          </a:p>
          <a:p>
            <a:r>
              <a:rPr lang="en-CA" dirty="0">
                <a:solidFill>
                  <a:schemeClr val="tx1"/>
                </a:solidFill>
              </a:rPr>
              <a:t>Includes private fields changed by functions</a:t>
            </a:r>
          </a:p>
          <a:p>
            <a:r>
              <a:rPr lang="en-CA" dirty="0">
                <a:solidFill>
                  <a:schemeClr val="tx1"/>
                </a:solidFill>
              </a:rPr>
              <a:t>Immutability means field values can never change after construction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9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48FF-7857-FBEB-6281-BE9B15D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38B0-33D2-4248-F92E-100C9687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and Functions may have type arguments</a:t>
            </a:r>
          </a:p>
          <a:p>
            <a:r>
              <a:rPr lang="en-CA" dirty="0"/>
              <a:t>That means they are generic</a:t>
            </a:r>
          </a:p>
          <a:p>
            <a:r>
              <a:rPr lang="en-CA" dirty="0"/>
              <a:t>A List&lt;T&gt; is generic, an </a:t>
            </a:r>
            <a:r>
              <a:rPr lang="en-CA" dirty="0" err="1"/>
              <a:t>IEnumerable</a:t>
            </a:r>
            <a:r>
              <a:rPr lang="en-CA" dirty="0"/>
              <a:t>&lt;T&gt; is generic</a:t>
            </a:r>
          </a:p>
          <a:p>
            <a:r>
              <a:rPr lang="en-CA" dirty="0"/>
              <a:t>It requires a type argument</a:t>
            </a:r>
          </a:p>
          <a:p>
            <a:r>
              <a:rPr lang="en-CA" dirty="0"/>
              <a:t>Primitive types, other than array are not generic (</a:t>
            </a:r>
            <a:r>
              <a:rPr lang="en-CA"/>
              <a:t>int, string</a:t>
            </a:r>
            <a:r>
              <a:rPr lang="en-CA" dirty="0"/>
              <a:t>, float, etc.)</a:t>
            </a:r>
          </a:p>
        </p:txBody>
      </p:sp>
    </p:spTree>
    <p:extLst>
      <p:ext uri="{BB962C8B-B14F-4D97-AF65-F5344CB8AC3E}">
        <p14:creationId xmlns:p14="http://schemas.microsoft.com/office/powerpoint/2010/main" val="426885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1E5-A6C8-6FE1-12E0-9BB9E21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D32F-94ED-5D64-347F-766EB701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57C-C193-609F-122C-FB375B2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FB87-69B7-5C39-427E-F34A517A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 the flow. </a:t>
            </a:r>
          </a:p>
        </p:txBody>
      </p:sp>
    </p:spTree>
    <p:extLst>
      <p:ext uri="{BB962C8B-B14F-4D97-AF65-F5344CB8AC3E}">
        <p14:creationId xmlns:p14="http://schemas.microsoft.com/office/powerpoint/2010/main" val="216693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34DE-DF8A-7005-76A4-51D80405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Misc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3C9-01EC-2B8D-5CBA-E9779A6A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C# is a compiled language</a:t>
            </a:r>
          </a:p>
          <a:p>
            <a:r>
              <a:rPr lang="en-CA" dirty="0"/>
              <a:t>It is compiled into byte-code</a:t>
            </a:r>
          </a:p>
          <a:p>
            <a:r>
              <a:rPr lang="en-CA" dirty="0"/>
              <a:t>Assemblies (DLLs and EXEs) contain byte code</a:t>
            </a:r>
          </a:p>
          <a:p>
            <a:r>
              <a:rPr lang="en-CA" dirty="0"/>
              <a:t>The debugger executes compiled code </a:t>
            </a:r>
          </a:p>
          <a:p>
            <a:r>
              <a:rPr lang="en-CA" dirty="0"/>
              <a:t>No type of any value can ever change: you create new values. </a:t>
            </a:r>
          </a:p>
          <a:p>
            <a:r>
              <a:rPr lang="en-CA" dirty="0"/>
              <a:t>Everything has a type (including void and null)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33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2C4-1A71-25F7-2738-C3BFDE6D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E7FC-B64C-048D-E110-482DD30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Casts are implicit or explicit</a:t>
            </a:r>
          </a:p>
          <a:p>
            <a:r>
              <a:rPr lang="en-CA" dirty="0"/>
              <a:t>Whenever I say: (X)x it invokes an explicit </a:t>
            </a:r>
          </a:p>
          <a:p>
            <a:r>
              <a:rPr lang="en-CA" dirty="0">
                <a:hlinkClick r:id="rId2"/>
              </a:rPr>
              <a:t>https://learn.microsoft.com/en-us/dotnet/csharp/programming-guide/types/casting-and-type-conversions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85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FA3-0AE0-8FB0-7DA0-1883EE48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448B-F16B-CCBD-8E6B-E49D3E8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87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0DC0B-DA13-D866-A13E-15F7C1A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C3763C-3D95-4C1B-A29B-5B278090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Declaration</a:t>
            </a:r>
          </a:p>
          <a:p>
            <a:r>
              <a:rPr lang="en-CA" dirty="0"/>
              <a:t>Property</a:t>
            </a:r>
          </a:p>
          <a:p>
            <a:r>
              <a:rPr lang="en-CA" dirty="0"/>
              <a:t>Field</a:t>
            </a:r>
          </a:p>
          <a:p>
            <a:r>
              <a:rPr lang="en-CA" dirty="0"/>
              <a:t>Constructor</a:t>
            </a:r>
          </a:p>
          <a:p>
            <a:r>
              <a:rPr lang="en-CA" dirty="0"/>
              <a:t>Method</a:t>
            </a:r>
          </a:p>
          <a:p>
            <a:r>
              <a:rPr lang="en-CA" dirty="0"/>
              <a:t>Enum Declaration</a:t>
            </a:r>
          </a:p>
          <a:p>
            <a:r>
              <a:rPr lang="en-CA" dirty="0"/>
              <a:t>Public / Private</a:t>
            </a:r>
          </a:p>
          <a:p>
            <a:r>
              <a:rPr lang="en-CA" dirty="0"/>
              <a:t>Virtual / Override</a:t>
            </a:r>
          </a:p>
        </p:txBody>
      </p:sp>
    </p:spTree>
    <p:extLst>
      <p:ext uri="{BB962C8B-B14F-4D97-AF65-F5344CB8AC3E}">
        <p14:creationId xmlns:p14="http://schemas.microsoft.com/office/powerpoint/2010/main" val="32149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2104-5E00-5E7D-EDC9-008449B5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367A5-3169-901D-E4F2-E88A0FFA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3543300"/>
            <a:ext cx="9074904" cy="3599963"/>
          </a:xfrm>
        </p:spPr>
      </p:pic>
    </p:spTree>
    <p:extLst>
      <p:ext uri="{BB962C8B-B14F-4D97-AF65-F5344CB8AC3E}">
        <p14:creationId xmlns:p14="http://schemas.microsoft.com/office/powerpoint/2010/main" val="28339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059-65DC-6464-400E-B60BCEDA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Enum is 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7CE-4225-FA5C-5A84-19DB3880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Represents a small set of distinct values </a:t>
            </a:r>
          </a:p>
          <a:p>
            <a:r>
              <a:rPr lang="en-CA" dirty="0"/>
              <a:t>Each value is a constant </a:t>
            </a:r>
          </a:p>
          <a:p>
            <a:r>
              <a:rPr lang="en-CA" dirty="0"/>
              <a:t>Each value corresponds to a unique integer value and a unique name </a:t>
            </a:r>
          </a:p>
        </p:txBody>
      </p:sp>
    </p:spTree>
    <p:extLst>
      <p:ext uri="{BB962C8B-B14F-4D97-AF65-F5344CB8AC3E}">
        <p14:creationId xmlns:p14="http://schemas.microsoft.com/office/powerpoint/2010/main" val="30081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834-CB93-877E-7BB8-EFD92266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an Enum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C469E-9974-3859-C32C-DE12B7DB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4034494"/>
            <a:ext cx="12065255" cy="3467297"/>
          </a:xfrm>
        </p:spPr>
      </p:pic>
    </p:spTree>
    <p:extLst>
      <p:ext uri="{BB962C8B-B14F-4D97-AF65-F5344CB8AC3E}">
        <p14:creationId xmlns:p14="http://schemas.microsoft.com/office/powerpoint/2010/main" val="184487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538A-8811-9CE6-C11D-E40D10F1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Class 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674FA-2E78-AA9D-D5E0-131C56BD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3604261"/>
            <a:ext cx="9546903" cy="3733800"/>
          </a:xfrm>
        </p:spPr>
      </p:pic>
    </p:spTree>
    <p:extLst>
      <p:ext uri="{BB962C8B-B14F-4D97-AF65-F5344CB8AC3E}">
        <p14:creationId xmlns:p14="http://schemas.microsoft.com/office/powerpoint/2010/main" val="41413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724-2071-7C80-EF00-F058447C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Member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3AE5-A54D-0627-3C21-1E90B00D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Are there parentheses? If yes, then it is a method, otherwise, a field or property. </a:t>
            </a:r>
          </a:p>
          <a:p>
            <a:r>
              <a:rPr lang="en-CA" dirty="0"/>
              <a:t>Does it have an “=&gt;”? If so, then it is a method or property.</a:t>
            </a:r>
          </a:p>
          <a:p>
            <a:r>
              <a:rPr lang="en-CA" dirty="0"/>
              <a:t>Does it have an “=“? If so, then it is a field or property. </a:t>
            </a:r>
          </a:p>
          <a:p>
            <a:r>
              <a:rPr lang="en-CA" dirty="0"/>
              <a:t>Does it have a “get” or “set”? If so then it is a property.</a:t>
            </a:r>
          </a:p>
          <a:p>
            <a:r>
              <a:rPr lang="en-CA" dirty="0"/>
              <a:t>Is it a method with same name as class: then it is a constructor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6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C71D-C707-7F6F-CB68-D0489E52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Constructor: like a method</a:t>
            </a:r>
            <a:br>
              <a:rPr lang="en-CA" dirty="0"/>
            </a:br>
            <a:r>
              <a:rPr lang="en-CA" sz="5400" dirty="0"/>
              <a:t>but no return type, and same name as class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30546-7951-1577-5FA8-3E9FBB710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75" y="4598679"/>
            <a:ext cx="12496800" cy="1089641"/>
          </a:xfrm>
        </p:spPr>
      </p:pic>
    </p:spTree>
    <p:extLst>
      <p:ext uri="{BB962C8B-B14F-4D97-AF65-F5344CB8AC3E}">
        <p14:creationId xmlns:p14="http://schemas.microsoft.com/office/powerpoint/2010/main" val="87735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88ED-381A-D91F-CCBA-EC74065F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Fields</a:t>
            </a:r>
            <a:br>
              <a:rPr lang="en-CA" dirty="0"/>
            </a:br>
            <a:r>
              <a:rPr lang="en-CA" sz="4800" dirty="0"/>
              <a:t>(should always start with _underscore)</a:t>
            </a:r>
            <a:r>
              <a:rPr lang="en-CA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C77E8-4573-AF65-616A-EE079C9B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4762500"/>
            <a:ext cx="9468143" cy="1404953"/>
          </a:xfrm>
        </p:spPr>
      </p:pic>
    </p:spTree>
    <p:extLst>
      <p:ext uri="{BB962C8B-B14F-4D97-AF65-F5344CB8AC3E}">
        <p14:creationId xmlns:p14="http://schemas.microsoft.com/office/powerpoint/2010/main" val="413995143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10213</TotalTime>
  <Words>380</Words>
  <Application>Microsoft Office PowerPoint</Application>
  <PresentationFormat>Custom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Calibri</vt:lpstr>
      <vt:lpstr>Base</vt:lpstr>
      <vt:lpstr>Midterm</vt:lpstr>
      <vt:lpstr>Code Structure</vt:lpstr>
      <vt:lpstr>Enum</vt:lpstr>
      <vt:lpstr>An Enum is a type </vt:lpstr>
      <vt:lpstr>How to use an Enum</vt:lpstr>
      <vt:lpstr>Simple Class Declaration</vt:lpstr>
      <vt:lpstr>Understanding Member Declarations</vt:lpstr>
      <vt:lpstr>Constructor: like a method but no return type, and same name as class </vt:lpstr>
      <vt:lpstr>Private Fields (should always start with _underscore) </vt:lpstr>
      <vt:lpstr>Public fields (any field may be initialized in declaration)</vt:lpstr>
      <vt:lpstr>These are Properties  (with auto-generated backing fields)</vt:lpstr>
      <vt:lpstr>These are also Properties (they are computed)</vt:lpstr>
      <vt:lpstr>Mutability</vt:lpstr>
      <vt:lpstr>Generic Types</vt:lpstr>
      <vt:lpstr>Writing Code</vt:lpstr>
      <vt:lpstr>Reading Code</vt:lpstr>
      <vt:lpstr>Misc</vt:lpstr>
      <vt:lpstr>Understanding Casts</vt:lpstr>
      <vt:lpstr>Types of Expressions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2023-03-07T19:23:43Z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