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57"/>
  </p:notesMasterIdLst>
  <p:sldIdLst>
    <p:sldId id="449" r:id="rId2"/>
    <p:sldId id="503" r:id="rId3"/>
    <p:sldId id="466" r:id="rId4"/>
    <p:sldId id="482" r:id="rId5"/>
    <p:sldId id="496" r:id="rId6"/>
    <p:sldId id="497" r:id="rId7"/>
    <p:sldId id="493" r:id="rId8"/>
    <p:sldId id="494" r:id="rId9"/>
    <p:sldId id="495" r:id="rId10"/>
    <p:sldId id="483" r:id="rId11"/>
    <p:sldId id="484" r:id="rId12"/>
    <p:sldId id="492" r:id="rId13"/>
    <p:sldId id="486" r:id="rId14"/>
    <p:sldId id="485" r:id="rId15"/>
    <p:sldId id="467" r:id="rId16"/>
    <p:sldId id="468" r:id="rId17"/>
    <p:sldId id="450" r:id="rId18"/>
    <p:sldId id="456" r:id="rId19"/>
    <p:sldId id="451" r:id="rId20"/>
    <p:sldId id="452" r:id="rId21"/>
    <p:sldId id="453" r:id="rId22"/>
    <p:sldId id="455" r:id="rId23"/>
    <p:sldId id="454" r:id="rId24"/>
    <p:sldId id="457" r:id="rId25"/>
    <p:sldId id="471" r:id="rId26"/>
    <p:sldId id="460" r:id="rId27"/>
    <p:sldId id="462" r:id="rId28"/>
    <p:sldId id="463" r:id="rId29"/>
    <p:sldId id="464" r:id="rId30"/>
    <p:sldId id="465" r:id="rId31"/>
    <p:sldId id="472" r:id="rId32"/>
    <p:sldId id="473" r:id="rId33"/>
    <p:sldId id="474" r:id="rId34"/>
    <p:sldId id="478" r:id="rId35"/>
    <p:sldId id="480" r:id="rId36"/>
    <p:sldId id="475" r:id="rId37"/>
    <p:sldId id="458" r:id="rId38"/>
    <p:sldId id="461" r:id="rId39"/>
    <p:sldId id="477" r:id="rId40"/>
    <p:sldId id="459" r:id="rId41"/>
    <p:sldId id="469" r:id="rId42"/>
    <p:sldId id="470" r:id="rId43"/>
    <p:sldId id="476" r:id="rId44"/>
    <p:sldId id="479" r:id="rId45"/>
    <p:sldId id="481" r:id="rId46"/>
    <p:sldId id="487" r:id="rId47"/>
    <p:sldId id="488" r:id="rId48"/>
    <p:sldId id="489" r:id="rId49"/>
    <p:sldId id="491" r:id="rId50"/>
    <p:sldId id="490" r:id="rId51"/>
    <p:sldId id="498" r:id="rId52"/>
    <p:sldId id="499" r:id="rId53"/>
    <p:sldId id="500" r:id="rId54"/>
    <p:sldId id="501" r:id="rId55"/>
    <p:sldId id="502" r:id="rId56"/>
  </p:sldIdLst>
  <p:sldSz cx="18288000" cy="10287000"/>
  <p:notesSz cx="18288000" cy="102870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orbel" panose="020B0503020204020204" pitchFamily="34" charset="0"/>
      <p:regular r:id="rId62"/>
      <p:bold r:id="rId63"/>
      <p:italic r:id="rId64"/>
      <p:boldItalic r:id="rId6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723" autoAdjust="0"/>
  </p:normalViewPr>
  <p:slideViewPr>
    <p:cSldViewPr>
      <p:cViewPr varScale="1">
        <p:scale>
          <a:sx n="68" d="100"/>
          <a:sy n="68" d="100"/>
        </p:scale>
        <p:origin x="102" y="5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C2265-DDE4-4007-A91E-CA781AD2B0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6AA60F-C8DD-4A0E-BE56-F50ACC44D328}">
      <dgm:prSet/>
      <dgm:spPr/>
      <dgm:t>
        <a:bodyPr/>
        <a:lstStyle/>
        <a:p>
          <a:pPr>
            <a:defRPr cap="all"/>
          </a:pPr>
          <a:r>
            <a:rPr lang="en-CA"/>
            <a:t>1. </a:t>
          </a:r>
          <a:r>
            <a:rPr lang="en-CA" b="1"/>
            <a:t>Understand</a:t>
          </a:r>
          <a:r>
            <a:rPr lang="en-CA"/>
            <a:t> the requirements</a:t>
          </a:r>
          <a:endParaRPr lang="en-US"/>
        </a:p>
      </dgm:t>
    </dgm:pt>
    <dgm:pt modelId="{7744102E-C503-4CD3-B32F-DB8ADCDF89F1}" type="parTrans" cxnId="{D909CF44-5F0F-406F-AEE4-461421316A0E}">
      <dgm:prSet/>
      <dgm:spPr/>
      <dgm:t>
        <a:bodyPr/>
        <a:lstStyle/>
        <a:p>
          <a:endParaRPr lang="en-US"/>
        </a:p>
      </dgm:t>
    </dgm:pt>
    <dgm:pt modelId="{C98FE4EA-4C40-4654-ADA4-770D46FDDB7E}" type="sibTrans" cxnId="{D909CF44-5F0F-406F-AEE4-461421316A0E}">
      <dgm:prSet/>
      <dgm:spPr/>
      <dgm:t>
        <a:bodyPr/>
        <a:lstStyle/>
        <a:p>
          <a:endParaRPr lang="en-US"/>
        </a:p>
      </dgm:t>
    </dgm:pt>
    <dgm:pt modelId="{7ACBD0A6-58B5-4F3A-9E15-742EAD44F7FA}">
      <dgm:prSet/>
      <dgm:spPr/>
      <dgm:t>
        <a:bodyPr/>
        <a:lstStyle/>
        <a:p>
          <a:pPr>
            <a:defRPr cap="all"/>
          </a:pPr>
          <a:r>
            <a:rPr lang="en-CA"/>
            <a:t>2. </a:t>
          </a:r>
          <a:r>
            <a:rPr lang="en-CA" b="1"/>
            <a:t>Plan</a:t>
          </a:r>
          <a:r>
            <a:rPr lang="en-CA"/>
            <a:t> what we are going to do</a:t>
          </a:r>
          <a:endParaRPr lang="en-US"/>
        </a:p>
      </dgm:t>
    </dgm:pt>
    <dgm:pt modelId="{DEA3B2DF-C524-4205-A52C-A02C1A36FB8F}" type="parTrans" cxnId="{3C77CC0C-1775-44CD-8428-E535525B893F}">
      <dgm:prSet/>
      <dgm:spPr/>
      <dgm:t>
        <a:bodyPr/>
        <a:lstStyle/>
        <a:p>
          <a:endParaRPr lang="en-US"/>
        </a:p>
      </dgm:t>
    </dgm:pt>
    <dgm:pt modelId="{A6781680-6B31-4037-ADE2-0069502426F7}" type="sibTrans" cxnId="{3C77CC0C-1775-44CD-8428-E535525B893F}">
      <dgm:prSet/>
      <dgm:spPr/>
      <dgm:t>
        <a:bodyPr/>
        <a:lstStyle/>
        <a:p>
          <a:endParaRPr lang="en-US"/>
        </a:p>
      </dgm:t>
    </dgm:pt>
    <dgm:pt modelId="{32558962-B9D3-4248-9659-04D2B80C4E42}">
      <dgm:prSet/>
      <dgm:spPr/>
      <dgm:t>
        <a:bodyPr/>
        <a:lstStyle/>
        <a:p>
          <a:pPr>
            <a:defRPr cap="all"/>
          </a:pPr>
          <a:r>
            <a:rPr lang="en-CA"/>
            <a:t>3. </a:t>
          </a:r>
          <a:r>
            <a:rPr lang="en-CA" b="1"/>
            <a:t>Implement</a:t>
          </a:r>
          <a:r>
            <a:rPr lang="en-CA"/>
            <a:t> the code</a:t>
          </a:r>
          <a:endParaRPr lang="en-US"/>
        </a:p>
      </dgm:t>
    </dgm:pt>
    <dgm:pt modelId="{142DE0A0-017F-43F8-9257-97F2AC001F3E}" type="parTrans" cxnId="{DE0973C6-2BC5-4FAC-8696-5727A252B5F4}">
      <dgm:prSet/>
      <dgm:spPr/>
      <dgm:t>
        <a:bodyPr/>
        <a:lstStyle/>
        <a:p>
          <a:endParaRPr lang="en-US"/>
        </a:p>
      </dgm:t>
    </dgm:pt>
    <dgm:pt modelId="{FD21F6ED-E94E-4AC0-B912-C307246D0200}" type="sibTrans" cxnId="{DE0973C6-2BC5-4FAC-8696-5727A252B5F4}">
      <dgm:prSet/>
      <dgm:spPr/>
      <dgm:t>
        <a:bodyPr/>
        <a:lstStyle/>
        <a:p>
          <a:endParaRPr lang="en-US"/>
        </a:p>
      </dgm:t>
    </dgm:pt>
    <dgm:pt modelId="{2DD24512-AF99-4448-9208-70BD7943284E}">
      <dgm:prSet/>
      <dgm:spPr/>
      <dgm:t>
        <a:bodyPr/>
        <a:lstStyle/>
        <a:p>
          <a:pPr>
            <a:defRPr cap="all"/>
          </a:pPr>
          <a:r>
            <a:rPr lang="en-CA"/>
            <a:t>4. </a:t>
          </a:r>
          <a:r>
            <a:rPr lang="en-CA" b="1"/>
            <a:t>Validate</a:t>
          </a:r>
          <a:r>
            <a:rPr lang="en-CA"/>
            <a:t> the functionality </a:t>
          </a:r>
          <a:endParaRPr lang="en-US"/>
        </a:p>
      </dgm:t>
    </dgm:pt>
    <dgm:pt modelId="{FAA9A190-D1BA-47D8-85E8-31EA61149822}" type="parTrans" cxnId="{780057B4-BAF8-447A-98BF-64BA671E42B0}">
      <dgm:prSet/>
      <dgm:spPr/>
      <dgm:t>
        <a:bodyPr/>
        <a:lstStyle/>
        <a:p>
          <a:endParaRPr lang="en-US"/>
        </a:p>
      </dgm:t>
    </dgm:pt>
    <dgm:pt modelId="{87B12EBD-268E-47ED-9219-1B993E871275}" type="sibTrans" cxnId="{780057B4-BAF8-447A-98BF-64BA671E42B0}">
      <dgm:prSet/>
      <dgm:spPr/>
      <dgm:t>
        <a:bodyPr/>
        <a:lstStyle/>
        <a:p>
          <a:endParaRPr lang="en-US"/>
        </a:p>
      </dgm:t>
    </dgm:pt>
    <dgm:pt modelId="{0C741CC0-D08A-4139-AD3E-32CCD7240D78}" type="pres">
      <dgm:prSet presAssocID="{E2BC2265-DDE4-4007-A91E-CA781AD2B042}" presName="root" presStyleCnt="0">
        <dgm:presLayoutVars>
          <dgm:dir/>
          <dgm:resizeHandles val="exact"/>
        </dgm:presLayoutVars>
      </dgm:prSet>
      <dgm:spPr/>
    </dgm:pt>
    <dgm:pt modelId="{89064961-7B12-44A5-9982-05F8C0849F85}" type="pres">
      <dgm:prSet presAssocID="{CA6AA60F-C8DD-4A0E-BE56-F50ACC44D328}" presName="compNode" presStyleCnt="0"/>
      <dgm:spPr/>
    </dgm:pt>
    <dgm:pt modelId="{023B7E69-D99E-4856-9F2A-41F692784C2A}" type="pres">
      <dgm:prSet presAssocID="{CA6AA60F-C8DD-4A0E-BE56-F50ACC44D32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198F019-459D-42B6-80A8-DAD2E750B2BC}" type="pres">
      <dgm:prSet presAssocID="{CA6AA60F-C8DD-4A0E-BE56-F50ACC44D3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559600B-A713-4F55-AC4C-8C6FBC4461A5}" type="pres">
      <dgm:prSet presAssocID="{CA6AA60F-C8DD-4A0E-BE56-F50ACC44D328}" presName="spaceRect" presStyleCnt="0"/>
      <dgm:spPr/>
    </dgm:pt>
    <dgm:pt modelId="{30D77DAD-A2B5-43E2-928B-CC56E830B8EA}" type="pres">
      <dgm:prSet presAssocID="{CA6AA60F-C8DD-4A0E-BE56-F50ACC44D328}" presName="textRect" presStyleLbl="revTx" presStyleIdx="0" presStyleCnt="4">
        <dgm:presLayoutVars>
          <dgm:chMax val="1"/>
          <dgm:chPref val="1"/>
        </dgm:presLayoutVars>
      </dgm:prSet>
      <dgm:spPr/>
    </dgm:pt>
    <dgm:pt modelId="{0E726042-4177-4AA6-ABD9-744C776566AF}" type="pres">
      <dgm:prSet presAssocID="{C98FE4EA-4C40-4654-ADA4-770D46FDDB7E}" presName="sibTrans" presStyleCnt="0"/>
      <dgm:spPr/>
    </dgm:pt>
    <dgm:pt modelId="{737BDB0F-F0EC-46E8-833E-8E1594951EB9}" type="pres">
      <dgm:prSet presAssocID="{7ACBD0A6-58B5-4F3A-9E15-742EAD44F7FA}" presName="compNode" presStyleCnt="0"/>
      <dgm:spPr/>
    </dgm:pt>
    <dgm:pt modelId="{6CEC5A8F-9D04-46EB-8E98-334CC78391B9}" type="pres">
      <dgm:prSet presAssocID="{7ACBD0A6-58B5-4F3A-9E15-742EAD44F7F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F4C91AE-8B07-414E-9188-0E46ECBFED49}" type="pres">
      <dgm:prSet presAssocID="{7ACBD0A6-58B5-4F3A-9E15-742EAD44F7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285BBDA-04C8-4F29-8A58-D522DF9A842B}" type="pres">
      <dgm:prSet presAssocID="{7ACBD0A6-58B5-4F3A-9E15-742EAD44F7FA}" presName="spaceRect" presStyleCnt="0"/>
      <dgm:spPr/>
    </dgm:pt>
    <dgm:pt modelId="{36936EE7-EE74-4BDE-B52E-204F9990C73C}" type="pres">
      <dgm:prSet presAssocID="{7ACBD0A6-58B5-4F3A-9E15-742EAD44F7FA}" presName="textRect" presStyleLbl="revTx" presStyleIdx="1" presStyleCnt="4">
        <dgm:presLayoutVars>
          <dgm:chMax val="1"/>
          <dgm:chPref val="1"/>
        </dgm:presLayoutVars>
      </dgm:prSet>
      <dgm:spPr/>
    </dgm:pt>
    <dgm:pt modelId="{4FF32EA0-88C3-40F5-B7CD-D2A66ED19851}" type="pres">
      <dgm:prSet presAssocID="{A6781680-6B31-4037-ADE2-0069502426F7}" presName="sibTrans" presStyleCnt="0"/>
      <dgm:spPr/>
    </dgm:pt>
    <dgm:pt modelId="{09D9AF5E-CF18-4B44-8580-40ED5F89A282}" type="pres">
      <dgm:prSet presAssocID="{32558962-B9D3-4248-9659-04D2B80C4E42}" presName="compNode" presStyleCnt="0"/>
      <dgm:spPr/>
    </dgm:pt>
    <dgm:pt modelId="{310F56E2-3BD2-499C-BCC7-F47A5987ADEA}" type="pres">
      <dgm:prSet presAssocID="{32558962-B9D3-4248-9659-04D2B80C4E4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C75B2B2-DBB0-4D1A-8E02-3388AADE9AA4}" type="pres">
      <dgm:prSet presAssocID="{32558962-B9D3-4248-9659-04D2B80C4E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5D6DF82-72F4-4C9A-9282-CADC9F735875}" type="pres">
      <dgm:prSet presAssocID="{32558962-B9D3-4248-9659-04D2B80C4E42}" presName="spaceRect" presStyleCnt="0"/>
      <dgm:spPr/>
    </dgm:pt>
    <dgm:pt modelId="{896CBAAE-2EEC-446A-9631-6659FC9A9E71}" type="pres">
      <dgm:prSet presAssocID="{32558962-B9D3-4248-9659-04D2B80C4E42}" presName="textRect" presStyleLbl="revTx" presStyleIdx="2" presStyleCnt="4">
        <dgm:presLayoutVars>
          <dgm:chMax val="1"/>
          <dgm:chPref val="1"/>
        </dgm:presLayoutVars>
      </dgm:prSet>
      <dgm:spPr/>
    </dgm:pt>
    <dgm:pt modelId="{B64B8E45-F574-435F-A635-669FB16E7B04}" type="pres">
      <dgm:prSet presAssocID="{FD21F6ED-E94E-4AC0-B912-C307246D0200}" presName="sibTrans" presStyleCnt="0"/>
      <dgm:spPr/>
    </dgm:pt>
    <dgm:pt modelId="{DF650389-2C7B-486A-9D9D-13553838DFDE}" type="pres">
      <dgm:prSet presAssocID="{2DD24512-AF99-4448-9208-70BD7943284E}" presName="compNode" presStyleCnt="0"/>
      <dgm:spPr/>
    </dgm:pt>
    <dgm:pt modelId="{0C9C3BB9-65FF-4031-9F4D-B96CE8D7EC3D}" type="pres">
      <dgm:prSet presAssocID="{2DD24512-AF99-4448-9208-70BD7943284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5B48E45-1076-4240-89C7-7D109E53139C}" type="pres">
      <dgm:prSet presAssocID="{2DD24512-AF99-4448-9208-70BD794328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D5DFE25-1A79-4C0E-9BC1-D98BDA8E651E}" type="pres">
      <dgm:prSet presAssocID="{2DD24512-AF99-4448-9208-70BD7943284E}" presName="spaceRect" presStyleCnt="0"/>
      <dgm:spPr/>
    </dgm:pt>
    <dgm:pt modelId="{86869E55-E150-4BDE-9AE2-8E3BCB791C36}" type="pres">
      <dgm:prSet presAssocID="{2DD24512-AF99-4448-9208-70BD7943284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0B1D05-CEFC-475D-8A18-B3DCCF1B5D09}" type="presOf" srcId="{32558962-B9D3-4248-9659-04D2B80C4E42}" destId="{896CBAAE-2EEC-446A-9631-6659FC9A9E71}" srcOrd="0" destOrd="0" presId="urn:microsoft.com/office/officeart/2018/5/layout/IconLeafLabelList"/>
    <dgm:cxn modelId="{3C77CC0C-1775-44CD-8428-E535525B893F}" srcId="{E2BC2265-DDE4-4007-A91E-CA781AD2B042}" destId="{7ACBD0A6-58B5-4F3A-9E15-742EAD44F7FA}" srcOrd="1" destOrd="0" parTransId="{DEA3B2DF-C524-4205-A52C-A02C1A36FB8F}" sibTransId="{A6781680-6B31-4037-ADE2-0069502426F7}"/>
    <dgm:cxn modelId="{C3011239-C952-42D9-B83E-C597310F14EA}" type="presOf" srcId="{CA6AA60F-C8DD-4A0E-BE56-F50ACC44D328}" destId="{30D77DAD-A2B5-43E2-928B-CC56E830B8EA}" srcOrd="0" destOrd="0" presId="urn:microsoft.com/office/officeart/2018/5/layout/IconLeafLabelList"/>
    <dgm:cxn modelId="{D909CF44-5F0F-406F-AEE4-461421316A0E}" srcId="{E2BC2265-DDE4-4007-A91E-CA781AD2B042}" destId="{CA6AA60F-C8DD-4A0E-BE56-F50ACC44D328}" srcOrd="0" destOrd="0" parTransId="{7744102E-C503-4CD3-B32F-DB8ADCDF89F1}" sibTransId="{C98FE4EA-4C40-4654-ADA4-770D46FDDB7E}"/>
    <dgm:cxn modelId="{61D24A6C-A524-47F6-BF5C-CE9F7878784D}" type="presOf" srcId="{2DD24512-AF99-4448-9208-70BD7943284E}" destId="{86869E55-E150-4BDE-9AE2-8E3BCB791C36}" srcOrd="0" destOrd="0" presId="urn:microsoft.com/office/officeart/2018/5/layout/IconLeafLabelList"/>
    <dgm:cxn modelId="{C18F2E76-A51E-47B8-B392-BAA6207DA827}" type="presOf" srcId="{E2BC2265-DDE4-4007-A91E-CA781AD2B042}" destId="{0C741CC0-D08A-4139-AD3E-32CCD7240D78}" srcOrd="0" destOrd="0" presId="urn:microsoft.com/office/officeart/2018/5/layout/IconLeafLabelList"/>
    <dgm:cxn modelId="{2AE8C080-E99C-45F9-9C55-1B23FC9D9D00}" type="presOf" srcId="{7ACBD0A6-58B5-4F3A-9E15-742EAD44F7FA}" destId="{36936EE7-EE74-4BDE-B52E-204F9990C73C}" srcOrd="0" destOrd="0" presId="urn:microsoft.com/office/officeart/2018/5/layout/IconLeafLabelList"/>
    <dgm:cxn modelId="{780057B4-BAF8-447A-98BF-64BA671E42B0}" srcId="{E2BC2265-DDE4-4007-A91E-CA781AD2B042}" destId="{2DD24512-AF99-4448-9208-70BD7943284E}" srcOrd="3" destOrd="0" parTransId="{FAA9A190-D1BA-47D8-85E8-31EA61149822}" sibTransId="{87B12EBD-268E-47ED-9219-1B993E871275}"/>
    <dgm:cxn modelId="{DE0973C6-2BC5-4FAC-8696-5727A252B5F4}" srcId="{E2BC2265-DDE4-4007-A91E-CA781AD2B042}" destId="{32558962-B9D3-4248-9659-04D2B80C4E42}" srcOrd="2" destOrd="0" parTransId="{142DE0A0-017F-43F8-9257-97F2AC001F3E}" sibTransId="{FD21F6ED-E94E-4AC0-B912-C307246D0200}"/>
    <dgm:cxn modelId="{07990A05-7E78-4EA1-96A5-1E66EBEBAF6F}" type="presParOf" srcId="{0C741CC0-D08A-4139-AD3E-32CCD7240D78}" destId="{89064961-7B12-44A5-9982-05F8C0849F85}" srcOrd="0" destOrd="0" presId="urn:microsoft.com/office/officeart/2018/5/layout/IconLeafLabelList"/>
    <dgm:cxn modelId="{7FA75F2A-7BEB-494A-B299-F10DD34F118E}" type="presParOf" srcId="{89064961-7B12-44A5-9982-05F8C0849F85}" destId="{023B7E69-D99E-4856-9F2A-41F692784C2A}" srcOrd="0" destOrd="0" presId="urn:microsoft.com/office/officeart/2018/5/layout/IconLeafLabelList"/>
    <dgm:cxn modelId="{9D37CFD0-EFDA-4ABA-8ADD-4B205648A482}" type="presParOf" srcId="{89064961-7B12-44A5-9982-05F8C0849F85}" destId="{A198F019-459D-42B6-80A8-DAD2E750B2BC}" srcOrd="1" destOrd="0" presId="urn:microsoft.com/office/officeart/2018/5/layout/IconLeafLabelList"/>
    <dgm:cxn modelId="{2C6CCE2F-1818-45B4-BCAC-4CA5714344C6}" type="presParOf" srcId="{89064961-7B12-44A5-9982-05F8C0849F85}" destId="{6559600B-A713-4F55-AC4C-8C6FBC4461A5}" srcOrd="2" destOrd="0" presId="urn:microsoft.com/office/officeart/2018/5/layout/IconLeafLabelList"/>
    <dgm:cxn modelId="{FD06D73E-2642-40FF-868D-AFCCD8B7513A}" type="presParOf" srcId="{89064961-7B12-44A5-9982-05F8C0849F85}" destId="{30D77DAD-A2B5-43E2-928B-CC56E830B8EA}" srcOrd="3" destOrd="0" presId="urn:microsoft.com/office/officeart/2018/5/layout/IconLeafLabelList"/>
    <dgm:cxn modelId="{BC37C91D-352B-4338-A52A-ED9F16EF2A79}" type="presParOf" srcId="{0C741CC0-D08A-4139-AD3E-32CCD7240D78}" destId="{0E726042-4177-4AA6-ABD9-744C776566AF}" srcOrd="1" destOrd="0" presId="urn:microsoft.com/office/officeart/2018/5/layout/IconLeafLabelList"/>
    <dgm:cxn modelId="{0C703105-7A0E-4C57-847D-92285DE8E0AA}" type="presParOf" srcId="{0C741CC0-D08A-4139-AD3E-32CCD7240D78}" destId="{737BDB0F-F0EC-46E8-833E-8E1594951EB9}" srcOrd="2" destOrd="0" presId="urn:microsoft.com/office/officeart/2018/5/layout/IconLeafLabelList"/>
    <dgm:cxn modelId="{DCCCE2A2-AB59-47DC-92FE-347E6BDFEFB9}" type="presParOf" srcId="{737BDB0F-F0EC-46E8-833E-8E1594951EB9}" destId="{6CEC5A8F-9D04-46EB-8E98-334CC78391B9}" srcOrd="0" destOrd="0" presId="urn:microsoft.com/office/officeart/2018/5/layout/IconLeafLabelList"/>
    <dgm:cxn modelId="{932A3CD9-B8C2-44DB-A3F0-1169DFBDB9A2}" type="presParOf" srcId="{737BDB0F-F0EC-46E8-833E-8E1594951EB9}" destId="{3F4C91AE-8B07-414E-9188-0E46ECBFED49}" srcOrd="1" destOrd="0" presId="urn:microsoft.com/office/officeart/2018/5/layout/IconLeafLabelList"/>
    <dgm:cxn modelId="{A41A3FF2-C00C-4113-BB93-9EF31D2D45C3}" type="presParOf" srcId="{737BDB0F-F0EC-46E8-833E-8E1594951EB9}" destId="{2285BBDA-04C8-4F29-8A58-D522DF9A842B}" srcOrd="2" destOrd="0" presId="urn:microsoft.com/office/officeart/2018/5/layout/IconLeafLabelList"/>
    <dgm:cxn modelId="{66370D00-9FFE-4520-A4B2-9D066D7A43DB}" type="presParOf" srcId="{737BDB0F-F0EC-46E8-833E-8E1594951EB9}" destId="{36936EE7-EE74-4BDE-B52E-204F9990C73C}" srcOrd="3" destOrd="0" presId="urn:microsoft.com/office/officeart/2018/5/layout/IconLeafLabelList"/>
    <dgm:cxn modelId="{6CAA135B-9003-4E2E-B77D-A34DC768CC35}" type="presParOf" srcId="{0C741CC0-D08A-4139-AD3E-32CCD7240D78}" destId="{4FF32EA0-88C3-40F5-B7CD-D2A66ED19851}" srcOrd="3" destOrd="0" presId="urn:microsoft.com/office/officeart/2018/5/layout/IconLeafLabelList"/>
    <dgm:cxn modelId="{0DDD2C79-3325-4972-A1AB-374951B91955}" type="presParOf" srcId="{0C741CC0-D08A-4139-AD3E-32CCD7240D78}" destId="{09D9AF5E-CF18-4B44-8580-40ED5F89A282}" srcOrd="4" destOrd="0" presId="urn:microsoft.com/office/officeart/2018/5/layout/IconLeafLabelList"/>
    <dgm:cxn modelId="{56AEBFF1-BC66-41C7-A8E9-870F2254B1A1}" type="presParOf" srcId="{09D9AF5E-CF18-4B44-8580-40ED5F89A282}" destId="{310F56E2-3BD2-499C-BCC7-F47A5987ADEA}" srcOrd="0" destOrd="0" presId="urn:microsoft.com/office/officeart/2018/5/layout/IconLeafLabelList"/>
    <dgm:cxn modelId="{AF6E9AE4-7C2F-4205-A6FA-FCE19EBE850D}" type="presParOf" srcId="{09D9AF5E-CF18-4B44-8580-40ED5F89A282}" destId="{2C75B2B2-DBB0-4D1A-8E02-3388AADE9AA4}" srcOrd="1" destOrd="0" presId="urn:microsoft.com/office/officeart/2018/5/layout/IconLeafLabelList"/>
    <dgm:cxn modelId="{9C4BEC95-6998-4C1F-A5D7-56DF08894B5F}" type="presParOf" srcId="{09D9AF5E-CF18-4B44-8580-40ED5F89A282}" destId="{B5D6DF82-72F4-4C9A-9282-CADC9F735875}" srcOrd="2" destOrd="0" presId="urn:microsoft.com/office/officeart/2018/5/layout/IconLeafLabelList"/>
    <dgm:cxn modelId="{D13ED5B9-3BC9-4719-961D-1F2553531FF2}" type="presParOf" srcId="{09D9AF5E-CF18-4B44-8580-40ED5F89A282}" destId="{896CBAAE-2EEC-446A-9631-6659FC9A9E71}" srcOrd="3" destOrd="0" presId="urn:microsoft.com/office/officeart/2018/5/layout/IconLeafLabelList"/>
    <dgm:cxn modelId="{BADF89B7-80B9-4DDD-80B7-48428440FDC3}" type="presParOf" srcId="{0C741CC0-D08A-4139-AD3E-32CCD7240D78}" destId="{B64B8E45-F574-435F-A635-669FB16E7B04}" srcOrd="5" destOrd="0" presId="urn:microsoft.com/office/officeart/2018/5/layout/IconLeafLabelList"/>
    <dgm:cxn modelId="{A291D7D6-5A87-44B6-9AFF-5583DF816790}" type="presParOf" srcId="{0C741CC0-D08A-4139-AD3E-32CCD7240D78}" destId="{DF650389-2C7B-486A-9D9D-13553838DFDE}" srcOrd="6" destOrd="0" presId="urn:microsoft.com/office/officeart/2018/5/layout/IconLeafLabelList"/>
    <dgm:cxn modelId="{9B5E516B-5167-4EAE-9674-98B32D3C49D3}" type="presParOf" srcId="{DF650389-2C7B-486A-9D9D-13553838DFDE}" destId="{0C9C3BB9-65FF-4031-9F4D-B96CE8D7EC3D}" srcOrd="0" destOrd="0" presId="urn:microsoft.com/office/officeart/2018/5/layout/IconLeafLabelList"/>
    <dgm:cxn modelId="{82E6F13E-C1A3-41D4-B1A4-DA38BAF966D1}" type="presParOf" srcId="{DF650389-2C7B-486A-9D9D-13553838DFDE}" destId="{A5B48E45-1076-4240-89C7-7D109E53139C}" srcOrd="1" destOrd="0" presId="urn:microsoft.com/office/officeart/2018/5/layout/IconLeafLabelList"/>
    <dgm:cxn modelId="{6664F1D0-2885-4C57-A73A-2B203B6F0233}" type="presParOf" srcId="{DF650389-2C7B-486A-9D9D-13553838DFDE}" destId="{CD5DFE25-1A79-4C0E-9BC1-D98BDA8E651E}" srcOrd="2" destOrd="0" presId="urn:microsoft.com/office/officeart/2018/5/layout/IconLeafLabelList"/>
    <dgm:cxn modelId="{4200D675-79D7-4486-9082-59E85ABA26F1}" type="presParOf" srcId="{DF650389-2C7B-486A-9D9D-13553838DFDE}" destId="{86869E55-E150-4BDE-9AE2-8E3BCB791C3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B7E69-D99E-4856-9F2A-41F692784C2A}">
      <dsp:nvSpPr>
        <dsp:cNvPr id="0" name=""/>
        <dsp:cNvSpPr/>
      </dsp:nvSpPr>
      <dsp:spPr>
        <a:xfrm>
          <a:off x="1161488" y="1280265"/>
          <a:ext cx="1841951" cy="18419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8F019-459D-42B6-80A8-DAD2E750B2BC}">
      <dsp:nvSpPr>
        <dsp:cNvPr id="0" name=""/>
        <dsp:cNvSpPr/>
      </dsp:nvSpPr>
      <dsp:spPr>
        <a:xfrm>
          <a:off x="1554035" y="1672812"/>
          <a:ext cx="1056857" cy="1056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77DAD-A2B5-43E2-928B-CC56E830B8EA}">
      <dsp:nvSpPr>
        <dsp:cNvPr id="0" name=""/>
        <dsp:cNvSpPr/>
      </dsp:nvSpPr>
      <dsp:spPr>
        <a:xfrm>
          <a:off x="572667" y="3695939"/>
          <a:ext cx="30195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kern="1200"/>
            <a:t>1. </a:t>
          </a:r>
          <a:r>
            <a:rPr lang="en-CA" sz="2500" b="1" kern="1200"/>
            <a:t>Understand</a:t>
          </a:r>
          <a:r>
            <a:rPr lang="en-CA" sz="2500" kern="1200"/>
            <a:t> the requirements</a:t>
          </a:r>
          <a:endParaRPr lang="en-US" sz="2500" kern="1200"/>
        </a:p>
      </dsp:txBody>
      <dsp:txXfrm>
        <a:off x="572667" y="3695939"/>
        <a:ext cx="3019593" cy="720000"/>
      </dsp:txXfrm>
    </dsp:sp>
    <dsp:sp modelId="{6CEC5A8F-9D04-46EB-8E98-334CC78391B9}">
      <dsp:nvSpPr>
        <dsp:cNvPr id="0" name=""/>
        <dsp:cNvSpPr/>
      </dsp:nvSpPr>
      <dsp:spPr>
        <a:xfrm>
          <a:off x="4709510" y="1280265"/>
          <a:ext cx="1841951" cy="18419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C91AE-8B07-414E-9188-0E46ECBFED49}">
      <dsp:nvSpPr>
        <dsp:cNvPr id="0" name=""/>
        <dsp:cNvSpPr/>
      </dsp:nvSpPr>
      <dsp:spPr>
        <a:xfrm>
          <a:off x="5102057" y="1672812"/>
          <a:ext cx="1056857" cy="1056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36EE7-EE74-4BDE-B52E-204F9990C73C}">
      <dsp:nvSpPr>
        <dsp:cNvPr id="0" name=""/>
        <dsp:cNvSpPr/>
      </dsp:nvSpPr>
      <dsp:spPr>
        <a:xfrm>
          <a:off x="4120689" y="3695939"/>
          <a:ext cx="30195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kern="1200"/>
            <a:t>2. </a:t>
          </a:r>
          <a:r>
            <a:rPr lang="en-CA" sz="2500" b="1" kern="1200"/>
            <a:t>Plan</a:t>
          </a:r>
          <a:r>
            <a:rPr lang="en-CA" sz="2500" kern="1200"/>
            <a:t> what we are going to do</a:t>
          </a:r>
          <a:endParaRPr lang="en-US" sz="2500" kern="1200"/>
        </a:p>
      </dsp:txBody>
      <dsp:txXfrm>
        <a:off x="4120689" y="3695939"/>
        <a:ext cx="3019593" cy="720000"/>
      </dsp:txXfrm>
    </dsp:sp>
    <dsp:sp modelId="{310F56E2-3BD2-499C-BCC7-F47A5987ADEA}">
      <dsp:nvSpPr>
        <dsp:cNvPr id="0" name=""/>
        <dsp:cNvSpPr/>
      </dsp:nvSpPr>
      <dsp:spPr>
        <a:xfrm>
          <a:off x="8257532" y="1280265"/>
          <a:ext cx="1841951" cy="18419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5B2B2-DBB0-4D1A-8E02-3388AADE9AA4}">
      <dsp:nvSpPr>
        <dsp:cNvPr id="0" name=""/>
        <dsp:cNvSpPr/>
      </dsp:nvSpPr>
      <dsp:spPr>
        <a:xfrm>
          <a:off x="8650079" y="1672812"/>
          <a:ext cx="1056857" cy="1056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CBAAE-2EEC-446A-9631-6659FC9A9E71}">
      <dsp:nvSpPr>
        <dsp:cNvPr id="0" name=""/>
        <dsp:cNvSpPr/>
      </dsp:nvSpPr>
      <dsp:spPr>
        <a:xfrm>
          <a:off x="7668711" y="3695939"/>
          <a:ext cx="30195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kern="1200"/>
            <a:t>3. </a:t>
          </a:r>
          <a:r>
            <a:rPr lang="en-CA" sz="2500" b="1" kern="1200"/>
            <a:t>Implement</a:t>
          </a:r>
          <a:r>
            <a:rPr lang="en-CA" sz="2500" kern="1200"/>
            <a:t> the code</a:t>
          </a:r>
          <a:endParaRPr lang="en-US" sz="2500" kern="1200"/>
        </a:p>
      </dsp:txBody>
      <dsp:txXfrm>
        <a:off x="7668711" y="3695939"/>
        <a:ext cx="3019593" cy="720000"/>
      </dsp:txXfrm>
    </dsp:sp>
    <dsp:sp modelId="{0C9C3BB9-65FF-4031-9F4D-B96CE8D7EC3D}">
      <dsp:nvSpPr>
        <dsp:cNvPr id="0" name=""/>
        <dsp:cNvSpPr/>
      </dsp:nvSpPr>
      <dsp:spPr>
        <a:xfrm>
          <a:off x="11805554" y="1280265"/>
          <a:ext cx="1841951" cy="18419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48E45-1076-4240-89C7-7D109E53139C}">
      <dsp:nvSpPr>
        <dsp:cNvPr id="0" name=""/>
        <dsp:cNvSpPr/>
      </dsp:nvSpPr>
      <dsp:spPr>
        <a:xfrm>
          <a:off x="12198101" y="1672812"/>
          <a:ext cx="1056857" cy="10568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69E55-E150-4BDE-9AE2-8E3BCB791C36}">
      <dsp:nvSpPr>
        <dsp:cNvPr id="0" name=""/>
        <dsp:cNvSpPr/>
      </dsp:nvSpPr>
      <dsp:spPr>
        <a:xfrm>
          <a:off x="11216733" y="3695939"/>
          <a:ext cx="30195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kern="1200"/>
            <a:t>4. </a:t>
          </a:r>
          <a:r>
            <a:rPr lang="en-CA" sz="2500" b="1" kern="1200"/>
            <a:t>Validate</a:t>
          </a:r>
          <a:r>
            <a:rPr lang="en-CA" sz="2500" kern="1200"/>
            <a:t> the functionality </a:t>
          </a:r>
          <a:endParaRPr lang="en-US" sz="2500" kern="1200"/>
        </a:p>
      </dsp:txBody>
      <dsp:txXfrm>
        <a:off x="11216733" y="3695939"/>
        <a:ext cx="301959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Software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Building non-trivial Windows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3C8D-AC7A-0E1D-DB9C-25A1E535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79F1-127E-1903-21AA-76A05D5B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Writing software is all about complexity management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700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9A61-B437-BDD4-9D5B-561ACCFE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040C-F93D-86A8-6C03-788D3C9A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/>
              <a:t>When we talk about how to arrange software we talk use many different words.</a:t>
            </a:r>
          </a:p>
          <a:p>
            <a:pPr marL="68580" indent="0">
              <a:buNone/>
            </a:pPr>
            <a:endParaRPr lang="en-CA" dirty="0"/>
          </a:p>
          <a:p>
            <a:pPr lvl="1"/>
            <a:r>
              <a:rPr lang="en-CA" dirty="0"/>
              <a:t>Libraries </a:t>
            </a:r>
          </a:p>
          <a:p>
            <a:pPr lvl="1"/>
            <a:r>
              <a:rPr lang="en-CA" dirty="0"/>
              <a:t>Packages</a:t>
            </a:r>
          </a:p>
          <a:p>
            <a:pPr lvl="1"/>
            <a:r>
              <a:rPr lang="en-CA" dirty="0"/>
              <a:t>Modules</a:t>
            </a:r>
          </a:p>
          <a:p>
            <a:pPr lvl="1"/>
            <a:r>
              <a:rPr lang="en-CA" dirty="0"/>
              <a:t>Components</a:t>
            </a:r>
          </a:p>
          <a:p>
            <a:pPr lvl="1"/>
            <a:r>
              <a:rPr lang="en-CA" dirty="0"/>
              <a:t>Units</a:t>
            </a:r>
          </a:p>
          <a:p>
            <a:pPr marL="41148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074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F87F-E92E-E004-4C0D-09260D5D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A914-0781-BEE7-D306-40F6AE0C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 library – a managed assembly (usually in .DLL form) that contains a set of exported types that can be used in other class  </a:t>
            </a:r>
          </a:p>
          <a:p>
            <a:r>
              <a:rPr lang="en-CA" dirty="0"/>
              <a:t>Package – a set of class libraries, tools (executables), visual studio extensions, in an easy to install form called a “.</a:t>
            </a:r>
            <a:r>
              <a:rPr lang="en-CA" dirty="0" err="1"/>
              <a:t>nuget</a:t>
            </a:r>
            <a:r>
              <a:rPr lang="en-CA" dirty="0"/>
              <a:t>” package  </a:t>
            </a:r>
          </a:p>
          <a:p>
            <a:r>
              <a:rPr lang="en-CA" dirty="0"/>
              <a:t>Dependency – a project, DLL, or package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011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0485-2BBB-24B5-3200-5E29CB25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Choose 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F110-EC8B-FEA1-01AC-5A66BE361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11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842F-49D4-5393-B34B-8C641B94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They all mean the same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FB11-7749-5B9F-E897-95B962FF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arbitrary grouping of reusable code</a:t>
            </a:r>
          </a:p>
          <a:p>
            <a:r>
              <a:rPr lang="en-CA" dirty="0"/>
              <a:t>In C# implies a set of types (classes, structs, interfaces, delegates and </a:t>
            </a:r>
            <a:r>
              <a:rPr lang="en-CA" dirty="0" err="1"/>
              <a:t>enums</a:t>
            </a:r>
            <a:r>
              <a:rPr lang="en-CA" dirty="0"/>
              <a:t>)</a:t>
            </a:r>
          </a:p>
          <a:p>
            <a:r>
              <a:rPr lang="en-CA" dirty="0"/>
              <a:t>For simplicity we call them all “classes”</a:t>
            </a:r>
          </a:p>
          <a:p>
            <a:r>
              <a:rPr lang="en-CA" dirty="0"/>
              <a:t>Remember, in C#, all code exists in classes </a:t>
            </a:r>
          </a:p>
          <a:p>
            <a:r>
              <a:rPr lang="en-CA" dirty="0"/>
              <a:t>Classes have: static data, static method, instance data, instance method</a:t>
            </a:r>
          </a:p>
        </p:txBody>
      </p:sp>
    </p:spTree>
    <p:extLst>
      <p:ext uri="{BB962C8B-B14F-4D97-AF65-F5344CB8AC3E}">
        <p14:creationId xmlns:p14="http://schemas.microsoft.com/office/powerpoint/2010/main" val="16997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07E9-F72F-67CA-535C-A82DA006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There is a lot we don’t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2F09-8DE1-64DD-B96D-D0B160A8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take a lot for granted when we use software </a:t>
            </a:r>
          </a:p>
          <a:p>
            <a:r>
              <a:rPr lang="en-CA" dirty="0"/>
              <a:t>Luckily there are libraries to help us out</a:t>
            </a:r>
          </a:p>
          <a:p>
            <a:r>
              <a:rPr lang="en-CA" dirty="0"/>
              <a:t>A library (or package) is a set of types </a:t>
            </a:r>
          </a:p>
        </p:txBody>
      </p:sp>
    </p:spTree>
    <p:extLst>
      <p:ext uri="{BB962C8B-B14F-4D97-AF65-F5344CB8AC3E}">
        <p14:creationId xmlns:p14="http://schemas.microsoft.com/office/powerpoint/2010/main" val="155228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6825-4F49-5559-AE62-A05327EA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Object-Oriented Programming is Helpful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DC7E-008D-9646-F40F-134FE55E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used to be that we had types and functions separate and it was hard to find what functions went with what types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122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94BC7F-3D9E-3088-A975-F72FD125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846" y="914400"/>
            <a:ext cx="5868874" cy="2034540"/>
          </a:xfrm>
        </p:spPr>
        <p:txBody>
          <a:bodyPr>
            <a:normAutofit/>
          </a:bodyPr>
          <a:lstStyle/>
          <a:p>
            <a:r>
              <a:rPr lang="en-CA" sz="4800" dirty="0"/>
              <a:t>Consider MS Paint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0AE0F3-0A57-6B85-8398-9AFA21999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62" y="1286512"/>
            <a:ext cx="7970031" cy="7711004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4E764D5-B593-77FA-8E24-E3F641396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7846" y="3086100"/>
            <a:ext cx="5868874" cy="6057900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450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6D6D-BC27-CB2D-3AA0-5452A5B9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E77F-C80E-8C23-4FA0-EDEC08F2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and write image data from file</a:t>
            </a:r>
          </a:p>
          <a:p>
            <a:r>
              <a:rPr lang="en-CA" dirty="0"/>
              <a:t>Display image data in a window</a:t>
            </a:r>
          </a:p>
          <a:p>
            <a:r>
              <a:rPr lang="en-CA" dirty="0"/>
              <a:t>Allow some editing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38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0510-AA9D-EC65-E663-06E8C0EA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it do?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595F-39C7-2759-FFFC-DDCD813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Draw lines, shapes (outlined or filled), images on a canvas</a:t>
            </a:r>
          </a:p>
          <a:p>
            <a:r>
              <a:rPr lang="en-CA" dirty="0"/>
              <a:t>Open and save files, import images </a:t>
            </a:r>
          </a:p>
          <a:p>
            <a:r>
              <a:rPr lang="en-CA" dirty="0"/>
              <a:t>Select a region and cut/copy/paste </a:t>
            </a:r>
          </a:p>
          <a:p>
            <a:r>
              <a:rPr lang="en-CA" dirty="0"/>
              <a:t>Update the canvas </a:t>
            </a:r>
          </a:p>
          <a:p>
            <a:r>
              <a:rPr lang="en-CA" dirty="0"/>
              <a:t>Flip, rotate, resize, crop regions</a:t>
            </a:r>
          </a:p>
          <a:p>
            <a:r>
              <a:rPr lang="en-CA" dirty="0"/>
              <a:t>Zoom in / out</a:t>
            </a:r>
          </a:p>
          <a:p>
            <a:r>
              <a:rPr lang="en-CA" dirty="0"/>
              <a:t>Undo / redo </a:t>
            </a:r>
          </a:p>
          <a:p>
            <a:r>
              <a:rPr lang="en-CA" dirty="0"/>
              <a:t>Move/Resize/Minimize/Maximize/Close window</a:t>
            </a:r>
          </a:p>
        </p:txBody>
      </p:sp>
    </p:spTree>
    <p:extLst>
      <p:ext uri="{BB962C8B-B14F-4D97-AF65-F5344CB8AC3E}">
        <p14:creationId xmlns:p14="http://schemas.microsoft.com/office/powerpoint/2010/main" val="28347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27CF4-0AA8-8599-6F11-E8171244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305937-0A0D-1C03-FF4F-BEC40466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describe features</a:t>
            </a:r>
          </a:p>
          <a:p>
            <a:r>
              <a:rPr lang="en-CA" dirty="0"/>
              <a:t>How to group and arrange functionality</a:t>
            </a:r>
          </a:p>
          <a:p>
            <a:r>
              <a:rPr lang="en-CA" dirty="0"/>
              <a:t>Finding and downloading packages (libraries)</a:t>
            </a:r>
          </a:p>
          <a:p>
            <a:r>
              <a:rPr lang="en-CA" dirty="0"/>
              <a:t>Taking a look at a Windows application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7692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2A57-7642-06CD-9BF3-B40A1772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UI components?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84BD-7D47-8DFB-5921-8717C4F6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Window</a:t>
            </a:r>
          </a:p>
          <a:p>
            <a:pPr lvl="1"/>
            <a:r>
              <a:rPr lang="en-CA" dirty="0"/>
              <a:t>Title</a:t>
            </a:r>
          </a:p>
          <a:p>
            <a:pPr lvl="1"/>
            <a:r>
              <a:rPr lang="en-CA" dirty="0"/>
              <a:t>Menu</a:t>
            </a:r>
          </a:p>
          <a:p>
            <a:pPr lvl="1"/>
            <a:r>
              <a:rPr lang="en-CA" dirty="0"/>
              <a:t>Toolbar</a:t>
            </a:r>
          </a:p>
          <a:p>
            <a:pPr lvl="1"/>
            <a:r>
              <a:rPr lang="en-CA" dirty="0"/>
              <a:t>Status bar</a:t>
            </a:r>
          </a:p>
          <a:p>
            <a:pPr lvl="1"/>
            <a:r>
              <a:rPr lang="en-CA" dirty="0"/>
              <a:t>Border</a:t>
            </a:r>
          </a:p>
          <a:p>
            <a:pPr lvl="1"/>
            <a:r>
              <a:rPr lang="en-CA" dirty="0"/>
              <a:t>Shadow</a:t>
            </a:r>
          </a:p>
          <a:p>
            <a:pPr lvl="1"/>
            <a:r>
              <a:rPr lang="en-CA" dirty="0"/>
              <a:t>Minimize/Maximize/Close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2727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846D-2AFB-248D-388C-32AEDBF6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AB71-73FE-CBB8-C7AB-E7028CF7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Write text</a:t>
            </a:r>
          </a:p>
          <a:p>
            <a:r>
              <a:rPr lang="en-CA" dirty="0"/>
              <a:t>Draw brush</a:t>
            </a:r>
          </a:p>
          <a:p>
            <a:r>
              <a:rPr lang="en-CA" dirty="0"/>
              <a:t>Make shape (filled or not)</a:t>
            </a:r>
          </a:p>
          <a:p>
            <a:r>
              <a:rPr lang="en-CA" dirty="0"/>
              <a:t>Select and edit region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7296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12AB-AD95-0859-EC4D-B408E269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Standardized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EC18-C063-C61C-2D30-49C298F5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Color picker</a:t>
            </a:r>
          </a:p>
          <a:p>
            <a:r>
              <a:rPr lang="en-CA" dirty="0"/>
              <a:t>Font chooser</a:t>
            </a:r>
          </a:p>
          <a:p>
            <a:r>
              <a:rPr lang="en-CA" dirty="0"/>
              <a:t>Open file dialog</a:t>
            </a:r>
          </a:p>
          <a:p>
            <a:r>
              <a:rPr lang="en-CA" dirty="0"/>
              <a:t>Save file dialog</a:t>
            </a:r>
          </a:p>
          <a:p>
            <a:r>
              <a:rPr lang="en-CA" dirty="0"/>
              <a:t>Page set-up</a:t>
            </a:r>
          </a:p>
          <a:p>
            <a:r>
              <a:rPr lang="en-CA" dirty="0"/>
              <a:t>Print </a:t>
            </a:r>
          </a:p>
        </p:txBody>
      </p:sp>
    </p:spTree>
    <p:extLst>
      <p:ext uri="{BB962C8B-B14F-4D97-AF65-F5344CB8AC3E}">
        <p14:creationId xmlns:p14="http://schemas.microsoft.com/office/powerpoint/2010/main" val="391792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73FB-0910-4E7F-00D8-09F3120F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E5C3-EBF3-D580-6F3A-4A3DAA3C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Files - open, save, check if modified, recent files</a:t>
            </a:r>
          </a:p>
          <a:p>
            <a:r>
              <a:rPr lang="en-CA" dirty="0"/>
              <a:t>Keyboard and mouse </a:t>
            </a:r>
          </a:p>
          <a:p>
            <a:r>
              <a:rPr lang="en-CA" dirty="0"/>
              <a:t>Window and UI – title, menu, toolbar, context, and shortcuts  </a:t>
            </a:r>
          </a:p>
          <a:p>
            <a:r>
              <a:rPr lang="en-CA" dirty="0"/>
              <a:t>Image Edits Selection - skew, crop, flip, rotate, resize</a:t>
            </a:r>
          </a:p>
          <a:p>
            <a:r>
              <a:rPr lang="en-CA" dirty="0"/>
              <a:t>Clipboard - cut, copy, paste, import</a:t>
            </a:r>
          </a:p>
          <a:p>
            <a:r>
              <a:rPr lang="en-CA" dirty="0"/>
              <a:t>Drawing Tools – shapes, lines, fill, erase, </a:t>
            </a:r>
          </a:p>
          <a:p>
            <a:r>
              <a:rPr lang="en-CA" dirty="0"/>
              <a:t>Properties of Drawing Tools – color, fill, brush </a:t>
            </a:r>
          </a:p>
        </p:txBody>
      </p:sp>
    </p:spTree>
    <p:extLst>
      <p:ext uri="{BB962C8B-B14F-4D97-AF65-F5344CB8AC3E}">
        <p14:creationId xmlns:p14="http://schemas.microsoft.com/office/powerpoint/2010/main" val="3372643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B576-605E-835E-36B6-FD7EC131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Clipboard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C8B8B7-8494-1680-95D9-39D45B76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0039591" cy="6057900"/>
          </a:xfrm>
        </p:spPr>
        <p:txBody>
          <a:bodyPr>
            <a:normAutofit/>
          </a:bodyPr>
          <a:lstStyle/>
          <a:p>
            <a:r>
              <a:rPr lang="en-US" dirty="0"/>
              <a:t>Cut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Paste</a:t>
            </a:r>
          </a:p>
          <a:p>
            <a:r>
              <a:rPr lang="en-US" dirty="0"/>
              <a:t>Import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8EE6F-E020-90A0-DD4C-7362BCF9F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8" r="4032" b="1"/>
          <a:stretch/>
        </p:blipFill>
        <p:spPr>
          <a:xfrm>
            <a:off x="12121321" y="3140683"/>
            <a:ext cx="4344854" cy="52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8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6C0AB-632B-4701-A5A6-052B75B7F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2A2853-A55A-47F7-902F-6DE7185D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4012" y="370330"/>
            <a:ext cx="10972036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0A3D00-134B-401B-BED1-39F1B73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0764" y="6008925"/>
            <a:ext cx="797853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4F11129-8A77-4850-9BAB-FDA0CF4F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C700E-BC37-EDE5-7FA7-3A19EF07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329" y="1340097"/>
            <a:ext cx="9029402" cy="47808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View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C0CA7-C04D-D4F9-4E3F-3FF2C5F83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97" y="2218804"/>
            <a:ext cx="4703121" cy="58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42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9978-FE0A-56D6-3473-2A35CC26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Image and Selection Tools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E9717-D4F4-0B06-F993-E3C266B7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31" y="3140683"/>
            <a:ext cx="4344854" cy="3335726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D48543C-3622-AAAC-68F6-B44E205B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465" y="3086100"/>
            <a:ext cx="9787341" cy="6057900"/>
          </a:xfrm>
        </p:spPr>
        <p:txBody>
          <a:bodyPr>
            <a:norm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Crop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Rotate</a:t>
            </a:r>
          </a:p>
          <a:p>
            <a:r>
              <a:rPr lang="en-US" dirty="0"/>
              <a:t>Flip</a:t>
            </a:r>
          </a:p>
        </p:txBody>
      </p:sp>
    </p:spTree>
    <p:extLst>
      <p:ext uri="{BB962C8B-B14F-4D97-AF65-F5344CB8AC3E}">
        <p14:creationId xmlns:p14="http://schemas.microsoft.com/office/powerpoint/2010/main" val="180814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3AF3B-D1CD-3956-6153-264F5D78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846" y="914400"/>
            <a:ext cx="5868874" cy="2034540"/>
          </a:xfrm>
        </p:spPr>
        <p:txBody>
          <a:bodyPr>
            <a:normAutofit/>
          </a:bodyPr>
          <a:lstStyle/>
          <a:p>
            <a:r>
              <a:rPr lang="en-CA" sz="4800"/>
              <a:t>Selection is Complicated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AE27D-BC8B-33D8-DD7A-17DFF450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93" y="1286512"/>
            <a:ext cx="7058969" cy="771100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CE3900-8871-31D6-7B2C-C073270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7846" y="3086100"/>
            <a:ext cx="5868874" cy="6057900"/>
          </a:xfrm>
        </p:spPr>
        <p:txBody>
          <a:bodyPr>
            <a:normAutofit/>
          </a:bodyPr>
          <a:lstStyle/>
          <a:p>
            <a:r>
              <a:rPr lang="en-US" sz="2400" dirty="0"/>
              <a:t>Two types</a:t>
            </a:r>
          </a:p>
          <a:p>
            <a:r>
              <a:rPr lang="en-US" sz="2400" dirty="0"/>
              <a:t>Selection can be inverted</a:t>
            </a:r>
          </a:p>
          <a:p>
            <a:r>
              <a:rPr lang="en-US" sz="2400" dirty="0"/>
              <a:t>Transparent</a:t>
            </a:r>
          </a:p>
        </p:txBody>
      </p:sp>
    </p:spTree>
    <p:extLst>
      <p:ext uri="{BB962C8B-B14F-4D97-AF65-F5344CB8AC3E}">
        <p14:creationId xmlns:p14="http://schemas.microsoft.com/office/powerpoint/2010/main" val="271035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3D30-FC46-5030-18C1-F2F98644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Brush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7AE2-2189-0320-AAF1-1E6B0834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124200"/>
            <a:ext cx="10172699" cy="6057900"/>
          </a:xfrm>
        </p:spPr>
        <p:txBody>
          <a:bodyPr/>
          <a:lstStyle/>
          <a:p>
            <a:r>
              <a:rPr lang="en-CA" dirty="0"/>
              <a:t>Shape Fill Brush</a:t>
            </a:r>
          </a:p>
          <a:p>
            <a:r>
              <a:rPr lang="en-CA" dirty="0"/>
              <a:t>Outline Fill Brush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31AF3-C97E-8663-AD47-F40D1356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600" y="4405074"/>
            <a:ext cx="235300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42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7B07-C010-D38B-A87B-6174E29B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Colours – Pen / Brush (Foreground) </a:t>
            </a:r>
            <a:br>
              <a:rPr lang="en-CA" dirty="0"/>
            </a:br>
            <a:r>
              <a:rPr lang="en-CA" dirty="0"/>
              <a:t>and Eraser (Background)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8B264D-A821-9F23-8862-6DFA0C2FD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4229100"/>
            <a:ext cx="11743912" cy="3733800"/>
          </a:xfrm>
        </p:spPr>
      </p:pic>
    </p:spTree>
    <p:extLst>
      <p:ext uri="{BB962C8B-B14F-4D97-AF65-F5344CB8AC3E}">
        <p14:creationId xmlns:p14="http://schemas.microsoft.com/office/powerpoint/2010/main" val="196818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9D360-E27C-6C7F-B332-179467F9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How do we make non-trivial software? 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58458A27-C32D-33D1-9355-FB24B878F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96954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10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8AB1-101C-6F7E-9057-3DE96ADE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 the Colour Chooser is a lot of work!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8D03CE-8C73-6BCF-1FE8-9DC326490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5311" y="3338125"/>
            <a:ext cx="5668166" cy="5553850"/>
          </a:xfrm>
        </p:spPr>
      </p:pic>
    </p:spTree>
    <p:extLst>
      <p:ext uri="{BB962C8B-B14F-4D97-AF65-F5344CB8AC3E}">
        <p14:creationId xmlns:p14="http://schemas.microsoft.com/office/powerpoint/2010/main" val="127842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789D9-39F1-4AFB-1BB3-EC344AA0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8100" b="1" cap="all" dirty="0" err="1">
                <a:solidFill>
                  <a:srgbClr val="FFFFFF"/>
                </a:solidFill>
              </a:rPr>
              <a:t>FilE</a:t>
            </a:r>
            <a:r>
              <a:rPr lang="en-US" sz="8100" b="1" cap="all" dirty="0">
                <a:solidFill>
                  <a:srgbClr val="FFFFFF"/>
                </a:solidFill>
              </a:rPr>
              <a:t> Menu</a:t>
            </a:r>
            <a:br>
              <a:rPr lang="en-US" sz="8100" b="1" cap="all" dirty="0">
                <a:solidFill>
                  <a:srgbClr val="FFFFFF"/>
                </a:solidFill>
              </a:rPr>
            </a:br>
            <a:endParaRPr lang="en-US" sz="8100" b="1" cap="all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3A4FB-B919-25AC-1678-B92068D7F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092" y="1286512"/>
            <a:ext cx="5166371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12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DD92-316F-778E-3B7B-E635A341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File Dialog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6A910-49D7-3182-746C-A5641AEDA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966" y="3319072"/>
            <a:ext cx="8992855" cy="5591955"/>
          </a:xfrm>
        </p:spPr>
      </p:pic>
    </p:spTree>
    <p:extLst>
      <p:ext uri="{BB962C8B-B14F-4D97-AF65-F5344CB8AC3E}">
        <p14:creationId xmlns:p14="http://schemas.microsoft.com/office/powerpoint/2010/main" val="2366105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6AF87F-7E0D-628C-241A-97914994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/>
              <a:t>Save As Options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20F000-3E28-B423-5DDA-7BC73E808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010" y="1111758"/>
            <a:ext cx="11053979" cy="49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94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D114-07E9-5FF4-50E6-D3FB3D4F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Status 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3A1BB-264D-326F-869E-4EC4F4FA7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5372100"/>
            <a:ext cx="14850145" cy="762000"/>
          </a:xfrm>
        </p:spPr>
      </p:pic>
    </p:spTree>
    <p:extLst>
      <p:ext uri="{BB962C8B-B14F-4D97-AF65-F5344CB8AC3E}">
        <p14:creationId xmlns:p14="http://schemas.microsoft.com/office/powerpoint/2010/main" val="3833939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F150-ED91-F776-C02B-C25BC273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 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F3344-8C59-4812-04F0-8E6B8F19C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811" y="5143500"/>
            <a:ext cx="14616091" cy="685800"/>
          </a:xfrm>
        </p:spPr>
      </p:pic>
    </p:spTree>
    <p:extLst>
      <p:ext uri="{BB962C8B-B14F-4D97-AF65-F5344CB8AC3E}">
        <p14:creationId xmlns:p14="http://schemas.microsoft.com/office/powerpoint/2010/main" val="3825020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9D2-55B7-9BCF-531F-310B6E7F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Print Dialog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261C8-0440-D435-9542-A9B8B4857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4639" y="3368020"/>
            <a:ext cx="4953000" cy="4258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1F740-B8D7-88AA-0C12-0F2F842A4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02" y="7126762"/>
            <a:ext cx="4077269" cy="1000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4A90D9-E6FF-EE3D-8D2E-F33378968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531" y="3200872"/>
            <a:ext cx="4835468" cy="3459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AB9A32-AC85-08E1-B864-BE58A1426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5279" y="3178871"/>
            <a:ext cx="4762501" cy="46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16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11F1-0CD1-FCA5-2429-B49088FD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Describing a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081B-E266-1AED-8CF3-D6E0D549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is it enabled? </a:t>
            </a:r>
          </a:p>
          <a:p>
            <a:r>
              <a:rPr lang="en-CA" dirty="0"/>
              <a:t>Is it modal? </a:t>
            </a:r>
          </a:p>
          <a:p>
            <a:r>
              <a:rPr lang="en-CA" dirty="0"/>
              <a:t>Does it change how keyboard or mouse input is handled? </a:t>
            </a:r>
          </a:p>
          <a:p>
            <a:r>
              <a:rPr lang="en-CA" dirty="0"/>
              <a:t>Are there multiple stages? </a:t>
            </a:r>
          </a:p>
          <a:p>
            <a:r>
              <a:rPr lang="en-CA" dirty="0"/>
              <a:t>Can it be cancelled? </a:t>
            </a:r>
          </a:p>
          <a:p>
            <a:r>
              <a:rPr lang="en-CA" dirty="0"/>
              <a:t>Can it be undone? </a:t>
            </a:r>
          </a:p>
          <a:p>
            <a:r>
              <a:rPr lang="en-CA" dirty="0"/>
              <a:t>What is the impact on the data? </a:t>
            </a:r>
          </a:p>
        </p:txBody>
      </p:sp>
    </p:spTree>
    <p:extLst>
      <p:ext uri="{BB962C8B-B14F-4D97-AF65-F5344CB8AC3E}">
        <p14:creationId xmlns:p14="http://schemas.microsoft.com/office/powerpoint/2010/main" val="451737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D43D-9FBB-D6BB-7074-25FFD3E3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not know how to do?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B0E6-812C-462C-7599-3FB378C0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and write image files</a:t>
            </a:r>
          </a:p>
          <a:p>
            <a:r>
              <a:rPr lang="en-CA" dirty="0"/>
              <a:t>Create window application with a GUI</a:t>
            </a:r>
          </a:p>
          <a:p>
            <a:r>
              <a:rPr lang="en-CA" dirty="0"/>
              <a:t>Respond to mouse movement and mouse clicks </a:t>
            </a:r>
          </a:p>
        </p:txBody>
      </p:sp>
    </p:spTree>
    <p:extLst>
      <p:ext uri="{BB962C8B-B14F-4D97-AF65-F5344CB8AC3E}">
        <p14:creationId xmlns:p14="http://schemas.microsoft.com/office/powerpoint/2010/main" val="1508021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E5A6-9700-5949-5F8A-1E0EB4C5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BD3ED-6DA1-1807-5F0F-53F70FA7E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7682" y="4347916"/>
            <a:ext cx="2143424" cy="3534268"/>
          </a:xfrm>
        </p:spPr>
      </p:pic>
    </p:spTree>
    <p:extLst>
      <p:ext uri="{BB962C8B-B14F-4D97-AF65-F5344CB8AC3E}">
        <p14:creationId xmlns:p14="http://schemas.microsoft.com/office/powerpoint/2010/main" val="56236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1415-7DCD-FB46-B7F9-B96B93D3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8985-1AAA-6DD5-FF59-611F672B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CA" dirty="0"/>
              <a:t>What is the functionality we want to implement? </a:t>
            </a:r>
          </a:p>
          <a:p>
            <a:pPr marL="582930" indent="-514350">
              <a:buFont typeface="+mj-lt"/>
              <a:buAutoNum type="arabicPeriod"/>
            </a:pPr>
            <a:r>
              <a:rPr lang="en-CA" dirty="0"/>
              <a:t>How are we going to arrange that functionality?</a:t>
            </a:r>
          </a:p>
          <a:p>
            <a:pPr marL="582930" indent="-514350">
              <a:buFont typeface="+mj-lt"/>
              <a:buAutoNum type="arabicPeriod"/>
            </a:pPr>
            <a:r>
              <a:rPr lang="en-CA" dirty="0"/>
              <a:t>What pre-existing technology can we leverage? </a:t>
            </a:r>
          </a:p>
        </p:txBody>
      </p:sp>
    </p:spTree>
    <p:extLst>
      <p:ext uri="{BB962C8B-B14F-4D97-AF65-F5344CB8AC3E}">
        <p14:creationId xmlns:p14="http://schemas.microsoft.com/office/powerpoint/2010/main" val="3124299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EAAB-DDB9-C55F-776E-AE6DDCD6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Oriented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2D86-16D3-ABB9-05FE-2089CF55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the nouns? </a:t>
            </a:r>
          </a:p>
          <a:p>
            <a:r>
              <a:rPr lang="en-CA" dirty="0"/>
              <a:t>These are our classes  </a:t>
            </a:r>
          </a:p>
          <a:p>
            <a:r>
              <a:rPr lang="en-CA" dirty="0"/>
              <a:t>What are the verbs?</a:t>
            </a:r>
          </a:p>
          <a:p>
            <a:r>
              <a:rPr lang="en-CA" dirty="0"/>
              <a:t>These are our methods  </a:t>
            </a:r>
          </a:p>
        </p:txBody>
      </p:sp>
    </p:spTree>
    <p:extLst>
      <p:ext uri="{BB962C8B-B14F-4D97-AF65-F5344CB8AC3E}">
        <p14:creationId xmlns:p14="http://schemas.microsoft.com/office/powerpoint/2010/main" val="3344680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740B-7D36-6C15-DB32-8CCADCA5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42F8-493E-54FC-4553-D63429A8F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CA" dirty="0"/>
              <a:t>UI </a:t>
            </a:r>
          </a:p>
          <a:p>
            <a:pPr lvl="1"/>
            <a:r>
              <a:rPr lang="en-CA" dirty="0"/>
              <a:t>Window management</a:t>
            </a:r>
          </a:p>
          <a:p>
            <a:pPr lvl="1"/>
            <a:r>
              <a:rPr lang="en-CA" dirty="0"/>
              <a:t>Standard dialogs </a:t>
            </a:r>
          </a:p>
          <a:p>
            <a:pPr lvl="1"/>
            <a:r>
              <a:rPr lang="en-CA" dirty="0"/>
              <a:t>Menu</a:t>
            </a:r>
          </a:p>
          <a:p>
            <a:pPr lvl="1"/>
            <a:r>
              <a:rPr lang="en-CA" dirty="0"/>
              <a:t>Shortcut keys</a:t>
            </a:r>
          </a:p>
          <a:p>
            <a:pPr lvl="1"/>
            <a:r>
              <a:rPr lang="en-CA" dirty="0"/>
              <a:t>Mouse events</a:t>
            </a:r>
          </a:p>
          <a:p>
            <a:pPr lvl="1"/>
            <a:r>
              <a:rPr lang="en-CA" dirty="0"/>
              <a:t>Keyboard events</a:t>
            </a:r>
          </a:p>
          <a:p>
            <a:r>
              <a:rPr lang="en-CA" dirty="0"/>
              <a:t>Bitmap </a:t>
            </a:r>
          </a:p>
          <a:p>
            <a:pPr lvl="1"/>
            <a:r>
              <a:rPr lang="en-CA" dirty="0"/>
              <a:t>Reading</a:t>
            </a:r>
          </a:p>
          <a:p>
            <a:pPr lvl="1"/>
            <a:r>
              <a:rPr lang="en-CA" dirty="0"/>
              <a:t>Displaying</a:t>
            </a:r>
          </a:p>
        </p:txBody>
      </p:sp>
    </p:spTree>
    <p:extLst>
      <p:ext uri="{BB962C8B-B14F-4D97-AF65-F5344CB8AC3E}">
        <p14:creationId xmlns:p14="http://schemas.microsoft.com/office/powerpoint/2010/main" val="3002476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FDE0-7DC1-9BD9-4F57-375778DC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Left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AAC9-D8D2-357A-FAE7-72B64E49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Application data management</a:t>
            </a:r>
          </a:p>
          <a:p>
            <a:r>
              <a:rPr lang="en-CA" dirty="0"/>
              <a:t>Event handling</a:t>
            </a:r>
          </a:p>
          <a:p>
            <a:r>
              <a:rPr lang="en-CA" dirty="0"/>
              <a:t>Designing commands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400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7805-5540-482E-D530-F48901BE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a “Command”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E8F1-33E3-7F53-660C-3389FC83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user can trigger an action such as “select all” in multiple ways</a:t>
            </a:r>
          </a:p>
          <a:p>
            <a:r>
              <a:rPr lang="en-CA" dirty="0"/>
              <a:t>Main menu </a:t>
            </a:r>
          </a:p>
          <a:p>
            <a:r>
              <a:rPr lang="en-CA" dirty="0"/>
              <a:t>Toolbar </a:t>
            </a:r>
          </a:p>
          <a:p>
            <a:r>
              <a:rPr lang="en-CA" dirty="0"/>
              <a:t>Context menu</a:t>
            </a:r>
          </a:p>
          <a:p>
            <a:r>
              <a:rPr lang="en-CA" dirty="0"/>
              <a:t>Shortcut key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5472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EA4D-4FE2-C9A9-A33E-154B4D2B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Parts of a Windows UI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7E11-1740-DB82-831F-41112CBE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Menu</a:t>
            </a:r>
          </a:p>
          <a:p>
            <a:r>
              <a:rPr lang="en-CA" dirty="0"/>
              <a:t>Toolbar</a:t>
            </a:r>
          </a:p>
          <a:p>
            <a:r>
              <a:rPr lang="en-CA" dirty="0"/>
              <a:t>Context menu</a:t>
            </a:r>
          </a:p>
          <a:p>
            <a:r>
              <a:rPr lang="en-CA" dirty="0"/>
              <a:t>Status bar</a:t>
            </a:r>
          </a:p>
          <a:p>
            <a:r>
              <a:rPr lang="en-CA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1614924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2DB4-6BBC-559A-78C6-574A1BC3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Windows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CFA6-8BAE-FEBC-4074-344AA2E4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915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7442-AA36-D6EC-70AE-9F904AEE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42B8-0F08-3450-5C25-27C2698A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Manipulating, reading, and writing image data – e.g., </a:t>
            </a:r>
            <a:r>
              <a:rPr lang="en-CA" dirty="0" err="1"/>
              <a:t>ImageSharp</a:t>
            </a:r>
            <a:endParaRPr lang="en-CA" dirty="0"/>
          </a:p>
          <a:p>
            <a:r>
              <a:rPr lang="en-CA" dirty="0"/>
              <a:t>Managing Windows – e.g., WinForms</a:t>
            </a:r>
          </a:p>
          <a:p>
            <a:r>
              <a:rPr lang="en-CA" dirty="0"/>
              <a:t>Parsing the </a:t>
            </a:r>
            <a:r>
              <a:rPr lang="en-CA"/>
              <a:t>command-line - e</a:t>
            </a:r>
            <a:r>
              <a:rPr lang="en-CA" dirty="0"/>
              <a:t>.g., </a:t>
            </a:r>
            <a:r>
              <a:rPr lang="en-CA" dirty="0" err="1"/>
              <a:t>CommandLine</a:t>
            </a:r>
            <a:endParaRPr lang="en-CA" dirty="0"/>
          </a:p>
          <a:p>
            <a:r>
              <a:rPr lang="en-CA" dirty="0"/>
              <a:t>Saving arbitrary data to </a:t>
            </a:r>
            <a:r>
              <a:rPr lang="en-CA" dirty="0" err="1"/>
              <a:t>Json</a:t>
            </a:r>
            <a:r>
              <a:rPr lang="en-CA" dirty="0"/>
              <a:t> – e.g., </a:t>
            </a:r>
            <a:r>
              <a:rPr lang="en-CA" dirty="0" err="1"/>
              <a:t>NewtonSoft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5557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7EEA-7037-DF12-85B5-CD221F6D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Basic </a:t>
            </a:r>
            <a:r>
              <a:rPr lang="en-CA" dirty="0" err="1"/>
              <a:t>Winforms</a:t>
            </a:r>
            <a:r>
              <a:rPr lang="en-CA" dirty="0"/>
              <a:t>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617A-4720-0A60-9CCD-D145BB72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Adding some features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7582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67B-6EDE-25BC-2BCF-24541926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download and Install </a:t>
            </a:r>
            <a:r>
              <a:rPr lang="en-CA" dirty="0" err="1"/>
              <a:t>Nuget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0E38-3D6C-DDED-93CB-6181C518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388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DB6E-5951-9C38-19F4-F5D09C11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Windows UI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4815-4FA6-6AEA-117E-61C72AA1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Windows operating system provides a built-in API for creating and managing libraries </a:t>
            </a:r>
          </a:p>
          <a:p>
            <a:r>
              <a:rPr lang="en-CA" dirty="0"/>
              <a:t>What is an API, do you know?</a:t>
            </a:r>
          </a:p>
          <a:p>
            <a:r>
              <a:rPr lang="en-CA" dirty="0"/>
              <a:t>These APIS are written in a cross </a:t>
            </a:r>
          </a:p>
        </p:txBody>
      </p:sp>
    </p:spTree>
    <p:extLst>
      <p:ext uri="{BB962C8B-B14F-4D97-AF65-F5344CB8AC3E}">
        <p14:creationId xmlns:p14="http://schemas.microsoft.com/office/powerpoint/2010/main" val="278215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C23B-9D18-9649-B631-DE4FF4A7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Describing 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8801-5E85-59C6-63C4-5A4E56DE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hard! </a:t>
            </a:r>
          </a:p>
          <a:p>
            <a:r>
              <a:rPr lang="en-CA" dirty="0"/>
              <a:t>Not an exact science</a:t>
            </a:r>
          </a:p>
          <a:p>
            <a:r>
              <a:rPr lang="en-CA" dirty="0"/>
              <a:t>A complete specification would be source code! </a:t>
            </a:r>
          </a:p>
          <a:p>
            <a:r>
              <a:rPr lang="en-CA" dirty="0"/>
              <a:t>Some ambiguity is unavoidable</a:t>
            </a:r>
          </a:p>
          <a:p>
            <a:r>
              <a:rPr lang="en-CA" dirty="0"/>
              <a:t>Different ways to do it </a:t>
            </a:r>
          </a:p>
        </p:txBody>
      </p:sp>
    </p:spTree>
    <p:extLst>
      <p:ext uri="{BB962C8B-B14F-4D97-AF65-F5344CB8AC3E}">
        <p14:creationId xmlns:p14="http://schemas.microsoft.com/office/powerpoint/2010/main" val="279577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5248-20EA-B887-80ED-5A44B60B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Create a Simple </a:t>
            </a:r>
            <a:r>
              <a:rPr lang="en-CA" dirty="0" err="1"/>
              <a:t>Winform</a:t>
            </a:r>
            <a:r>
              <a:rPr lang="en-CA" dirty="0"/>
              <a:t>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D891-7CE1-6B71-8988-D6F1B5E09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903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AC01-6AEC-3714-AD1B-C6FE6998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Even GUI Applications </a:t>
            </a:r>
            <a:br>
              <a:rPr lang="en-CA" dirty="0"/>
            </a:br>
            <a:r>
              <a:rPr lang="en-CA" dirty="0"/>
              <a:t>take command-line arguments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8ADD2-0E33-9916-3F87-8FC5ABF30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4152900"/>
            <a:ext cx="6367762" cy="3810000"/>
          </a:xfrm>
        </p:spPr>
      </p:pic>
    </p:spTree>
    <p:extLst>
      <p:ext uri="{BB962C8B-B14F-4D97-AF65-F5344CB8AC3E}">
        <p14:creationId xmlns:p14="http://schemas.microsoft.com/office/powerpoint/2010/main" val="20273899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D3C2-B38C-E91A-D43F-6CA3AD8C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0869-7A06-986F-2F7F-FDDB3E60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Basically a big “while loop”</a:t>
            </a:r>
          </a:p>
          <a:p>
            <a:r>
              <a:rPr lang="en-CA" dirty="0"/>
              <a:t>Waits for Windows message (data packet) </a:t>
            </a:r>
          </a:p>
          <a:p>
            <a:r>
              <a:rPr lang="en-CA" dirty="0"/>
              <a:t>When it arrives does something (or ignores it)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458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966D-13CE-3144-1385-67FCDC77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UI – Lots of Rectangles (Controls)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E703E-0117-10A5-9388-933C004A4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293" y="3086100"/>
            <a:ext cx="8640201" cy="6057900"/>
          </a:xfrm>
        </p:spPr>
      </p:pic>
    </p:spTree>
    <p:extLst>
      <p:ext uri="{BB962C8B-B14F-4D97-AF65-F5344CB8AC3E}">
        <p14:creationId xmlns:p14="http://schemas.microsoft.com/office/powerpoint/2010/main" val="399449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FF5A-8A80-9B9E-27B7-4F97902D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Windows Controls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6277-1F7A-5A3C-B872-472102C5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GUI Applications are good examples of using Object-Oriented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A4C2B4-4995-8FEE-5C56-77C1ED39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961124"/>
            <a:ext cx="6916222" cy="51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76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7183-B0ED-E447-1C22-4826AD5F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C# Made Windows Applications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4D1A-5546-98B5-4015-0124F76F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680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ECD5-3D54-A53F-AB81-3E08758E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5829-B543-3197-20CD-09EB5853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MSPaint</a:t>
            </a:r>
            <a:r>
              <a:rPr lang="en-CA" dirty="0"/>
              <a:t> program:</a:t>
            </a:r>
          </a:p>
          <a:p>
            <a:r>
              <a:rPr lang="en-CA" dirty="0"/>
              <a:t>What happens when I click and move </a:t>
            </a:r>
          </a:p>
        </p:txBody>
      </p:sp>
    </p:spTree>
    <p:extLst>
      <p:ext uri="{BB962C8B-B14F-4D97-AF65-F5344CB8AC3E}">
        <p14:creationId xmlns:p14="http://schemas.microsoft.com/office/powerpoint/2010/main" val="156181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13C4-E20C-447F-2581-1230281A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E6B6-776F-60A9-5676-58B5F1FE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arrange functionality in:</a:t>
            </a:r>
          </a:p>
          <a:p>
            <a:pPr lvl="1"/>
            <a:r>
              <a:rPr lang="en-CA" dirty="0"/>
              <a:t>Namespaces</a:t>
            </a:r>
          </a:p>
          <a:p>
            <a:pPr lvl="1"/>
            <a:r>
              <a:rPr lang="en-CA" dirty="0"/>
              <a:t>Classes</a:t>
            </a:r>
          </a:p>
          <a:p>
            <a:pPr lvl="1"/>
            <a:r>
              <a:rPr lang="en-CA" dirty="0"/>
              <a:t>Projects</a:t>
            </a:r>
          </a:p>
          <a:p>
            <a:pPr lvl="1"/>
            <a:r>
              <a:rPr lang="en-CA" dirty="0"/>
              <a:t>Executables</a:t>
            </a:r>
          </a:p>
          <a:p>
            <a:pPr lvl="1"/>
            <a:r>
              <a:rPr lang="en-CA" dirty="0"/>
              <a:t>Packages</a:t>
            </a:r>
          </a:p>
          <a:p>
            <a:pPr lvl="1"/>
            <a:r>
              <a:rPr lang="en-CA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85312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D095-B5C6-F3F4-EF96-51C51385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8316D-3686-9EC0-9408-E7D2C762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several ways to reference code:</a:t>
            </a:r>
          </a:p>
          <a:p>
            <a:r>
              <a:rPr lang="en-CA" dirty="0"/>
              <a:t>Create a project reference</a:t>
            </a:r>
          </a:p>
          <a:p>
            <a:r>
              <a:rPr lang="en-CA" dirty="0"/>
              <a:t>Install and reference a </a:t>
            </a:r>
            <a:r>
              <a:rPr lang="en-CA" dirty="0" err="1"/>
              <a:t>Nuget</a:t>
            </a:r>
            <a:r>
              <a:rPr lang="en-CA" dirty="0"/>
              <a:t> package</a:t>
            </a:r>
          </a:p>
          <a:p>
            <a:r>
              <a:rPr lang="en-CA" dirty="0"/>
              <a:t>Reference a managed assembly (DLL or EXE)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85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19D3-954B-7139-5A9B-D73E3080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only rule is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1270-7556-D61B-AECE-CE561B9E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copy code! </a:t>
            </a:r>
          </a:p>
        </p:txBody>
      </p:sp>
    </p:spTree>
    <p:extLst>
      <p:ext uri="{BB962C8B-B14F-4D97-AF65-F5344CB8AC3E}">
        <p14:creationId xmlns:p14="http://schemas.microsoft.com/office/powerpoint/2010/main" val="3279310334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10040</TotalTime>
  <Words>1011</Words>
  <Application>Microsoft Office PowerPoint</Application>
  <PresentationFormat>Custom</PresentationFormat>
  <Paragraphs>205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Corbel</vt:lpstr>
      <vt:lpstr>Calibri</vt:lpstr>
      <vt:lpstr>Base</vt:lpstr>
      <vt:lpstr>Creating Software</vt:lpstr>
      <vt:lpstr>Today</vt:lpstr>
      <vt:lpstr>How do we make non-trivial software? </vt:lpstr>
      <vt:lpstr>Three Questions</vt:lpstr>
      <vt:lpstr>Describing Requirement </vt:lpstr>
      <vt:lpstr>Example</vt:lpstr>
      <vt:lpstr>Grouping Functionality</vt:lpstr>
      <vt:lpstr>Referencing Code</vt:lpstr>
      <vt:lpstr>The only rule is …</vt:lpstr>
      <vt:lpstr>Complexity Management</vt:lpstr>
      <vt:lpstr>Using Libraries</vt:lpstr>
      <vt:lpstr>Some definitions</vt:lpstr>
      <vt:lpstr>Choose Libraries </vt:lpstr>
      <vt:lpstr>They all mean the same thing</vt:lpstr>
      <vt:lpstr>There is a lot we don’t think about</vt:lpstr>
      <vt:lpstr>Why Object-Oriented Programming is Helpful</vt:lpstr>
      <vt:lpstr>Consider MS Paint</vt:lpstr>
      <vt:lpstr>Basics</vt:lpstr>
      <vt:lpstr>What can it do? </vt:lpstr>
      <vt:lpstr>What are the UI components? </vt:lpstr>
      <vt:lpstr>Drawing Tools</vt:lpstr>
      <vt:lpstr>Standardized Stuff</vt:lpstr>
      <vt:lpstr>Major Areas</vt:lpstr>
      <vt:lpstr>Clipboard</vt:lpstr>
      <vt:lpstr>View Options</vt:lpstr>
      <vt:lpstr>Image and Selection Tools </vt:lpstr>
      <vt:lpstr>Selection is Complicated</vt:lpstr>
      <vt:lpstr>Brush Types</vt:lpstr>
      <vt:lpstr>Colours – Pen / Brush (Foreground)  and Eraser (Background)</vt:lpstr>
      <vt:lpstr>Just the Colour Chooser is a lot of work!</vt:lpstr>
      <vt:lpstr>FilE Menu </vt:lpstr>
      <vt:lpstr>Open File Dialog</vt:lpstr>
      <vt:lpstr>Save As Options </vt:lpstr>
      <vt:lpstr>Status Bar</vt:lpstr>
      <vt:lpstr>Title Bar</vt:lpstr>
      <vt:lpstr>Print Dialog</vt:lpstr>
      <vt:lpstr>Describing a Feature</vt:lpstr>
      <vt:lpstr>What do we not know how to do? </vt:lpstr>
      <vt:lpstr>Context Menu</vt:lpstr>
      <vt:lpstr>Object Oriented Design</vt:lpstr>
      <vt:lpstr>Libraries</vt:lpstr>
      <vt:lpstr>What’s Left for you</vt:lpstr>
      <vt:lpstr>What’s a “Command”</vt:lpstr>
      <vt:lpstr>Basic Parts of a Windows UI Application</vt:lpstr>
      <vt:lpstr>Windows Applications</vt:lpstr>
      <vt:lpstr>Examples of Libraries</vt:lpstr>
      <vt:lpstr>A Basic Winforms Application</vt:lpstr>
      <vt:lpstr>How to download and Install Nuget</vt:lpstr>
      <vt:lpstr>About Windows UI Applications</vt:lpstr>
      <vt:lpstr>How to Create a Simple Winform Application</vt:lpstr>
      <vt:lpstr>Even GUI Applications  take command-line arguments </vt:lpstr>
      <vt:lpstr>GUI Applications</vt:lpstr>
      <vt:lpstr>The UI – Lots of Rectangles (Controls)</vt:lpstr>
      <vt:lpstr>Windows Controls </vt:lpstr>
      <vt:lpstr>C# Made Windows Applications Easier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36</cp:revision>
  <dcterms:created xsi:type="dcterms:W3CDTF">2022-10-07T01:31:58Z</dcterms:created>
  <dcterms:modified xsi:type="dcterms:W3CDTF">2023-03-09T17:43:42Z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