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1"/>
  </p:notesMasterIdLst>
  <p:sldIdLst>
    <p:sldId id="331" r:id="rId2"/>
    <p:sldId id="340" r:id="rId3"/>
    <p:sldId id="349" r:id="rId4"/>
    <p:sldId id="350" r:id="rId5"/>
    <p:sldId id="384" r:id="rId6"/>
    <p:sldId id="352" r:id="rId7"/>
    <p:sldId id="385" r:id="rId8"/>
    <p:sldId id="386" r:id="rId9"/>
    <p:sldId id="355" r:id="rId10"/>
  </p:sldIdLst>
  <p:sldSz cx="18288000" cy="10287000"/>
  <p:notesSz cx="18288000" cy="10287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bugging" id="{64D5CD5D-F20B-41A9-962F-DE54F08DBD01}">
          <p14:sldIdLst>
            <p14:sldId id="331"/>
            <p14:sldId id="340"/>
            <p14:sldId id="349"/>
            <p14:sldId id="350"/>
            <p14:sldId id="384"/>
            <p14:sldId id="352"/>
            <p14:sldId id="385"/>
            <p14:sldId id="386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3BB2D9C7-95DD-4D48-890D-94FAA032D87E}"/>
    <pc:docChg chg="delSld delSection modSection">
      <pc:chgData name="Christopher Diggins" userId="5aeb5eb5ad850d79" providerId="LiveId" clId="{3BB2D9C7-95DD-4D48-890D-94FAA032D87E}" dt="2023-01-16T01:23:45.139" v="2" actId="47"/>
      <pc:docMkLst>
        <pc:docMk/>
      </pc:docMkLst>
      <pc:sldChg chg="del">
        <pc:chgData name="Christopher Diggins" userId="5aeb5eb5ad850d79" providerId="LiveId" clId="{3BB2D9C7-95DD-4D48-890D-94FAA032D87E}" dt="2023-01-16T01:23:45.139" v="2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436086214" sldId="339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739854359" sldId="353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253479406" sldId="354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2421106113" sldId="357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1958324767" sldId="378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1846044372" sldId="380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842570784" sldId="390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999014575" sldId="395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594165775" sldId="396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491173260" sldId="397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3BB2D9C7-95DD-4D48-890D-94FAA032D87E}" dt="2023-01-16T01:23:37.315" v="0" actId="47"/>
        <pc:sldMkLst>
          <pc:docMk/>
          <pc:sldMk cId="2326411581" sldId="444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3434089016" sldId="449"/>
        </pc:sldMkLst>
      </pc:sldChg>
      <pc:sldChg chg="del">
        <pc:chgData name="Christopher Diggins" userId="5aeb5eb5ad850d79" providerId="LiveId" clId="{3BB2D9C7-95DD-4D48-890D-94FAA032D87E}" dt="2023-01-16T01:23:41.699" v="1" actId="47"/>
        <pc:sldMkLst>
          <pc:docMk/>
          <pc:sldMk cId="88230030" sldId="4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1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visualstudio/debugger/watch-and-quickwatch-windows?view=vs-2022+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794E-B9A0-8190-47C5-8BBFCD05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C09FFC-BD76-3933-2641-43E14FAE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2420"/>
            <a:ext cx="8029395" cy="28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E5C1C-3730-9D95-BA2A-95C4F528F92D}"/>
              </a:ext>
            </a:extLst>
          </p:cNvPr>
          <p:cNvSpPr txBox="1"/>
          <p:nvPr/>
        </p:nvSpPr>
        <p:spPr>
          <a:xfrm>
            <a:off x="7157948" y="6861008"/>
            <a:ext cx="4533899" cy="954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23"/>
            <a:r>
              <a:rPr lang="en-CA" sz="2801" dirty="0">
                <a:solidFill>
                  <a:prstClr val="black"/>
                </a:solidFill>
                <a:latin typeface="Corbel" panose="020B0503020204020204"/>
                <a:hlinkClick r:id="rId3"/>
              </a:rPr>
              <a:t>https://xkcd.com/1316/</a:t>
            </a:r>
            <a:endParaRPr lang="en-CA" sz="2801" dirty="0">
              <a:solidFill>
                <a:prstClr val="black"/>
              </a:solidFill>
              <a:latin typeface="Corbel" panose="020B0503020204020204"/>
            </a:endParaRPr>
          </a:p>
          <a:p>
            <a:pPr defTabSz="457223"/>
            <a:r>
              <a:rPr lang="en-CA" sz="2801" dirty="0">
                <a:solidFill>
                  <a:prstClr val="black"/>
                </a:solidFill>
                <a:latin typeface="Corbel" panose="020B0503020204020204"/>
              </a:rPr>
              <a:t>By Randall Munroe</a:t>
            </a:r>
          </a:p>
        </p:txBody>
      </p:sp>
    </p:spTree>
    <p:extLst>
      <p:ext uri="{BB962C8B-B14F-4D97-AF65-F5344CB8AC3E}">
        <p14:creationId xmlns:p14="http://schemas.microsoft.com/office/powerpoint/2010/main" val="3875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608-445D-4B42-5CB6-C99A37A8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2E72-3293-8555-E163-0AB8C295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Bugs are errors, or unexpected behaviors within code. Debugging is the process of trying to figure out how a computer program working and why it is doing what it is doing. </a:t>
            </a:r>
          </a:p>
          <a:p>
            <a:pPr marL="6858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Some basic tools for debugging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Trace Statements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Assertion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Breakpoints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Watches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BE9D7-D311-C756-7DF6-E46DC2AA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753100"/>
            <a:ext cx="638922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2858-4D40-3E96-A0F5-F3D4F3D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96D-EC20-DDFC-5C9F-45709434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debugger is a computer program that can attach itself to a running process, pause it, step through it line by line, and allow you to view the values associated with variables.	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Debuggers often provide a console window which displays the result from trace statements.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When running a computer program from within the development environment usually the debugger is already attached.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56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366-6094-6AC0-43E0-36029F15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 and Release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DF8B-5C49-28E4-B766-4DDF94C8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Computer programs are often compiled in one of two modes: debug and release.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 debug mode a symbol file (.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pdb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 is generated which contains information that allow the binary executable to be linked to source files.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Release mode builds are usually optimized, certain instructions (like assertions and trace statements) are removed from the executable, and a PDB is not generated.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-apple-system"/>
              </a:rPr>
              <a:t>Another name for a “debug” build is a “development” build.</a:t>
            </a:r>
          </a:p>
          <a:p>
            <a:pPr marL="6858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6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C501-5D47-10F2-2E9C-841CCD9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F55E-B0D9-D8E8-B94A-97CF9450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function call, which outputs information to a console window, is called a trace statement. </a:t>
            </a:r>
          </a:p>
          <a:p>
            <a:r>
              <a:rPr lang="en-US" dirty="0">
                <a:solidFill>
                  <a:schemeClr val="tx1"/>
                </a:solidFill>
              </a:rPr>
              <a:t>One example is the </a:t>
            </a:r>
            <a:r>
              <a:rPr lang="en-US" dirty="0" err="1">
                <a:solidFill>
                  <a:schemeClr val="tx1"/>
                </a:solidFill>
              </a:rPr>
              <a:t>Debug.WriteLine</a:t>
            </a:r>
            <a:r>
              <a:rPr lang="en-US" dirty="0">
                <a:solidFill>
                  <a:schemeClr val="tx1"/>
                </a:solidFill>
              </a:rPr>
              <a:t>() function which is part of the System library.</a:t>
            </a:r>
          </a:p>
          <a:p>
            <a:r>
              <a:rPr lang="en-US" dirty="0" err="1">
                <a:solidFill>
                  <a:schemeClr val="tx1"/>
                </a:solidFill>
              </a:rPr>
              <a:t>Debug.WriteLine</a:t>
            </a:r>
            <a:r>
              <a:rPr lang="en-US" dirty="0">
                <a:solidFill>
                  <a:schemeClr val="tx1"/>
                </a:solidFill>
              </a:rPr>
              <a:t>() outputs text to the Visual Studio output window. </a:t>
            </a:r>
          </a:p>
          <a:p>
            <a:r>
              <a:rPr lang="en-US" dirty="0">
                <a:solidFill>
                  <a:schemeClr val="tx1"/>
                </a:solidFill>
              </a:rPr>
              <a:t>When using Unity you can use </a:t>
            </a:r>
            <a:r>
              <a:rPr lang="en-US" dirty="0" err="1">
                <a:solidFill>
                  <a:schemeClr val="tx1"/>
                </a:solidFill>
              </a:rPr>
              <a:t>Debug.Log</a:t>
            </a:r>
            <a:r>
              <a:rPr lang="en-US" dirty="0">
                <a:solidFill>
                  <a:schemeClr val="tx1"/>
                </a:solidFill>
              </a:rPr>
              <a:t>() which outputs to the Unity console.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48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8DA-93B0-D7FA-DE23-129F905C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A084-5637-BA00-3523-A93383EA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assertion statement is a function call to which takes a conditional expression that is expected to be true. </a:t>
            </a:r>
          </a:p>
          <a:p>
            <a:r>
              <a:rPr lang="en-US" dirty="0">
                <a:solidFill>
                  <a:schemeClr val="tx1"/>
                </a:solidFill>
              </a:rPr>
              <a:t>If the condition evaluates to false, and a debugger is attached the program will be paused. </a:t>
            </a:r>
          </a:p>
          <a:p>
            <a:r>
              <a:rPr lang="en-US" dirty="0">
                <a:solidFill>
                  <a:schemeClr val="tx1"/>
                </a:solidFill>
              </a:rPr>
              <a:t>All assert calls will be conditionally included only in a development/debug builds</a:t>
            </a:r>
          </a:p>
          <a:p>
            <a:r>
              <a:rPr lang="en-US" dirty="0">
                <a:solidFill>
                  <a:schemeClr val="tx1"/>
                </a:solidFill>
              </a:rPr>
              <a:t>Assert statements are great ways to document and test your assumptions about code. </a:t>
            </a:r>
          </a:p>
        </p:txBody>
      </p:sp>
    </p:spTree>
    <p:extLst>
      <p:ext uri="{BB962C8B-B14F-4D97-AF65-F5344CB8AC3E}">
        <p14:creationId xmlns:p14="http://schemas.microsoft.com/office/powerpoint/2010/main" val="36877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048-C338-DE9A-6B6C-B12443F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87A5-F493-3FF4-EFAF-9AC7B251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breakpoint is a marker assigned to an instruction within a computer program that triggers the debugger to pause. </a:t>
            </a:r>
          </a:p>
          <a:p>
            <a:r>
              <a:rPr lang="en-US" dirty="0">
                <a:solidFill>
                  <a:schemeClr val="tx1"/>
                </a:solidFill>
              </a:rPr>
              <a:t>In C# you can also use the </a:t>
            </a:r>
            <a:r>
              <a:rPr lang="en-US" dirty="0" err="1">
                <a:solidFill>
                  <a:schemeClr val="tx1"/>
                </a:solidFill>
              </a:rPr>
              <a:t>Debugger.Break</a:t>
            </a:r>
            <a:r>
              <a:rPr lang="en-US" dirty="0">
                <a:solidFill>
                  <a:schemeClr val="tx1"/>
                </a:solidFill>
              </a:rPr>
              <a:t>() to programmatically pause any attached debugger.</a:t>
            </a:r>
          </a:p>
          <a:p>
            <a:r>
              <a:rPr lang="en-US" dirty="0">
                <a:solidFill>
                  <a:schemeClr val="tx1"/>
                </a:solidFill>
              </a:rPr>
              <a:t>If no debugger is attached, you can also use the </a:t>
            </a:r>
            <a:r>
              <a:rPr lang="en-US" dirty="0" err="1">
                <a:solidFill>
                  <a:schemeClr val="tx1"/>
                </a:solidFill>
              </a:rPr>
              <a:t>Debugger.Launch</a:t>
            </a:r>
            <a:r>
              <a:rPr lang="en-US" dirty="0">
                <a:solidFill>
                  <a:schemeClr val="tx1"/>
                </a:solidFill>
              </a:rPr>
              <a:t>() function to launch and attach a debugger.</a:t>
            </a:r>
          </a:p>
          <a:p>
            <a:r>
              <a:rPr lang="en-US" dirty="0">
                <a:solidFill>
                  <a:schemeClr val="tx1"/>
                </a:solidFill>
              </a:rPr>
              <a:t>Once you hit a breakpoint, you can step through code one line at a time.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BB2AB-591E-7CA6-5ABD-8EC4F50B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7658100"/>
            <a:ext cx="106870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D7AB-E396-AF03-B55C-0AB7AFA6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996E-49C9-BD6D-3ACA-0EE29D26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watch is a window that shows the value associated with a variable or expression.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-apple-system"/>
              </a:rPr>
              <a:t>We can view all local variables, or specific expressions.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For more information on using watches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2" tooltip="https://learn.microsoft.com/en-us/visualstudio/debugger/watch-and-quickwatch-windows?view=vs-2022+"/>
              </a:rPr>
              <a:t>see this article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799CD-DC73-BAAA-8FDF-E28B1EB9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753100"/>
            <a:ext cx="1311757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C4E-C489-47E7-D609-9EC482BE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2CE-5616-5AFC-65B7-638F3F7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Computers and compilers almost never make mistakes. </a:t>
            </a:r>
          </a:p>
          <a:p>
            <a:r>
              <a:rPr lang="en-US" dirty="0">
                <a:solidFill>
                  <a:schemeClr val="tx1"/>
                </a:solidFill>
              </a:rPr>
              <a:t>Virtually of the time, problems arise from an incomplete understanding of what we have asked the computer to do. </a:t>
            </a:r>
          </a:p>
          <a:p>
            <a:r>
              <a:rPr lang="en-US" dirty="0">
                <a:solidFill>
                  <a:schemeClr val="tx1"/>
                </a:solidFill>
              </a:rPr>
              <a:t>When you are stuck, the problem often boils down to unidentified and incorrect assumptions. </a:t>
            </a:r>
          </a:p>
          <a:p>
            <a:r>
              <a:rPr lang="en-US" dirty="0">
                <a:solidFill>
                  <a:schemeClr val="tx1"/>
                </a:solidFill>
              </a:rPr>
              <a:t>You have assumed something about how either the compiler or program works, and you are not aware of what assumptions you have made. </a:t>
            </a:r>
          </a:p>
          <a:p>
            <a:r>
              <a:rPr lang="en-US" dirty="0">
                <a:solidFill>
                  <a:schemeClr val="tx1"/>
                </a:solidFill>
              </a:rPr>
              <a:t>Write out your assumptions as assertion statements or comments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6428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7616</TotalTime>
  <Words>549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Calibri</vt:lpstr>
      <vt:lpstr>Corbel</vt:lpstr>
      <vt:lpstr>Arial</vt:lpstr>
      <vt:lpstr>Base</vt:lpstr>
      <vt:lpstr>Debugging</vt:lpstr>
      <vt:lpstr>Debugging</vt:lpstr>
      <vt:lpstr>Debugger</vt:lpstr>
      <vt:lpstr>Debug and Release Mode</vt:lpstr>
      <vt:lpstr>Tracing</vt:lpstr>
      <vt:lpstr>Assertions</vt:lpstr>
      <vt:lpstr>Breakpoints</vt:lpstr>
      <vt:lpstr>Watches</vt:lpstr>
      <vt:lpstr>Debugging Advice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27</cp:revision>
  <dcterms:created xsi:type="dcterms:W3CDTF">2022-10-07T01:31:58Z</dcterms:created>
  <dcterms:modified xsi:type="dcterms:W3CDTF">2023-01-16T01:23:47Z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