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9"/>
  </p:notesMasterIdLst>
  <p:sldIdLst>
    <p:sldId id="445" r:id="rId2"/>
    <p:sldId id="312" r:id="rId3"/>
    <p:sldId id="307" r:id="rId4"/>
    <p:sldId id="313" r:id="rId5"/>
    <p:sldId id="309" r:id="rId6"/>
    <p:sldId id="305" r:id="rId7"/>
    <p:sldId id="311" r:id="rId8"/>
    <p:sldId id="306" r:id="rId9"/>
    <p:sldId id="308" r:id="rId10"/>
    <p:sldId id="310" r:id="rId11"/>
    <p:sldId id="276" r:id="rId12"/>
    <p:sldId id="320" r:id="rId13"/>
    <p:sldId id="287" r:id="rId14"/>
    <p:sldId id="319" r:id="rId15"/>
    <p:sldId id="315" r:id="rId16"/>
    <p:sldId id="322" r:id="rId17"/>
    <p:sldId id="326" r:id="rId18"/>
    <p:sldId id="383" r:id="rId19"/>
    <p:sldId id="333" r:id="rId20"/>
    <p:sldId id="334" r:id="rId21"/>
    <p:sldId id="325" r:id="rId22"/>
    <p:sldId id="318" r:id="rId23"/>
    <p:sldId id="323" r:id="rId24"/>
    <p:sldId id="324" r:id="rId25"/>
    <p:sldId id="299" r:id="rId26"/>
    <p:sldId id="321" r:id="rId27"/>
    <p:sldId id="297" r:id="rId28"/>
  </p:sldIdLst>
  <p:sldSz cx="18288000" cy="10287000"/>
  <p:notesSz cx="18288000" cy="10287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scadia Code" panose="020B0609020000020004" pitchFamily="49" charset="0"/>
      <p:regular r:id="rId34"/>
      <p:bold r:id="rId35"/>
      <p:italic r:id="rId36"/>
      <p:boldItalic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tomy of a Unity Script" id="{FB5C5C4C-7149-467F-93E5-B5FD65F8A2D2}">
          <p14:sldIdLst>
            <p14:sldId id="445"/>
            <p14:sldId id="312"/>
            <p14:sldId id="307"/>
            <p14:sldId id="313"/>
            <p14:sldId id="309"/>
            <p14:sldId id="305"/>
            <p14:sldId id="311"/>
            <p14:sldId id="306"/>
            <p14:sldId id="308"/>
            <p14:sldId id="310"/>
            <p14:sldId id="276"/>
            <p14:sldId id="320"/>
            <p14:sldId id="287"/>
            <p14:sldId id="319"/>
            <p14:sldId id="315"/>
            <p14:sldId id="322"/>
            <p14:sldId id="326"/>
            <p14:sldId id="383"/>
            <p14:sldId id="333"/>
            <p14:sldId id="334"/>
            <p14:sldId id="325"/>
            <p14:sldId id="318"/>
            <p14:sldId id="323"/>
            <p14:sldId id="324"/>
            <p14:sldId id="299"/>
            <p14:sldId id="321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5111B2FD-F11F-4CFA-8045-6CB66A8C1121}"/>
    <pc:docChg chg="custSel delSld modSld delSection modSection">
      <pc:chgData name="Christopher Diggins" userId="5aeb5eb5ad850d79" providerId="LiveId" clId="{5111B2FD-F11F-4CFA-8045-6CB66A8C1121}" dt="2023-01-17T15:02:32.528" v="10" actId="20577"/>
      <pc:docMkLst>
        <pc:docMk/>
      </pc:docMkLst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387565215" sldId="331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3436086214" sldId="339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739854359" sldId="353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3253479406" sldId="354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2421106113" sldId="357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1958324767" sldId="378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1846044372" sldId="380"/>
        </pc:sldMkLst>
      </pc:sldChg>
      <pc:sldChg chg="addSp modSp mod setBg">
        <pc:chgData name="Christopher Diggins" userId="5aeb5eb5ad850d79" providerId="LiveId" clId="{5111B2FD-F11F-4CFA-8045-6CB66A8C1121}" dt="2023-01-17T15:02:32.528" v="10" actId="20577"/>
        <pc:sldMkLst>
          <pc:docMk/>
          <pc:sldMk cId="1369735192" sldId="383"/>
        </pc:sldMkLst>
        <pc:spChg chg="mod">
          <ac:chgData name="Christopher Diggins" userId="5aeb5eb5ad850d79" providerId="LiveId" clId="{5111B2FD-F11F-4CFA-8045-6CB66A8C1121}" dt="2023-01-17T15:02:13.912" v="5" actId="26606"/>
          <ac:spMkLst>
            <pc:docMk/>
            <pc:sldMk cId="1369735192" sldId="383"/>
            <ac:spMk id="2" creationId="{C168D57B-7225-F762-EDB9-20D422F295C7}"/>
          </ac:spMkLst>
        </pc:spChg>
        <pc:spChg chg="mod">
          <ac:chgData name="Christopher Diggins" userId="5aeb5eb5ad850d79" providerId="LiveId" clId="{5111B2FD-F11F-4CFA-8045-6CB66A8C1121}" dt="2023-01-17T15:02:32.528" v="10" actId="20577"/>
          <ac:spMkLst>
            <pc:docMk/>
            <pc:sldMk cId="1369735192" sldId="383"/>
            <ac:spMk id="3" creationId="{C68E6C5E-1EB9-E673-2128-D2907CED4B69}"/>
          </ac:spMkLst>
        </pc:spChg>
        <pc:spChg chg="add">
          <ac:chgData name="Christopher Diggins" userId="5aeb5eb5ad850d79" providerId="LiveId" clId="{5111B2FD-F11F-4CFA-8045-6CB66A8C1121}" dt="2023-01-17T15:02:13.912" v="5" actId="26606"/>
          <ac:spMkLst>
            <pc:docMk/>
            <pc:sldMk cId="1369735192" sldId="383"/>
            <ac:spMk id="10" creationId="{B086532B-5A3E-44A5-A0C2-22A0DB316C40}"/>
          </ac:spMkLst>
        </pc:spChg>
        <pc:picChg chg="add">
          <ac:chgData name="Christopher Diggins" userId="5aeb5eb5ad850d79" providerId="LiveId" clId="{5111B2FD-F11F-4CFA-8045-6CB66A8C1121}" dt="2023-01-17T15:02:13.912" v="5" actId="26606"/>
          <ac:picMkLst>
            <pc:docMk/>
            <pc:sldMk cId="1369735192" sldId="383"/>
            <ac:picMk id="7" creationId="{FD5B57C7-1A06-F8F6-ED93-1D8526D07BE2}"/>
          </ac:picMkLst>
        </pc:picChg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3842570784" sldId="390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3999014575" sldId="395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3594165775" sldId="396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491173260" sldId="397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5111B2FD-F11F-4CFA-8045-6CB66A8C1121}" dt="2023-01-17T00:22:35.094" v="4" actId="47"/>
        <pc:sldMkLst>
          <pc:docMk/>
          <pc:sldMk cId="2326411581" sldId="444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3434089016" sldId="449"/>
        </pc:sldMkLst>
      </pc:sldChg>
      <pc:sldChg chg="del">
        <pc:chgData name="Christopher Diggins" userId="5aeb5eb5ad850d79" providerId="LiveId" clId="{5111B2FD-F11F-4CFA-8045-6CB66A8C1121}" dt="2023-01-16T01:17:18.748" v="0" actId="18676"/>
        <pc:sldMkLst>
          <pc:docMk/>
          <pc:sldMk cId="88230030" sldId="45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F31FC-4C5A-4A47-873A-5FCC639AA4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0918B7-6115-4E8B-BE80-833548D2740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 Unity all scripts are classes that inherit from a Unity class called “MonoBehavior”.</a:t>
          </a:r>
          <a:endParaRPr lang="en-US"/>
        </a:p>
      </dgm:t>
    </dgm:pt>
    <dgm:pt modelId="{DA0E8FB5-75CA-48D0-8880-FDE67E3D9FCF}" type="parTrans" cxnId="{1F35394A-5F94-4EA6-910A-F44E4BF40F67}">
      <dgm:prSet/>
      <dgm:spPr/>
      <dgm:t>
        <a:bodyPr/>
        <a:lstStyle/>
        <a:p>
          <a:endParaRPr lang="en-US"/>
        </a:p>
      </dgm:t>
    </dgm:pt>
    <dgm:pt modelId="{EA427A55-1F61-4BE6-A53F-84EF9023964C}" type="sibTrans" cxnId="{1F35394A-5F94-4EA6-910A-F44E4BF40F67}">
      <dgm:prSet/>
      <dgm:spPr/>
      <dgm:t>
        <a:bodyPr/>
        <a:lstStyle/>
        <a:p>
          <a:endParaRPr lang="en-US"/>
        </a:p>
      </dgm:t>
    </dgm:pt>
    <dgm:pt modelId="{807A4A40-1F45-4C66-BEC8-9643E094133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This means that the things that a MonoBehavior can do, and the values that it contains, are accessible to the new class. </a:t>
          </a:r>
          <a:endParaRPr lang="en-US"/>
        </a:p>
      </dgm:t>
    </dgm:pt>
    <dgm:pt modelId="{48BF460D-0D7C-4C13-9FFF-BF3D8F39F4EE}" type="parTrans" cxnId="{84541906-ED6B-4BE3-9165-026C3DAD875D}">
      <dgm:prSet/>
      <dgm:spPr/>
      <dgm:t>
        <a:bodyPr/>
        <a:lstStyle/>
        <a:p>
          <a:endParaRPr lang="en-US"/>
        </a:p>
      </dgm:t>
    </dgm:pt>
    <dgm:pt modelId="{1229B1E8-2AFE-49BD-830F-FA40896BB676}" type="sibTrans" cxnId="{84541906-ED6B-4BE3-9165-026C3DAD875D}">
      <dgm:prSet/>
      <dgm:spPr/>
      <dgm:t>
        <a:bodyPr/>
        <a:lstStyle/>
        <a:p>
          <a:endParaRPr lang="en-US"/>
        </a:p>
      </dgm:t>
    </dgm:pt>
    <dgm:pt modelId="{111CFE8D-0BC1-457E-A1C6-2D4CF8FA1F7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This is called inheritance and is a feature of object-oriented programming (OOP).</a:t>
          </a:r>
          <a:endParaRPr lang="en-US"/>
        </a:p>
      </dgm:t>
    </dgm:pt>
    <dgm:pt modelId="{588E3656-7CCB-4269-B5FF-029604DC51C9}" type="parTrans" cxnId="{6A2C0788-F963-40F9-83DC-FE9A89FC8C85}">
      <dgm:prSet/>
      <dgm:spPr/>
      <dgm:t>
        <a:bodyPr/>
        <a:lstStyle/>
        <a:p>
          <a:endParaRPr lang="en-US"/>
        </a:p>
      </dgm:t>
    </dgm:pt>
    <dgm:pt modelId="{7184843E-EFE4-48F5-8574-9FBE41E86DF9}" type="sibTrans" cxnId="{6A2C0788-F963-40F9-83DC-FE9A89FC8C85}">
      <dgm:prSet/>
      <dgm:spPr/>
      <dgm:t>
        <a:bodyPr/>
        <a:lstStyle/>
        <a:p>
          <a:endParaRPr lang="en-US"/>
        </a:p>
      </dgm:t>
    </dgm:pt>
    <dgm:pt modelId="{FA2882D8-5510-41A1-84E8-E30AA046D933}" type="pres">
      <dgm:prSet presAssocID="{B72F31FC-4C5A-4A47-873A-5FCC639AA462}" presName="root" presStyleCnt="0">
        <dgm:presLayoutVars>
          <dgm:dir/>
          <dgm:resizeHandles val="exact"/>
        </dgm:presLayoutVars>
      </dgm:prSet>
      <dgm:spPr/>
    </dgm:pt>
    <dgm:pt modelId="{82254B9C-5951-4C06-B7FB-E60F9C5C4F47}" type="pres">
      <dgm:prSet presAssocID="{BD0918B7-6115-4E8B-BE80-833548D27400}" presName="compNode" presStyleCnt="0"/>
      <dgm:spPr/>
    </dgm:pt>
    <dgm:pt modelId="{9F2B94B0-9B7F-40B5-BFAB-ECB4719C04FF}" type="pres">
      <dgm:prSet presAssocID="{BD0918B7-6115-4E8B-BE80-833548D27400}" presName="bgRect" presStyleLbl="bgShp" presStyleIdx="0" presStyleCnt="3"/>
      <dgm:spPr/>
    </dgm:pt>
    <dgm:pt modelId="{3CA7DEF0-42E4-4A93-94A3-F47B1D0734D0}" type="pres">
      <dgm:prSet presAssocID="{BD0918B7-6115-4E8B-BE80-833548D27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9BDE157C-0DDD-4E33-9FAF-E9F04E643073}" type="pres">
      <dgm:prSet presAssocID="{BD0918B7-6115-4E8B-BE80-833548D27400}" presName="spaceRect" presStyleCnt="0"/>
      <dgm:spPr/>
    </dgm:pt>
    <dgm:pt modelId="{C2D8CFDB-B628-427E-8C35-5353AE23CB52}" type="pres">
      <dgm:prSet presAssocID="{BD0918B7-6115-4E8B-BE80-833548D27400}" presName="parTx" presStyleLbl="revTx" presStyleIdx="0" presStyleCnt="3">
        <dgm:presLayoutVars>
          <dgm:chMax val="0"/>
          <dgm:chPref val="0"/>
        </dgm:presLayoutVars>
      </dgm:prSet>
      <dgm:spPr/>
    </dgm:pt>
    <dgm:pt modelId="{C143C212-1175-4739-AA04-6E62ADDB8FF3}" type="pres">
      <dgm:prSet presAssocID="{EA427A55-1F61-4BE6-A53F-84EF9023964C}" presName="sibTrans" presStyleCnt="0"/>
      <dgm:spPr/>
    </dgm:pt>
    <dgm:pt modelId="{ED48518C-5162-4435-B502-19E944DD9E45}" type="pres">
      <dgm:prSet presAssocID="{807A4A40-1F45-4C66-BEC8-9643E0941339}" presName="compNode" presStyleCnt="0"/>
      <dgm:spPr/>
    </dgm:pt>
    <dgm:pt modelId="{D828A033-23AC-455C-BD7E-AC055C3AC520}" type="pres">
      <dgm:prSet presAssocID="{807A4A40-1F45-4C66-BEC8-9643E0941339}" presName="bgRect" presStyleLbl="bgShp" presStyleIdx="1" presStyleCnt="3"/>
      <dgm:spPr/>
    </dgm:pt>
    <dgm:pt modelId="{00413649-F8F5-4F92-AA1B-FEC719A527D6}" type="pres">
      <dgm:prSet presAssocID="{807A4A40-1F45-4C66-BEC8-9643E09413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4E4016-3FC2-425A-9C90-D57247D1FDF8}" type="pres">
      <dgm:prSet presAssocID="{807A4A40-1F45-4C66-BEC8-9643E0941339}" presName="spaceRect" presStyleCnt="0"/>
      <dgm:spPr/>
    </dgm:pt>
    <dgm:pt modelId="{70D0B8F2-6E47-416B-890C-83E1E8D8EB4A}" type="pres">
      <dgm:prSet presAssocID="{807A4A40-1F45-4C66-BEC8-9643E0941339}" presName="parTx" presStyleLbl="revTx" presStyleIdx="1" presStyleCnt="3">
        <dgm:presLayoutVars>
          <dgm:chMax val="0"/>
          <dgm:chPref val="0"/>
        </dgm:presLayoutVars>
      </dgm:prSet>
      <dgm:spPr/>
    </dgm:pt>
    <dgm:pt modelId="{ABCE56AE-75F1-490C-A153-189EE638A931}" type="pres">
      <dgm:prSet presAssocID="{1229B1E8-2AFE-49BD-830F-FA40896BB676}" presName="sibTrans" presStyleCnt="0"/>
      <dgm:spPr/>
    </dgm:pt>
    <dgm:pt modelId="{8A11B6F9-F874-4701-B4C7-1BBB34D938A7}" type="pres">
      <dgm:prSet presAssocID="{111CFE8D-0BC1-457E-A1C6-2D4CF8FA1F7F}" presName="compNode" presStyleCnt="0"/>
      <dgm:spPr/>
    </dgm:pt>
    <dgm:pt modelId="{79217B9B-BDA4-4C07-811C-77F0ADEC90A5}" type="pres">
      <dgm:prSet presAssocID="{111CFE8D-0BC1-457E-A1C6-2D4CF8FA1F7F}" presName="bgRect" presStyleLbl="bgShp" presStyleIdx="2" presStyleCnt="3"/>
      <dgm:spPr/>
    </dgm:pt>
    <dgm:pt modelId="{7C009FC9-E3C6-4EF0-818E-73B0D96ED6E5}" type="pres">
      <dgm:prSet presAssocID="{111CFE8D-0BC1-457E-A1C6-2D4CF8FA1F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268193-15E6-40BE-80C5-7807B600F859}" type="pres">
      <dgm:prSet presAssocID="{111CFE8D-0BC1-457E-A1C6-2D4CF8FA1F7F}" presName="spaceRect" presStyleCnt="0"/>
      <dgm:spPr/>
    </dgm:pt>
    <dgm:pt modelId="{5AE8D065-3621-4D81-90BF-3465F8CDB15A}" type="pres">
      <dgm:prSet presAssocID="{111CFE8D-0BC1-457E-A1C6-2D4CF8FA1F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4541906-ED6B-4BE3-9165-026C3DAD875D}" srcId="{B72F31FC-4C5A-4A47-873A-5FCC639AA462}" destId="{807A4A40-1F45-4C66-BEC8-9643E0941339}" srcOrd="1" destOrd="0" parTransId="{48BF460D-0D7C-4C13-9FFF-BF3D8F39F4EE}" sibTransId="{1229B1E8-2AFE-49BD-830F-FA40896BB676}"/>
    <dgm:cxn modelId="{4F048B61-EAA4-4FFD-9F2C-8491F370A302}" type="presOf" srcId="{B72F31FC-4C5A-4A47-873A-5FCC639AA462}" destId="{FA2882D8-5510-41A1-84E8-E30AA046D933}" srcOrd="0" destOrd="0" presId="urn:microsoft.com/office/officeart/2018/2/layout/IconVerticalSolidList"/>
    <dgm:cxn modelId="{1F35394A-5F94-4EA6-910A-F44E4BF40F67}" srcId="{B72F31FC-4C5A-4A47-873A-5FCC639AA462}" destId="{BD0918B7-6115-4E8B-BE80-833548D27400}" srcOrd="0" destOrd="0" parTransId="{DA0E8FB5-75CA-48D0-8880-FDE67E3D9FCF}" sibTransId="{EA427A55-1F61-4BE6-A53F-84EF9023964C}"/>
    <dgm:cxn modelId="{0144D06C-0706-4647-89D7-2234627A752D}" type="presOf" srcId="{807A4A40-1F45-4C66-BEC8-9643E0941339}" destId="{70D0B8F2-6E47-416B-890C-83E1E8D8EB4A}" srcOrd="0" destOrd="0" presId="urn:microsoft.com/office/officeart/2018/2/layout/IconVerticalSolidList"/>
    <dgm:cxn modelId="{1F9B944E-DF6D-4847-B517-C0906279B05B}" type="presOf" srcId="{111CFE8D-0BC1-457E-A1C6-2D4CF8FA1F7F}" destId="{5AE8D065-3621-4D81-90BF-3465F8CDB15A}" srcOrd="0" destOrd="0" presId="urn:microsoft.com/office/officeart/2018/2/layout/IconVerticalSolidList"/>
    <dgm:cxn modelId="{6A2C0788-F963-40F9-83DC-FE9A89FC8C85}" srcId="{B72F31FC-4C5A-4A47-873A-5FCC639AA462}" destId="{111CFE8D-0BC1-457E-A1C6-2D4CF8FA1F7F}" srcOrd="2" destOrd="0" parTransId="{588E3656-7CCB-4269-B5FF-029604DC51C9}" sibTransId="{7184843E-EFE4-48F5-8574-9FBE41E86DF9}"/>
    <dgm:cxn modelId="{8535C2E7-FB99-425B-A251-FAD32D3AC1B9}" type="presOf" srcId="{BD0918B7-6115-4E8B-BE80-833548D27400}" destId="{C2D8CFDB-B628-427E-8C35-5353AE23CB52}" srcOrd="0" destOrd="0" presId="urn:microsoft.com/office/officeart/2018/2/layout/IconVerticalSolidList"/>
    <dgm:cxn modelId="{71A8A4B9-364C-486D-8CBE-3656854B14F1}" type="presParOf" srcId="{FA2882D8-5510-41A1-84E8-E30AA046D933}" destId="{82254B9C-5951-4C06-B7FB-E60F9C5C4F47}" srcOrd="0" destOrd="0" presId="urn:microsoft.com/office/officeart/2018/2/layout/IconVerticalSolidList"/>
    <dgm:cxn modelId="{4C7F691A-6519-4A8A-8C45-FB70CD558169}" type="presParOf" srcId="{82254B9C-5951-4C06-B7FB-E60F9C5C4F47}" destId="{9F2B94B0-9B7F-40B5-BFAB-ECB4719C04FF}" srcOrd="0" destOrd="0" presId="urn:microsoft.com/office/officeart/2018/2/layout/IconVerticalSolidList"/>
    <dgm:cxn modelId="{85205897-4A2F-4167-B194-732A4C741E87}" type="presParOf" srcId="{82254B9C-5951-4C06-B7FB-E60F9C5C4F47}" destId="{3CA7DEF0-42E4-4A93-94A3-F47B1D0734D0}" srcOrd="1" destOrd="0" presId="urn:microsoft.com/office/officeart/2018/2/layout/IconVerticalSolidList"/>
    <dgm:cxn modelId="{F42AE72D-97DC-42D1-BC6B-DD9D2F48A723}" type="presParOf" srcId="{82254B9C-5951-4C06-B7FB-E60F9C5C4F47}" destId="{9BDE157C-0DDD-4E33-9FAF-E9F04E643073}" srcOrd="2" destOrd="0" presId="urn:microsoft.com/office/officeart/2018/2/layout/IconVerticalSolidList"/>
    <dgm:cxn modelId="{A8734381-A8E8-4B4E-B741-6FF22C64DF2D}" type="presParOf" srcId="{82254B9C-5951-4C06-B7FB-E60F9C5C4F47}" destId="{C2D8CFDB-B628-427E-8C35-5353AE23CB52}" srcOrd="3" destOrd="0" presId="urn:microsoft.com/office/officeart/2018/2/layout/IconVerticalSolidList"/>
    <dgm:cxn modelId="{5ED4B274-6387-43CD-B133-562C2D15F458}" type="presParOf" srcId="{FA2882D8-5510-41A1-84E8-E30AA046D933}" destId="{C143C212-1175-4739-AA04-6E62ADDB8FF3}" srcOrd="1" destOrd="0" presId="urn:microsoft.com/office/officeart/2018/2/layout/IconVerticalSolidList"/>
    <dgm:cxn modelId="{E969F281-0C16-4381-AD91-7E2F1A61EACE}" type="presParOf" srcId="{FA2882D8-5510-41A1-84E8-E30AA046D933}" destId="{ED48518C-5162-4435-B502-19E944DD9E45}" srcOrd="2" destOrd="0" presId="urn:microsoft.com/office/officeart/2018/2/layout/IconVerticalSolidList"/>
    <dgm:cxn modelId="{B321A9F7-DD30-44DD-AB92-FF7C4C110944}" type="presParOf" srcId="{ED48518C-5162-4435-B502-19E944DD9E45}" destId="{D828A033-23AC-455C-BD7E-AC055C3AC520}" srcOrd="0" destOrd="0" presId="urn:microsoft.com/office/officeart/2018/2/layout/IconVerticalSolidList"/>
    <dgm:cxn modelId="{5D58834F-9639-4630-B9EE-2D9384032B42}" type="presParOf" srcId="{ED48518C-5162-4435-B502-19E944DD9E45}" destId="{00413649-F8F5-4F92-AA1B-FEC719A527D6}" srcOrd="1" destOrd="0" presId="urn:microsoft.com/office/officeart/2018/2/layout/IconVerticalSolidList"/>
    <dgm:cxn modelId="{F8BD9C1C-A97B-4996-937B-B23BD1B6C46C}" type="presParOf" srcId="{ED48518C-5162-4435-B502-19E944DD9E45}" destId="{904E4016-3FC2-425A-9C90-D57247D1FDF8}" srcOrd="2" destOrd="0" presId="urn:microsoft.com/office/officeart/2018/2/layout/IconVerticalSolidList"/>
    <dgm:cxn modelId="{C8353ADB-F7A9-49B2-8EA9-CCE6ABEA981D}" type="presParOf" srcId="{ED48518C-5162-4435-B502-19E944DD9E45}" destId="{70D0B8F2-6E47-416B-890C-83E1E8D8EB4A}" srcOrd="3" destOrd="0" presId="urn:microsoft.com/office/officeart/2018/2/layout/IconVerticalSolidList"/>
    <dgm:cxn modelId="{FE41D426-0BD9-4E7E-81FA-F04B2BF589AA}" type="presParOf" srcId="{FA2882D8-5510-41A1-84E8-E30AA046D933}" destId="{ABCE56AE-75F1-490C-A153-189EE638A931}" srcOrd="3" destOrd="0" presId="urn:microsoft.com/office/officeart/2018/2/layout/IconVerticalSolidList"/>
    <dgm:cxn modelId="{9F331FE1-0FC3-4235-885D-9088E343536A}" type="presParOf" srcId="{FA2882D8-5510-41A1-84E8-E30AA046D933}" destId="{8A11B6F9-F874-4701-B4C7-1BBB34D938A7}" srcOrd="4" destOrd="0" presId="urn:microsoft.com/office/officeart/2018/2/layout/IconVerticalSolidList"/>
    <dgm:cxn modelId="{B2782BBE-BCE3-4C52-9BCB-C747BDB105CF}" type="presParOf" srcId="{8A11B6F9-F874-4701-B4C7-1BBB34D938A7}" destId="{79217B9B-BDA4-4C07-811C-77F0ADEC90A5}" srcOrd="0" destOrd="0" presId="urn:microsoft.com/office/officeart/2018/2/layout/IconVerticalSolidList"/>
    <dgm:cxn modelId="{2955D79C-3AE2-4BBB-BF64-0BFCC386FCEB}" type="presParOf" srcId="{8A11B6F9-F874-4701-B4C7-1BBB34D938A7}" destId="{7C009FC9-E3C6-4EF0-818E-73B0D96ED6E5}" srcOrd="1" destOrd="0" presId="urn:microsoft.com/office/officeart/2018/2/layout/IconVerticalSolidList"/>
    <dgm:cxn modelId="{CB46DFDB-4CD2-4670-B5F3-3CCE84BEBCBB}" type="presParOf" srcId="{8A11B6F9-F874-4701-B4C7-1BBB34D938A7}" destId="{DA268193-15E6-40BE-80C5-7807B600F859}" srcOrd="2" destOrd="0" presId="urn:microsoft.com/office/officeart/2018/2/layout/IconVerticalSolidList"/>
    <dgm:cxn modelId="{5B5C20CD-BE4C-4612-BF95-143BF0D6D9CE}" type="presParOf" srcId="{8A11B6F9-F874-4701-B4C7-1BBB34D938A7}" destId="{5AE8D065-3621-4D81-90BF-3465F8CDB1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B94B0-9B7F-40B5-BFAB-ECB4719C04FF}">
      <dsp:nvSpPr>
        <dsp:cNvPr id="0" name=""/>
        <dsp:cNvSpPr/>
      </dsp:nvSpPr>
      <dsp:spPr>
        <a:xfrm>
          <a:off x="0" y="739"/>
          <a:ext cx="6286499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7DEF0-42E4-4A93-94A3-F47B1D0734D0}">
      <dsp:nvSpPr>
        <dsp:cNvPr id="0" name=""/>
        <dsp:cNvSpPr/>
      </dsp:nvSpPr>
      <dsp:spPr>
        <a:xfrm>
          <a:off x="523447" y="390080"/>
          <a:ext cx="951723" cy="951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8CFDB-B628-427E-8C35-5353AE23CB52}">
      <dsp:nvSpPr>
        <dsp:cNvPr id="0" name=""/>
        <dsp:cNvSpPr/>
      </dsp:nvSpPr>
      <dsp:spPr>
        <a:xfrm>
          <a:off x="1998618" y="739"/>
          <a:ext cx="4287880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In Unity all scripts are classes that inherit from a Unity class called “MonoBehavior”.</a:t>
          </a:r>
          <a:endParaRPr lang="en-US" sz="2100" kern="1200"/>
        </a:p>
      </dsp:txBody>
      <dsp:txXfrm>
        <a:off x="1998618" y="739"/>
        <a:ext cx="4287880" cy="1730406"/>
      </dsp:txXfrm>
    </dsp:sp>
    <dsp:sp modelId="{D828A033-23AC-455C-BD7E-AC055C3AC520}">
      <dsp:nvSpPr>
        <dsp:cNvPr id="0" name=""/>
        <dsp:cNvSpPr/>
      </dsp:nvSpPr>
      <dsp:spPr>
        <a:xfrm>
          <a:off x="0" y="2163746"/>
          <a:ext cx="6286499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13649-F8F5-4F92-AA1B-FEC719A527D6}">
      <dsp:nvSpPr>
        <dsp:cNvPr id="0" name=""/>
        <dsp:cNvSpPr/>
      </dsp:nvSpPr>
      <dsp:spPr>
        <a:xfrm>
          <a:off x="523447" y="2553088"/>
          <a:ext cx="951723" cy="951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0B8F2-6E47-416B-890C-83E1E8D8EB4A}">
      <dsp:nvSpPr>
        <dsp:cNvPr id="0" name=""/>
        <dsp:cNvSpPr/>
      </dsp:nvSpPr>
      <dsp:spPr>
        <a:xfrm>
          <a:off x="1998618" y="2163746"/>
          <a:ext cx="4287880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This means that the things that a MonoBehavior can do, and the values that it contains, are accessible to the new class. </a:t>
          </a:r>
          <a:endParaRPr lang="en-US" sz="2100" kern="1200"/>
        </a:p>
      </dsp:txBody>
      <dsp:txXfrm>
        <a:off x="1998618" y="2163746"/>
        <a:ext cx="4287880" cy="1730406"/>
      </dsp:txXfrm>
    </dsp:sp>
    <dsp:sp modelId="{79217B9B-BDA4-4C07-811C-77F0ADEC90A5}">
      <dsp:nvSpPr>
        <dsp:cNvPr id="0" name=""/>
        <dsp:cNvSpPr/>
      </dsp:nvSpPr>
      <dsp:spPr>
        <a:xfrm>
          <a:off x="0" y="4326754"/>
          <a:ext cx="6286499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09FC9-E3C6-4EF0-818E-73B0D96ED6E5}">
      <dsp:nvSpPr>
        <dsp:cNvPr id="0" name=""/>
        <dsp:cNvSpPr/>
      </dsp:nvSpPr>
      <dsp:spPr>
        <a:xfrm>
          <a:off x="523447" y="4716095"/>
          <a:ext cx="951723" cy="951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8D065-3621-4D81-90BF-3465F8CDB15A}">
      <dsp:nvSpPr>
        <dsp:cNvPr id="0" name=""/>
        <dsp:cNvSpPr/>
      </dsp:nvSpPr>
      <dsp:spPr>
        <a:xfrm>
          <a:off x="1998618" y="4326754"/>
          <a:ext cx="4287880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This is called inheritance and is a feature of object-oriented programming (OOP).</a:t>
          </a:r>
          <a:endParaRPr lang="en-US" sz="2100" kern="1200"/>
        </a:p>
      </dsp:txBody>
      <dsp:txXfrm>
        <a:off x="1998618" y="4326754"/>
        <a:ext cx="4287880" cy="173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27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670-3BE0-2EE3-5F06-DC6482AA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Scripts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83DB-4BDB-AC3B-4E6D-AB7438EC2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Within Unity</a:t>
            </a:r>
          </a:p>
        </p:txBody>
      </p:sp>
    </p:spTree>
    <p:extLst>
      <p:ext uri="{BB962C8B-B14F-4D97-AF65-F5344CB8AC3E}">
        <p14:creationId xmlns:p14="http://schemas.microsoft.com/office/powerpoint/2010/main" val="41283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1AB071-DCA2-42CD-9124-1185AB226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1AC2E-BE72-1EC7-350F-A1513365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674" y="914400"/>
            <a:ext cx="10039592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Functions in Code versus 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1DC2-BEBE-E133-10E3-15A1B59C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74" y="3086100"/>
            <a:ext cx="10039592" cy="60579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>
                <a:solidFill>
                  <a:srgbClr val="FFFFFF"/>
                </a:solidFill>
              </a:rPr>
              <a:t>In Mathematics, a function from a set X to a set Y assigns to each element of X exactly one element of Y.</a:t>
            </a:r>
            <a:endParaRPr lang="en-CA">
              <a:solidFill>
                <a:srgbClr val="FFFFFF"/>
              </a:solidFill>
            </a:endParaRPr>
          </a:p>
          <a:p>
            <a:pPr marL="68580" indent="0">
              <a:buNone/>
            </a:pPr>
            <a:r>
              <a:rPr lang="en-CA">
                <a:solidFill>
                  <a:srgbClr val="FFFFFF"/>
                </a:solidFill>
              </a:rPr>
              <a:t>In computer languages what are called “functions” are actually “subroutines”. </a:t>
            </a:r>
          </a:p>
          <a:p>
            <a:pPr marL="68580" indent="0">
              <a:buNone/>
            </a:pPr>
            <a:r>
              <a:rPr lang="en-CA">
                <a:solidFill>
                  <a:srgbClr val="FFFFFF"/>
                </a:solidFill>
              </a:rPr>
              <a:t>Unlike mathematical functions: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>
                <a:solidFill>
                  <a:srgbClr val="FFFFFF"/>
                </a:solidFill>
              </a:rPr>
              <a:t> They might not return a value (“void”).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>
                <a:solidFill>
                  <a:srgbClr val="FFFFFF"/>
                </a:solidFill>
              </a:rPr>
              <a:t> They might have zero, one, or more inputs.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>
                <a:solidFill>
                  <a:srgbClr val="FFFFFF"/>
                </a:solidFill>
              </a:rPr>
              <a:t> They might have side-effects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>
                <a:solidFill>
                  <a:srgbClr val="FFFFFF"/>
                </a:solidFill>
              </a:rPr>
              <a:t> Calling them with the same input might yield different results.</a:t>
            </a:r>
          </a:p>
          <a:p>
            <a:pPr lvl="1"/>
            <a:endParaRPr lang="en-CA">
              <a:solidFill>
                <a:srgbClr val="FFFFFF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392547C-FF3C-4937-BC39-BDA087FC5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65760"/>
            <a:ext cx="17586960" cy="956690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F78E39C-4C90-437A-AC49-F4C5DD148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65760"/>
            <a:ext cx="5471491" cy="95669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7E48A1-7FF0-50E1-ECE9-53F2084A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6229" y="1092708"/>
            <a:ext cx="3847973" cy="380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301EB7-2A62-2CF1-6D70-0F33FF8E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488" y="5384800"/>
            <a:ext cx="3553455" cy="38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9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E60F-25C2-9D4F-5B45-8D32B43C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54201"/>
            <a:ext cx="14813280" cy="2034540"/>
          </a:xfrm>
        </p:spPr>
        <p:txBody>
          <a:bodyPr/>
          <a:lstStyle/>
          <a:p>
            <a:r>
              <a:rPr lang="en-US" dirty="0"/>
              <a:t>Type in your First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7E17E-FAE5-8849-30FA-B52958C99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2400300"/>
            <a:ext cx="8816009" cy="66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8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6E736F9-6A82-6A01-4AF8-E7196FC2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48" y="952500"/>
            <a:ext cx="16282104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8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B6E1-B764-180F-B951-10C91B5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Attribute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8DCC-30FB-6D54-87A3-A75AA899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710591"/>
            <a:ext cx="5638800" cy="6662009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Meta-information for the compiler or host environment.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Available through Reflection.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Tells the script to run in editor even when the game is not playing.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37D36-E43F-A6F9-92DB-97D5A9D1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54777"/>
            <a:ext cx="8816009" cy="666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D6ADEB-03C4-4E72-A0FC-EC746B5942B6}"/>
              </a:ext>
            </a:extLst>
          </p:cNvPr>
          <p:cNvSpPr/>
          <p:nvPr/>
        </p:nvSpPr>
        <p:spPr>
          <a:xfrm>
            <a:off x="8382000" y="3086100"/>
            <a:ext cx="2514600" cy="2231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47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B6E1-B764-180F-B951-10C91B5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8DCC-30FB-6D54-87A3-A75AA899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2705100"/>
            <a:ext cx="5997270" cy="643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field is named data associated with an object.  Also known as a “member variable”.</a:t>
            </a:r>
          </a:p>
          <a:p>
            <a:r>
              <a:rPr lang="en-US" dirty="0">
                <a:solidFill>
                  <a:schemeClr val="tx1"/>
                </a:solidFill>
              </a:rPr>
              <a:t>When declared as “public” exposed in the editor as a property.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37D36-E43F-A6F9-92DB-97D5A9D1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324100"/>
            <a:ext cx="8816009" cy="666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D6ADEB-03C4-4E72-A0FC-EC746B5942B6}"/>
              </a:ext>
            </a:extLst>
          </p:cNvPr>
          <p:cNvSpPr/>
          <p:nvPr/>
        </p:nvSpPr>
        <p:spPr>
          <a:xfrm>
            <a:off x="9525000" y="3729894"/>
            <a:ext cx="3352800" cy="6412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1B7C6-CF19-D80C-02E5-0BC1A49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6423614"/>
            <a:ext cx="5952698" cy="13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2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573-B46C-C2D4-6752-2A9DB41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2DF-E4C3-E033-5FA2-DDA427B0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2781300"/>
            <a:ext cx="5067299" cy="63627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variable is a name associated with a value.</a:t>
            </a:r>
          </a:p>
          <a:p>
            <a:r>
              <a:rPr lang="en-CA" dirty="0">
                <a:solidFill>
                  <a:schemeClr val="tx1"/>
                </a:solidFill>
              </a:rPr>
              <a:t>The value associated with the name can change.</a:t>
            </a:r>
          </a:p>
          <a:p>
            <a:r>
              <a:rPr lang="en-CA" dirty="0">
                <a:solidFill>
                  <a:schemeClr val="tx1"/>
                </a:solidFill>
              </a:rPr>
              <a:t>However, the type of data   (number, text, vector) associated can’t be changed. </a:t>
            </a:r>
          </a:p>
          <a:p>
            <a:r>
              <a:rPr lang="en-CA" dirty="0">
                <a:solidFill>
                  <a:schemeClr val="tx1"/>
                </a:solidFill>
              </a:rPr>
              <a:t>You can use the variable name instead of expression.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9A428-FF23-11DD-7D86-07AB880C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93545"/>
            <a:ext cx="8816009" cy="666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F7773E-DF03-3704-70D7-FEE1CC4C00AF}"/>
              </a:ext>
            </a:extLst>
          </p:cNvPr>
          <p:cNvSpPr/>
          <p:nvPr/>
        </p:nvSpPr>
        <p:spPr>
          <a:xfrm>
            <a:off x="9753600" y="5398344"/>
            <a:ext cx="1981200" cy="342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D8367-E1D9-7E6E-EF7D-B12498772C74}"/>
              </a:ext>
            </a:extLst>
          </p:cNvPr>
          <p:cNvSpPr/>
          <p:nvPr/>
        </p:nvSpPr>
        <p:spPr>
          <a:xfrm>
            <a:off x="10287000" y="5905500"/>
            <a:ext cx="1562100" cy="342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59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41FA-ED3D-8128-CE52-3804D71D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Variables are your friend</a:t>
            </a:r>
            <a:br>
              <a:rPr lang="en-CA" dirty="0"/>
            </a:br>
            <a:r>
              <a:rPr lang="en-CA" sz="3600" dirty="0">
                <a:solidFill>
                  <a:schemeClr val="accent5"/>
                </a:solidFill>
              </a:rPr>
              <a:t>This is equivalent to the other script – which do you prefer?</a:t>
            </a:r>
            <a:r>
              <a:rPr lang="en-CA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55E72-BEEE-92CE-A8E7-DCC2D198B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948940"/>
            <a:ext cx="9220200" cy="6454140"/>
          </a:xfrm>
        </p:spPr>
      </p:pic>
    </p:spTree>
    <p:extLst>
      <p:ext uri="{BB962C8B-B14F-4D97-AF65-F5344CB8AC3E}">
        <p14:creationId xmlns:p14="http://schemas.microsoft.com/office/powerpoint/2010/main" val="420272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052D-3E32-8EB7-FCF8-B47C1E79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F73A-CD86-DFC3-AD63-18346FD5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A sequence of symbols (operators, numbers, variables) that represent computations. They are transformed into values (evaluated) when the program is executed. 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Some examples include: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Numbers: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42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3.15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Booleans: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CA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Variables: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MyVector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this_is_a_variable</a:t>
            </a:r>
            <a:endParaRPr lang="en-CA" dirty="0">
              <a:solidFill>
                <a:schemeClr val="accent5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An operation with operands: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 + 1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 &gt;= 12, -z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Parenthesized expression: 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 * (y – 2)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function call: </a:t>
            </a:r>
            <a:r>
              <a:rPr lang="en-CA" dirty="0" err="1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CA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(16)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member variable: </a:t>
            </a:r>
            <a:r>
              <a:rPr lang="en-CA" dirty="0" err="1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this.NumRows</a:t>
            </a:r>
            <a:endParaRPr lang="en-CA" dirty="0">
              <a:solidFill>
                <a:schemeClr val="accent5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endParaRPr lang="en-CA" dirty="0">
              <a:solidFill>
                <a:schemeClr val="accent5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9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8D57B-7225-F762-EDB9-20D422F2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96" y="914400"/>
            <a:ext cx="10490871" cy="2034540"/>
          </a:xfrm>
        </p:spPr>
        <p:txBody>
          <a:bodyPr>
            <a:normAutofit/>
          </a:bodyPr>
          <a:lstStyle/>
          <a:p>
            <a:r>
              <a:rPr lang="en-CA" dirty="0"/>
              <a:t>Expression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6C5E-1EB9-E673-2128-D2907CED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596" y="3086100"/>
            <a:ext cx="10490871" cy="60579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Common uses of expressions </a:t>
            </a:r>
            <a:r>
              <a:rPr lang="en-US"/>
              <a:t>are:</a:t>
            </a:r>
          </a:p>
          <a:p>
            <a:pPr marL="6858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operation input (operand)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 input (argument)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assigned to a variable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return value of a function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tx1"/>
                </a:solidFill>
              </a:rPr>
              <a:t>conditions for loop or branch statements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D5B57C7-1A06-F8F6-ED93-1D8526D07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78415" y="2790453"/>
            <a:ext cx="4703121" cy="47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3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257-D98F-7949-6A27-3C097DD9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Practice: Find the Expressions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98BC6-EB0C-077A-D86B-A095C8708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2552700"/>
            <a:ext cx="8839200" cy="66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1AAC-0A5F-5908-B554-40B16B9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Script Source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3B69E-47B9-8ACA-A286-600A2E4D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6286499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This is the “source code” of a script. </a:t>
            </a:r>
          </a:p>
          <a:p>
            <a:r>
              <a:rPr lang="en-CA" dirty="0">
                <a:solidFill>
                  <a:schemeClr val="tx1"/>
                </a:solidFill>
              </a:rPr>
              <a:t>A script is a small program, or part of a program, that is executed by a host program.  </a:t>
            </a:r>
          </a:p>
          <a:p>
            <a:r>
              <a:rPr lang="en-CA" dirty="0">
                <a:solidFill>
                  <a:schemeClr val="tx1"/>
                </a:solidFill>
              </a:rPr>
              <a:t>Scripts are often interpreted, but not always (e.g., Unity compiles them).</a:t>
            </a:r>
          </a:p>
          <a:p>
            <a:r>
              <a:rPr lang="en-CA" dirty="0">
                <a:solidFill>
                  <a:schemeClr val="tx1"/>
                </a:solidFill>
              </a:rPr>
              <a:t>Coding, programming, and scripting are all the same.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F327DF-6234-7387-840E-C18E973F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57" y="1790700"/>
            <a:ext cx="6409949" cy="61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6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33A7-6BC0-18C5-AA2D-FD088E89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3CEA-A65F-7463-2FED-F09B60BF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880" y="2849617"/>
            <a:ext cx="6667499" cy="6057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Statements are sequences of instructions. They might declare something, execute a subroutine, or affect control flow.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41002-846F-0AE4-FB56-E30D2889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9" y="2847917"/>
            <a:ext cx="8763089" cy="55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573-B46C-C2D4-6752-2A9DB41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2DF-E4C3-E033-5FA2-DDA427B0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5219699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Calls the next statement (the loop body) multiple times. </a:t>
            </a:r>
          </a:p>
          <a:p>
            <a:r>
              <a:rPr lang="en-CA" dirty="0">
                <a:solidFill>
                  <a:schemeClr val="tx1"/>
                </a:solidFill>
              </a:rPr>
              <a:t>Executes an initialization statement before starting. </a:t>
            </a:r>
          </a:p>
          <a:p>
            <a:r>
              <a:rPr lang="en-CA" dirty="0">
                <a:solidFill>
                  <a:schemeClr val="tx1"/>
                </a:solidFill>
              </a:rPr>
              <a:t>Only executes while the invariant is true.</a:t>
            </a:r>
          </a:p>
          <a:p>
            <a:r>
              <a:rPr lang="en-CA" dirty="0">
                <a:solidFill>
                  <a:schemeClr val="tx1"/>
                </a:solidFill>
              </a:rPr>
              <a:t>After each loop iteration, calls an iteration statement.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9A428-FF23-11DD-7D86-07AB880C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93545"/>
            <a:ext cx="8816009" cy="666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F86E23-6FC8-3AE0-7DC5-CBF2F739FCC3}"/>
              </a:ext>
            </a:extLst>
          </p:cNvPr>
          <p:cNvSpPr/>
          <p:nvPr/>
        </p:nvSpPr>
        <p:spPr>
          <a:xfrm>
            <a:off x="11840935" y="5861957"/>
            <a:ext cx="1692729" cy="3374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28313-347D-DA8F-74B8-E3A2D493A33A}"/>
              </a:ext>
            </a:extLst>
          </p:cNvPr>
          <p:cNvSpPr/>
          <p:nvPr/>
        </p:nvSpPr>
        <p:spPr>
          <a:xfrm>
            <a:off x="10296581" y="5861957"/>
            <a:ext cx="1394675" cy="3374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789A9-F417-4D98-BB91-499D690A2A0C}"/>
              </a:ext>
            </a:extLst>
          </p:cNvPr>
          <p:cNvSpPr/>
          <p:nvPr/>
        </p:nvSpPr>
        <p:spPr>
          <a:xfrm>
            <a:off x="9677400" y="6210300"/>
            <a:ext cx="6896098" cy="2286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2F17F9-081A-43B1-6369-E868133F1601}"/>
              </a:ext>
            </a:extLst>
          </p:cNvPr>
          <p:cNvSpPr/>
          <p:nvPr/>
        </p:nvSpPr>
        <p:spPr>
          <a:xfrm>
            <a:off x="13716000" y="5867400"/>
            <a:ext cx="723900" cy="3374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0786F94-2842-8102-961D-7AC813D1BCD6}"/>
              </a:ext>
            </a:extLst>
          </p:cNvPr>
          <p:cNvSpPr/>
          <p:nvPr/>
        </p:nvSpPr>
        <p:spPr>
          <a:xfrm>
            <a:off x="10896600" y="473724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791AA3A-3BA5-D90D-1247-93CEBDCC2514}"/>
              </a:ext>
            </a:extLst>
          </p:cNvPr>
          <p:cNvSpPr/>
          <p:nvPr/>
        </p:nvSpPr>
        <p:spPr>
          <a:xfrm>
            <a:off x="12219432" y="473724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BB45BE6-224A-C534-DA6B-8770DD433DBD}"/>
              </a:ext>
            </a:extLst>
          </p:cNvPr>
          <p:cNvSpPr/>
          <p:nvPr/>
        </p:nvSpPr>
        <p:spPr>
          <a:xfrm>
            <a:off x="13821317" y="47535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BB71775-DB71-4B45-9A29-51640B07F215}"/>
              </a:ext>
            </a:extLst>
          </p:cNvPr>
          <p:cNvSpPr/>
          <p:nvPr/>
        </p:nvSpPr>
        <p:spPr>
          <a:xfrm rot="16200000">
            <a:off x="8878824" y="65913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5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573-B46C-C2D4-6752-2A9DB41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2DF-E4C3-E033-5FA2-DDA427B0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5067299" cy="60579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An expression (operation / function call / constant) with a value of type Boolean (true or false).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In the context of a for loop is called the invariant.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Loop is executed while condition is true.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9A428-FF23-11DD-7D86-07AB880C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93545"/>
            <a:ext cx="8816009" cy="666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F7773E-DF03-3704-70D7-FEE1CC4C00AF}"/>
              </a:ext>
            </a:extLst>
          </p:cNvPr>
          <p:cNvSpPr/>
          <p:nvPr/>
        </p:nvSpPr>
        <p:spPr>
          <a:xfrm>
            <a:off x="11696700" y="5372100"/>
            <a:ext cx="2552700" cy="342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D8367-E1D9-7E6E-EF7D-B12498772C74}"/>
              </a:ext>
            </a:extLst>
          </p:cNvPr>
          <p:cNvSpPr/>
          <p:nvPr/>
        </p:nvSpPr>
        <p:spPr>
          <a:xfrm>
            <a:off x="11811000" y="5905500"/>
            <a:ext cx="1828800" cy="342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99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573-B46C-C2D4-6752-2A9DB41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Increment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2DF-E4C3-E033-5FA2-DDA427B0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5067299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Adds one to a variable.</a:t>
            </a:r>
          </a:p>
          <a:p>
            <a:r>
              <a:rPr lang="en-CA" dirty="0">
                <a:solidFill>
                  <a:schemeClr val="tx1"/>
                </a:solidFill>
              </a:rPr>
              <a:t>Returns the value of a variable after adding one to the variable.</a:t>
            </a:r>
          </a:p>
          <a:p>
            <a:r>
              <a:rPr lang="en-CA" dirty="0">
                <a:solidFill>
                  <a:schemeClr val="tx1"/>
                </a:solidFill>
              </a:rPr>
              <a:t>The same as “x = x + 1”.</a:t>
            </a:r>
          </a:p>
          <a:p>
            <a:r>
              <a:rPr lang="en-CA" dirty="0">
                <a:solidFill>
                  <a:schemeClr val="tx1"/>
                </a:solidFill>
              </a:rPr>
              <a:t>In the context of a for loop, it is called after each loop iteration.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9A428-FF23-11DD-7D86-07AB880C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93545"/>
            <a:ext cx="8816009" cy="666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F7773E-DF03-3704-70D7-FEE1CC4C00AF}"/>
              </a:ext>
            </a:extLst>
          </p:cNvPr>
          <p:cNvSpPr/>
          <p:nvPr/>
        </p:nvSpPr>
        <p:spPr>
          <a:xfrm>
            <a:off x="14325600" y="5372100"/>
            <a:ext cx="1104900" cy="342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D8367-E1D9-7E6E-EF7D-B12498772C74}"/>
              </a:ext>
            </a:extLst>
          </p:cNvPr>
          <p:cNvSpPr/>
          <p:nvPr/>
        </p:nvSpPr>
        <p:spPr>
          <a:xfrm>
            <a:off x="13715999" y="5924549"/>
            <a:ext cx="642257" cy="342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5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573-B46C-C2D4-6752-2A9DB41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Block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2DF-E4C3-E033-5FA2-DDA427B0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5067299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Also called a </a:t>
            </a:r>
            <a:r>
              <a:rPr lang="en-CA" b="1" dirty="0">
                <a:solidFill>
                  <a:schemeClr val="tx1"/>
                </a:solidFill>
              </a:rPr>
              <a:t>compound statement</a:t>
            </a:r>
            <a:r>
              <a:rPr lang="en-CA" dirty="0">
                <a:solidFill>
                  <a:schemeClr val="tx1"/>
                </a:solidFill>
              </a:rPr>
              <a:t>. </a:t>
            </a:r>
          </a:p>
          <a:p>
            <a:r>
              <a:rPr lang="en-CA" dirty="0">
                <a:solidFill>
                  <a:schemeClr val="tx1"/>
                </a:solidFill>
              </a:rPr>
              <a:t>Allows any number of statements (0 or more) to be treated like one statement.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9A428-FF23-11DD-7D86-07AB880C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552700"/>
            <a:ext cx="8816009" cy="666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F7773E-DF03-3704-70D7-FEE1CC4C00AF}"/>
              </a:ext>
            </a:extLst>
          </p:cNvPr>
          <p:cNvSpPr/>
          <p:nvPr/>
        </p:nvSpPr>
        <p:spPr>
          <a:xfrm>
            <a:off x="9121140" y="5608862"/>
            <a:ext cx="327660" cy="31160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5FF5A-87F8-D586-0779-B6D3C6564BEF}"/>
              </a:ext>
            </a:extLst>
          </p:cNvPr>
          <p:cNvSpPr/>
          <p:nvPr/>
        </p:nvSpPr>
        <p:spPr>
          <a:xfrm>
            <a:off x="9601200" y="6204855"/>
            <a:ext cx="327660" cy="221524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5F974-3329-8329-DA1A-B2AE40606303}"/>
              </a:ext>
            </a:extLst>
          </p:cNvPr>
          <p:cNvSpPr/>
          <p:nvPr/>
        </p:nvSpPr>
        <p:spPr>
          <a:xfrm>
            <a:off x="8587739" y="5097232"/>
            <a:ext cx="327660" cy="39324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97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6E0C-AE13-365B-9A02-3F4CC4D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914399"/>
            <a:ext cx="14813280" cy="2034540"/>
          </a:xfrm>
        </p:spPr>
        <p:txBody>
          <a:bodyPr/>
          <a:lstStyle/>
          <a:p>
            <a:r>
              <a:rPr lang="en-US" dirty="0"/>
              <a:t>Why are Loops Important?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0887-4C07-10E7-DC45-9D80FC66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6819899" cy="6057900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The computer doesn’t care … you could write out a statement 25 times. 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i="1" dirty="0">
                <a:solidFill>
                  <a:schemeClr val="tx1"/>
                </a:solidFill>
              </a:rPr>
              <a:t>What could possibly go wrong with this approach? 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An important thing to ask yourself frequently when programming.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45975-B65D-F670-79E1-D1964DF4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2847932"/>
            <a:ext cx="5638800" cy="62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573-B46C-C2D4-6752-2A9DB41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2DF-E4C3-E033-5FA2-DDA427B0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5067299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expression or statement that executes a function.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If it returns a value, can be used as an expression.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Accepts types and/or expressions as inputs.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9A428-FF23-11DD-7D86-07AB880C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93545"/>
            <a:ext cx="8816009" cy="666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F7773E-DF03-3704-70D7-FEE1CC4C00AF}"/>
              </a:ext>
            </a:extLst>
          </p:cNvPr>
          <p:cNvSpPr/>
          <p:nvPr/>
        </p:nvSpPr>
        <p:spPr>
          <a:xfrm>
            <a:off x="10134600" y="6438900"/>
            <a:ext cx="2286000" cy="342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596CC-0D45-C3B4-FE90-E4B59CB981EA}"/>
              </a:ext>
            </a:extLst>
          </p:cNvPr>
          <p:cNvSpPr/>
          <p:nvPr/>
        </p:nvSpPr>
        <p:spPr>
          <a:xfrm>
            <a:off x="10591800" y="7580527"/>
            <a:ext cx="3581400" cy="22997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77638-7884-31A7-0F20-A4B7EADB6C5A}"/>
              </a:ext>
            </a:extLst>
          </p:cNvPr>
          <p:cNvSpPr/>
          <p:nvPr/>
        </p:nvSpPr>
        <p:spPr>
          <a:xfrm>
            <a:off x="10553700" y="6765471"/>
            <a:ext cx="3390900" cy="22997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6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33A7-6BC0-18C5-AA2D-FD088E89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3CEA-A65F-7463-2FED-F09B60BF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6667499" cy="6057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 are the fundamental building blocks of a computer program. </a:t>
            </a:r>
          </a:p>
          <a:p>
            <a:r>
              <a:rPr lang="en-US" dirty="0">
                <a:solidFill>
                  <a:schemeClr val="tx1"/>
                </a:solidFill>
              </a:rPr>
              <a:t>Also known as procedures, subroutines, or methods. </a:t>
            </a:r>
          </a:p>
          <a:p>
            <a:r>
              <a:rPr lang="en-US" dirty="0">
                <a:solidFill>
                  <a:schemeClr val="tx1"/>
                </a:solidFill>
              </a:rPr>
              <a:t>Let’s write a function that draws the mesh at a specified location </a:t>
            </a:r>
          </a:p>
          <a:p>
            <a:r>
              <a:rPr lang="en-US" dirty="0">
                <a:solidFill>
                  <a:schemeClr val="tx1"/>
                </a:solidFill>
              </a:rPr>
              <a:t>Consider other ways we could have written it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41002-846F-0AE4-FB56-E30D2889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9" y="2847917"/>
            <a:ext cx="8763089" cy="55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2C78-19E8-0726-CC25-7EA37985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4B0D-4AA1-9B8B-DD9D-37501A69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3200400"/>
            <a:ext cx="8067261" cy="605790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The “using” declaration says what library parts are used in the current file.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 Extra  functionality is provided by libraries.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 Libraries are organized using “namespaces”.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 For example: two things called “List” might exist in different libraries.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 Namespaces disambiguate: “</a:t>
            </a:r>
            <a:r>
              <a:rPr lang="en-CA" dirty="0" err="1">
                <a:solidFill>
                  <a:schemeClr val="tx1"/>
                </a:solidFill>
              </a:rPr>
              <a:t>MyLibrary.List</a:t>
            </a:r>
            <a:r>
              <a:rPr lang="en-CA" dirty="0">
                <a:solidFill>
                  <a:schemeClr val="tx1"/>
                </a:solidFill>
              </a:rPr>
              <a:t>” and “</a:t>
            </a:r>
            <a:r>
              <a:rPr lang="en-CA" dirty="0" err="1">
                <a:solidFill>
                  <a:schemeClr val="tx1"/>
                </a:solidFill>
              </a:rPr>
              <a:t>System.Collections.List</a:t>
            </a:r>
            <a:r>
              <a:rPr lang="en-CA" dirty="0">
                <a:solidFill>
                  <a:schemeClr val="tx1"/>
                </a:solidFill>
              </a:rPr>
              <a:t>”.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 Delete them and see what happens.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76598D-92E1-C474-B598-A36BD00D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562100"/>
            <a:ext cx="7185041" cy="6843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B87DC-26B3-79B0-1596-AA0EEFE67892}"/>
              </a:ext>
            </a:extLst>
          </p:cNvPr>
          <p:cNvSpPr/>
          <p:nvPr/>
        </p:nvSpPr>
        <p:spPr>
          <a:xfrm>
            <a:off x="11506200" y="42291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5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7B2A-DCB0-FB4E-AF58-BA3FB8C6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Panic!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DB288D-86E7-F682-1193-62506319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4914900"/>
            <a:ext cx="14809307" cy="42291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This is a very common type of error, often because of misspelling, or a missing “using directive”.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Try double-clicking it.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Now fix the mistake.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F3386C-1DD3-4D74-B5F5-70AC8B10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81" y="3086100"/>
            <a:ext cx="1472012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1AAC-0A5F-5908-B554-40B16B9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3B69E-47B9-8ACA-A286-600A2E4D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6286499" cy="60579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class describes a particular type of object.</a:t>
            </a:r>
          </a:p>
          <a:p>
            <a:r>
              <a:rPr lang="en-CA" dirty="0">
                <a:solidFill>
                  <a:schemeClr val="tx1"/>
                </a:solidFill>
              </a:rPr>
              <a:t>Objects contain data and provide operations for accessing or transforming that data.</a:t>
            </a:r>
          </a:p>
          <a:p>
            <a:r>
              <a:rPr lang="en-CA" dirty="0">
                <a:solidFill>
                  <a:schemeClr val="tx1"/>
                </a:solidFill>
              </a:rPr>
              <a:t>This is part of object-oriented programming (OOP) and will be covered in depth on later classes.</a:t>
            </a:r>
          </a:p>
          <a:p>
            <a:r>
              <a:rPr lang="en-CA" dirty="0">
                <a:solidFill>
                  <a:schemeClr val="tx1"/>
                </a:solidFill>
              </a:rPr>
              <a:t>In Unity, all scripts are classes. </a:t>
            </a:r>
          </a:p>
          <a:p>
            <a:pPr marL="68580" indent="0">
              <a:buNone/>
            </a:pPr>
            <a:endParaRPr lang="en-C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F327DF-6234-7387-840E-C18E973F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57" y="1790700"/>
            <a:ext cx="6409949" cy="61053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94D286-B5EA-BDF4-E78B-C014854EF758}"/>
              </a:ext>
            </a:extLst>
          </p:cNvPr>
          <p:cNvSpPr/>
          <p:nvPr/>
        </p:nvSpPr>
        <p:spPr>
          <a:xfrm>
            <a:off x="11353800" y="4965306"/>
            <a:ext cx="457200" cy="254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2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1AAC-0A5F-5908-B554-40B16B9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Name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3B69E-47B9-8ACA-A286-600A2E4D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6896099" cy="60579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 name of the script class must match the file name.</a:t>
            </a:r>
          </a:p>
          <a:p>
            <a:r>
              <a:rPr lang="en-CA" dirty="0">
                <a:solidFill>
                  <a:schemeClr val="tx1"/>
                </a:solidFill>
              </a:rPr>
              <a:t>Try changing the name. </a:t>
            </a:r>
          </a:p>
          <a:p>
            <a:r>
              <a:rPr lang="en-CA" dirty="0">
                <a:solidFill>
                  <a:schemeClr val="tx1"/>
                </a:solidFill>
              </a:rPr>
              <a:t>You should see this in the inspector: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F327DF-6234-7387-840E-C18E973F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57" y="1790700"/>
            <a:ext cx="6409949" cy="61053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94D286-B5EA-BDF4-E78B-C014854EF758}"/>
              </a:ext>
            </a:extLst>
          </p:cNvPr>
          <p:cNvSpPr/>
          <p:nvPr/>
        </p:nvSpPr>
        <p:spPr>
          <a:xfrm>
            <a:off x="11811000" y="498021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FAB50-A3E9-7D31-BA35-47E61FFA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6362700"/>
            <a:ext cx="6152163" cy="13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1AAC-0A5F-5908-B554-40B16B9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E14B908-2C2C-772E-1BA3-3E5257AFA6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1" y="3086100"/>
          <a:ext cx="6286499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F327DF-6234-7387-840E-C18E973F3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0" y="1623405"/>
            <a:ext cx="7391400" cy="70401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94D286-B5EA-BDF4-E78B-C014854EF758}"/>
              </a:ext>
            </a:extLst>
          </p:cNvPr>
          <p:cNvSpPr/>
          <p:nvPr/>
        </p:nvSpPr>
        <p:spPr>
          <a:xfrm>
            <a:off x="12801600" y="5233348"/>
            <a:ext cx="1447800" cy="381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3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1AAC-0A5F-5908-B554-40B16B9DB05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3B69E-47B9-8ACA-A286-600A2E4D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948940"/>
            <a:ext cx="6858000" cy="60579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Comments are for humans and have no impact on programs.</a:t>
            </a:r>
          </a:p>
          <a:p>
            <a:r>
              <a:rPr lang="en-CA" dirty="0">
                <a:solidFill>
                  <a:schemeClr val="tx1"/>
                </a:solidFill>
              </a:rPr>
              <a:t>The compiler ignores everything from the “//” until the end of the line. </a:t>
            </a:r>
          </a:p>
          <a:p>
            <a:r>
              <a:rPr lang="en-CA" dirty="0">
                <a:solidFill>
                  <a:schemeClr val="tx1"/>
                </a:solidFill>
              </a:rPr>
              <a:t>C# supports multi-line block comments using “/*” and “*/”</a:t>
            </a:r>
          </a:p>
          <a:p>
            <a:r>
              <a:rPr lang="en-CA" dirty="0">
                <a:solidFill>
                  <a:schemeClr val="tx1"/>
                </a:solidFill>
              </a:rPr>
              <a:t>The C# compiler can generated help documents if you use </a:t>
            </a:r>
            <a:r>
              <a:rPr lang="en-CA" dirty="0" err="1">
                <a:solidFill>
                  <a:schemeClr val="tx1"/>
                </a:solidFill>
              </a:rPr>
              <a:t>XMLDoc</a:t>
            </a:r>
            <a:r>
              <a:rPr lang="en-CA" dirty="0">
                <a:solidFill>
                  <a:schemeClr val="tx1"/>
                </a:solidFill>
              </a:rPr>
              <a:t> format.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F327DF-6234-7387-840E-C18E973F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1" y="2705100"/>
            <a:ext cx="6409949" cy="61053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2828A6-C7A2-EEE0-D8EF-40AC9B0CCEE3}"/>
              </a:ext>
            </a:extLst>
          </p:cNvPr>
          <p:cNvSpPr/>
          <p:nvPr/>
        </p:nvSpPr>
        <p:spPr>
          <a:xfrm>
            <a:off x="11743873" y="6229350"/>
            <a:ext cx="3962400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0963E-B76C-5300-537A-89A51A4B6CCB}"/>
              </a:ext>
            </a:extLst>
          </p:cNvPr>
          <p:cNvSpPr/>
          <p:nvPr/>
        </p:nvSpPr>
        <p:spPr>
          <a:xfrm>
            <a:off x="11734800" y="7353300"/>
            <a:ext cx="3962400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1AAC-0A5F-5908-B554-40B16B9DB05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3B69E-47B9-8ACA-A286-600A2E4D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5676899" cy="60579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 start function is called by Unity once when the game starts.</a:t>
            </a:r>
          </a:p>
          <a:p>
            <a:r>
              <a:rPr lang="en-CA" dirty="0">
                <a:solidFill>
                  <a:schemeClr val="tx1"/>
                </a:solidFill>
              </a:rPr>
              <a:t>The update function is called by Unity every frame of the game. </a:t>
            </a:r>
          </a:p>
          <a:p>
            <a:r>
              <a:rPr lang="en-CA" dirty="0">
                <a:solidFill>
                  <a:schemeClr val="tx1"/>
                </a:solidFill>
              </a:rPr>
              <a:t>They are not called when the game object is deactivated.</a:t>
            </a:r>
          </a:p>
          <a:p>
            <a:pPr marL="68580" indent="0">
              <a:buNone/>
            </a:pPr>
            <a:endParaRPr lang="en-C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F327DF-6234-7387-840E-C18E973F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095500"/>
            <a:ext cx="7185041" cy="6843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2828A6-C7A2-EEE0-D8EF-40AC9B0CCEE3}"/>
              </a:ext>
            </a:extLst>
          </p:cNvPr>
          <p:cNvSpPr/>
          <p:nvPr/>
        </p:nvSpPr>
        <p:spPr>
          <a:xfrm>
            <a:off x="10653091" y="6286500"/>
            <a:ext cx="3962400" cy="838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D97A0-1B85-3956-C2E5-DC987B660D99}"/>
              </a:ext>
            </a:extLst>
          </p:cNvPr>
          <p:cNvSpPr/>
          <p:nvPr/>
        </p:nvSpPr>
        <p:spPr>
          <a:xfrm>
            <a:off x="10744200" y="7505700"/>
            <a:ext cx="3276600" cy="93703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32454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9003</TotalTime>
  <Words>1047</Words>
  <Application>Microsoft Office PowerPoint</Application>
  <PresentationFormat>Custom</PresentationFormat>
  <Paragraphs>124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Wingdings</vt:lpstr>
      <vt:lpstr>Arial</vt:lpstr>
      <vt:lpstr>Cascadia Code</vt:lpstr>
      <vt:lpstr>Calibri</vt:lpstr>
      <vt:lpstr>Corbel</vt:lpstr>
      <vt:lpstr>Base</vt:lpstr>
      <vt:lpstr>C# Scripts</vt:lpstr>
      <vt:lpstr>Script Source Code</vt:lpstr>
      <vt:lpstr>Using Declarations</vt:lpstr>
      <vt:lpstr>Don’t Panic!</vt:lpstr>
      <vt:lpstr>Class</vt:lpstr>
      <vt:lpstr>Class Name</vt:lpstr>
      <vt:lpstr>Inheritance</vt:lpstr>
      <vt:lpstr>Comments</vt:lpstr>
      <vt:lpstr>Functions</vt:lpstr>
      <vt:lpstr>Functions in Code versus Mathematics</vt:lpstr>
      <vt:lpstr>Type in your First Script</vt:lpstr>
      <vt:lpstr>PowerPoint Presentation</vt:lpstr>
      <vt:lpstr>Attribute</vt:lpstr>
      <vt:lpstr>Fields</vt:lpstr>
      <vt:lpstr>Variable Declaration</vt:lpstr>
      <vt:lpstr>Variables are your friend This is equivalent to the other script – which do you prefer? </vt:lpstr>
      <vt:lpstr>Expressions</vt:lpstr>
      <vt:lpstr>Expression Use Cases</vt:lpstr>
      <vt:lpstr>Practice: Find the Expressions</vt:lpstr>
      <vt:lpstr>Statements</vt:lpstr>
      <vt:lpstr>For Loop Statement </vt:lpstr>
      <vt:lpstr>Condition</vt:lpstr>
      <vt:lpstr>Increment Statement</vt:lpstr>
      <vt:lpstr>Block Statements</vt:lpstr>
      <vt:lpstr>Why are Loops Important?</vt:lpstr>
      <vt:lpstr>Function Calls</vt:lpstr>
      <vt:lpstr>Functions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27</cp:revision>
  <dcterms:created xsi:type="dcterms:W3CDTF">2022-10-07T01:31:58Z</dcterms:created>
  <dcterms:modified xsi:type="dcterms:W3CDTF">2023-01-17T15:02:37Z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