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80"/>
  </p:notesMasterIdLst>
  <p:sldIdLst>
    <p:sldId id="449" r:id="rId2"/>
    <p:sldId id="454" r:id="rId3"/>
    <p:sldId id="455" r:id="rId4"/>
    <p:sldId id="450" r:id="rId5"/>
    <p:sldId id="453" r:id="rId6"/>
    <p:sldId id="451" r:id="rId7"/>
    <p:sldId id="452" r:id="rId8"/>
    <p:sldId id="457" r:id="rId9"/>
    <p:sldId id="458" r:id="rId10"/>
    <p:sldId id="459" r:id="rId11"/>
    <p:sldId id="460" r:id="rId12"/>
    <p:sldId id="461" r:id="rId13"/>
    <p:sldId id="464" r:id="rId14"/>
    <p:sldId id="462" r:id="rId15"/>
    <p:sldId id="463" r:id="rId16"/>
    <p:sldId id="456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80" r:id="rId32"/>
    <p:sldId id="481" r:id="rId33"/>
    <p:sldId id="479" r:id="rId34"/>
    <p:sldId id="482" r:id="rId35"/>
    <p:sldId id="486" r:id="rId36"/>
    <p:sldId id="483" r:id="rId37"/>
    <p:sldId id="484" r:id="rId38"/>
    <p:sldId id="485" r:id="rId39"/>
    <p:sldId id="488" r:id="rId40"/>
    <p:sldId id="489" r:id="rId41"/>
    <p:sldId id="491" r:id="rId42"/>
    <p:sldId id="493" r:id="rId43"/>
    <p:sldId id="494" r:id="rId44"/>
    <p:sldId id="495" r:id="rId45"/>
    <p:sldId id="496" r:id="rId46"/>
    <p:sldId id="490" r:id="rId47"/>
    <p:sldId id="492" r:id="rId48"/>
    <p:sldId id="497" r:id="rId49"/>
    <p:sldId id="498" r:id="rId50"/>
    <p:sldId id="499" r:id="rId51"/>
    <p:sldId id="500" r:id="rId52"/>
    <p:sldId id="501" r:id="rId53"/>
    <p:sldId id="487" r:id="rId54"/>
    <p:sldId id="502" r:id="rId55"/>
    <p:sldId id="504" r:id="rId56"/>
    <p:sldId id="506" r:id="rId57"/>
    <p:sldId id="505" r:id="rId58"/>
    <p:sldId id="503" r:id="rId59"/>
    <p:sldId id="507" r:id="rId60"/>
    <p:sldId id="509" r:id="rId61"/>
    <p:sldId id="510" r:id="rId62"/>
    <p:sldId id="511" r:id="rId63"/>
    <p:sldId id="512" r:id="rId64"/>
    <p:sldId id="513" r:id="rId65"/>
    <p:sldId id="514" r:id="rId66"/>
    <p:sldId id="515" r:id="rId67"/>
    <p:sldId id="516" r:id="rId68"/>
    <p:sldId id="517" r:id="rId69"/>
    <p:sldId id="518" r:id="rId70"/>
    <p:sldId id="519" r:id="rId71"/>
    <p:sldId id="521" r:id="rId72"/>
    <p:sldId id="520" r:id="rId73"/>
    <p:sldId id="522" r:id="rId74"/>
    <p:sldId id="523" r:id="rId75"/>
    <p:sldId id="524" r:id="rId76"/>
    <p:sldId id="525" r:id="rId77"/>
    <p:sldId id="526" r:id="rId78"/>
    <p:sldId id="527" r:id="rId79"/>
  </p:sldIdLst>
  <p:sldSz cx="18288000" cy="10287000"/>
  <p:notesSz cx="18288000" cy="10287000"/>
  <p:embeddedFontLst>
    <p:embeddedFont>
      <p:font typeface="Calibri" panose="020F0502020204030204" pitchFamily="34" charset="0"/>
      <p:regular r:id="rId81"/>
      <p:bold r:id="rId82"/>
      <p:italic r:id="rId83"/>
      <p:boldItalic r:id="rId84"/>
    </p:embeddedFont>
    <p:embeddedFont>
      <p:font typeface="Corbel" panose="020B0503020204020204" pitchFamily="34" charset="0"/>
      <p:regular r:id="rId85"/>
      <p:bold r:id="rId86"/>
      <p:italic r:id="rId87"/>
      <p:boldItalic r:id="rId8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65" d="100"/>
          <a:sy n="65" d="100"/>
        </p:scale>
        <p:origin x="84" y="3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4.fntdata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5.fntdata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7.fntdata"/><Relationship Id="rId61" Type="http://schemas.openxmlformats.org/officeDocument/2006/relationships/slide" Target="slides/slide60.xml"/><Relationship Id="rId82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63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29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03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.microsoft.com/en-us/dotnet/csharp/programming-guide/classes-and-structs/access-modifier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tackoverflow.com/questions/13601175/imitate-the-standard-input-in-tes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proposals/csharp-9.0/target-typed-new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keywords/using-directive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learn.microsoft.com/en-us/dotnet/csharp/language-reference/keywords/using-directive#static-modifier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Console App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walkthrough</a:t>
            </a:r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F57-50C6-074D-C90B-72324A62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Name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F1EB8-70B0-E887-6749-EA67DD470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993" y="3147598"/>
            <a:ext cx="8430802" cy="5934903"/>
          </a:xfrm>
        </p:spPr>
      </p:pic>
    </p:spTree>
    <p:extLst>
      <p:ext uri="{BB962C8B-B14F-4D97-AF65-F5344CB8AC3E}">
        <p14:creationId xmlns:p14="http://schemas.microsoft.com/office/powerpoint/2010/main" val="67578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523C-8F4A-3A4E-71F1-BC375FD0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the .NET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CC27E-06FD-C383-F8DE-C7CAFB813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2098" y="3166651"/>
            <a:ext cx="8354591" cy="5896798"/>
          </a:xfrm>
        </p:spPr>
      </p:pic>
    </p:spTree>
    <p:extLst>
      <p:ext uri="{BB962C8B-B14F-4D97-AF65-F5344CB8AC3E}">
        <p14:creationId xmlns:p14="http://schemas.microsoft.com/office/powerpoint/2010/main" val="425299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14C9-99E5-3ED7-157D-3A6DD722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Generated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7AADDB-A4E6-5222-C32C-4474C7B18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8163" y="3787140"/>
            <a:ext cx="4931673" cy="4800600"/>
          </a:xfrm>
        </p:spPr>
      </p:pic>
    </p:spTree>
    <p:extLst>
      <p:ext uri="{BB962C8B-B14F-4D97-AF65-F5344CB8AC3E}">
        <p14:creationId xmlns:p14="http://schemas.microsoft.com/office/powerpoint/2010/main" val="319415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93CD-2A77-27E3-12EA-5BCB683E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 want to write a smoke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AEDD-C413-90F3-142C-746D94B59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Just make sure we can start the program from the entry point</a:t>
            </a:r>
          </a:p>
        </p:txBody>
      </p:sp>
    </p:spTree>
    <p:extLst>
      <p:ext uri="{BB962C8B-B14F-4D97-AF65-F5344CB8AC3E}">
        <p14:creationId xmlns:p14="http://schemas.microsoft.com/office/powerpoint/2010/main" val="326191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DA0B-CB05-B5FE-F699-B1C6488B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unit test class static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AA6BF-D99F-E255-DA96-FF9CF46F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600" y="4076700"/>
            <a:ext cx="6053328" cy="3657600"/>
          </a:xfrm>
        </p:spPr>
      </p:pic>
    </p:spTree>
    <p:extLst>
      <p:ext uri="{BB962C8B-B14F-4D97-AF65-F5344CB8AC3E}">
        <p14:creationId xmlns:p14="http://schemas.microsoft.com/office/powerpoint/2010/main" val="271142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A627-3367-9A96-CF9F-AB1E3383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the error say?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CF9A8-A222-83A8-3B8C-82550A635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0" y="3695700"/>
            <a:ext cx="9098088" cy="4419600"/>
          </a:xfrm>
        </p:spPr>
      </p:pic>
    </p:spTree>
    <p:extLst>
      <p:ext uri="{BB962C8B-B14F-4D97-AF65-F5344CB8AC3E}">
        <p14:creationId xmlns:p14="http://schemas.microsoft.com/office/powerpoint/2010/main" val="267254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73B7-0C74-9A09-0178-786EC870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Missing Project Reference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AFD9E-C813-67B9-603B-38187E432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313" y="4128810"/>
            <a:ext cx="2772162" cy="3972479"/>
          </a:xfrm>
        </p:spPr>
      </p:pic>
    </p:spTree>
    <p:extLst>
      <p:ext uri="{BB962C8B-B14F-4D97-AF65-F5344CB8AC3E}">
        <p14:creationId xmlns:p14="http://schemas.microsoft.com/office/powerpoint/2010/main" val="323102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ACF1-760F-BB47-32CD-4E2607FD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86918-AA76-8FC8-A728-23907C363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3467100"/>
            <a:ext cx="11049000" cy="4419600"/>
          </a:xfrm>
        </p:spPr>
      </p:pic>
    </p:spTree>
    <p:extLst>
      <p:ext uri="{BB962C8B-B14F-4D97-AF65-F5344CB8AC3E}">
        <p14:creationId xmlns:p14="http://schemas.microsoft.com/office/powerpoint/2010/main" val="24303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36DA-7EC5-97EF-4A7D-76036EDD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9D44-A83A-A009-01B3-187900D9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Called an </a:t>
            </a:r>
            <a:r>
              <a:rPr lang="en-CA" dirty="0">
                <a:hlinkClick r:id="rId2"/>
              </a:rPr>
              <a:t>access modifier</a:t>
            </a:r>
            <a:endParaRPr lang="en-CA" dirty="0"/>
          </a:p>
          <a:p>
            <a:r>
              <a:rPr lang="en-CA" dirty="0"/>
              <a:t>Prevents access to functions and types from other libraries and executables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D152F-60A0-06BD-AEA3-4FA96476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914900"/>
            <a:ext cx="1087693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1370-2B2A-CF7D-8591-1881EEEC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the Program class public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11F2E-3732-6507-8022-E50A81101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3939540"/>
            <a:ext cx="8939782" cy="3733800"/>
          </a:xfrm>
        </p:spPr>
      </p:pic>
    </p:spTree>
    <p:extLst>
      <p:ext uri="{BB962C8B-B14F-4D97-AF65-F5344CB8AC3E}">
        <p14:creationId xmlns:p14="http://schemas.microsoft.com/office/powerpoint/2010/main" val="285892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86CC41-F33C-A16F-CF82-4FC03F88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Rot13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730E65-9115-C860-D733-820A52CE0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00" y="3543300"/>
            <a:ext cx="5638800" cy="4561726"/>
          </a:xfrm>
        </p:spPr>
      </p:pic>
    </p:spTree>
    <p:extLst>
      <p:ext uri="{BB962C8B-B14F-4D97-AF65-F5344CB8AC3E}">
        <p14:creationId xmlns:p14="http://schemas.microsoft.com/office/powerpoint/2010/main" val="20952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46E2-FD11-1828-68DD-ACC8E1D0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Now Visibility Problem on 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F7502-D3AA-037B-3475-AEA45DB2B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3924300"/>
            <a:ext cx="11057138" cy="4386439"/>
          </a:xfrm>
        </p:spPr>
      </p:pic>
    </p:spTree>
    <p:extLst>
      <p:ext uri="{BB962C8B-B14F-4D97-AF65-F5344CB8AC3E}">
        <p14:creationId xmlns:p14="http://schemas.microsoft.com/office/powerpoint/2010/main" val="1949266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7D48-494E-D37A-E24C-2CED61F0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class static and add public to 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94B65-3317-5D52-30A7-A0CC25026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0" y="4229100"/>
            <a:ext cx="8301232" cy="3566161"/>
          </a:xfrm>
        </p:spPr>
      </p:pic>
    </p:spTree>
    <p:extLst>
      <p:ext uri="{BB962C8B-B14F-4D97-AF65-F5344CB8AC3E}">
        <p14:creationId xmlns:p14="http://schemas.microsoft.com/office/powerpoint/2010/main" val="1965366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3AD3-56DD-F031-19D0-D2EE5D8F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a static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3BDB-495F-B2F2-F156-A5907A17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will never create a “Rot13.Program” object</a:t>
            </a:r>
          </a:p>
          <a:p>
            <a:r>
              <a:rPr lang="en-CA" dirty="0"/>
              <a:t>We only use the “Rot13.Program” class </a:t>
            </a:r>
          </a:p>
          <a:p>
            <a:r>
              <a:rPr lang="en-CA" dirty="0"/>
              <a:t>It will only have static methods </a:t>
            </a:r>
          </a:p>
          <a:p>
            <a:r>
              <a:rPr lang="en-CA" dirty="0"/>
              <a:t>If you don’t new to “new” it,  make it static 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8178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996B-440B-303E-9279-AD616158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 last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99A6E-7518-2318-4053-3C3F6D32D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4214682"/>
            <a:ext cx="12526229" cy="3519617"/>
          </a:xfrm>
        </p:spPr>
      </p:pic>
    </p:spTree>
    <p:extLst>
      <p:ext uri="{BB962C8B-B14F-4D97-AF65-F5344CB8AC3E}">
        <p14:creationId xmlns:p14="http://schemas.microsoft.com/office/powerpoint/2010/main" val="1522038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DE2C-7596-ACF1-C1B9-9223ABC4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5D17-31C2-D78E-FB3A-C0FF9D2B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Parameters are variables that are bound to a function’s inputs</a:t>
            </a:r>
          </a:p>
          <a:p>
            <a:r>
              <a:rPr lang="en-CA" dirty="0"/>
              <a:t>Arguments are the values that are passed to a function as inputs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838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D549-A9BA-59CA-9FA4-4C5DDA51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an empty array and pass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EB4FE-7A1E-8E0A-2325-ECE8350C2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4076700"/>
            <a:ext cx="10233140" cy="4114800"/>
          </a:xfrm>
        </p:spPr>
      </p:pic>
    </p:spTree>
    <p:extLst>
      <p:ext uri="{BB962C8B-B14F-4D97-AF65-F5344CB8AC3E}">
        <p14:creationId xmlns:p14="http://schemas.microsoft.com/office/powerpoint/2010/main" val="2867299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BEF1-72CF-84AF-35DF-A90E962F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Array.Empty</a:t>
            </a:r>
            <a:r>
              <a:rPr lang="en-CA" dirty="0"/>
              <a:t>&lt;T&gt;()?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FF42-319F-F008-4D8D-FFD8E580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can you say about this?</a:t>
            </a:r>
          </a:p>
          <a:p>
            <a:pPr marL="68580" indent="0">
              <a:buNone/>
            </a:pP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332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295F-5D78-A9C6-A048-7B41476F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Array.Empty</a:t>
            </a:r>
            <a:r>
              <a:rPr lang="en-CA" dirty="0"/>
              <a:t>&lt;T&gt;()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5F39-E589-5F76-4926-6D03E737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is a function invocation</a:t>
            </a:r>
          </a:p>
          <a:p>
            <a:r>
              <a:rPr lang="en-CA" dirty="0"/>
              <a:t>It is an expression</a:t>
            </a:r>
          </a:p>
          <a:p>
            <a:r>
              <a:rPr lang="en-CA" dirty="0"/>
              <a:t>It is a static method - because Array is a type</a:t>
            </a:r>
          </a:p>
          <a:p>
            <a:r>
              <a:rPr lang="en-CA" dirty="0"/>
              <a:t>It is public - because we can call it from a non-derived type other than array</a:t>
            </a:r>
          </a:p>
          <a:p>
            <a:r>
              <a:rPr lang="en-CA" dirty="0"/>
              <a:t>It is not internal – because we can call it from another assembly</a:t>
            </a:r>
          </a:p>
          <a:p>
            <a:r>
              <a:rPr lang="en-CA" dirty="0"/>
              <a:t>It is generic – it takes a type parameter</a:t>
            </a:r>
          </a:p>
          <a:p>
            <a:r>
              <a:rPr lang="en-CA" dirty="0"/>
              <a:t>The expression has a type of “T[]”</a:t>
            </a:r>
          </a:p>
          <a:p>
            <a:r>
              <a:rPr lang="en-CA" dirty="0"/>
              <a:t>It returns a non-null value of run-time type of “T[]”</a:t>
            </a:r>
          </a:p>
        </p:txBody>
      </p:sp>
    </p:spTree>
    <p:extLst>
      <p:ext uri="{BB962C8B-B14F-4D97-AF65-F5344CB8AC3E}">
        <p14:creationId xmlns:p14="http://schemas.microsoft.com/office/powerpoint/2010/main" val="4112204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7094E-F0FE-4EC2-9511-5A411A2E1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0E1ADA3-256B-436F-BB84-15BF272B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4067" y="370330"/>
            <a:ext cx="8791981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DC7D3D-A4F6-4638-B02B-2DBB6C11F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05386" y="6331201"/>
            <a:ext cx="632390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C091E65-5627-4CC0-82AA-74A3C89D7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EBA57-EACD-EC64-5C65-121B237C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5386" y="1286512"/>
            <a:ext cx="6849345" cy="51566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Test Results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F88671-3591-E32D-033B-F5315D819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08" r="13237" b="1"/>
          <a:stretch/>
        </p:blipFill>
        <p:spPr>
          <a:xfrm>
            <a:off x="1308096" y="1286512"/>
            <a:ext cx="6890572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72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3609-E92D-07E3-455B-DE9DD446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Stub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A1063-ABC6-8E30-F4B1-737E201DC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3314700"/>
            <a:ext cx="6733226" cy="4876800"/>
          </a:xfrm>
        </p:spPr>
      </p:pic>
    </p:spTree>
    <p:extLst>
      <p:ext uri="{BB962C8B-B14F-4D97-AF65-F5344CB8AC3E}">
        <p14:creationId xmlns:p14="http://schemas.microsoft.com/office/powerpoint/2010/main" val="247981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0429-2461-9906-FD73-1481F3B0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57C13-E4EB-6498-7F40-8E09119A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Convert letters in every line of text using the Rot13 Cipher</a:t>
            </a:r>
          </a:p>
          <a:p>
            <a:r>
              <a:rPr lang="en-CA" dirty="0"/>
              <a:t>Support different offsets that are set on the command-line</a:t>
            </a:r>
          </a:p>
          <a:p>
            <a:r>
              <a:rPr lang="en-CA" dirty="0"/>
              <a:t>Check an environment variable for the offset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594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7984671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F05091-A8AA-3CEE-3590-42573693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5843016"/>
            <a:ext cx="14950440" cy="22357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8400" b="1" cap="all"/>
              <a:t>Run the Program from IDE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3CFA9D2-3F2B-6D2B-19DD-210859718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3773" y="1257135"/>
            <a:ext cx="9480452" cy="419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9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" y="384810"/>
            <a:ext cx="17556480" cy="9547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88452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22D8AB-B5F9-DE7C-5DD9-F25497B1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09360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8400" b="1" cap="all"/>
              <a:t>Problem: Test now Hangs!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A0B1CF-69B4-B709-9163-F49E1DC59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741" y="1111758"/>
            <a:ext cx="10590517" cy="49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55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F778-5887-4819-340F-290E4893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 is waiting for standard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0357-A9A7-EBF2-32E7-5E6F2CD2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Tests provide no console</a:t>
            </a:r>
          </a:p>
        </p:txBody>
      </p:sp>
    </p:spTree>
    <p:extLst>
      <p:ext uri="{BB962C8B-B14F-4D97-AF65-F5344CB8AC3E}">
        <p14:creationId xmlns:p14="http://schemas.microsoft.com/office/powerpoint/2010/main" val="573926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0237-F2AA-E0AF-E6FF-9FAED7EE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test standard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B4AA-415F-BB01-33EB-012BE4F2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https://stackoverflow.com/questions/13601175/imitate-the-standard-input-in-tests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2114C-E23A-20AA-5102-F895DF244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4305300"/>
            <a:ext cx="6049357" cy="47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97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FE8C-A744-13EA-B0FF-12D553BD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</a:t>
            </a:r>
            <a:r>
              <a:rPr lang="en-CA" dirty="0" err="1"/>
              <a:t>Console.SetIn</a:t>
            </a:r>
            <a:r>
              <a:rPr lang="en-CA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877A6-D37D-0B95-D987-992AB8977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3771900"/>
            <a:ext cx="8473167" cy="3962400"/>
          </a:xfrm>
        </p:spPr>
      </p:pic>
    </p:spTree>
    <p:extLst>
      <p:ext uri="{BB962C8B-B14F-4D97-AF65-F5344CB8AC3E}">
        <p14:creationId xmlns:p14="http://schemas.microsoft.com/office/powerpoint/2010/main" val="444920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F12B-0A61-F800-462A-B97FC17A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now Passes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811857-1F63-AC8F-AC5F-C3E7BFC3F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200" y="3162300"/>
            <a:ext cx="5486400" cy="5125981"/>
          </a:xfrm>
        </p:spPr>
      </p:pic>
    </p:spTree>
    <p:extLst>
      <p:ext uri="{BB962C8B-B14F-4D97-AF65-F5344CB8AC3E}">
        <p14:creationId xmlns:p14="http://schemas.microsoft.com/office/powerpoint/2010/main" val="3705081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4FB4-7936-8E56-8AF5-645C42C4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very subtle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D708A-4632-9062-F679-31F549C78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did the answer have a “try” and “finally”?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3E9FC-46DC-6105-F71F-ABBACAD3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229100"/>
            <a:ext cx="6049357" cy="47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09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D033-9462-C795-11F7-971FE7C5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 / Finally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3D1C-2C4A-CD5F-1136-AF0021A8B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we leave the try block always call the finally block </a:t>
            </a:r>
          </a:p>
          <a:p>
            <a:r>
              <a:rPr lang="en-CA" dirty="0"/>
              <a:t>No matter how we leave that block of code </a:t>
            </a:r>
          </a:p>
          <a:p>
            <a:r>
              <a:rPr lang="en-CA" dirty="0"/>
              <a:t>For example could be a return statement or an exception</a:t>
            </a:r>
          </a:p>
          <a:p>
            <a:r>
              <a:rPr lang="en-CA" dirty="0"/>
              <a:t>Useful to make sure a clean-up always happens</a:t>
            </a:r>
          </a:p>
          <a:p>
            <a:r>
              <a:rPr lang="en-CA" dirty="0"/>
              <a:t>We will come back to this later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8314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61CC-B9A7-D093-8BF6-F45970EC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not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AC69-30A4-BB67-C476-6D7B6B50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Imagine running multiple tests</a:t>
            </a:r>
          </a:p>
          <a:p>
            <a:r>
              <a:rPr lang="en-CA" dirty="0"/>
              <a:t>If you leave a failing test the standard input might not be restored</a:t>
            </a:r>
          </a:p>
          <a:p>
            <a:r>
              <a:rPr lang="en-CA" dirty="0"/>
              <a:t>For our immediate purposes: not important</a:t>
            </a:r>
          </a:p>
        </p:txBody>
      </p:sp>
    </p:spTree>
    <p:extLst>
      <p:ext uri="{BB962C8B-B14F-4D97-AF65-F5344CB8AC3E}">
        <p14:creationId xmlns:p14="http://schemas.microsoft.com/office/powerpoint/2010/main" val="1650911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88FB-CA64-C30E-13CC-62C929E5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Now let’s implement Rot13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CFED6-5A36-CAEA-A26D-7AF621C60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011" y="3955542"/>
            <a:ext cx="13183189" cy="3386206"/>
          </a:xfrm>
        </p:spPr>
      </p:pic>
    </p:spTree>
    <p:extLst>
      <p:ext uri="{BB962C8B-B14F-4D97-AF65-F5344CB8AC3E}">
        <p14:creationId xmlns:p14="http://schemas.microsoft.com/office/powerpoint/2010/main" val="422449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BA2FCA-0489-25A5-C7F5-54E6CCB2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Console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93822B-2F01-0AD8-09F4-DCC515F6B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3519" y="3161888"/>
            <a:ext cx="8411749" cy="5906324"/>
          </a:xfrm>
        </p:spPr>
      </p:pic>
    </p:spTree>
    <p:extLst>
      <p:ext uri="{BB962C8B-B14F-4D97-AF65-F5344CB8AC3E}">
        <p14:creationId xmlns:p14="http://schemas.microsoft.com/office/powerpoint/2010/main" val="3401388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7010-74BC-80EC-1A62-D6E49273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we had a Rot13 function for char?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A4AE1-7C35-02EF-9C67-B5A7E5044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4229100"/>
            <a:ext cx="14080236" cy="2206749"/>
          </a:xfrm>
        </p:spPr>
      </p:pic>
    </p:spTree>
    <p:extLst>
      <p:ext uri="{BB962C8B-B14F-4D97-AF65-F5344CB8AC3E}">
        <p14:creationId xmlns:p14="http://schemas.microsoft.com/office/powerpoint/2010/main" val="346221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D64-EABB-4AC5-F5AA-21FC0904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Long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4539F-A56A-CED4-39C0-CF514928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954" y="3771900"/>
            <a:ext cx="9842091" cy="3962400"/>
          </a:xfrm>
        </p:spPr>
      </p:pic>
    </p:spTree>
    <p:extLst>
      <p:ext uri="{BB962C8B-B14F-4D97-AF65-F5344CB8AC3E}">
        <p14:creationId xmlns:p14="http://schemas.microsoft.com/office/powerpoint/2010/main" val="2969300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B44D-D9FF-A842-774A-115F453F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Automated Refactoring Suggestion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2A15C-B011-C88B-895A-2F6B77766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4229100"/>
            <a:ext cx="11225149" cy="2895600"/>
          </a:xfrm>
        </p:spPr>
      </p:pic>
    </p:spTree>
    <p:extLst>
      <p:ext uri="{BB962C8B-B14F-4D97-AF65-F5344CB8AC3E}">
        <p14:creationId xmlns:p14="http://schemas.microsoft.com/office/powerpoint/2010/main" val="730624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7DE4-BC75-C6F1-C198-54E907F1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Refactoring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B7225-B7BE-4C01-DC64-09756DEA8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614" y="4229100"/>
            <a:ext cx="13058771" cy="2743200"/>
          </a:xfrm>
        </p:spPr>
      </p:pic>
    </p:spTree>
    <p:extLst>
      <p:ext uri="{BB962C8B-B14F-4D97-AF65-F5344CB8AC3E}">
        <p14:creationId xmlns:p14="http://schemas.microsoft.com/office/powerpoint/2010/main" val="2783269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F7F5-D6EF-E4B9-45EF-E290BA12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Refactoring Suggestion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C8DA4-E626-7AC0-034A-D312B852F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3619500"/>
            <a:ext cx="9529656" cy="3276600"/>
          </a:xfrm>
        </p:spPr>
      </p:pic>
    </p:spTree>
    <p:extLst>
      <p:ext uri="{BB962C8B-B14F-4D97-AF65-F5344CB8AC3E}">
        <p14:creationId xmlns:p14="http://schemas.microsoft.com/office/powerpoint/2010/main" val="2441848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7507-4B8C-B5C2-5241-B2A1EB9A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Automated Refactoring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648BE-DB4C-40E3-10B2-902AB0D87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0" y="4305300"/>
            <a:ext cx="10236196" cy="2590800"/>
          </a:xfrm>
        </p:spPr>
      </p:pic>
    </p:spTree>
    <p:extLst>
      <p:ext uri="{BB962C8B-B14F-4D97-AF65-F5344CB8AC3E}">
        <p14:creationId xmlns:p14="http://schemas.microsoft.com/office/powerpoint/2010/main" val="3065859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6189-77C3-98F8-C350-BE56C25E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 Shorter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06062-434C-8FA4-DBEF-D39347D31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625" y="3936964"/>
            <a:ext cx="13830750" cy="2133600"/>
          </a:xfrm>
        </p:spPr>
      </p:pic>
    </p:spTree>
    <p:extLst>
      <p:ext uri="{BB962C8B-B14F-4D97-AF65-F5344CB8AC3E}">
        <p14:creationId xmlns:p14="http://schemas.microsoft.com/office/powerpoint/2010/main" val="2034991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98C7-B574-2F79-F889-5694492E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Advantages of Short Form (LINQ)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7758-ADA6-51DF-E69D-7A0654AB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Less change of error</a:t>
            </a:r>
          </a:p>
          <a:p>
            <a:r>
              <a:rPr lang="en-CA" dirty="0"/>
              <a:t>More explicit about desired result</a:t>
            </a:r>
          </a:p>
          <a:p>
            <a:r>
              <a:rPr lang="en-CA" dirty="0"/>
              <a:t>Less explicit about technique</a:t>
            </a:r>
          </a:p>
        </p:txBody>
      </p:sp>
    </p:spTree>
    <p:extLst>
      <p:ext uri="{BB962C8B-B14F-4D97-AF65-F5344CB8AC3E}">
        <p14:creationId xmlns:p14="http://schemas.microsoft.com/office/powerpoint/2010/main" val="2135324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C275-3483-1824-8253-EC1FFE45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Could go another step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BDC3D-CBD9-D104-E0A7-CF6DF8650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4305300"/>
            <a:ext cx="13109611" cy="1828800"/>
          </a:xfrm>
        </p:spPr>
      </p:pic>
    </p:spTree>
    <p:extLst>
      <p:ext uri="{BB962C8B-B14F-4D97-AF65-F5344CB8AC3E}">
        <p14:creationId xmlns:p14="http://schemas.microsoft.com/office/powerpoint/2010/main" val="21363346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097E-78FD-D0AF-359E-F2B78BF7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Expression body form: implicit return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BCEDB-B40B-3D5D-AACE-B885339C1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4457700"/>
            <a:ext cx="9677395" cy="914400"/>
          </a:xfrm>
        </p:spPr>
      </p:pic>
    </p:spTree>
    <p:extLst>
      <p:ext uri="{BB962C8B-B14F-4D97-AF65-F5344CB8AC3E}">
        <p14:creationId xmlns:p14="http://schemas.microsoft.com/office/powerpoint/2010/main" val="230260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E8D2-E741-4E62-5BB9-7B1CF549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 Folder per Project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0353-BDA4-2899-4C08-183A5E20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Solution in the upper level</a:t>
            </a:r>
          </a:p>
          <a:p>
            <a:r>
              <a:rPr lang="en-CA" dirty="0"/>
              <a:t>Starting with the console project</a:t>
            </a:r>
          </a:p>
          <a:p>
            <a:r>
              <a:rPr lang="en-CA" dirty="0"/>
              <a:t>We will add unit tests and shared code after</a:t>
            </a:r>
          </a:p>
        </p:txBody>
      </p:sp>
    </p:spTree>
    <p:extLst>
      <p:ext uri="{BB962C8B-B14F-4D97-AF65-F5344CB8AC3E}">
        <p14:creationId xmlns:p14="http://schemas.microsoft.com/office/powerpoint/2010/main" val="12805650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61F4-0034-98EA-2DCE-E781F764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Now a new suggestion appears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78460-B7AE-DAAB-403B-632382227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711" y="4213861"/>
            <a:ext cx="10670578" cy="3124200"/>
          </a:xfrm>
        </p:spPr>
      </p:pic>
    </p:spTree>
    <p:extLst>
      <p:ext uri="{BB962C8B-B14F-4D97-AF65-F5344CB8AC3E}">
        <p14:creationId xmlns:p14="http://schemas.microsoft.com/office/powerpoint/2010/main" val="32267675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07C8-7B50-9DEE-7C66-D12D5EF4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Target-Typed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0873-962A-9AEF-91CC-2676F846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Types of the new expression can be inferred in some cases</a:t>
            </a:r>
          </a:p>
          <a:p>
            <a:r>
              <a:rPr lang="en-CA" dirty="0"/>
              <a:t>Called a </a:t>
            </a:r>
            <a:r>
              <a:rPr lang="en-CA" dirty="0">
                <a:hlinkClick r:id="rId2"/>
              </a:rPr>
              <a:t>target-typed new</a:t>
            </a:r>
            <a:endParaRPr lang="en-CA" dirty="0"/>
          </a:p>
          <a:p>
            <a:r>
              <a:rPr lang="en-CA" dirty="0"/>
              <a:t>Available in C# 9 and beyond</a:t>
            </a:r>
          </a:p>
          <a:p>
            <a:r>
              <a:rPr lang="en-CA" dirty="0"/>
              <a:t>I find it very convenient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2614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BF7C-2ABC-39EA-0CCE-91E1E3C7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Side by Side: You Decide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303301-12A6-52B3-E2DD-31A2E57CF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0" y="3924300"/>
            <a:ext cx="10994892" cy="4810265"/>
          </a:xfrm>
        </p:spPr>
      </p:pic>
    </p:spTree>
    <p:extLst>
      <p:ext uri="{BB962C8B-B14F-4D97-AF65-F5344CB8AC3E}">
        <p14:creationId xmlns:p14="http://schemas.microsoft.com/office/powerpoint/2010/main" val="638478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C9BB-539C-E7E2-0264-6E8C6B20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Possible implementation of Rot13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2F5AE-C13C-FC91-FDA7-7641B00A5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3086100"/>
            <a:ext cx="7078063" cy="5725324"/>
          </a:xfrm>
        </p:spPr>
      </p:pic>
    </p:spTree>
    <p:extLst>
      <p:ext uri="{BB962C8B-B14F-4D97-AF65-F5344CB8AC3E}">
        <p14:creationId xmlns:p14="http://schemas.microsoft.com/office/powerpoint/2010/main" val="27922738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445A-02A5-6034-6EA2-09CBABCE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Test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094E1-FD9A-A65C-752B-E9F7550C3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3751791"/>
            <a:ext cx="9622786" cy="3586270"/>
          </a:xfrm>
        </p:spPr>
      </p:pic>
    </p:spTree>
    <p:extLst>
      <p:ext uri="{BB962C8B-B14F-4D97-AF65-F5344CB8AC3E}">
        <p14:creationId xmlns:p14="http://schemas.microsoft.com/office/powerpoint/2010/main" val="14045812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CEC3-CB14-DED6-76BE-11EB4602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Example from Wikipedia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63D38-DCB7-4C23-133C-C381FEEF3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0" y="4152900"/>
            <a:ext cx="6223815" cy="2766141"/>
          </a:xfrm>
        </p:spPr>
      </p:pic>
    </p:spTree>
    <p:extLst>
      <p:ext uri="{BB962C8B-B14F-4D97-AF65-F5344CB8AC3E}">
        <p14:creationId xmlns:p14="http://schemas.microsoft.com/office/powerpoint/2010/main" val="35330327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FCBE-5DB7-2CC0-3E69-3A98DA97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 in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38300A-AF8F-D58E-5F4E-AB4F25733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450" y="5105400"/>
            <a:ext cx="10089100" cy="2232661"/>
          </a:xfrm>
        </p:spPr>
      </p:pic>
    </p:spTree>
    <p:extLst>
      <p:ext uri="{BB962C8B-B14F-4D97-AF65-F5344CB8AC3E}">
        <p14:creationId xmlns:p14="http://schemas.microsoft.com/office/powerpoint/2010/main" val="3920972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2EED-DDEE-A8BB-30DF-BFD0CB62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Failed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13EBD-1F98-16E2-6A6C-68F0C3E27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0074" y="3533414"/>
            <a:ext cx="5658640" cy="5163271"/>
          </a:xfrm>
        </p:spPr>
      </p:pic>
    </p:spTree>
    <p:extLst>
      <p:ext uri="{BB962C8B-B14F-4D97-AF65-F5344CB8AC3E}">
        <p14:creationId xmlns:p14="http://schemas.microsoft.com/office/powerpoint/2010/main" val="499096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42AB-F8EB-429B-855D-B7F4CB30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 try debugging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B410F-513C-757C-06AE-3E581D9E2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469" y="4247889"/>
            <a:ext cx="5191850" cy="3734321"/>
          </a:xfrm>
        </p:spPr>
      </p:pic>
    </p:spTree>
    <p:extLst>
      <p:ext uri="{BB962C8B-B14F-4D97-AF65-F5344CB8AC3E}">
        <p14:creationId xmlns:p14="http://schemas.microsoft.com/office/powerpoint/2010/main" val="4898312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BA3C-3431-7384-E03F-ACD4D534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can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728F-D2F9-C58C-5CBF-3236F98C0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Either my test </a:t>
            </a:r>
          </a:p>
          <a:p>
            <a:r>
              <a:rPr lang="en-CA" dirty="0"/>
              <a:t>Or my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5087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E822-7F5A-F901-D6F9-FD74A3EA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Choose the .NET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9039E-2040-0BCF-3316-D16422D13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335" y="3161888"/>
            <a:ext cx="8364117" cy="5906324"/>
          </a:xfrm>
        </p:spPr>
      </p:pic>
    </p:spTree>
    <p:extLst>
      <p:ext uri="{BB962C8B-B14F-4D97-AF65-F5344CB8AC3E}">
        <p14:creationId xmlns:p14="http://schemas.microsoft.com/office/powerpoint/2010/main" val="15731287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2461-9F84-956B-3EA3-FF1B68A0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this case … was my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3FCBE-5A8D-83EC-1FC5-D18B9A544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4282440"/>
            <a:ext cx="10390912" cy="2286000"/>
          </a:xfrm>
        </p:spPr>
      </p:pic>
    </p:spTree>
    <p:extLst>
      <p:ext uri="{BB962C8B-B14F-4D97-AF65-F5344CB8AC3E}">
        <p14:creationId xmlns:p14="http://schemas.microsoft.com/office/powerpoint/2010/main" val="36068497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9CBF-C417-8C66-C77A-35740ED4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all the 	squiggles?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6654D-092A-47C2-830E-73B8BD29F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3848100"/>
            <a:ext cx="12459438" cy="2438400"/>
          </a:xfrm>
        </p:spPr>
      </p:pic>
    </p:spTree>
    <p:extLst>
      <p:ext uri="{BB962C8B-B14F-4D97-AF65-F5344CB8AC3E}">
        <p14:creationId xmlns:p14="http://schemas.microsoft.com/office/powerpoint/2010/main" val="1426134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583D-E3F7-8362-CA0E-8BE0C441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Suggested Refactoring Constraint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906BE-7440-15D9-BF1B-FDFDF3245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3162300"/>
            <a:ext cx="11796486" cy="4667444"/>
          </a:xfrm>
        </p:spPr>
      </p:pic>
    </p:spTree>
    <p:extLst>
      <p:ext uri="{BB962C8B-B14F-4D97-AF65-F5344CB8AC3E}">
        <p14:creationId xmlns:p14="http://schemas.microsoft.com/office/powerpoint/2010/main" val="33993379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A2BD-C6AD-BB14-C185-9C5297D9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Apply Refactoring to Document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A9645-ED30-608C-62CD-4AA110BCD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390900"/>
            <a:ext cx="647053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299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93D8-4C30-857C-3365-A859E4AE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 choose your preference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55B2-8827-B1AD-3911-DAECABA9E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Currently I find the “classic model” easier to read</a:t>
            </a:r>
          </a:p>
          <a:p>
            <a:r>
              <a:rPr lang="en-CA" dirty="0"/>
              <a:t>But squiggles are distracting</a:t>
            </a:r>
          </a:p>
          <a:p>
            <a:r>
              <a:rPr lang="en-CA" dirty="0"/>
              <a:t>And the constraint model is now recommended</a:t>
            </a:r>
          </a:p>
          <a:p>
            <a:r>
              <a:rPr lang="en-CA" dirty="0"/>
              <a:t>Lesson: things seem strange until you become accustomed to them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3759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F6ED-A22E-9B44-4569-20644197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30F8-92AA-F2F9-79EC-AE79328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don’t need to have “Rot13.Program.” everywhere</a:t>
            </a:r>
          </a:p>
          <a:p>
            <a:r>
              <a:rPr lang="en-CA" dirty="0"/>
              <a:t>It is because we haven’t included the namespace</a:t>
            </a:r>
          </a:p>
          <a:p>
            <a:r>
              <a:rPr lang="en-CA" dirty="0"/>
              <a:t>Try adding a </a:t>
            </a:r>
            <a:r>
              <a:rPr lang="en-CA" dirty="0">
                <a:hlinkClick r:id="rId2"/>
              </a:rPr>
              <a:t>using directive</a:t>
            </a:r>
            <a:r>
              <a:rPr lang="en-CA" dirty="0"/>
              <a:t> (read-up on this)</a:t>
            </a:r>
          </a:p>
          <a:p>
            <a:r>
              <a:rPr lang="en-CA" dirty="0"/>
              <a:t>We can now use “Program.”</a:t>
            </a:r>
          </a:p>
        </p:txBody>
      </p:sp>
    </p:spTree>
    <p:extLst>
      <p:ext uri="{BB962C8B-B14F-4D97-AF65-F5344CB8AC3E}">
        <p14:creationId xmlns:p14="http://schemas.microsoft.com/office/powerpoint/2010/main" val="574474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B56-9589-59B8-10EC-8415BA1E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Isn’t this better?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DB374D-053B-8222-C15B-6500C5989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800" y="3507757"/>
            <a:ext cx="5401429" cy="517279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39E6C-2CB7-6DDD-9409-419530B50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596048"/>
            <a:ext cx="647053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413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59AE-BA67-74F1-ADCF-303F3859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5B52-EB39-D473-E636-8B18CE0C1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simplify further with the </a:t>
            </a:r>
            <a:r>
              <a:rPr lang="en-CA" dirty="0">
                <a:hlinkClick r:id="rId2"/>
              </a:rPr>
              <a:t>“using static” directive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93CA9-329B-4EA3-2519-AA4A28EDB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914900"/>
            <a:ext cx="11607301" cy="22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841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F3F5-32DB-7CEB-582E-79F9B1E4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After Automated Refactoring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29149-B040-8431-A7BE-F8CDBD6D4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3162300"/>
            <a:ext cx="5506218" cy="5572903"/>
          </a:xfrm>
        </p:spPr>
      </p:pic>
    </p:spTree>
    <p:extLst>
      <p:ext uri="{BB962C8B-B14F-4D97-AF65-F5344CB8AC3E}">
        <p14:creationId xmlns:p14="http://schemas.microsoft.com/office/powerpoint/2010/main" val="36455184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2D99-8465-15E9-374A-252F844C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Wait … why still Program.Rot13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AA5F-5559-253C-D212-4CBBC348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Because “Rot13” alone is ambiguous (namespace or function?)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7F5E4-2E3E-131C-FCD2-A11BAF50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076700"/>
            <a:ext cx="8389872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9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0D6B4E-56D8-65B1-636D-085164CF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>
                <a:solidFill>
                  <a:srgbClr val="FFFFFF"/>
                </a:solidFill>
              </a:rPr>
              <a:t>Generated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692871-00C1-C992-B9C3-42880F087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395" y="1092708"/>
            <a:ext cx="9881778" cy="45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59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11D5-9EF2-B30B-875C-F52F82CB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0302-2C6C-39DF-4163-DBE3A77A2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Simplify as much as you can but there are limits</a:t>
            </a:r>
          </a:p>
          <a:p>
            <a:r>
              <a:rPr lang="en-CA" dirty="0"/>
              <a:t>Compilers cannot guess what you meant if there is ambiguity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54852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CC30-82FA-C0A9-17D7-4BA8D89D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we want to read from a file?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C69F5-9552-34CC-D952-5B76162E3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3971761"/>
            <a:ext cx="12030203" cy="2924339"/>
          </a:xfrm>
        </p:spPr>
      </p:pic>
    </p:spTree>
    <p:extLst>
      <p:ext uri="{BB962C8B-B14F-4D97-AF65-F5344CB8AC3E}">
        <p14:creationId xmlns:p14="http://schemas.microsoft.com/office/powerpoint/2010/main" val="23835272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2170-8A7F-A00D-D612-DA2E366F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Command Line Arguments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EA3C65-AC2C-E5B7-F0D3-CAAB8FE63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3771900"/>
            <a:ext cx="13539862" cy="3947161"/>
          </a:xfrm>
        </p:spPr>
      </p:pic>
    </p:spTree>
    <p:extLst>
      <p:ext uri="{BB962C8B-B14F-4D97-AF65-F5344CB8AC3E}">
        <p14:creationId xmlns:p14="http://schemas.microsoft.com/office/powerpoint/2010/main" val="7361887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F192-EF71-7B4B-A143-1DBF209D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Testing of Command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A5039-921C-BC4B-8FDD-A8F8CB400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4000500"/>
            <a:ext cx="12505496" cy="2971800"/>
          </a:xfrm>
        </p:spPr>
      </p:pic>
    </p:spTree>
    <p:extLst>
      <p:ext uri="{BB962C8B-B14F-4D97-AF65-F5344CB8AC3E}">
        <p14:creationId xmlns:p14="http://schemas.microsoft.com/office/powerpoint/2010/main" val="37722215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953B-3D6E-65D5-5B95-2363D366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Launches the Debug Profiles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F7273F-3EB7-8999-286A-46DFFBE17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799" y="2948940"/>
            <a:ext cx="8759643" cy="5775960"/>
          </a:xfrm>
        </p:spPr>
      </p:pic>
    </p:spTree>
    <p:extLst>
      <p:ext uri="{BB962C8B-B14F-4D97-AF65-F5344CB8AC3E}">
        <p14:creationId xmlns:p14="http://schemas.microsoft.com/office/powerpoint/2010/main" val="29420651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2DBC-0F48-33C8-4C7F-47EA871A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the Command Line Argument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E29472-03D2-04A2-649A-62EDF04FD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599" y="3690599"/>
            <a:ext cx="7449590" cy="4848902"/>
          </a:xfrm>
        </p:spPr>
      </p:pic>
    </p:spTree>
    <p:extLst>
      <p:ext uri="{BB962C8B-B14F-4D97-AF65-F5344CB8AC3E}">
        <p14:creationId xmlns:p14="http://schemas.microsoft.com/office/powerpoint/2010/main" val="32772028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616C5-BB5E-029D-FF21-6D60BCB6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900" b="1" cap="all">
                <a:solidFill>
                  <a:srgbClr val="FFFFFF"/>
                </a:solidFill>
              </a:rPr>
              <a:t>Success! Gibberish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D509C-9BF4-E541-559E-2F8E0F953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8096" y="1344637"/>
            <a:ext cx="9068364" cy="75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888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391E-A4F7-B642-89FF-6045C409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from Command Prompt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5F312C-794C-382D-B49E-D7DB89B60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384" y="3086100"/>
            <a:ext cx="9782019" cy="6057900"/>
          </a:xfrm>
        </p:spPr>
      </p:pic>
    </p:spTree>
    <p:extLst>
      <p:ext uri="{BB962C8B-B14F-4D97-AF65-F5344CB8AC3E}">
        <p14:creationId xmlns:p14="http://schemas.microsoft.com/office/powerpoint/2010/main" val="18762910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7AA5-95B7-6518-CEC8-232C5CB6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 wrote a console app for Julius Caesar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DE6C3-E65F-440C-84C3-949EA1D79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3223261"/>
            <a:ext cx="12277218" cy="4114800"/>
          </a:xfrm>
        </p:spPr>
      </p:pic>
    </p:spTree>
    <p:extLst>
      <p:ext uri="{BB962C8B-B14F-4D97-AF65-F5344CB8AC3E}">
        <p14:creationId xmlns:p14="http://schemas.microsoft.com/office/powerpoint/2010/main" val="287514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3B49-B80D-059E-40EA-6403CA76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Right Click on Solution – Add New Project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333D3-EEA3-3ACC-E892-6BE1D7BA1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1485" y="3086100"/>
            <a:ext cx="5435817" cy="6057900"/>
          </a:xfrm>
        </p:spPr>
      </p:pic>
    </p:spTree>
    <p:extLst>
      <p:ext uri="{BB962C8B-B14F-4D97-AF65-F5344CB8AC3E}">
        <p14:creationId xmlns:p14="http://schemas.microsoft.com/office/powerpoint/2010/main" val="390458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ABB3-FB0A-4C15-B8A6-0FE732ED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new </a:t>
            </a:r>
            <a:r>
              <a:rPr lang="en-CA" dirty="0" err="1"/>
              <a:t>NUnit</a:t>
            </a:r>
            <a:r>
              <a:rPr lang="en-CA" dirty="0"/>
              <a:t> Test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D0BEA-93B3-BD18-57B8-D90A22020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809" y="3099966"/>
            <a:ext cx="8383170" cy="6030167"/>
          </a:xfrm>
        </p:spPr>
      </p:pic>
    </p:spTree>
    <p:extLst>
      <p:ext uri="{BB962C8B-B14F-4D97-AF65-F5344CB8AC3E}">
        <p14:creationId xmlns:p14="http://schemas.microsoft.com/office/powerpoint/2010/main" val="232181889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9606</TotalTime>
  <Words>824</Words>
  <Application>Microsoft Office PowerPoint</Application>
  <PresentationFormat>Custom</PresentationFormat>
  <Paragraphs>139</Paragraphs>
  <Slides>78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1" baseType="lpstr">
      <vt:lpstr>Corbel</vt:lpstr>
      <vt:lpstr>Calibri</vt:lpstr>
      <vt:lpstr>Base</vt:lpstr>
      <vt:lpstr>Console App</vt:lpstr>
      <vt:lpstr>Rot13 Example</vt:lpstr>
      <vt:lpstr>Program Requirements</vt:lpstr>
      <vt:lpstr>Create a Console Project</vt:lpstr>
      <vt:lpstr>One Folder per Project  </vt:lpstr>
      <vt:lpstr>Choose the .NET Framework</vt:lpstr>
      <vt:lpstr>Generated Code</vt:lpstr>
      <vt:lpstr>Right Click on Solution – Add New Project </vt:lpstr>
      <vt:lpstr>Create a new NUnit Test Project</vt:lpstr>
      <vt:lpstr>Name the Project</vt:lpstr>
      <vt:lpstr>Set the .NET Framework</vt:lpstr>
      <vt:lpstr>Generated Code</vt:lpstr>
      <vt:lpstr>We want to write a smoke test</vt:lpstr>
      <vt:lpstr>Make unit test class static</vt:lpstr>
      <vt:lpstr>What does the error say?</vt:lpstr>
      <vt:lpstr>Add Missing Project Reference</vt:lpstr>
      <vt:lpstr>New Problem</vt:lpstr>
      <vt:lpstr>What is Internal</vt:lpstr>
      <vt:lpstr>Make the Program class public</vt:lpstr>
      <vt:lpstr>Now Visibility Problem on Main</vt:lpstr>
      <vt:lpstr>Make class static and add public to main</vt:lpstr>
      <vt:lpstr>Why a static class?</vt:lpstr>
      <vt:lpstr>One last problem</vt:lpstr>
      <vt:lpstr>Parameters and Arguments</vt:lpstr>
      <vt:lpstr>Create an empty array and pass it</vt:lpstr>
      <vt:lpstr>What is Array.Empty&lt;T&gt;()?</vt:lpstr>
      <vt:lpstr>Array.Empty&lt;T&gt;() </vt:lpstr>
      <vt:lpstr>Test Results</vt:lpstr>
      <vt:lpstr>Create a Stub Implementation</vt:lpstr>
      <vt:lpstr>Run the Program from IDE</vt:lpstr>
      <vt:lpstr>Problem: Test now Hangs!</vt:lpstr>
      <vt:lpstr>It is waiting for standard input</vt:lpstr>
      <vt:lpstr>How to test standard input?</vt:lpstr>
      <vt:lpstr>Use Console.SetIn()</vt:lpstr>
      <vt:lpstr>Test now Passes</vt:lpstr>
      <vt:lpstr>A very subtle problem</vt:lpstr>
      <vt:lpstr>Try / Finally Statement</vt:lpstr>
      <vt:lpstr>If not …</vt:lpstr>
      <vt:lpstr>Now let’s implement Rot13</vt:lpstr>
      <vt:lpstr>What if we had a Rot13 function for char?</vt:lpstr>
      <vt:lpstr>Long Form</vt:lpstr>
      <vt:lpstr>Automated Refactoring Suggestion</vt:lpstr>
      <vt:lpstr>First Refactoring Result</vt:lpstr>
      <vt:lpstr>Next Refactoring Suggestion</vt:lpstr>
      <vt:lpstr>Final Automated Refactoring</vt:lpstr>
      <vt:lpstr>Even Shorter Form</vt:lpstr>
      <vt:lpstr>Advantages of Short Form (LINQ)</vt:lpstr>
      <vt:lpstr>Could go another step</vt:lpstr>
      <vt:lpstr>Expression body form: implicit return</vt:lpstr>
      <vt:lpstr>Now a new suggestion appears</vt:lpstr>
      <vt:lpstr>Target-Typed New</vt:lpstr>
      <vt:lpstr>Side by Side: You Decide</vt:lpstr>
      <vt:lpstr>Possible implementation of Rot13</vt:lpstr>
      <vt:lpstr>Let’s Test it</vt:lpstr>
      <vt:lpstr>Test Example from Wikipedia</vt:lpstr>
      <vt:lpstr>Try in Code</vt:lpstr>
      <vt:lpstr>Test Failed</vt:lpstr>
      <vt:lpstr>Can try debugging it</vt:lpstr>
      <vt:lpstr>Problem can be</vt:lpstr>
      <vt:lpstr>In this case … was my test</vt:lpstr>
      <vt:lpstr>Why all the  squiggles?</vt:lpstr>
      <vt:lpstr>Suggested Refactoring Constraint Model</vt:lpstr>
      <vt:lpstr>Apply Refactoring to Document</vt:lpstr>
      <vt:lpstr>Your choose your preference</vt:lpstr>
      <vt:lpstr>Using Directive</vt:lpstr>
      <vt:lpstr>Isn’t this better?</vt:lpstr>
      <vt:lpstr>Using static</vt:lpstr>
      <vt:lpstr>After Automated Refactoring</vt:lpstr>
      <vt:lpstr>Wait … why still Program.Rot13</vt:lpstr>
      <vt:lpstr>Moral</vt:lpstr>
      <vt:lpstr>What if we want to read from a file?</vt:lpstr>
      <vt:lpstr>Parsing Command Line Arguments</vt:lpstr>
      <vt:lpstr>Manual Testing of Command Line</vt:lpstr>
      <vt:lpstr>Launches the Debug Profiles Menu</vt:lpstr>
      <vt:lpstr>Set the Command Line Argument</vt:lpstr>
      <vt:lpstr>Success! Gibberish</vt:lpstr>
      <vt:lpstr>Testing from Command Prompt</vt:lpstr>
      <vt:lpstr>I wrote a console app for Julius Caesar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36</cp:revision>
  <dcterms:created xsi:type="dcterms:W3CDTF">2022-10-07T01:31:58Z</dcterms:created>
  <dcterms:modified xsi:type="dcterms:W3CDTF">2023-02-07T19:55:11Z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