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10" r:id="rId1"/>
  </p:sldMasterIdLst>
  <p:notesMasterIdLst>
    <p:notesMasterId r:id="rId30"/>
  </p:notesMasterIdLst>
  <p:sldIdLst>
    <p:sldId id="449" r:id="rId2"/>
    <p:sldId id="483" r:id="rId3"/>
    <p:sldId id="485" r:id="rId4"/>
    <p:sldId id="484" r:id="rId5"/>
    <p:sldId id="486" r:id="rId6"/>
    <p:sldId id="487" r:id="rId7"/>
    <p:sldId id="456" r:id="rId8"/>
    <p:sldId id="452" r:id="rId9"/>
    <p:sldId id="462" r:id="rId10"/>
    <p:sldId id="468" r:id="rId11"/>
    <p:sldId id="475" r:id="rId12"/>
    <p:sldId id="489" r:id="rId13"/>
    <p:sldId id="476" r:id="rId14"/>
    <p:sldId id="474" r:id="rId15"/>
    <p:sldId id="478" r:id="rId16"/>
    <p:sldId id="479" r:id="rId17"/>
    <p:sldId id="480" r:id="rId18"/>
    <p:sldId id="481" r:id="rId19"/>
    <p:sldId id="482" r:id="rId20"/>
    <p:sldId id="477" r:id="rId21"/>
    <p:sldId id="461" r:id="rId22"/>
    <p:sldId id="471" r:id="rId23"/>
    <p:sldId id="490" r:id="rId24"/>
    <p:sldId id="491" r:id="rId25"/>
    <p:sldId id="459" r:id="rId26"/>
    <p:sldId id="460" r:id="rId27"/>
    <p:sldId id="467" r:id="rId28"/>
    <p:sldId id="470" r:id="rId29"/>
  </p:sldIdLst>
  <p:sldSz cx="18288000" cy="10287000"/>
  <p:notesSz cx="18288000" cy="10287000"/>
  <p:embeddedFontLst>
    <p:embeddedFont>
      <p:font typeface="Calibri" panose="020F0502020204030204" pitchFamily="34" charset="0"/>
      <p:regular r:id="rId31"/>
      <p:bold r:id="rId32"/>
      <p:italic r:id="rId33"/>
      <p:boldItalic r:id="rId34"/>
    </p:embeddedFont>
    <p:embeddedFont>
      <p:font typeface="Corbel" panose="020B0503020204020204"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4746FF-F5DF-484F-9839-B35568B8D937}">
          <p14:sldIdLst>
            <p14:sldId id="449"/>
            <p14:sldId id="483"/>
            <p14:sldId id="485"/>
            <p14:sldId id="484"/>
            <p14:sldId id="486"/>
            <p14:sldId id="487"/>
            <p14:sldId id="456"/>
            <p14:sldId id="452"/>
            <p14:sldId id="462"/>
            <p14:sldId id="468"/>
            <p14:sldId id="475"/>
            <p14:sldId id="489"/>
            <p14:sldId id="476"/>
            <p14:sldId id="474"/>
            <p14:sldId id="478"/>
            <p14:sldId id="479"/>
            <p14:sldId id="480"/>
            <p14:sldId id="481"/>
            <p14:sldId id="482"/>
          </p14:sldIdLst>
        </p14:section>
        <p14:section name="Other section" id="{941EE439-63A7-462F-9A7A-DAF078236FA8}">
          <p14:sldIdLst>
            <p14:sldId id="477"/>
            <p14:sldId id="461"/>
            <p14:sldId id="471"/>
            <p14:sldId id="490"/>
            <p14:sldId id="491"/>
          </p14:sldIdLst>
        </p14:section>
        <p14:section name="Reading and Writing Data" id="{E1045621-F215-4D19-A88C-4D5ADC92CCB7}">
          <p14:sldIdLst/>
        </p14:section>
        <p14:section name="Cross Cutting Concerns" id="{30CD9BDA-3A7C-4A5E-B05B-9A43811C45CD}">
          <p14:sldIdLst>
            <p14:sldId id="459"/>
            <p14:sldId id="460"/>
            <p14:sldId id="467"/>
            <p14:sldId id="470"/>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AF"/>
    <a:srgbClr val="E1A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86441" autoAdjust="0"/>
  </p:normalViewPr>
  <p:slideViewPr>
    <p:cSldViewPr>
      <p:cViewPr varScale="1">
        <p:scale>
          <a:sx n="81" d="100"/>
          <a:sy n="81" d="100"/>
        </p:scale>
        <p:origin x="132" y="24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2DA29-FF37-40FE-81B8-4943222E4E02}" type="doc">
      <dgm:prSet loTypeId="urn:microsoft.com/office/officeart/2005/8/layout/cycle5" loCatId="cycle" qsTypeId="urn:microsoft.com/office/officeart/2005/8/quickstyle/simple1" qsCatId="simple" csTypeId="urn:microsoft.com/office/officeart/2005/8/colors/accent1_2" csCatId="accent1"/>
      <dgm:spPr/>
      <dgm:t>
        <a:bodyPr/>
        <a:lstStyle/>
        <a:p>
          <a:endParaRPr lang="en-US"/>
        </a:p>
      </dgm:t>
    </dgm:pt>
    <dgm:pt modelId="{7295A6CF-A895-48DC-98D5-A2A92E07E09C}">
      <dgm:prSet/>
      <dgm:spPr/>
      <dgm:t>
        <a:bodyPr/>
        <a:lstStyle/>
        <a:p>
          <a:r>
            <a:rPr lang="en-CA"/>
            <a:t>Each part of a program should have a single well-defined responsibility</a:t>
          </a:r>
          <a:endParaRPr lang="en-US"/>
        </a:p>
      </dgm:t>
    </dgm:pt>
    <dgm:pt modelId="{08A09911-486A-4B89-830E-CB495F6019F7}" type="parTrans" cxnId="{E51E1CAE-3EBA-4471-BE40-572410AE4C58}">
      <dgm:prSet/>
      <dgm:spPr/>
      <dgm:t>
        <a:bodyPr/>
        <a:lstStyle/>
        <a:p>
          <a:endParaRPr lang="en-US"/>
        </a:p>
      </dgm:t>
    </dgm:pt>
    <dgm:pt modelId="{BBBF84EB-1F3A-4577-BD96-F204D5E62EB6}" type="sibTrans" cxnId="{E51E1CAE-3EBA-4471-BE40-572410AE4C58}">
      <dgm:prSet/>
      <dgm:spPr/>
      <dgm:t>
        <a:bodyPr/>
        <a:lstStyle/>
        <a:p>
          <a:endParaRPr lang="en-US"/>
        </a:p>
      </dgm:t>
    </dgm:pt>
    <dgm:pt modelId="{3B0D54BE-3CC0-4AF7-85EC-393AA3FF4988}">
      <dgm:prSet/>
      <dgm:spPr/>
      <dgm:t>
        <a:bodyPr/>
        <a:lstStyle/>
        <a:p>
          <a:r>
            <a:rPr lang="en-CA"/>
            <a:t>Each responsibility of the program should be a in single well-defined area </a:t>
          </a:r>
          <a:endParaRPr lang="en-US"/>
        </a:p>
      </dgm:t>
    </dgm:pt>
    <dgm:pt modelId="{9A21100A-6111-465B-8D70-F57429743A3B}" type="parTrans" cxnId="{9A2DB3B3-F0F5-4160-BD32-9EB9C8282B78}">
      <dgm:prSet/>
      <dgm:spPr/>
      <dgm:t>
        <a:bodyPr/>
        <a:lstStyle/>
        <a:p>
          <a:endParaRPr lang="en-US"/>
        </a:p>
      </dgm:t>
    </dgm:pt>
    <dgm:pt modelId="{4C07133E-23D7-41EC-A627-359F15095C29}" type="sibTrans" cxnId="{9A2DB3B3-F0F5-4160-BD32-9EB9C8282B78}">
      <dgm:prSet/>
      <dgm:spPr/>
      <dgm:t>
        <a:bodyPr/>
        <a:lstStyle/>
        <a:p>
          <a:endParaRPr lang="en-US"/>
        </a:p>
      </dgm:t>
    </dgm:pt>
    <dgm:pt modelId="{0D952424-C625-4A70-B7A3-B88E5B832ACE}" type="pres">
      <dgm:prSet presAssocID="{1C82DA29-FF37-40FE-81B8-4943222E4E02}" presName="cycle" presStyleCnt="0">
        <dgm:presLayoutVars>
          <dgm:dir/>
          <dgm:resizeHandles val="exact"/>
        </dgm:presLayoutVars>
      </dgm:prSet>
      <dgm:spPr/>
    </dgm:pt>
    <dgm:pt modelId="{40694FA4-3479-4F87-8C2E-DAF82F33F4DA}" type="pres">
      <dgm:prSet presAssocID="{7295A6CF-A895-48DC-98D5-A2A92E07E09C}" presName="node" presStyleLbl="node1" presStyleIdx="0" presStyleCnt="2">
        <dgm:presLayoutVars>
          <dgm:bulletEnabled val="1"/>
        </dgm:presLayoutVars>
      </dgm:prSet>
      <dgm:spPr/>
    </dgm:pt>
    <dgm:pt modelId="{075AE83B-791C-4E96-B72C-78E85B60063B}" type="pres">
      <dgm:prSet presAssocID="{7295A6CF-A895-48DC-98D5-A2A92E07E09C}" presName="spNode" presStyleCnt="0"/>
      <dgm:spPr/>
    </dgm:pt>
    <dgm:pt modelId="{61049BAF-D268-4796-B2B5-412702966BEB}" type="pres">
      <dgm:prSet presAssocID="{BBBF84EB-1F3A-4577-BD96-F204D5E62EB6}" presName="sibTrans" presStyleLbl="sibTrans1D1" presStyleIdx="0" presStyleCnt="2"/>
      <dgm:spPr/>
    </dgm:pt>
    <dgm:pt modelId="{EBA7D375-346B-4FBF-BBEE-B6340F27F408}" type="pres">
      <dgm:prSet presAssocID="{3B0D54BE-3CC0-4AF7-85EC-393AA3FF4988}" presName="node" presStyleLbl="node1" presStyleIdx="1" presStyleCnt="2">
        <dgm:presLayoutVars>
          <dgm:bulletEnabled val="1"/>
        </dgm:presLayoutVars>
      </dgm:prSet>
      <dgm:spPr/>
    </dgm:pt>
    <dgm:pt modelId="{8CA3BDDE-811A-48DF-A62E-C7903C2A21E0}" type="pres">
      <dgm:prSet presAssocID="{3B0D54BE-3CC0-4AF7-85EC-393AA3FF4988}" presName="spNode" presStyleCnt="0"/>
      <dgm:spPr/>
    </dgm:pt>
    <dgm:pt modelId="{D1701047-8787-4C1D-8B45-0B19D3318A34}" type="pres">
      <dgm:prSet presAssocID="{4C07133E-23D7-41EC-A627-359F15095C29}" presName="sibTrans" presStyleLbl="sibTrans1D1" presStyleIdx="1" presStyleCnt="2"/>
      <dgm:spPr/>
    </dgm:pt>
  </dgm:ptLst>
  <dgm:cxnLst>
    <dgm:cxn modelId="{E1649B23-F462-4435-BEB9-4BA25B963015}" type="presOf" srcId="{7295A6CF-A895-48DC-98D5-A2A92E07E09C}" destId="{40694FA4-3479-4F87-8C2E-DAF82F33F4DA}" srcOrd="0" destOrd="0" presId="urn:microsoft.com/office/officeart/2005/8/layout/cycle5"/>
    <dgm:cxn modelId="{E01E7E5E-AF23-458A-8041-A1F9BD5DC258}" type="presOf" srcId="{4C07133E-23D7-41EC-A627-359F15095C29}" destId="{D1701047-8787-4C1D-8B45-0B19D3318A34}" srcOrd="0" destOrd="0" presId="urn:microsoft.com/office/officeart/2005/8/layout/cycle5"/>
    <dgm:cxn modelId="{E51E1CAE-3EBA-4471-BE40-572410AE4C58}" srcId="{1C82DA29-FF37-40FE-81B8-4943222E4E02}" destId="{7295A6CF-A895-48DC-98D5-A2A92E07E09C}" srcOrd="0" destOrd="0" parTransId="{08A09911-486A-4B89-830E-CB495F6019F7}" sibTransId="{BBBF84EB-1F3A-4577-BD96-F204D5E62EB6}"/>
    <dgm:cxn modelId="{D37888B1-5AE6-49E4-B9D6-4EFB7FCA977E}" type="presOf" srcId="{1C82DA29-FF37-40FE-81B8-4943222E4E02}" destId="{0D952424-C625-4A70-B7A3-B88E5B832ACE}" srcOrd="0" destOrd="0" presId="urn:microsoft.com/office/officeart/2005/8/layout/cycle5"/>
    <dgm:cxn modelId="{9A2DB3B3-F0F5-4160-BD32-9EB9C8282B78}" srcId="{1C82DA29-FF37-40FE-81B8-4943222E4E02}" destId="{3B0D54BE-3CC0-4AF7-85EC-393AA3FF4988}" srcOrd="1" destOrd="0" parTransId="{9A21100A-6111-465B-8D70-F57429743A3B}" sibTransId="{4C07133E-23D7-41EC-A627-359F15095C29}"/>
    <dgm:cxn modelId="{178A7BB5-D4B7-4907-823F-97CD74635606}" type="presOf" srcId="{3B0D54BE-3CC0-4AF7-85EC-393AA3FF4988}" destId="{EBA7D375-346B-4FBF-BBEE-B6340F27F408}" srcOrd="0" destOrd="0" presId="urn:microsoft.com/office/officeart/2005/8/layout/cycle5"/>
    <dgm:cxn modelId="{00AC31D6-C97D-4AD3-A06E-7F6158165E3D}" type="presOf" srcId="{BBBF84EB-1F3A-4577-BD96-F204D5E62EB6}" destId="{61049BAF-D268-4796-B2B5-412702966BEB}" srcOrd="0" destOrd="0" presId="urn:microsoft.com/office/officeart/2005/8/layout/cycle5"/>
    <dgm:cxn modelId="{989BA52B-22FF-44E5-87EC-FA4FE57FFE72}" type="presParOf" srcId="{0D952424-C625-4A70-B7A3-B88E5B832ACE}" destId="{40694FA4-3479-4F87-8C2E-DAF82F33F4DA}" srcOrd="0" destOrd="0" presId="urn:microsoft.com/office/officeart/2005/8/layout/cycle5"/>
    <dgm:cxn modelId="{F122F902-E0B6-478A-99C8-5F3ED3445C41}" type="presParOf" srcId="{0D952424-C625-4A70-B7A3-B88E5B832ACE}" destId="{075AE83B-791C-4E96-B72C-78E85B60063B}" srcOrd="1" destOrd="0" presId="urn:microsoft.com/office/officeart/2005/8/layout/cycle5"/>
    <dgm:cxn modelId="{871A0125-5DA0-4A01-A4C7-9B9BEDAE84B4}" type="presParOf" srcId="{0D952424-C625-4A70-B7A3-B88E5B832ACE}" destId="{61049BAF-D268-4796-B2B5-412702966BEB}" srcOrd="2" destOrd="0" presId="urn:microsoft.com/office/officeart/2005/8/layout/cycle5"/>
    <dgm:cxn modelId="{4D449222-7C9C-41DC-BA9B-B0C4EFEC7066}" type="presParOf" srcId="{0D952424-C625-4A70-B7A3-B88E5B832ACE}" destId="{EBA7D375-346B-4FBF-BBEE-B6340F27F408}" srcOrd="3" destOrd="0" presId="urn:microsoft.com/office/officeart/2005/8/layout/cycle5"/>
    <dgm:cxn modelId="{43D8F101-023A-4B32-B4ED-E6ECB0DD3C89}" type="presParOf" srcId="{0D952424-C625-4A70-B7A3-B88E5B832ACE}" destId="{8CA3BDDE-811A-48DF-A62E-C7903C2A21E0}" srcOrd="4" destOrd="0" presId="urn:microsoft.com/office/officeart/2005/8/layout/cycle5"/>
    <dgm:cxn modelId="{0E1813C8-9072-4C2C-AABA-75DFD9605EE1}" type="presParOf" srcId="{0D952424-C625-4A70-B7A3-B88E5B832ACE}" destId="{D1701047-8787-4C1D-8B45-0B19D3318A34}" srcOrd="5"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4FA4-3479-4F87-8C2E-DAF82F33F4DA}">
      <dsp:nvSpPr>
        <dsp:cNvPr id="0" name=""/>
        <dsp:cNvSpPr/>
      </dsp:nvSpPr>
      <dsp:spPr>
        <a:xfrm>
          <a:off x="2038" y="2446954"/>
          <a:ext cx="4314878" cy="28046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CA" sz="3400" kern="1200"/>
            <a:t>Each part of a program should have a single well-defined responsibility</a:t>
          </a:r>
          <a:endParaRPr lang="en-US" sz="3400" kern="1200"/>
        </a:p>
      </dsp:txBody>
      <dsp:txXfrm>
        <a:off x="138951" y="2583867"/>
        <a:ext cx="4041052" cy="2530845"/>
      </dsp:txXfrm>
    </dsp:sp>
    <dsp:sp modelId="{61049BAF-D268-4796-B2B5-412702966BEB}">
      <dsp:nvSpPr>
        <dsp:cNvPr id="0" name=""/>
        <dsp:cNvSpPr/>
      </dsp:nvSpPr>
      <dsp:spPr>
        <a:xfrm>
          <a:off x="2159477" y="1467723"/>
          <a:ext cx="4763133" cy="4763133"/>
        </a:xfrm>
        <a:custGeom>
          <a:avLst/>
          <a:gdLst/>
          <a:ahLst/>
          <a:cxnLst/>
          <a:rect l="0" t="0" r="0" b="0"/>
          <a:pathLst>
            <a:path>
              <a:moveTo>
                <a:pt x="1001897" y="440337"/>
              </a:moveTo>
              <a:arcTo wR="2381566" hR="2381566" stAng="14075871" swAng="424825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BA7D375-346B-4FBF-BBEE-B6340F27F408}">
      <dsp:nvSpPr>
        <dsp:cNvPr id="0" name=""/>
        <dsp:cNvSpPr/>
      </dsp:nvSpPr>
      <dsp:spPr>
        <a:xfrm>
          <a:off x="4765171" y="2446954"/>
          <a:ext cx="4314878" cy="28046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CA" sz="3400" kern="1200"/>
            <a:t>Each responsibility of the program should be a in single well-defined area </a:t>
          </a:r>
          <a:endParaRPr lang="en-US" sz="3400" kern="1200"/>
        </a:p>
      </dsp:txBody>
      <dsp:txXfrm>
        <a:off x="4902084" y="2583867"/>
        <a:ext cx="4041052" cy="2530845"/>
      </dsp:txXfrm>
    </dsp:sp>
    <dsp:sp modelId="{D1701047-8787-4C1D-8B45-0B19D3318A34}">
      <dsp:nvSpPr>
        <dsp:cNvPr id="0" name=""/>
        <dsp:cNvSpPr/>
      </dsp:nvSpPr>
      <dsp:spPr>
        <a:xfrm>
          <a:off x="2159477" y="1467723"/>
          <a:ext cx="4763133" cy="4763133"/>
        </a:xfrm>
        <a:custGeom>
          <a:avLst/>
          <a:gdLst/>
          <a:ahLst/>
          <a:cxnLst/>
          <a:rect l="0" t="0" r="0" b="0"/>
          <a:pathLst>
            <a:path>
              <a:moveTo>
                <a:pt x="3761235" y="4322796"/>
              </a:moveTo>
              <a:arcTo wR="2381566" hR="2381566" stAng="3275871" swAng="4248257"/>
            </a:path>
          </a:pathLst>
        </a:custGeom>
        <a:noFill/>
        <a:ln w="100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05CC382-AF05-4256-B699-A89F13873124}" type="datetimeFigureOut">
              <a:rPr lang="en-CA" smtClean="0"/>
              <a:t>2023-03-23</a:t>
            </a:fld>
            <a:endParaRPr lang="en-CA"/>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6DC430-8259-49BD-A3AF-7901CB5ACC58}" type="slidenum">
              <a:rPr lang="en-CA" smtClean="0"/>
              <a:t>‹#›</a:t>
            </a:fld>
            <a:endParaRPr lang="en-CA"/>
          </a:p>
        </p:txBody>
      </p:sp>
    </p:spTree>
    <p:extLst>
      <p:ext uri="{BB962C8B-B14F-4D97-AF65-F5344CB8AC3E}">
        <p14:creationId xmlns:p14="http://schemas.microsoft.com/office/powerpoint/2010/main" val="69068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06DC430-8259-49BD-A3AF-7901CB5ACC58}" type="slidenum">
              <a:rPr lang="en-CA" smtClean="0"/>
              <a:t>8</a:t>
            </a:fld>
            <a:endParaRPr lang="en-CA"/>
          </a:p>
        </p:txBody>
      </p:sp>
    </p:spTree>
    <p:extLst>
      <p:ext uri="{BB962C8B-B14F-4D97-AF65-F5344CB8AC3E}">
        <p14:creationId xmlns:p14="http://schemas.microsoft.com/office/powerpoint/2010/main" val="174481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3/23/2023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r-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fr-CA" smtClean="0"/>
              <a:t>‹#›</a:t>
            </a:fld>
            <a:endParaRPr lang="fr-CA"/>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8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2186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5434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7561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fr-FR"/>
              <a:t>Modifiez le style du titre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2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19404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42737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0106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2962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5735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060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t>3/23/2023</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fr-CA"/>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fr-CA" smtClean="0"/>
              <a:t>‹#›</a:t>
            </a:fld>
            <a:endParaRPr lang="fr-CA"/>
          </a:p>
        </p:txBody>
      </p:sp>
    </p:spTree>
    <p:extLst>
      <p:ext uri="{BB962C8B-B14F-4D97-AF65-F5344CB8AC3E}">
        <p14:creationId xmlns:p14="http://schemas.microsoft.com/office/powerpoint/2010/main" val="267864744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earn.microsoft.com/en-us/aspnet/core/tutorials/first-mvc-app/adding-controll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eparation_of_concern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ross-cutting_concer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2">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4">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16">
            <a:extLst>
              <a:ext uri="{FF2B5EF4-FFF2-40B4-BE49-F238E27FC236}">
                <a16:creationId xmlns:a16="http://schemas.microsoft.com/office/drawing/2014/main" id="{FF7C2D09-E6FC-49CB-877B-714D477BB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6" descr="Top view of a circular staircase">
            <a:extLst>
              <a:ext uri="{FF2B5EF4-FFF2-40B4-BE49-F238E27FC236}">
                <a16:creationId xmlns:a16="http://schemas.microsoft.com/office/drawing/2014/main" id="{06E61C12-3BB3-9C2C-5A20-F5F967A8F7B8}"/>
              </a:ext>
            </a:extLst>
          </p:cNvPr>
          <p:cNvPicPr>
            <a:picLocks noChangeAspect="1"/>
          </p:cNvPicPr>
          <p:nvPr/>
        </p:nvPicPr>
        <p:blipFill rotWithShape="1">
          <a:blip r:embed="rId2">
            <a:duotone>
              <a:prstClr val="black"/>
              <a:schemeClr val="tx2">
                <a:tint val="45000"/>
                <a:satMod val="400000"/>
              </a:schemeClr>
            </a:duotone>
            <a:alphaModFix amt="25000"/>
          </a:blip>
          <a:srcRect t="15175" b="556"/>
          <a:stretch/>
        </p:blipFill>
        <p:spPr>
          <a:xfrm>
            <a:off x="-3810" y="10"/>
            <a:ext cx="18288000" cy="10286990"/>
          </a:xfrm>
          <a:prstGeom prst="rect">
            <a:avLst/>
          </a:prstGeom>
        </p:spPr>
      </p:pic>
      <p:sp>
        <p:nvSpPr>
          <p:cNvPr id="4" name="Title 3">
            <a:extLst>
              <a:ext uri="{FF2B5EF4-FFF2-40B4-BE49-F238E27FC236}">
                <a16:creationId xmlns:a16="http://schemas.microsoft.com/office/drawing/2014/main" id="{642D1C35-01F4-89DE-7E98-45A1DED12A67}"/>
              </a:ext>
            </a:extLst>
          </p:cNvPr>
          <p:cNvSpPr>
            <a:spLocks noGrp="1"/>
          </p:cNvSpPr>
          <p:nvPr>
            <p:ph type="title"/>
          </p:nvPr>
        </p:nvSpPr>
        <p:spPr>
          <a:xfrm>
            <a:off x="1664970" y="1323564"/>
            <a:ext cx="14950440" cy="4389120"/>
          </a:xfrm>
        </p:spPr>
        <p:txBody>
          <a:bodyPr vert="horz" lIns="91440" tIns="45720" rIns="91440" bIns="45720" rtlCol="0" anchor="b">
            <a:normAutofit/>
          </a:bodyPr>
          <a:lstStyle/>
          <a:p>
            <a:pPr defTabSz="914400"/>
            <a:r>
              <a:rPr lang="en-US" sz="7200" b="1" dirty="0">
                <a:solidFill>
                  <a:schemeClr val="bg1"/>
                </a:solidFill>
              </a:rPr>
              <a:t>Software ARCHITECTURE #1</a:t>
            </a:r>
          </a:p>
        </p:txBody>
      </p:sp>
      <p:sp>
        <p:nvSpPr>
          <p:cNvPr id="5" name="Text Placeholder 4">
            <a:extLst>
              <a:ext uri="{FF2B5EF4-FFF2-40B4-BE49-F238E27FC236}">
                <a16:creationId xmlns:a16="http://schemas.microsoft.com/office/drawing/2014/main" id="{BDCBFA06-2ED1-48FA-A11A-30D831DF6CE6}"/>
              </a:ext>
            </a:extLst>
          </p:cNvPr>
          <p:cNvSpPr>
            <a:spLocks noGrp="1"/>
          </p:cNvSpPr>
          <p:nvPr>
            <p:ph type="body" idx="1"/>
          </p:nvPr>
        </p:nvSpPr>
        <p:spPr>
          <a:xfrm>
            <a:off x="2564295" y="5804451"/>
            <a:ext cx="13151790" cy="2082247"/>
          </a:xfrm>
        </p:spPr>
        <p:txBody>
          <a:bodyPr vert="horz" lIns="91440" tIns="45720" rIns="91440" bIns="45720" rtlCol="0">
            <a:normAutofit/>
          </a:bodyPr>
          <a:lstStyle/>
          <a:p>
            <a:pPr defTabSz="914400">
              <a:spcBef>
                <a:spcPts val="1400"/>
              </a:spcBef>
            </a:pPr>
            <a:r>
              <a:rPr lang="en-US" sz="2200" dirty="0">
                <a:solidFill>
                  <a:schemeClr val="bg1"/>
                </a:solidFill>
              </a:rPr>
              <a:t>Serialization, Data Models, Command Patterns</a:t>
            </a:r>
          </a:p>
        </p:txBody>
      </p:sp>
      <p:cxnSp>
        <p:nvCxnSpPr>
          <p:cNvPr id="26" name="Straight Connector 18">
            <a:extLst>
              <a:ext uri="{FF2B5EF4-FFF2-40B4-BE49-F238E27FC236}">
                <a16:creationId xmlns:a16="http://schemas.microsoft.com/office/drawing/2014/main" id="{0798B488-CBDB-4A3B-AA00-599DCF703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08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CE1B-C1C5-727D-7F9F-86350EB9401E}"/>
              </a:ext>
            </a:extLst>
          </p:cNvPr>
          <p:cNvSpPr>
            <a:spLocks noGrp="1"/>
          </p:cNvSpPr>
          <p:nvPr>
            <p:ph type="title"/>
          </p:nvPr>
        </p:nvSpPr>
        <p:spPr/>
        <p:txBody>
          <a:bodyPr/>
          <a:lstStyle/>
          <a:p>
            <a:r>
              <a:rPr lang="en-CA" dirty="0"/>
              <a:t>Parts of your application</a:t>
            </a:r>
          </a:p>
        </p:txBody>
      </p:sp>
      <p:sp>
        <p:nvSpPr>
          <p:cNvPr id="3" name="Content Placeholder 2">
            <a:extLst>
              <a:ext uri="{FF2B5EF4-FFF2-40B4-BE49-F238E27FC236}">
                <a16:creationId xmlns:a16="http://schemas.microsoft.com/office/drawing/2014/main" id="{03004AF0-81C8-9DE4-6C2D-98F08FC81F92}"/>
              </a:ext>
            </a:extLst>
          </p:cNvPr>
          <p:cNvSpPr>
            <a:spLocks noGrp="1"/>
          </p:cNvSpPr>
          <p:nvPr>
            <p:ph idx="1"/>
          </p:nvPr>
        </p:nvSpPr>
        <p:spPr/>
        <p:txBody>
          <a:bodyPr/>
          <a:lstStyle/>
          <a:p>
            <a:r>
              <a:rPr lang="en-CA" dirty="0"/>
              <a:t>UI</a:t>
            </a:r>
          </a:p>
          <a:p>
            <a:r>
              <a:rPr lang="en-CA" dirty="0"/>
              <a:t>Data Model </a:t>
            </a:r>
          </a:p>
          <a:p>
            <a:r>
              <a:rPr lang="en-CA" dirty="0"/>
              <a:t>Commands</a:t>
            </a:r>
          </a:p>
          <a:p>
            <a:r>
              <a:rPr lang="en-CA" dirty="0"/>
              <a:t>Infrastructure</a:t>
            </a:r>
          </a:p>
          <a:p>
            <a:r>
              <a:rPr lang="en-CA" dirty="0"/>
              <a:t>Tests </a:t>
            </a:r>
          </a:p>
          <a:p>
            <a:r>
              <a:rPr lang="en-CA" dirty="0"/>
              <a:t>Automation</a:t>
            </a:r>
          </a:p>
        </p:txBody>
      </p:sp>
    </p:spTree>
    <p:extLst>
      <p:ext uri="{BB962C8B-B14F-4D97-AF65-F5344CB8AC3E}">
        <p14:creationId xmlns:p14="http://schemas.microsoft.com/office/powerpoint/2010/main" val="4260045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588D-B940-1CBD-EBB1-A097122DC0FB}"/>
              </a:ext>
            </a:extLst>
          </p:cNvPr>
          <p:cNvSpPr>
            <a:spLocks noGrp="1"/>
          </p:cNvSpPr>
          <p:nvPr>
            <p:ph type="title"/>
          </p:nvPr>
        </p:nvSpPr>
        <p:spPr/>
        <p:txBody>
          <a:bodyPr/>
          <a:lstStyle/>
          <a:p>
            <a:r>
              <a:rPr lang="en-CA" dirty="0"/>
              <a:t>Domain Model</a:t>
            </a:r>
          </a:p>
        </p:txBody>
      </p:sp>
      <p:sp>
        <p:nvSpPr>
          <p:cNvPr id="3" name="Content Placeholder 2">
            <a:extLst>
              <a:ext uri="{FF2B5EF4-FFF2-40B4-BE49-F238E27FC236}">
                <a16:creationId xmlns:a16="http://schemas.microsoft.com/office/drawing/2014/main" id="{A181FFD2-9A6C-F760-CCFA-7644F1350F70}"/>
              </a:ext>
            </a:extLst>
          </p:cNvPr>
          <p:cNvSpPr>
            <a:spLocks noGrp="1"/>
          </p:cNvSpPr>
          <p:nvPr>
            <p:ph idx="1"/>
          </p:nvPr>
        </p:nvSpPr>
        <p:spPr/>
        <p:txBody>
          <a:bodyPr/>
          <a:lstStyle/>
          <a:p>
            <a:r>
              <a:rPr lang="en-CA" dirty="0"/>
              <a:t>The shape</a:t>
            </a:r>
          </a:p>
          <a:p>
            <a:r>
              <a:rPr lang="en-CA" dirty="0"/>
              <a:t>The edits </a:t>
            </a:r>
          </a:p>
        </p:txBody>
      </p:sp>
    </p:spTree>
    <p:extLst>
      <p:ext uri="{BB962C8B-B14F-4D97-AF65-F5344CB8AC3E}">
        <p14:creationId xmlns:p14="http://schemas.microsoft.com/office/powerpoint/2010/main" val="4036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CB83-E67B-6206-7713-6974F64F83F6}"/>
              </a:ext>
            </a:extLst>
          </p:cNvPr>
          <p:cNvSpPr>
            <a:spLocks noGrp="1"/>
          </p:cNvSpPr>
          <p:nvPr>
            <p:ph type="title"/>
          </p:nvPr>
        </p:nvSpPr>
        <p:spPr/>
        <p:txBody>
          <a:bodyPr/>
          <a:lstStyle/>
          <a:p>
            <a:r>
              <a:rPr lang="en-CA" dirty="0"/>
              <a:t>Models and Views</a:t>
            </a:r>
          </a:p>
        </p:txBody>
      </p:sp>
      <p:sp>
        <p:nvSpPr>
          <p:cNvPr id="3" name="Content Placeholder 2">
            <a:extLst>
              <a:ext uri="{FF2B5EF4-FFF2-40B4-BE49-F238E27FC236}">
                <a16:creationId xmlns:a16="http://schemas.microsoft.com/office/drawing/2014/main" id="{D88639CC-A1F7-875D-FC91-ED57FA596D6E}"/>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19270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CA6B-E7C6-9701-29C0-5E376A52DF62}"/>
              </a:ext>
            </a:extLst>
          </p:cNvPr>
          <p:cNvSpPr>
            <a:spLocks noGrp="1"/>
          </p:cNvSpPr>
          <p:nvPr>
            <p:ph type="title"/>
          </p:nvPr>
        </p:nvSpPr>
        <p:spPr/>
        <p:txBody>
          <a:bodyPr/>
          <a:lstStyle/>
          <a:p>
            <a:r>
              <a:rPr lang="en-CA" dirty="0"/>
              <a:t>MVC – Model View Controller</a:t>
            </a:r>
          </a:p>
        </p:txBody>
      </p:sp>
      <p:sp>
        <p:nvSpPr>
          <p:cNvPr id="3" name="Content Placeholder 2">
            <a:extLst>
              <a:ext uri="{FF2B5EF4-FFF2-40B4-BE49-F238E27FC236}">
                <a16:creationId xmlns:a16="http://schemas.microsoft.com/office/drawing/2014/main" id="{400CDD90-A57E-78B6-14AE-8532B899AF0C}"/>
              </a:ext>
            </a:extLst>
          </p:cNvPr>
          <p:cNvSpPr>
            <a:spLocks noGrp="1"/>
          </p:cNvSpPr>
          <p:nvPr>
            <p:ph idx="1"/>
          </p:nvPr>
        </p:nvSpPr>
        <p:spPr/>
        <p:txBody>
          <a:bodyPr/>
          <a:lstStyle/>
          <a:p>
            <a:r>
              <a:rPr lang="en-CA" dirty="0"/>
              <a:t>This is an architectural design pattern</a:t>
            </a:r>
          </a:p>
          <a:p>
            <a:r>
              <a:rPr lang="en-CA" dirty="0"/>
              <a:t>Based on the idea of separating UI from business logic</a:t>
            </a:r>
          </a:p>
        </p:txBody>
      </p:sp>
    </p:spTree>
    <p:extLst>
      <p:ext uri="{BB962C8B-B14F-4D97-AF65-F5344CB8AC3E}">
        <p14:creationId xmlns:p14="http://schemas.microsoft.com/office/powerpoint/2010/main" val="161035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1819-052E-41D2-EB83-66B307CEE276}"/>
              </a:ext>
            </a:extLst>
          </p:cNvPr>
          <p:cNvSpPr>
            <a:spLocks noGrp="1"/>
          </p:cNvSpPr>
          <p:nvPr>
            <p:ph type="title"/>
          </p:nvPr>
        </p:nvSpPr>
        <p:spPr/>
        <p:txBody>
          <a:bodyPr/>
          <a:lstStyle/>
          <a:p>
            <a:r>
              <a:rPr lang="en-CA" dirty="0"/>
              <a:t>Models, View, Controller</a:t>
            </a:r>
          </a:p>
        </p:txBody>
      </p:sp>
      <p:sp>
        <p:nvSpPr>
          <p:cNvPr id="3" name="Content Placeholder 2">
            <a:extLst>
              <a:ext uri="{FF2B5EF4-FFF2-40B4-BE49-F238E27FC236}">
                <a16:creationId xmlns:a16="http://schemas.microsoft.com/office/drawing/2014/main" id="{5F9EBBBE-D1D0-760A-52FA-9F1D693ED680}"/>
              </a:ext>
            </a:extLst>
          </p:cNvPr>
          <p:cNvSpPr>
            <a:spLocks noGrp="1"/>
          </p:cNvSpPr>
          <p:nvPr>
            <p:ph idx="1"/>
          </p:nvPr>
        </p:nvSpPr>
        <p:spPr/>
        <p:txBody>
          <a:bodyPr/>
          <a:lstStyle/>
          <a:p>
            <a:r>
              <a:rPr lang="en-CA" dirty="0"/>
              <a:t>Model is the state of the application and the rules of its behavior</a:t>
            </a:r>
          </a:p>
          <a:p>
            <a:r>
              <a:rPr lang="en-CA" dirty="0"/>
              <a:t>View is the visual representation of data</a:t>
            </a:r>
          </a:p>
          <a:p>
            <a:r>
              <a:rPr lang="en-CA" dirty="0"/>
              <a:t>Controller communicates user interactions to the model </a:t>
            </a:r>
          </a:p>
        </p:txBody>
      </p:sp>
    </p:spTree>
    <p:extLst>
      <p:ext uri="{BB962C8B-B14F-4D97-AF65-F5344CB8AC3E}">
        <p14:creationId xmlns:p14="http://schemas.microsoft.com/office/powerpoint/2010/main" val="295568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876441-FED2-7900-D943-9EA18231B03D}"/>
              </a:ext>
            </a:extLst>
          </p:cNvPr>
          <p:cNvSpPr>
            <a:spLocks noGrp="1"/>
          </p:cNvSpPr>
          <p:nvPr>
            <p:ph type="title"/>
          </p:nvPr>
        </p:nvSpPr>
        <p:spPr>
          <a:xfrm>
            <a:off x="11337846" y="914400"/>
            <a:ext cx="5868874" cy="2034540"/>
          </a:xfrm>
        </p:spPr>
        <p:txBody>
          <a:bodyPr>
            <a:normAutofit/>
          </a:bodyPr>
          <a:lstStyle/>
          <a:p>
            <a:r>
              <a:rPr lang="en-CA" sz="4800"/>
              <a:t>User, View, Controller</a:t>
            </a:r>
          </a:p>
        </p:txBody>
      </p:sp>
      <p:pic>
        <p:nvPicPr>
          <p:cNvPr id="1026" name="Picture 2" descr="undefined">
            <a:extLst>
              <a:ext uri="{FF2B5EF4-FFF2-40B4-BE49-F238E27FC236}">
                <a16:creationId xmlns:a16="http://schemas.microsoft.com/office/drawing/2014/main" id="{F35CE035-A1A4-0B5A-741B-C237D1955C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3771" y="1286512"/>
            <a:ext cx="7017013" cy="77110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2C36CF-0F15-D72B-CB80-6E5457B4915A}"/>
              </a:ext>
            </a:extLst>
          </p:cNvPr>
          <p:cNvSpPr>
            <a:spLocks noGrp="1"/>
          </p:cNvSpPr>
          <p:nvPr>
            <p:ph idx="1"/>
          </p:nvPr>
        </p:nvSpPr>
        <p:spPr>
          <a:xfrm>
            <a:off x="11337846" y="3086100"/>
            <a:ext cx="5868874" cy="6057900"/>
          </a:xfrm>
        </p:spPr>
        <p:txBody>
          <a:bodyPr>
            <a:normAutofit/>
          </a:bodyPr>
          <a:lstStyle/>
          <a:p>
            <a:r>
              <a:rPr lang="en-CA" sz="2400" dirty="0"/>
              <a:t>The user sees the view</a:t>
            </a:r>
          </a:p>
          <a:p>
            <a:r>
              <a:rPr lang="en-CA" sz="2400" dirty="0"/>
              <a:t>Interactions are sent to the controller </a:t>
            </a:r>
          </a:p>
        </p:txBody>
      </p:sp>
    </p:spTree>
    <p:extLst>
      <p:ext uri="{BB962C8B-B14F-4D97-AF65-F5344CB8AC3E}">
        <p14:creationId xmlns:p14="http://schemas.microsoft.com/office/powerpoint/2010/main" val="79140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7990" y="5600700"/>
            <a:ext cx="123444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62E6B9D-7061-462E-8947-2825B7578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EBCBE66D-4E28-4F31-90A0-960C40C59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76861A8-2EE3-A9F6-B8DE-A418E6A33A22}"/>
              </a:ext>
            </a:extLst>
          </p:cNvPr>
          <p:cNvSpPr>
            <a:spLocks noGrp="1"/>
          </p:cNvSpPr>
          <p:nvPr>
            <p:ph idx="1"/>
          </p:nvPr>
        </p:nvSpPr>
        <p:spPr>
          <a:xfrm>
            <a:off x="1714494" y="6325737"/>
            <a:ext cx="14839126" cy="2474007"/>
          </a:xfrm>
        </p:spPr>
        <p:txBody>
          <a:bodyPr vert="horz" lIns="91440" tIns="45720" rIns="91440" bIns="45720" rtlCol="0" anchor="t">
            <a:normAutofit/>
          </a:bodyPr>
          <a:lstStyle/>
          <a:p>
            <a:pPr marL="0" indent="0" defTabSz="914400">
              <a:spcBef>
                <a:spcPts val="1400"/>
              </a:spcBef>
              <a:buNone/>
            </a:pPr>
            <a:r>
              <a:rPr lang="en-US" sz="4200" dirty="0">
                <a:solidFill>
                  <a:schemeClr val="accent3"/>
                </a:solidFill>
              </a:rPr>
              <a:t>The form is both the view and the controller.</a:t>
            </a:r>
          </a:p>
        </p:txBody>
      </p:sp>
      <p:sp>
        <p:nvSpPr>
          <p:cNvPr id="2" name="Title 1">
            <a:extLst>
              <a:ext uri="{FF2B5EF4-FFF2-40B4-BE49-F238E27FC236}">
                <a16:creationId xmlns:a16="http://schemas.microsoft.com/office/drawing/2014/main" id="{A97B1125-20AF-A6DF-17B6-7A6CBB1DBBA9}"/>
              </a:ext>
            </a:extLst>
          </p:cNvPr>
          <p:cNvSpPr>
            <a:spLocks noGrp="1"/>
          </p:cNvSpPr>
          <p:nvPr>
            <p:ph type="title"/>
          </p:nvPr>
        </p:nvSpPr>
        <p:spPr>
          <a:xfrm>
            <a:off x="1714494" y="798394"/>
            <a:ext cx="14839126" cy="5527343"/>
          </a:xfrm>
          <a:noFill/>
          <a:ln w="12700" cmpd="sng">
            <a:noFill/>
          </a:ln>
        </p:spPr>
        <p:txBody>
          <a:bodyPr vert="horz" lIns="91440" tIns="45720" rIns="91440" bIns="45720" rtlCol="0" anchor="b">
            <a:normAutofit/>
          </a:bodyPr>
          <a:lstStyle/>
          <a:p>
            <a:pPr defTabSz="914400">
              <a:lnSpc>
                <a:spcPct val="85000"/>
              </a:lnSpc>
            </a:pPr>
            <a:r>
              <a:rPr lang="en-US" b="1" cap="all" dirty="0">
                <a:solidFill>
                  <a:schemeClr val="tx1"/>
                </a:solidFill>
              </a:rPr>
              <a:t>In a Windows forms application?</a:t>
            </a:r>
          </a:p>
        </p:txBody>
      </p:sp>
    </p:spTree>
    <p:extLst>
      <p:ext uri="{BB962C8B-B14F-4D97-AF65-F5344CB8AC3E}">
        <p14:creationId xmlns:p14="http://schemas.microsoft.com/office/powerpoint/2010/main" val="152416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C3F0-7ED9-1097-C5A8-722B8A5D7228}"/>
              </a:ext>
            </a:extLst>
          </p:cNvPr>
          <p:cNvSpPr>
            <a:spLocks noGrp="1"/>
          </p:cNvSpPr>
          <p:nvPr>
            <p:ph type="title"/>
          </p:nvPr>
        </p:nvSpPr>
        <p:spPr/>
        <p:txBody>
          <a:bodyPr/>
          <a:lstStyle/>
          <a:p>
            <a:r>
              <a:rPr lang="en-CA" dirty="0"/>
              <a:t>Should you use it?</a:t>
            </a:r>
          </a:p>
        </p:txBody>
      </p:sp>
      <p:sp>
        <p:nvSpPr>
          <p:cNvPr id="3" name="Content Placeholder 2">
            <a:extLst>
              <a:ext uri="{FF2B5EF4-FFF2-40B4-BE49-F238E27FC236}">
                <a16:creationId xmlns:a16="http://schemas.microsoft.com/office/drawing/2014/main" id="{D22AC0DA-C413-B577-F2C9-AB7AA7623BFF}"/>
              </a:ext>
            </a:extLst>
          </p:cNvPr>
          <p:cNvSpPr>
            <a:spLocks noGrp="1"/>
          </p:cNvSpPr>
          <p:nvPr>
            <p:ph idx="1"/>
          </p:nvPr>
        </p:nvSpPr>
        <p:spPr/>
        <p:txBody>
          <a:bodyPr/>
          <a:lstStyle/>
          <a:p>
            <a:r>
              <a:rPr lang="en-CA" dirty="0"/>
              <a:t>Only if it solves a problem </a:t>
            </a:r>
          </a:p>
          <a:p>
            <a:r>
              <a:rPr lang="en-CA" dirty="0"/>
              <a:t>You would use it by adding a controller object to your application that is responsible for responding to user events</a:t>
            </a:r>
          </a:p>
          <a:p>
            <a:r>
              <a:rPr lang="en-CA" dirty="0"/>
              <a:t>All actions would route through it </a:t>
            </a:r>
          </a:p>
          <a:p>
            <a:r>
              <a:rPr lang="en-CA" dirty="0"/>
              <a:t>I don’t recommend this pattern for the final project.  </a:t>
            </a:r>
          </a:p>
          <a:p>
            <a:endParaRPr lang="en-CA" dirty="0"/>
          </a:p>
        </p:txBody>
      </p:sp>
    </p:spTree>
    <p:extLst>
      <p:ext uri="{BB962C8B-B14F-4D97-AF65-F5344CB8AC3E}">
        <p14:creationId xmlns:p14="http://schemas.microsoft.com/office/powerpoint/2010/main" val="163912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249F-B2E4-812D-E2CB-F50C27F6CFD9}"/>
              </a:ext>
            </a:extLst>
          </p:cNvPr>
          <p:cNvSpPr>
            <a:spLocks noGrp="1"/>
          </p:cNvSpPr>
          <p:nvPr>
            <p:ph type="title"/>
          </p:nvPr>
        </p:nvSpPr>
        <p:spPr/>
        <p:txBody>
          <a:bodyPr/>
          <a:lstStyle/>
          <a:p>
            <a:r>
              <a:rPr lang="en-CA" dirty="0"/>
              <a:t>MVC in ASP Web Applications </a:t>
            </a:r>
          </a:p>
        </p:txBody>
      </p:sp>
      <p:sp>
        <p:nvSpPr>
          <p:cNvPr id="3" name="Content Placeholder 2">
            <a:extLst>
              <a:ext uri="{FF2B5EF4-FFF2-40B4-BE49-F238E27FC236}">
                <a16:creationId xmlns:a16="http://schemas.microsoft.com/office/drawing/2014/main" id="{5EB746A8-AFAB-DB27-389A-01513A78CD16}"/>
              </a:ext>
            </a:extLst>
          </p:cNvPr>
          <p:cNvSpPr>
            <a:spLocks noGrp="1"/>
          </p:cNvSpPr>
          <p:nvPr>
            <p:ph idx="1"/>
          </p:nvPr>
        </p:nvSpPr>
        <p:spPr/>
        <p:txBody>
          <a:bodyPr>
            <a:normAutofit/>
          </a:bodyPr>
          <a:lstStyle/>
          <a:p>
            <a:r>
              <a:rPr lang="en-CA" dirty="0">
                <a:hlinkClick r:id="rId2"/>
              </a:rPr>
              <a:t>https://learn.microsoft.com/en-us/aspnet/core/tutorials/first-mvc-app/adding-controller</a:t>
            </a:r>
            <a:r>
              <a:rPr lang="en-CA" dirty="0"/>
              <a:t> </a:t>
            </a:r>
          </a:p>
          <a:p>
            <a:r>
              <a:rPr lang="en-US" dirty="0"/>
              <a:t>Models: </a:t>
            </a:r>
          </a:p>
          <a:p>
            <a:pPr lvl="1"/>
            <a:r>
              <a:rPr lang="en-US" dirty="0"/>
              <a:t>Classes that represent the data of the app and use validation logic to enforce business rules. Model objects might retrieve and store model state to/from a database. </a:t>
            </a:r>
          </a:p>
          <a:p>
            <a:r>
              <a:rPr lang="en-US" dirty="0"/>
              <a:t>Views: </a:t>
            </a:r>
          </a:p>
          <a:p>
            <a:pPr lvl="1"/>
            <a:r>
              <a:rPr lang="en-US" dirty="0"/>
              <a:t>Components that display the app's user interface (UI). Generally, this UI displays the model data.</a:t>
            </a:r>
          </a:p>
          <a:p>
            <a:r>
              <a:rPr lang="en-US" dirty="0"/>
              <a:t>Controllers: </a:t>
            </a:r>
          </a:p>
          <a:p>
            <a:pPr lvl="1"/>
            <a:r>
              <a:rPr lang="en-US" dirty="0"/>
              <a:t>Classes that handle browser requests, retrieve model data, call view templates that return a response.</a:t>
            </a:r>
            <a:endParaRPr lang="en-CA" dirty="0"/>
          </a:p>
        </p:txBody>
      </p:sp>
    </p:spTree>
    <p:extLst>
      <p:ext uri="{BB962C8B-B14F-4D97-AF65-F5344CB8AC3E}">
        <p14:creationId xmlns:p14="http://schemas.microsoft.com/office/powerpoint/2010/main" val="3867397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EFF9-57E9-0777-10F9-D0C9636675E7}"/>
              </a:ext>
            </a:extLst>
          </p:cNvPr>
          <p:cNvSpPr>
            <a:spLocks noGrp="1"/>
          </p:cNvSpPr>
          <p:nvPr>
            <p:ph type="title"/>
          </p:nvPr>
        </p:nvSpPr>
        <p:spPr/>
        <p:txBody>
          <a:bodyPr/>
          <a:lstStyle/>
          <a:p>
            <a:r>
              <a:rPr lang="en-CA" dirty="0"/>
              <a:t>Notice:</a:t>
            </a:r>
          </a:p>
        </p:txBody>
      </p:sp>
      <p:sp>
        <p:nvSpPr>
          <p:cNvPr id="3" name="Content Placeholder 2">
            <a:extLst>
              <a:ext uri="{FF2B5EF4-FFF2-40B4-BE49-F238E27FC236}">
                <a16:creationId xmlns:a16="http://schemas.microsoft.com/office/drawing/2014/main" id="{80348DC4-30AF-8B11-4351-51D24616C81D}"/>
              </a:ext>
            </a:extLst>
          </p:cNvPr>
          <p:cNvSpPr>
            <a:spLocks noGrp="1"/>
          </p:cNvSpPr>
          <p:nvPr>
            <p:ph idx="1"/>
          </p:nvPr>
        </p:nvSpPr>
        <p:spPr/>
        <p:txBody>
          <a:bodyPr/>
          <a:lstStyle/>
          <a:p>
            <a:r>
              <a:rPr lang="en-CA" dirty="0"/>
              <a:t>In the MVC description for ASP applications there are two types of user interactions: those which happen directly the UI, which </a:t>
            </a:r>
          </a:p>
        </p:txBody>
      </p:sp>
    </p:spTree>
    <p:extLst>
      <p:ext uri="{BB962C8B-B14F-4D97-AF65-F5344CB8AC3E}">
        <p14:creationId xmlns:p14="http://schemas.microsoft.com/office/powerpoint/2010/main" val="21178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A73-F80F-CA1A-AAA3-51A811C420BC}"/>
              </a:ext>
            </a:extLst>
          </p:cNvPr>
          <p:cNvSpPr>
            <a:spLocks noGrp="1"/>
          </p:cNvSpPr>
          <p:nvPr>
            <p:ph type="title"/>
          </p:nvPr>
        </p:nvSpPr>
        <p:spPr/>
        <p:txBody>
          <a:bodyPr/>
          <a:lstStyle/>
          <a:p>
            <a:r>
              <a:rPr lang="en-CA" dirty="0"/>
              <a:t>Separation of Concerns</a:t>
            </a:r>
          </a:p>
        </p:txBody>
      </p:sp>
      <p:sp>
        <p:nvSpPr>
          <p:cNvPr id="3" name="Content Placeholder 2">
            <a:extLst>
              <a:ext uri="{FF2B5EF4-FFF2-40B4-BE49-F238E27FC236}">
                <a16:creationId xmlns:a16="http://schemas.microsoft.com/office/drawing/2014/main" id="{6F074397-F197-A99D-7A31-7E3D14ADF2F2}"/>
              </a:ext>
            </a:extLst>
          </p:cNvPr>
          <p:cNvSpPr>
            <a:spLocks noGrp="1"/>
          </p:cNvSpPr>
          <p:nvPr>
            <p:ph idx="1"/>
          </p:nvPr>
        </p:nvSpPr>
        <p:spPr/>
        <p:txBody>
          <a:bodyPr/>
          <a:lstStyle/>
          <a:p>
            <a:r>
              <a:rPr lang="en-CA" dirty="0"/>
              <a:t>There are many different architectural patterns</a:t>
            </a:r>
          </a:p>
          <a:p>
            <a:r>
              <a:rPr lang="en-CA" dirty="0"/>
              <a:t>The most important underlying principle is separation of concerns</a:t>
            </a:r>
            <a:endParaRPr lang="en-CA" dirty="0">
              <a:hlinkClick r:id="rId2"/>
            </a:endParaRPr>
          </a:p>
          <a:p>
            <a:r>
              <a:rPr lang="en-CA" dirty="0">
                <a:hlinkClick r:id="rId2"/>
              </a:rPr>
              <a:t>https://en.wikipedia.org/wiki/Separation_of_concerns</a:t>
            </a:r>
            <a:endParaRPr lang="en-CA" dirty="0"/>
          </a:p>
          <a:p>
            <a:pPr marL="68580" indent="0">
              <a:buNone/>
            </a:pPr>
            <a:r>
              <a:rPr lang="en-CA" dirty="0"/>
              <a:t> </a:t>
            </a:r>
          </a:p>
          <a:p>
            <a:endParaRPr lang="en-CA" dirty="0"/>
          </a:p>
        </p:txBody>
      </p:sp>
    </p:spTree>
    <p:extLst>
      <p:ext uri="{BB962C8B-B14F-4D97-AF65-F5344CB8AC3E}">
        <p14:creationId xmlns:p14="http://schemas.microsoft.com/office/powerpoint/2010/main" val="268730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9625-6DD2-8C0C-E7F2-C24237A628EF}"/>
              </a:ext>
            </a:extLst>
          </p:cNvPr>
          <p:cNvSpPr>
            <a:spLocks noGrp="1"/>
          </p:cNvSpPr>
          <p:nvPr>
            <p:ph type="title"/>
          </p:nvPr>
        </p:nvSpPr>
        <p:spPr/>
        <p:txBody>
          <a:bodyPr/>
          <a:lstStyle/>
          <a:p>
            <a:r>
              <a:rPr lang="en-CA" dirty="0"/>
              <a:t>Variations</a:t>
            </a:r>
          </a:p>
        </p:txBody>
      </p:sp>
      <p:sp>
        <p:nvSpPr>
          <p:cNvPr id="3" name="Content Placeholder 2">
            <a:extLst>
              <a:ext uri="{FF2B5EF4-FFF2-40B4-BE49-F238E27FC236}">
                <a16:creationId xmlns:a16="http://schemas.microsoft.com/office/drawing/2014/main" id="{4A399C82-5FAC-7D34-DD55-3137C96E7F92}"/>
              </a:ext>
            </a:extLst>
          </p:cNvPr>
          <p:cNvSpPr>
            <a:spLocks noGrp="1"/>
          </p:cNvSpPr>
          <p:nvPr>
            <p:ph idx="1"/>
          </p:nvPr>
        </p:nvSpPr>
        <p:spPr/>
        <p:txBody>
          <a:bodyPr/>
          <a:lstStyle/>
          <a:p>
            <a:r>
              <a:rPr lang="en-CA" dirty="0"/>
              <a:t>Maybe the user </a:t>
            </a:r>
          </a:p>
        </p:txBody>
      </p:sp>
    </p:spTree>
    <p:extLst>
      <p:ext uri="{BB962C8B-B14F-4D97-AF65-F5344CB8AC3E}">
        <p14:creationId xmlns:p14="http://schemas.microsoft.com/office/powerpoint/2010/main" val="382937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CAC93-F0AB-767A-DA2F-CE0C7D937283}"/>
              </a:ext>
            </a:extLst>
          </p:cNvPr>
          <p:cNvSpPr>
            <a:spLocks noGrp="1"/>
          </p:cNvSpPr>
          <p:nvPr>
            <p:ph type="title"/>
          </p:nvPr>
        </p:nvSpPr>
        <p:spPr/>
        <p:txBody>
          <a:bodyPr/>
          <a:lstStyle/>
          <a:p>
            <a:r>
              <a:rPr lang="en-CA" dirty="0"/>
              <a:t>Models, Views, and Controller</a:t>
            </a:r>
          </a:p>
        </p:txBody>
      </p:sp>
      <p:sp>
        <p:nvSpPr>
          <p:cNvPr id="3" name="Content Placeholder 2">
            <a:extLst>
              <a:ext uri="{FF2B5EF4-FFF2-40B4-BE49-F238E27FC236}">
                <a16:creationId xmlns:a16="http://schemas.microsoft.com/office/drawing/2014/main" id="{3511532B-6BE1-1701-7DE8-8C383D791372}"/>
              </a:ext>
            </a:extLst>
          </p:cNvPr>
          <p:cNvSpPr>
            <a:spLocks noGrp="1"/>
          </p:cNvSpPr>
          <p:nvPr>
            <p:ph idx="1"/>
          </p:nvPr>
        </p:nvSpPr>
        <p:spPr/>
        <p:txBody>
          <a:bodyPr/>
          <a:lstStyle/>
          <a:p>
            <a:r>
              <a:rPr lang="en-CA" dirty="0"/>
              <a:t>Some complex applications with UI break up software into </a:t>
            </a:r>
            <a:r>
              <a:rPr lang="en-CA" dirty="0" err="1"/>
              <a:t>thre</a:t>
            </a:r>
            <a:endParaRPr lang="en-CA" dirty="0"/>
          </a:p>
        </p:txBody>
      </p:sp>
    </p:spTree>
    <p:extLst>
      <p:ext uri="{BB962C8B-B14F-4D97-AF65-F5344CB8AC3E}">
        <p14:creationId xmlns:p14="http://schemas.microsoft.com/office/powerpoint/2010/main" val="3739095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2E71-B058-C5F1-BA4C-0590DE2ED5E6}"/>
              </a:ext>
            </a:extLst>
          </p:cNvPr>
          <p:cNvSpPr>
            <a:spLocks noGrp="1"/>
          </p:cNvSpPr>
          <p:nvPr>
            <p:ph type="title"/>
          </p:nvPr>
        </p:nvSpPr>
        <p:spPr/>
        <p:txBody>
          <a:bodyPr/>
          <a:lstStyle/>
          <a:p>
            <a:r>
              <a:rPr lang="en-CA" dirty="0"/>
              <a:t>Models and Views</a:t>
            </a:r>
          </a:p>
        </p:txBody>
      </p:sp>
      <p:sp>
        <p:nvSpPr>
          <p:cNvPr id="3" name="Content Placeholder 2">
            <a:extLst>
              <a:ext uri="{FF2B5EF4-FFF2-40B4-BE49-F238E27FC236}">
                <a16:creationId xmlns:a16="http://schemas.microsoft.com/office/drawing/2014/main" id="{DCA16F68-2830-F9D7-D155-8F6F5AB6C4D6}"/>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5904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07E8-A709-BF1A-CA6E-50EA0D7CA489}"/>
              </a:ext>
            </a:extLst>
          </p:cNvPr>
          <p:cNvSpPr>
            <a:spLocks noGrp="1"/>
          </p:cNvSpPr>
          <p:nvPr>
            <p:ph type="title"/>
          </p:nvPr>
        </p:nvSpPr>
        <p:spPr/>
        <p:txBody>
          <a:bodyPr/>
          <a:lstStyle/>
          <a:p>
            <a:r>
              <a:rPr lang="en-CA" dirty="0"/>
              <a:t>Model View Update (MVU)</a:t>
            </a:r>
          </a:p>
        </p:txBody>
      </p:sp>
      <p:sp>
        <p:nvSpPr>
          <p:cNvPr id="3" name="Content Placeholder 2">
            <a:extLst>
              <a:ext uri="{FF2B5EF4-FFF2-40B4-BE49-F238E27FC236}">
                <a16:creationId xmlns:a16="http://schemas.microsoft.com/office/drawing/2014/main" id="{EE9FB8A6-6146-B07F-9B2F-95E677723B16}"/>
              </a:ext>
            </a:extLst>
          </p:cNvPr>
          <p:cNvSpPr>
            <a:spLocks noGrp="1"/>
          </p:cNvSpPr>
          <p:nvPr>
            <p:ph idx="1"/>
          </p:nvPr>
        </p:nvSpPr>
        <p:spPr/>
        <p:txBody>
          <a:bodyPr/>
          <a:lstStyle/>
          <a:p>
            <a:r>
              <a:rPr lang="en-CA" dirty="0"/>
              <a:t>A very simple idea </a:t>
            </a:r>
          </a:p>
        </p:txBody>
      </p:sp>
    </p:spTree>
    <p:extLst>
      <p:ext uri="{BB962C8B-B14F-4D97-AF65-F5344CB8AC3E}">
        <p14:creationId xmlns:p14="http://schemas.microsoft.com/office/powerpoint/2010/main" val="98565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2DF9-9192-CB02-83C1-1446D047D636}"/>
              </a:ext>
            </a:extLst>
          </p:cNvPr>
          <p:cNvSpPr>
            <a:spLocks noGrp="1"/>
          </p:cNvSpPr>
          <p:nvPr>
            <p:ph type="title"/>
          </p:nvPr>
        </p:nvSpPr>
        <p:spPr/>
        <p:txBody>
          <a:bodyPr/>
          <a:lstStyle/>
          <a:p>
            <a:r>
              <a:rPr lang="en-CA" dirty="0"/>
              <a:t>MVVM – Model, View, View-Model</a:t>
            </a:r>
          </a:p>
        </p:txBody>
      </p:sp>
      <p:sp>
        <p:nvSpPr>
          <p:cNvPr id="3" name="Content Placeholder 2">
            <a:extLst>
              <a:ext uri="{FF2B5EF4-FFF2-40B4-BE49-F238E27FC236}">
                <a16:creationId xmlns:a16="http://schemas.microsoft.com/office/drawing/2014/main" id="{FE618890-A6DF-07C5-D054-37F17AF85AA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896340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13DC-707F-FB21-2D7E-9D8246A2EC99}"/>
              </a:ext>
            </a:extLst>
          </p:cNvPr>
          <p:cNvSpPr>
            <a:spLocks noGrp="1"/>
          </p:cNvSpPr>
          <p:nvPr>
            <p:ph type="title"/>
          </p:nvPr>
        </p:nvSpPr>
        <p:spPr/>
        <p:txBody>
          <a:bodyPr/>
          <a:lstStyle/>
          <a:p>
            <a:r>
              <a:rPr lang="en-CA" dirty="0"/>
              <a:t>All the things an Application can Do </a:t>
            </a:r>
          </a:p>
        </p:txBody>
      </p:sp>
      <p:sp>
        <p:nvSpPr>
          <p:cNvPr id="3" name="Content Placeholder 2">
            <a:extLst>
              <a:ext uri="{FF2B5EF4-FFF2-40B4-BE49-F238E27FC236}">
                <a16:creationId xmlns:a16="http://schemas.microsoft.com/office/drawing/2014/main" id="{E1DB8868-04B6-7E9B-220F-EBD35348BA0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865462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A56A-E2D5-D900-D5C8-47D4D2251F49}"/>
              </a:ext>
            </a:extLst>
          </p:cNvPr>
          <p:cNvSpPr>
            <a:spLocks noGrp="1"/>
          </p:cNvSpPr>
          <p:nvPr>
            <p:ph type="title"/>
          </p:nvPr>
        </p:nvSpPr>
        <p:spPr/>
        <p:txBody>
          <a:bodyPr/>
          <a:lstStyle/>
          <a:p>
            <a:r>
              <a:rPr lang="en-CA" dirty="0"/>
              <a:t>Plugin Systems</a:t>
            </a:r>
          </a:p>
        </p:txBody>
      </p:sp>
      <p:sp>
        <p:nvSpPr>
          <p:cNvPr id="3" name="Content Placeholder 2">
            <a:extLst>
              <a:ext uri="{FF2B5EF4-FFF2-40B4-BE49-F238E27FC236}">
                <a16:creationId xmlns:a16="http://schemas.microsoft.com/office/drawing/2014/main" id="{D62C318E-B2A1-9B68-D858-BBDFED108161}"/>
              </a:ext>
            </a:extLst>
          </p:cNvPr>
          <p:cNvSpPr>
            <a:spLocks noGrp="1"/>
          </p:cNvSpPr>
          <p:nvPr>
            <p:ph idx="1"/>
          </p:nvPr>
        </p:nvSpPr>
        <p:spPr/>
        <p:txBody>
          <a:bodyPr/>
          <a:lstStyle/>
          <a:p>
            <a:r>
              <a:rPr lang="en-CA" dirty="0"/>
              <a:t>What if I want to allow other application to be built onto my program? </a:t>
            </a:r>
          </a:p>
          <a:p>
            <a:r>
              <a:rPr lang="en-CA" dirty="0"/>
              <a:t>I can load assemblies dynamically from disk.</a:t>
            </a:r>
          </a:p>
          <a:p>
            <a:r>
              <a:rPr lang="en-CA" dirty="0"/>
              <a:t>Call a function in that assembly with a predetermined name. </a:t>
            </a:r>
          </a:p>
          <a:p>
            <a:r>
              <a:rPr lang="en-CA" dirty="0"/>
              <a:t>Have fun!  </a:t>
            </a:r>
          </a:p>
        </p:txBody>
      </p:sp>
    </p:spTree>
    <p:extLst>
      <p:ext uri="{BB962C8B-B14F-4D97-AF65-F5344CB8AC3E}">
        <p14:creationId xmlns:p14="http://schemas.microsoft.com/office/powerpoint/2010/main" val="141898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26F5-33DF-6330-61D4-77BE51FABB43}"/>
              </a:ext>
            </a:extLst>
          </p:cNvPr>
          <p:cNvSpPr>
            <a:spLocks noGrp="1"/>
          </p:cNvSpPr>
          <p:nvPr>
            <p:ph type="title"/>
          </p:nvPr>
        </p:nvSpPr>
        <p:spPr/>
        <p:txBody>
          <a:bodyPr/>
          <a:lstStyle/>
          <a:p>
            <a:r>
              <a:rPr lang="en-CA" dirty="0"/>
              <a:t>An Error you might see</a:t>
            </a:r>
          </a:p>
        </p:txBody>
      </p:sp>
      <p:pic>
        <p:nvPicPr>
          <p:cNvPr id="5" name="Content Placeholder 4">
            <a:extLst>
              <a:ext uri="{FF2B5EF4-FFF2-40B4-BE49-F238E27FC236}">
                <a16:creationId xmlns:a16="http://schemas.microsoft.com/office/drawing/2014/main" id="{25A0EC65-1369-D8EA-DD65-BAC3422A26AB}"/>
              </a:ext>
            </a:extLst>
          </p:cNvPr>
          <p:cNvPicPr>
            <a:picLocks noGrp="1" noChangeAspect="1"/>
          </p:cNvPicPr>
          <p:nvPr>
            <p:ph idx="1"/>
          </p:nvPr>
        </p:nvPicPr>
        <p:blipFill>
          <a:blip r:embed="rId2"/>
          <a:stretch>
            <a:fillRect/>
          </a:stretch>
        </p:blipFill>
        <p:spPr>
          <a:xfrm>
            <a:off x="5105400" y="4390920"/>
            <a:ext cx="9202434" cy="1505160"/>
          </a:xfrm>
        </p:spPr>
      </p:pic>
    </p:spTree>
    <p:extLst>
      <p:ext uri="{BB962C8B-B14F-4D97-AF65-F5344CB8AC3E}">
        <p14:creationId xmlns:p14="http://schemas.microsoft.com/office/powerpoint/2010/main" val="190575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7586-3760-C488-53F9-ABCD17797D0F}"/>
              </a:ext>
            </a:extLst>
          </p:cNvPr>
          <p:cNvSpPr>
            <a:spLocks noGrp="1"/>
          </p:cNvSpPr>
          <p:nvPr>
            <p:ph type="title"/>
          </p:nvPr>
        </p:nvSpPr>
        <p:spPr/>
        <p:txBody>
          <a:bodyPr/>
          <a:lstStyle/>
          <a:p>
            <a:r>
              <a:rPr lang="en-CA" dirty="0"/>
              <a:t>Defensive Programming</a:t>
            </a:r>
          </a:p>
        </p:txBody>
      </p:sp>
      <p:sp>
        <p:nvSpPr>
          <p:cNvPr id="3" name="Content Placeholder 2">
            <a:extLst>
              <a:ext uri="{FF2B5EF4-FFF2-40B4-BE49-F238E27FC236}">
                <a16:creationId xmlns:a16="http://schemas.microsoft.com/office/drawing/2014/main" id="{FF41552F-95F4-F8A4-8795-5755DDBF5DF1}"/>
              </a:ext>
            </a:extLst>
          </p:cNvPr>
          <p:cNvSpPr>
            <a:spLocks noGrp="1"/>
          </p:cNvSpPr>
          <p:nvPr>
            <p:ph idx="1"/>
          </p:nvPr>
        </p:nvSpPr>
        <p:spPr/>
        <p:txBody>
          <a:bodyPr/>
          <a:lstStyle/>
          <a:p>
            <a:r>
              <a:rPr lang="en-CA" dirty="0"/>
              <a:t>Use asserts to check that things are happening like you expect</a:t>
            </a:r>
          </a:p>
          <a:p>
            <a:r>
              <a:rPr lang="en-CA" dirty="0"/>
              <a:t>Much better than comments when you can write them</a:t>
            </a:r>
          </a:p>
        </p:txBody>
      </p:sp>
    </p:spTree>
    <p:extLst>
      <p:ext uri="{BB962C8B-B14F-4D97-AF65-F5344CB8AC3E}">
        <p14:creationId xmlns:p14="http://schemas.microsoft.com/office/powerpoint/2010/main" val="386295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8EC90732-1B83-0416-4E0B-6AA185F5E312}"/>
              </a:ext>
            </a:extLst>
          </p:cNvPr>
          <p:cNvPicPr>
            <a:picLocks noGrp="1" noChangeAspect="1"/>
          </p:cNvPicPr>
          <p:nvPr>
            <p:ph idx="1"/>
          </p:nvPr>
        </p:nvPicPr>
        <p:blipFill>
          <a:blip r:embed="rId2"/>
          <a:stretch>
            <a:fillRect/>
          </a:stretch>
        </p:blipFill>
        <p:spPr>
          <a:xfrm>
            <a:off x="829308" y="2863723"/>
            <a:ext cx="16621762" cy="4570983"/>
          </a:xfrm>
          <a:prstGeom prst="rect">
            <a:avLst/>
          </a:prstGeom>
        </p:spPr>
      </p:pic>
    </p:spTree>
    <p:extLst>
      <p:ext uri="{BB962C8B-B14F-4D97-AF65-F5344CB8AC3E}">
        <p14:creationId xmlns:p14="http://schemas.microsoft.com/office/powerpoint/2010/main" val="169668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4B54C89A-2D0B-4062-BF97-CA51B69D7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18"/>
            <a:ext cx="18288000" cy="10286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0">
            <a:extLst>
              <a:ext uri="{FF2B5EF4-FFF2-40B4-BE49-F238E27FC236}">
                <a16:creationId xmlns:a16="http://schemas.microsoft.com/office/drawing/2014/main" id="{4091C99A-98BE-457D-87BD-7B9B6EDDC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52141"/>
            <a:ext cx="17586960" cy="956690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2">
            <a:extLst>
              <a:ext uri="{FF2B5EF4-FFF2-40B4-BE49-F238E27FC236}">
                <a16:creationId xmlns:a16="http://schemas.microsoft.com/office/drawing/2014/main" id="{960A769C-8991-4FDE-89A0-A218E5BF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54463" y="0"/>
            <a:ext cx="6933537"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EAC266-A9C3-24D4-AAE6-5B8ECDA86D31}"/>
              </a:ext>
            </a:extLst>
          </p:cNvPr>
          <p:cNvSpPr>
            <a:spLocks noGrp="1"/>
          </p:cNvSpPr>
          <p:nvPr>
            <p:ph type="title"/>
          </p:nvPr>
        </p:nvSpPr>
        <p:spPr>
          <a:xfrm>
            <a:off x="11984182" y="914398"/>
            <a:ext cx="5361707" cy="8104910"/>
          </a:xfrm>
        </p:spPr>
        <p:txBody>
          <a:bodyPr>
            <a:normAutofit/>
          </a:bodyPr>
          <a:lstStyle/>
          <a:p>
            <a:r>
              <a:rPr lang="en-CA" sz="9000">
                <a:solidFill>
                  <a:srgbClr val="FFFFFF"/>
                </a:solidFill>
              </a:rPr>
              <a:t>My definition</a:t>
            </a:r>
          </a:p>
        </p:txBody>
      </p:sp>
      <p:sp>
        <p:nvSpPr>
          <p:cNvPr id="20" name="Rectangle 14">
            <a:extLst>
              <a:ext uri="{FF2B5EF4-FFF2-40B4-BE49-F238E27FC236}">
                <a16:creationId xmlns:a16="http://schemas.microsoft.com/office/drawing/2014/main" id="{855CA58E-F8D8-4DF3-B813-C2585E0AB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710" y="365760"/>
            <a:ext cx="17586960" cy="9566908"/>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Content Placeholder 2">
            <a:extLst>
              <a:ext uri="{FF2B5EF4-FFF2-40B4-BE49-F238E27FC236}">
                <a16:creationId xmlns:a16="http://schemas.microsoft.com/office/drawing/2014/main" id="{F0F949B5-7C78-3ED7-467F-6567419F1837}"/>
              </a:ext>
            </a:extLst>
          </p:cNvPr>
          <p:cNvGraphicFramePr>
            <a:graphicFrameLocks noGrp="1"/>
          </p:cNvGraphicFramePr>
          <p:nvPr>
            <p:ph idx="1"/>
            <p:extLst>
              <p:ext uri="{D42A27DB-BD31-4B8C-83A1-F6EECF244321}">
                <p14:modId xmlns:p14="http://schemas.microsoft.com/office/powerpoint/2010/main" val="917306108"/>
              </p:ext>
            </p:extLst>
          </p:nvPr>
        </p:nvGraphicFramePr>
        <p:xfrm>
          <a:off x="1293019" y="1321594"/>
          <a:ext cx="9082088" cy="7698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569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A28E-6BEA-400D-1BBA-0377D142CAE5}"/>
              </a:ext>
            </a:extLst>
          </p:cNvPr>
          <p:cNvSpPr>
            <a:spLocks noGrp="1"/>
          </p:cNvSpPr>
          <p:nvPr>
            <p:ph type="title"/>
          </p:nvPr>
        </p:nvSpPr>
        <p:spPr/>
        <p:txBody>
          <a:bodyPr/>
          <a:lstStyle/>
          <a:p>
            <a:r>
              <a:rPr lang="en-CA" dirty="0"/>
              <a:t>How it pertains to GUI applications</a:t>
            </a:r>
          </a:p>
        </p:txBody>
      </p:sp>
      <p:sp>
        <p:nvSpPr>
          <p:cNvPr id="3" name="Content Placeholder 2">
            <a:extLst>
              <a:ext uri="{FF2B5EF4-FFF2-40B4-BE49-F238E27FC236}">
                <a16:creationId xmlns:a16="http://schemas.microsoft.com/office/drawing/2014/main" id="{AAC834ED-0D2B-8CBC-9608-DADE63566BAD}"/>
              </a:ext>
            </a:extLst>
          </p:cNvPr>
          <p:cNvSpPr>
            <a:spLocks noGrp="1"/>
          </p:cNvSpPr>
          <p:nvPr>
            <p:ph idx="1"/>
          </p:nvPr>
        </p:nvSpPr>
        <p:spPr/>
        <p:txBody>
          <a:bodyPr/>
          <a:lstStyle/>
          <a:p>
            <a:r>
              <a:rPr lang="en-CA" dirty="0"/>
              <a:t>The UI of an application should be interchangeable from the rest</a:t>
            </a:r>
          </a:p>
          <a:p>
            <a:r>
              <a:rPr lang="en-CA" dirty="0"/>
              <a:t>In fact the best designed application can operate without UI!</a:t>
            </a:r>
          </a:p>
          <a:p>
            <a:r>
              <a:rPr lang="en-CA" dirty="0"/>
              <a:t>If we plan for this up-front, we can enable a number of features. </a:t>
            </a:r>
          </a:p>
          <a:p>
            <a:pPr marL="68580" indent="0">
              <a:buNone/>
            </a:pPr>
            <a:r>
              <a:rPr lang="en-CA" dirty="0"/>
              <a:t> </a:t>
            </a:r>
          </a:p>
        </p:txBody>
      </p:sp>
    </p:spTree>
    <p:extLst>
      <p:ext uri="{BB962C8B-B14F-4D97-AF65-F5344CB8AC3E}">
        <p14:creationId xmlns:p14="http://schemas.microsoft.com/office/powerpoint/2010/main" val="37601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DE57-8AC8-F2FE-90D2-1024DF056725}"/>
              </a:ext>
            </a:extLst>
          </p:cNvPr>
          <p:cNvSpPr>
            <a:spLocks noGrp="1"/>
          </p:cNvSpPr>
          <p:nvPr>
            <p:ph type="title"/>
          </p:nvPr>
        </p:nvSpPr>
        <p:spPr/>
        <p:txBody>
          <a:bodyPr/>
          <a:lstStyle/>
          <a:p>
            <a:r>
              <a:rPr lang="en-CA" dirty="0"/>
              <a:t>Cross-Cutting Concerns</a:t>
            </a:r>
          </a:p>
        </p:txBody>
      </p:sp>
      <p:sp>
        <p:nvSpPr>
          <p:cNvPr id="3" name="Content Placeholder 2">
            <a:extLst>
              <a:ext uri="{FF2B5EF4-FFF2-40B4-BE49-F238E27FC236}">
                <a16:creationId xmlns:a16="http://schemas.microsoft.com/office/drawing/2014/main" id="{577B98CE-AF0D-6409-BEEE-A6BF45BC2A50}"/>
              </a:ext>
            </a:extLst>
          </p:cNvPr>
          <p:cNvSpPr>
            <a:spLocks noGrp="1"/>
          </p:cNvSpPr>
          <p:nvPr>
            <p:ph idx="1"/>
          </p:nvPr>
        </p:nvSpPr>
        <p:spPr/>
        <p:txBody>
          <a:bodyPr/>
          <a:lstStyle/>
          <a:p>
            <a:r>
              <a:rPr lang="en-US" dirty="0"/>
              <a:t>Cross-cutting concerns are aspects of a program that affect several modules, without the possibility of being encapsulated in any of them. These concerns often cannot be cleanly decomposed from the rest of the system in both the design and implementation, and can result in either scattering (code duplication), tangling (significant dependencies between systems), or both.</a:t>
            </a:r>
          </a:p>
          <a:p>
            <a:r>
              <a:rPr lang="en-CA" dirty="0">
                <a:hlinkClick r:id="rId2"/>
              </a:rPr>
              <a:t>https://en.wikipedia.org/wiki/Cross-cutting_concern</a:t>
            </a:r>
            <a:r>
              <a:rPr lang="en-US" dirty="0"/>
              <a:t> </a:t>
            </a:r>
            <a:endParaRPr lang="en-CA" dirty="0"/>
          </a:p>
        </p:txBody>
      </p:sp>
    </p:spTree>
    <p:extLst>
      <p:ext uri="{BB962C8B-B14F-4D97-AF65-F5344CB8AC3E}">
        <p14:creationId xmlns:p14="http://schemas.microsoft.com/office/powerpoint/2010/main" val="37299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026A-4E6F-F753-8BB8-DFC4DF2D7C19}"/>
              </a:ext>
            </a:extLst>
          </p:cNvPr>
          <p:cNvSpPr>
            <a:spLocks noGrp="1"/>
          </p:cNvSpPr>
          <p:nvPr>
            <p:ph type="title"/>
          </p:nvPr>
        </p:nvSpPr>
        <p:spPr/>
        <p:txBody>
          <a:bodyPr/>
          <a:lstStyle/>
          <a:p>
            <a:r>
              <a:rPr lang="en-CA" dirty="0"/>
              <a:t>Examples of Cross Cutting Concerns  </a:t>
            </a:r>
          </a:p>
        </p:txBody>
      </p:sp>
      <p:sp>
        <p:nvSpPr>
          <p:cNvPr id="3" name="Content Placeholder 2">
            <a:extLst>
              <a:ext uri="{FF2B5EF4-FFF2-40B4-BE49-F238E27FC236}">
                <a16:creationId xmlns:a16="http://schemas.microsoft.com/office/drawing/2014/main" id="{E439D476-E815-0E3D-E87C-F8E03D3727A6}"/>
              </a:ext>
            </a:extLst>
          </p:cNvPr>
          <p:cNvSpPr>
            <a:spLocks noGrp="1"/>
          </p:cNvSpPr>
          <p:nvPr>
            <p:ph idx="1"/>
          </p:nvPr>
        </p:nvSpPr>
        <p:spPr/>
        <p:txBody>
          <a:bodyPr/>
          <a:lstStyle/>
          <a:p>
            <a:r>
              <a:rPr lang="en-CA" dirty="0"/>
              <a:t>Logging</a:t>
            </a:r>
          </a:p>
          <a:p>
            <a:r>
              <a:rPr lang="en-CA" dirty="0"/>
              <a:t>Error handling</a:t>
            </a:r>
          </a:p>
          <a:p>
            <a:r>
              <a:rPr lang="en-CA" dirty="0"/>
              <a:t>Macros</a:t>
            </a:r>
          </a:p>
          <a:p>
            <a:r>
              <a:rPr lang="en-CA" dirty="0"/>
              <a:t>Help system</a:t>
            </a:r>
          </a:p>
          <a:p>
            <a:r>
              <a:rPr lang="en-CA" dirty="0"/>
              <a:t>Undo/redo</a:t>
            </a:r>
          </a:p>
          <a:p>
            <a:r>
              <a:rPr lang="en-CA" dirty="0"/>
              <a:t>Plug-in system</a:t>
            </a:r>
          </a:p>
          <a:p>
            <a:r>
              <a:rPr lang="en-CA" dirty="0"/>
              <a:t>Scripting</a:t>
            </a:r>
          </a:p>
        </p:txBody>
      </p:sp>
    </p:spTree>
    <p:extLst>
      <p:ext uri="{BB962C8B-B14F-4D97-AF65-F5344CB8AC3E}">
        <p14:creationId xmlns:p14="http://schemas.microsoft.com/office/powerpoint/2010/main" val="4016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291B-F00F-671E-3A21-9D57C78B5F8B}"/>
              </a:ext>
            </a:extLst>
          </p:cNvPr>
          <p:cNvSpPr>
            <a:spLocks noGrp="1"/>
          </p:cNvSpPr>
          <p:nvPr>
            <p:ph type="title"/>
          </p:nvPr>
        </p:nvSpPr>
        <p:spPr/>
        <p:txBody>
          <a:bodyPr/>
          <a:lstStyle/>
          <a:p>
            <a:r>
              <a:rPr lang="en-CA" dirty="0"/>
              <a:t>Command Pattern</a:t>
            </a:r>
          </a:p>
        </p:txBody>
      </p:sp>
      <p:sp>
        <p:nvSpPr>
          <p:cNvPr id="3" name="Content Placeholder 2">
            <a:extLst>
              <a:ext uri="{FF2B5EF4-FFF2-40B4-BE49-F238E27FC236}">
                <a16:creationId xmlns:a16="http://schemas.microsoft.com/office/drawing/2014/main" id="{F0B98BC7-23E7-F270-B2DF-744AD3A1A917}"/>
              </a:ext>
            </a:extLst>
          </p:cNvPr>
          <p:cNvSpPr>
            <a:spLocks noGrp="1"/>
          </p:cNvSpPr>
          <p:nvPr>
            <p:ph idx="1"/>
          </p:nvPr>
        </p:nvSpPr>
        <p:spPr/>
        <p:txBody>
          <a:bodyPr/>
          <a:lstStyle/>
          <a:p>
            <a:r>
              <a:rPr lang="en-CA" dirty="0"/>
              <a:t>A useful way to capture cross-cutting concerns </a:t>
            </a:r>
          </a:p>
          <a:p>
            <a:r>
              <a:rPr lang="en-CA" dirty="0"/>
              <a:t>Related to the concept of controller in MVC</a:t>
            </a:r>
          </a:p>
          <a:p>
            <a:r>
              <a:rPr lang="en-CA" dirty="0"/>
              <a:t>Every thing </a:t>
            </a:r>
          </a:p>
        </p:txBody>
      </p:sp>
    </p:spTree>
    <p:extLst>
      <p:ext uri="{BB962C8B-B14F-4D97-AF65-F5344CB8AC3E}">
        <p14:creationId xmlns:p14="http://schemas.microsoft.com/office/powerpoint/2010/main" val="419813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E1BD-4B3C-1CC4-AB07-914DD5CA117A}"/>
              </a:ext>
            </a:extLst>
          </p:cNvPr>
          <p:cNvSpPr>
            <a:spLocks noGrp="1"/>
          </p:cNvSpPr>
          <p:nvPr>
            <p:ph type="title"/>
          </p:nvPr>
        </p:nvSpPr>
        <p:spPr/>
        <p:txBody>
          <a:bodyPr/>
          <a:lstStyle/>
          <a:p>
            <a:r>
              <a:rPr lang="en-CA" dirty="0"/>
              <a:t>How Windows Applications work</a:t>
            </a:r>
          </a:p>
        </p:txBody>
      </p:sp>
      <p:sp>
        <p:nvSpPr>
          <p:cNvPr id="3" name="Content Placeholder 2">
            <a:extLst>
              <a:ext uri="{FF2B5EF4-FFF2-40B4-BE49-F238E27FC236}">
                <a16:creationId xmlns:a16="http://schemas.microsoft.com/office/drawing/2014/main" id="{CE60A400-D14C-DF39-329D-D77EAF7E4E5D}"/>
              </a:ext>
            </a:extLst>
          </p:cNvPr>
          <p:cNvSpPr>
            <a:spLocks noGrp="1"/>
          </p:cNvSpPr>
          <p:nvPr>
            <p:ph idx="1"/>
          </p:nvPr>
        </p:nvSpPr>
        <p:spPr/>
        <p:txBody>
          <a:bodyPr/>
          <a:lstStyle/>
          <a:p>
            <a:r>
              <a:rPr lang="en-CA" dirty="0"/>
              <a:t>There is a big while loop</a:t>
            </a:r>
          </a:p>
          <a:p>
            <a:r>
              <a:rPr lang="en-CA" dirty="0"/>
              <a:t>The user does something</a:t>
            </a:r>
          </a:p>
          <a:p>
            <a:r>
              <a:rPr lang="en-CA" dirty="0"/>
              <a:t>A message arrives</a:t>
            </a:r>
          </a:p>
          <a:p>
            <a:r>
              <a:rPr lang="en-CA" dirty="0"/>
              <a:t>Parts of the application are notified</a:t>
            </a:r>
          </a:p>
          <a:p>
            <a:r>
              <a:rPr lang="en-CA" dirty="0"/>
              <a:t>Internal data changes </a:t>
            </a:r>
          </a:p>
          <a:p>
            <a:r>
              <a:rPr lang="en-CA" dirty="0"/>
              <a:t>The views must be redrawn </a:t>
            </a:r>
          </a:p>
        </p:txBody>
      </p:sp>
    </p:spTree>
    <p:extLst>
      <p:ext uri="{BB962C8B-B14F-4D97-AF65-F5344CB8AC3E}">
        <p14:creationId xmlns:p14="http://schemas.microsoft.com/office/powerpoint/2010/main" val="2219525341"/>
      </p:ext>
    </p:extLst>
  </p:cSld>
  <p:clrMapOvr>
    <a:masterClrMapping/>
  </p:clrMapOvr>
</p:sld>
</file>

<file path=ppt/theme/theme1.xml><?xml version="1.0" encoding="utf-8"?>
<a:theme xmlns:a="http://schemas.openxmlformats.org/drawingml/2006/main" name="Bas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9939</TotalTime>
  <Words>648</Words>
  <Application>Microsoft Office PowerPoint</Application>
  <PresentationFormat>Custom</PresentationFormat>
  <Paragraphs>94</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Corbel</vt:lpstr>
      <vt:lpstr>Base</vt:lpstr>
      <vt:lpstr>Software ARCHITECTURE #1</vt:lpstr>
      <vt:lpstr>Separation of Concerns</vt:lpstr>
      <vt:lpstr>PowerPoint Presentation</vt:lpstr>
      <vt:lpstr>My definition</vt:lpstr>
      <vt:lpstr>How it pertains to GUI applications</vt:lpstr>
      <vt:lpstr>Cross-Cutting Concerns</vt:lpstr>
      <vt:lpstr>Examples of Cross Cutting Concerns  </vt:lpstr>
      <vt:lpstr>Command Pattern</vt:lpstr>
      <vt:lpstr>How Windows Applications work</vt:lpstr>
      <vt:lpstr>Parts of your application</vt:lpstr>
      <vt:lpstr>Domain Model</vt:lpstr>
      <vt:lpstr>Models and Views</vt:lpstr>
      <vt:lpstr>MVC – Model View Controller</vt:lpstr>
      <vt:lpstr>Models, View, Controller</vt:lpstr>
      <vt:lpstr>User, View, Controller</vt:lpstr>
      <vt:lpstr>In a Windows forms application?</vt:lpstr>
      <vt:lpstr>Should you use it?</vt:lpstr>
      <vt:lpstr>MVC in ASP Web Applications </vt:lpstr>
      <vt:lpstr>Notice:</vt:lpstr>
      <vt:lpstr>Variations</vt:lpstr>
      <vt:lpstr>Models, Views, and Controller</vt:lpstr>
      <vt:lpstr>Models and Views</vt:lpstr>
      <vt:lpstr>Model View Update (MVU)</vt:lpstr>
      <vt:lpstr>MVVM – Model, View, View-Model</vt:lpstr>
      <vt:lpstr>All the things an Application can Do </vt:lpstr>
      <vt:lpstr>Plugin Systems</vt:lpstr>
      <vt:lpstr>An Error you might see</vt:lpstr>
      <vt:lpstr>Defensive Programming</vt:lpstr>
    </vt:vector>
  </TitlesOfParts>
  <Manager>Christopher Diggins</Manager>
  <Company>Christopher Diggins</Company>
  <LinksUpToDate>false</LinksUpToDate>
  <SharedDoc>false</SharedDoc>
  <HyperlinkBase>https://github.com/cdiggins/learning-to-code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dc:title>
  <dc:subject>Coding</dc:subject>
  <dc:creator>Anneye Blanco</dc:creator>
  <cp:keywords>tutorial, programming, coding, lesson</cp:keywords>
  <cp:lastModifiedBy>Christopher Diggins</cp:lastModifiedBy>
  <cp:revision>40</cp:revision>
  <dcterms:created xsi:type="dcterms:W3CDTF">2022-10-07T01:31:58Z</dcterms:created>
  <dcterms:modified xsi:type="dcterms:W3CDTF">2023-03-23T17:50:21Z</dcterms:modified>
  <cp:category>Tutorial</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2022-10-07T00:00:00Z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2022-10-07T00:00:00Z</vt:filetime>
  </property>
</Properties>
</file>