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4010" r:id="rId1"/>
  </p:sldMasterIdLst>
  <p:notesMasterIdLst>
    <p:notesMasterId r:id="rId29"/>
  </p:notesMasterIdLst>
  <p:sldIdLst>
    <p:sldId id="449" r:id="rId2"/>
    <p:sldId id="495" r:id="rId3"/>
    <p:sldId id="474" r:id="rId4"/>
    <p:sldId id="493" r:id="rId5"/>
    <p:sldId id="486" r:id="rId6"/>
    <p:sldId id="450" r:id="rId7"/>
    <p:sldId id="457" r:id="rId8"/>
    <p:sldId id="453" r:id="rId9"/>
    <p:sldId id="454" r:id="rId10"/>
    <p:sldId id="491" r:id="rId11"/>
    <p:sldId id="490" r:id="rId12"/>
    <p:sldId id="492" r:id="rId13"/>
    <p:sldId id="487" r:id="rId14"/>
    <p:sldId id="485" r:id="rId15"/>
    <p:sldId id="451" r:id="rId16"/>
    <p:sldId id="452" r:id="rId17"/>
    <p:sldId id="488" r:id="rId18"/>
    <p:sldId id="459" r:id="rId19"/>
    <p:sldId id="472" r:id="rId20"/>
    <p:sldId id="467" r:id="rId21"/>
    <p:sldId id="468" r:id="rId22"/>
    <p:sldId id="471" r:id="rId23"/>
    <p:sldId id="475" r:id="rId24"/>
    <p:sldId id="476" r:id="rId25"/>
    <p:sldId id="477" r:id="rId26"/>
    <p:sldId id="479" r:id="rId27"/>
    <p:sldId id="480" r:id="rId28"/>
  </p:sldIdLst>
  <p:sldSz cx="18288000" cy="10287000"/>
  <p:notesSz cx="18288000" cy="10287000"/>
  <p:embeddedFontLst>
    <p:embeddedFont>
      <p:font typeface="Calibri" panose="020F0502020204030204" pitchFamily="34" charset="0"/>
      <p:regular r:id="rId30"/>
      <p:bold r:id="rId31"/>
      <p:italic r:id="rId32"/>
      <p:boldItalic r:id="rId33"/>
    </p:embeddedFont>
    <p:embeddedFont>
      <p:font typeface="Corbel" panose="020B0503020204020204" pitchFamily="34" charset="0"/>
      <p:regular r:id="rId34"/>
      <p:bold r:id="rId35"/>
      <p:italic r:id="rId36"/>
      <p:boldItalic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DAF"/>
    <a:srgbClr val="E1AD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86441" autoAdjust="0"/>
  </p:normalViewPr>
  <p:slideViewPr>
    <p:cSldViewPr>
      <p:cViewPr varScale="1">
        <p:scale>
          <a:sx n="64" d="100"/>
          <a:sy n="64" d="100"/>
        </p:scale>
        <p:origin x="163" y="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005CC382-AF05-4256-B699-A89F13873124}" type="datetimeFigureOut">
              <a:rPr lang="en-CA" smtClean="0"/>
              <a:t>2023-02-14</a:t>
            </a:fld>
            <a:endParaRPr lang="en-CA"/>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406DC430-8259-49BD-A3AF-7901CB5ACC58}" type="slidenum">
              <a:rPr lang="en-CA" smtClean="0"/>
              <a:t>‹#›</a:t>
            </a:fld>
            <a:endParaRPr lang="en-CA"/>
          </a:p>
        </p:txBody>
      </p:sp>
    </p:spTree>
    <p:extLst>
      <p:ext uri="{BB962C8B-B14F-4D97-AF65-F5344CB8AC3E}">
        <p14:creationId xmlns:p14="http://schemas.microsoft.com/office/powerpoint/2010/main" val="690686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64970" y="1323564"/>
            <a:ext cx="14950440" cy="4389120"/>
          </a:xfrm>
        </p:spPr>
        <p:txBody>
          <a:bodyPr anchor="b">
            <a:normAutofit/>
          </a:bodyPr>
          <a:lstStyle>
            <a:lvl1pPr algn="ctr">
              <a:lnSpc>
                <a:spcPct val="85000"/>
              </a:lnSpc>
              <a:defRPr sz="10800" b="1" cap="all" baseline="0">
                <a:solidFill>
                  <a:srgbClr val="FFFFFF"/>
                </a:solidFill>
              </a:defRPr>
            </a:lvl1pPr>
          </a:lstStyle>
          <a:p>
            <a:r>
              <a:rPr lang="fr-FR"/>
              <a:t>Modifiez le style du titre</a:t>
            </a:r>
            <a:endParaRPr lang="en-US" dirty="0"/>
          </a:p>
        </p:txBody>
      </p:sp>
      <p:sp>
        <p:nvSpPr>
          <p:cNvPr id="3" name="Subtitle 2"/>
          <p:cNvSpPr>
            <a:spLocks noGrp="1"/>
          </p:cNvSpPr>
          <p:nvPr>
            <p:ph type="subTitle" idx="1"/>
          </p:nvPr>
        </p:nvSpPr>
        <p:spPr>
          <a:xfrm>
            <a:off x="2564295" y="5804452"/>
            <a:ext cx="13151790" cy="2082248"/>
          </a:xfrm>
        </p:spPr>
        <p:txBody>
          <a:bodyPr>
            <a:normAutofit/>
          </a:bodyPr>
          <a:lstStyle>
            <a:lvl1pPr marL="0" indent="0" algn="ctr">
              <a:buNone/>
              <a:defRPr sz="3300">
                <a:solidFill>
                  <a:srgbClr val="FFFFFF"/>
                </a:solidFill>
              </a:defRPr>
            </a:lvl1pPr>
            <a:lvl2pPr marL="685800" indent="0" algn="ctr">
              <a:buNone/>
              <a:defRPr sz="3300"/>
            </a:lvl2pPr>
            <a:lvl3pPr marL="1371600" indent="0" algn="ctr">
              <a:buNone/>
              <a:defRPr sz="33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fr-FR"/>
              <a:t>Modifier le style des sous-titres du masque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1D8BD707-D9CF-40AE-B4C6-C98DA3205C09}" type="datetimeFigureOut">
              <a:rPr lang="en-US" smtClean="0"/>
              <a:t>2/14/2023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fr-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fr-CA" smtClean="0"/>
              <a:t>‹#›</a:t>
            </a:fld>
            <a:endParaRPr lang="fr-CA"/>
          </a:p>
        </p:txBody>
      </p:sp>
      <p:cxnSp>
        <p:nvCxnSpPr>
          <p:cNvPr id="8" name="Straight Connector 7"/>
          <p:cNvCxnSpPr/>
          <p:nvPr/>
        </p:nvCxnSpPr>
        <p:spPr>
          <a:xfrm>
            <a:off x="2967991" y="5600700"/>
            <a:ext cx="12344402"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48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218671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1143000"/>
            <a:ext cx="3486150" cy="81153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714500" y="1143000"/>
            <a:ext cx="11144250" cy="811530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5434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75619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659636" y="1760363"/>
            <a:ext cx="14950440" cy="4389120"/>
          </a:xfrm>
        </p:spPr>
        <p:txBody>
          <a:bodyPr anchor="b">
            <a:noAutofit/>
          </a:bodyPr>
          <a:lstStyle>
            <a:lvl1pPr algn="ctr">
              <a:lnSpc>
                <a:spcPct val="85000"/>
              </a:lnSpc>
              <a:defRPr sz="10800" b="0" cap="all" baseline="0"/>
            </a:lvl1pPr>
          </a:lstStyle>
          <a:p>
            <a:r>
              <a:rPr lang="fr-FR"/>
              <a:t>Modifiez le style du titre</a:t>
            </a:r>
            <a:endParaRPr lang="en-US" dirty="0"/>
          </a:p>
        </p:txBody>
      </p:sp>
      <p:sp>
        <p:nvSpPr>
          <p:cNvPr id="3" name="Text Placeholder 2"/>
          <p:cNvSpPr>
            <a:spLocks noGrp="1"/>
          </p:cNvSpPr>
          <p:nvPr>
            <p:ph type="body" idx="1"/>
          </p:nvPr>
        </p:nvSpPr>
        <p:spPr>
          <a:xfrm>
            <a:off x="2564892" y="6231780"/>
            <a:ext cx="13153644" cy="2045709"/>
          </a:xfrm>
        </p:spPr>
        <p:txBody>
          <a:bodyPr anchor="t">
            <a:normAutofit/>
          </a:bodyPr>
          <a:lstStyle>
            <a:lvl1pPr marL="0" indent="0" algn="ctr">
              <a:buNone/>
              <a:defRPr sz="3300">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1D8BD707-D9CF-40AE-B4C6-C98DA3205C09}"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B6F15528-21DE-4FAA-801E-634DDDAF4B2B}" type="slidenum">
              <a:rPr lang="fr-CA" smtClean="0"/>
              <a:t>‹#›</a:t>
            </a:fld>
            <a:endParaRPr lang="fr-CA"/>
          </a:p>
        </p:txBody>
      </p:sp>
      <p:cxnSp>
        <p:nvCxnSpPr>
          <p:cNvPr id="7" name="Straight Connector 6"/>
          <p:cNvCxnSpPr/>
          <p:nvPr/>
        </p:nvCxnSpPr>
        <p:spPr>
          <a:xfrm>
            <a:off x="2971801" y="6030612"/>
            <a:ext cx="1234440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2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714500" y="3086098"/>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9401418" y="3086100"/>
            <a:ext cx="7132320" cy="603504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19404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714500" y="3002266"/>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4" name="Content Placeholder 3"/>
          <p:cNvSpPr>
            <a:spLocks noGrp="1"/>
          </p:cNvSpPr>
          <p:nvPr>
            <p:ph sz="half" idx="2"/>
          </p:nvPr>
        </p:nvSpPr>
        <p:spPr>
          <a:xfrm>
            <a:off x="1714500" y="4082225"/>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9403760" y="2998548"/>
            <a:ext cx="7132320" cy="1165860"/>
          </a:xfrm>
        </p:spPr>
        <p:txBody>
          <a:bodyPr anchor="ctr"/>
          <a:lstStyle>
            <a:lvl1pPr marL="0" indent="0">
              <a:spcBef>
                <a:spcPts val="0"/>
              </a:spcBef>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fr-FR"/>
              <a:t>Modifier les styles du texte du masque</a:t>
            </a:r>
          </a:p>
        </p:txBody>
      </p:sp>
      <p:sp>
        <p:nvSpPr>
          <p:cNvPr id="6" name="Content Placeholder 5"/>
          <p:cNvSpPr>
            <a:spLocks noGrp="1"/>
          </p:cNvSpPr>
          <p:nvPr>
            <p:ph sz="quarter" idx="4"/>
          </p:nvPr>
        </p:nvSpPr>
        <p:spPr>
          <a:xfrm>
            <a:off x="9403760" y="4078983"/>
            <a:ext cx="7132320" cy="5074920"/>
          </a:xfrm>
        </p:spPr>
        <p:txBody>
          <a:bodyPr/>
          <a:lstStyle>
            <a:lvl1pPr>
              <a:defRPr sz="3300"/>
            </a:lvl1pPr>
            <a:lvl2pPr>
              <a:defRPr sz="3000"/>
            </a:lvl2pPr>
            <a:lvl3pPr>
              <a:defRPr sz="2700"/>
            </a:lvl3pPr>
            <a:lvl4pPr>
              <a:defRPr sz="2400"/>
            </a:lvl4pPr>
            <a:lvl5pPr>
              <a:defRPr sz="2400"/>
            </a:lvl5pPr>
            <a:lvl6pPr>
              <a:defRPr sz="2400"/>
            </a:lvl6pPr>
            <a:lvl7pPr>
              <a:defRPr sz="2400"/>
            </a:lvl7pPr>
            <a:lvl8pPr>
              <a:defRPr sz="2400"/>
            </a:lvl8pPr>
            <a:lvl9pPr>
              <a:defRPr sz="24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2/14/2023</a:t>
            </a:fld>
            <a:endParaRPr lang="en-US"/>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142737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2/14/2023</a:t>
            </a:fld>
            <a:endParaRPr lang="en-US"/>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01069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2/14/2023</a:t>
            </a:fld>
            <a:endParaRPr lang="en-US"/>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429621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Content Placeholder 2"/>
          <p:cNvSpPr>
            <a:spLocks noGrp="1"/>
          </p:cNvSpPr>
          <p:nvPr>
            <p:ph idx="1"/>
          </p:nvPr>
        </p:nvSpPr>
        <p:spPr>
          <a:xfrm>
            <a:off x="8778239" y="1645920"/>
            <a:ext cx="7818120" cy="6995160"/>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714500" y="4251960"/>
            <a:ext cx="5897880" cy="452628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57356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714500" y="1645920"/>
            <a:ext cx="5897880" cy="2606040"/>
          </a:xfrm>
        </p:spPr>
        <p:txBody>
          <a:bodyPr anchor="b">
            <a:noAutofit/>
          </a:bodyPr>
          <a:lstStyle>
            <a:lvl1pPr>
              <a:lnSpc>
                <a:spcPct val="90000"/>
              </a:lnSpc>
              <a:defRPr sz="6000" b="0"/>
            </a:lvl1pPr>
          </a:lstStyle>
          <a:p>
            <a:r>
              <a:rPr lang="fr-FR"/>
              <a:t>Modifiez le style du titre</a:t>
            </a:r>
            <a:endParaRPr lang="en-US" dirty="0"/>
          </a:p>
        </p:txBody>
      </p:sp>
      <p:sp>
        <p:nvSpPr>
          <p:cNvPr id="3" name="Picture Placeholder 2"/>
          <p:cNvSpPr>
            <a:spLocks noGrp="1" noChangeAspect="1"/>
          </p:cNvSpPr>
          <p:nvPr>
            <p:ph type="pic" idx="1"/>
          </p:nvPr>
        </p:nvSpPr>
        <p:spPr>
          <a:xfrm>
            <a:off x="8119872" y="1604771"/>
            <a:ext cx="9148572" cy="7200900"/>
          </a:xfrm>
        </p:spPr>
        <p:txBody>
          <a:bodyPr lIns="274320" tIns="182880" anchor="t">
            <a:normAutofit/>
          </a:bodyPr>
          <a:lstStyle>
            <a:lvl1pPr marL="0" indent="0">
              <a:buNone/>
              <a:defRPr sz="42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714500" y="4251960"/>
            <a:ext cx="5897880" cy="4320540"/>
          </a:xfrm>
        </p:spPr>
        <p:txBody>
          <a:bodyPr>
            <a:normAutofit/>
          </a:bodyPr>
          <a:lstStyle>
            <a:lvl1pPr marL="0" indent="0">
              <a:lnSpc>
                <a:spcPct val="100000"/>
              </a:lnSpc>
              <a:spcBef>
                <a:spcPts val="1500"/>
              </a:spcBef>
              <a:buNone/>
              <a:defRPr sz="255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fr-FR"/>
              <a:t>Modifier les styles du texte du masque</a:t>
            </a:r>
          </a:p>
        </p:txBody>
      </p:sp>
      <p:sp>
        <p:nvSpPr>
          <p:cNvPr id="5" name="Date Placeholder 4"/>
          <p:cNvSpPr>
            <a:spLocks noGrp="1"/>
          </p:cNvSpPr>
          <p:nvPr>
            <p:ph type="dt" sz="half" idx="10"/>
          </p:nvPr>
        </p:nvSpPr>
        <p:spPr/>
        <p:txBody>
          <a:bodyPr/>
          <a:lstStyle/>
          <a:p>
            <a:fld id="{1D8BD707-D9CF-40AE-B4C6-C98DA3205C09}"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B6F15528-21DE-4FAA-801E-634DDDAF4B2B}" type="slidenum">
              <a:rPr lang="fr-CA" smtClean="0"/>
              <a:t>‹#›</a:t>
            </a:fld>
            <a:endParaRPr lang="fr-CA"/>
          </a:p>
        </p:txBody>
      </p:sp>
    </p:spTree>
    <p:extLst>
      <p:ext uri="{BB962C8B-B14F-4D97-AF65-F5344CB8AC3E}">
        <p14:creationId xmlns:p14="http://schemas.microsoft.com/office/powerpoint/2010/main" val="210606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346710" y="365761"/>
            <a:ext cx="17586960" cy="956690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14500" y="914400"/>
            <a:ext cx="14813280" cy="203454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714501" y="3086100"/>
            <a:ext cx="14809307" cy="6057900"/>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714494" y="9335743"/>
            <a:ext cx="3493611" cy="547688"/>
          </a:xfrm>
          <a:prstGeom prst="rect">
            <a:avLst/>
          </a:prstGeom>
        </p:spPr>
        <p:txBody>
          <a:bodyPr vert="horz" lIns="91440" tIns="45720" rIns="91440" bIns="45720" rtlCol="0" anchor="ctr"/>
          <a:lstStyle>
            <a:lvl1pPr algn="l">
              <a:defRPr sz="1800">
                <a:solidFill>
                  <a:schemeClr val="accent1"/>
                </a:solidFill>
              </a:defRPr>
            </a:lvl1pPr>
          </a:lstStyle>
          <a:p>
            <a:fld id="{1D8BD707-D9CF-40AE-B4C6-C98DA3205C09}" type="datetimeFigureOut">
              <a:rPr lang="en-US" smtClean="0"/>
              <a:t>2/14/2023</a:t>
            </a:fld>
            <a:endParaRPr lang="en-US"/>
          </a:p>
        </p:txBody>
      </p:sp>
      <p:sp>
        <p:nvSpPr>
          <p:cNvPr id="5" name="Footer Placeholder 4"/>
          <p:cNvSpPr>
            <a:spLocks noGrp="1"/>
          </p:cNvSpPr>
          <p:nvPr>
            <p:ph type="ftr" sz="quarter" idx="3"/>
          </p:nvPr>
        </p:nvSpPr>
        <p:spPr>
          <a:xfrm>
            <a:off x="5923722" y="9335743"/>
            <a:ext cx="7076661" cy="547688"/>
          </a:xfrm>
          <a:prstGeom prst="rect">
            <a:avLst/>
          </a:prstGeom>
        </p:spPr>
        <p:txBody>
          <a:bodyPr vert="horz" lIns="91440" tIns="45720" rIns="91440" bIns="45720" rtlCol="0" anchor="ctr"/>
          <a:lstStyle>
            <a:lvl1pPr algn="ctr">
              <a:defRPr sz="1800">
                <a:solidFill>
                  <a:schemeClr val="accent1"/>
                </a:solidFill>
              </a:defRPr>
            </a:lvl1pPr>
          </a:lstStyle>
          <a:p>
            <a:endParaRPr lang="fr-CA"/>
          </a:p>
        </p:txBody>
      </p:sp>
      <p:sp>
        <p:nvSpPr>
          <p:cNvPr id="6" name="Slide Number Placeholder 5"/>
          <p:cNvSpPr>
            <a:spLocks noGrp="1"/>
          </p:cNvSpPr>
          <p:nvPr>
            <p:ph type="sldNum" sz="quarter" idx="4"/>
          </p:nvPr>
        </p:nvSpPr>
        <p:spPr>
          <a:xfrm>
            <a:off x="13994296" y="9335743"/>
            <a:ext cx="2559326" cy="547688"/>
          </a:xfrm>
          <a:prstGeom prst="rect">
            <a:avLst/>
          </a:prstGeom>
        </p:spPr>
        <p:txBody>
          <a:bodyPr vert="horz" lIns="91440" tIns="45720" rIns="91440" bIns="45720" rtlCol="0" anchor="ctr"/>
          <a:lstStyle>
            <a:lvl1pPr algn="r">
              <a:defRPr sz="1800">
                <a:solidFill>
                  <a:schemeClr val="accent1"/>
                </a:solidFill>
              </a:defRPr>
            </a:lvl1pPr>
          </a:lstStyle>
          <a:p>
            <a:fld id="{B6F15528-21DE-4FAA-801E-634DDDAF4B2B}" type="slidenum">
              <a:rPr lang="fr-CA" smtClean="0"/>
              <a:t>‹#›</a:t>
            </a:fld>
            <a:endParaRPr lang="fr-CA"/>
          </a:p>
        </p:txBody>
      </p:sp>
    </p:spTree>
    <p:extLst>
      <p:ext uri="{BB962C8B-B14F-4D97-AF65-F5344CB8AC3E}">
        <p14:creationId xmlns:p14="http://schemas.microsoft.com/office/powerpoint/2010/main" val="2678647441"/>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txStyles>
    <p:titleStyle>
      <a:lvl1pPr algn="l" defTabSz="1371600" rtl="0" eaLnBrk="1" latinLnBrk="0" hangingPunct="1">
        <a:lnSpc>
          <a:spcPct val="90000"/>
        </a:lnSpc>
        <a:spcBef>
          <a:spcPct val="0"/>
        </a:spcBef>
        <a:buNone/>
        <a:defRPr sz="6600" kern="1200">
          <a:solidFill>
            <a:schemeClr val="accent1"/>
          </a:solidFill>
          <a:latin typeface="+mj-lt"/>
          <a:ea typeface="+mj-ea"/>
          <a:cs typeface="+mj-cs"/>
        </a:defRPr>
      </a:lvl1pPr>
    </p:titleStyle>
    <p:bodyStyle>
      <a:lvl1pPr marL="342900" indent="-274320" algn="l" defTabSz="1371600" rtl="0" eaLnBrk="1" latinLnBrk="0" hangingPunct="1">
        <a:lnSpc>
          <a:spcPct val="90000"/>
        </a:lnSpc>
        <a:spcBef>
          <a:spcPts val="2100"/>
        </a:spcBef>
        <a:buClr>
          <a:schemeClr val="accent1"/>
        </a:buClr>
        <a:buSzPct val="80000"/>
        <a:buFont typeface="Corbel" pitchFamily="34" charset="0"/>
        <a:buChar char="•"/>
        <a:defRPr sz="3300" kern="1200">
          <a:solidFill>
            <a:schemeClr val="accent1"/>
          </a:solidFill>
          <a:latin typeface="+mn-lt"/>
          <a:ea typeface="+mn-ea"/>
          <a:cs typeface="+mn-cs"/>
        </a:defRPr>
      </a:lvl1pPr>
      <a:lvl2pPr marL="68580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3000" kern="1200">
          <a:solidFill>
            <a:schemeClr val="accent1"/>
          </a:solidFill>
          <a:latin typeface="+mn-lt"/>
          <a:ea typeface="+mn-ea"/>
          <a:cs typeface="+mn-cs"/>
        </a:defRPr>
      </a:lvl2pPr>
      <a:lvl3pPr marL="109728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700" kern="1200">
          <a:solidFill>
            <a:schemeClr val="accent1"/>
          </a:solidFill>
          <a:latin typeface="+mn-lt"/>
          <a:ea typeface="+mn-ea"/>
          <a:cs typeface="+mn-cs"/>
        </a:defRPr>
      </a:lvl3pPr>
      <a:lvl4pPr marL="150876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4pPr>
      <a:lvl5pPr marL="1920240" indent="-27432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5pPr>
      <a:lvl6pPr marL="24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6pPr>
      <a:lvl7pPr marL="28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7pPr>
      <a:lvl8pPr marL="330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8pPr>
      <a:lvl9pPr marL="3750000" indent="-342900" algn="l" defTabSz="1371600" rtl="0" eaLnBrk="1" latinLnBrk="0" hangingPunct="1">
        <a:lnSpc>
          <a:spcPct val="90000"/>
        </a:lnSpc>
        <a:spcBef>
          <a:spcPts val="300"/>
        </a:spcBef>
        <a:spcAft>
          <a:spcPts val="600"/>
        </a:spcAft>
        <a:buClr>
          <a:schemeClr val="accent1"/>
        </a:buClr>
        <a:buSzPct val="80000"/>
        <a:buFont typeface="Corbel" pitchFamily="34" charset="0"/>
        <a:buChar char="•"/>
        <a:defRPr sz="2400" kern="1200">
          <a:solidFill>
            <a:schemeClr val="accent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Command%E2%80%93query_separation"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computinged.wordpress.com/2010/09/11/moti-asks-objects-never-well-hardly-ever/#comment-3766"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2D1C35-01F4-89DE-7E98-45A1DED12A67}"/>
              </a:ext>
            </a:extLst>
          </p:cNvPr>
          <p:cNvSpPr>
            <a:spLocks noGrp="1"/>
          </p:cNvSpPr>
          <p:nvPr>
            <p:ph type="title"/>
          </p:nvPr>
        </p:nvSpPr>
        <p:spPr/>
        <p:txBody>
          <a:bodyPr/>
          <a:lstStyle/>
          <a:p>
            <a:r>
              <a:rPr lang="en-CA" dirty="0"/>
              <a:t>Classes</a:t>
            </a:r>
          </a:p>
        </p:txBody>
      </p:sp>
      <p:sp>
        <p:nvSpPr>
          <p:cNvPr id="5" name="Text Placeholder 4">
            <a:extLst>
              <a:ext uri="{FF2B5EF4-FFF2-40B4-BE49-F238E27FC236}">
                <a16:creationId xmlns:a16="http://schemas.microsoft.com/office/drawing/2014/main" id="{BDCBFA06-2ED1-48FA-A11A-30D831DF6CE6}"/>
              </a:ext>
            </a:extLst>
          </p:cNvPr>
          <p:cNvSpPr>
            <a:spLocks noGrp="1"/>
          </p:cNvSpPr>
          <p:nvPr>
            <p:ph type="body" idx="1"/>
          </p:nvPr>
        </p:nvSpPr>
        <p:spPr/>
        <p:txBody>
          <a:bodyPr/>
          <a:lstStyle/>
          <a:p>
            <a:r>
              <a:rPr lang="en-CA" dirty="0"/>
              <a:t>And Object Oriented Programming</a:t>
            </a:r>
          </a:p>
        </p:txBody>
      </p:sp>
    </p:spTree>
    <p:extLst>
      <p:ext uri="{BB962C8B-B14F-4D97-AF65-F5344CB8AC3E}">
        <p14:creationId xmlns:p14="http://schemas.microsoft.com/office/powerpoint/2010/main" val="3434089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BA66-C30C-5764-E46B-C0FD2ECBD2FA}"/>
              </a:ext>
            </a:extLst>
          </p:cNvPr>
          <p:cNvSpPr>
            <a:spLocks noGrp="1"/>
          </p:cNvSpPr>
          <p:nvPr>
            <p:ph type="title"/>
          </p:nvPr>
        </p:nvSpPr>
        <p:spPr/>
        <p:txBody>
          <a:bodyPr/>
          <a:lstStyle/>
          <a:p>
            <a:r>
              <a:rPr lang="en-CA" dirty="0"/>
              <a:t>Properties</a:t>
            </a:r>
          </a:p>
        </p:txBody>
      </p:sp>
      <p:sp>
        <p:nvSpPr>
          <p:cNvPr id="3" name="Content Placeholder 2">
            <a:extLst>
              <a:ext uri="{FF2B5EF4-FFF2-40B4-BE49-F238E27FC236}">
                <a16:creationId xmlns:a16="http://schemas.microsoft.com/office/drawing/2014/main" id="{F48BF78D-5750-833E-873E-733AEDD60DE7}"/>
              </a:ext>
            </a:extLst>
          </p:cNvPr>
          <p:cNvSpPr>
            <a:spLocks noGrp="1"/>
          </p:cNvSpPr>
          <p:nvPr>
            <p:ph idx="1"/>
          </p:nvPr>
        </p:nvSpPr>
        <p:spPr/>
        <p:txBody>
          <a:bodyPr/>
          <a:lstStyle/>
          <a:p>
            <a:r>
              <a:rPr lang="en-CA" dirty="0"/>
              <a:t>A property is a member that looks like a field but calls a getter function </a:t>
            </a:r>
          </a:p>
          <a:p>
            <a:r>
              <a:rPr lang="en-CA" dirty="0"/>
              <a:t>Read-write properties also allow assignment, which calls a setter function</a:t>
            </a:r>
          </a:p>
          <a:p>
            <a:r>
              <a:rPr lang="en-CA" dirty="0"/>
              <a:t>Properties may also map directly to hidden fields, but this is transparent to a user</a:t>
            </a:r>
          </a:p>
        </p:txBody>
      </p:sp>
    </p:spTree>
    <p:extLst>
      <p:ext uri="{BB962C8B-B14F-4D97-AF65-F5344CB8AC3E}">
        <p14:creationId xmlns:p14="http://schemas.microsoft.com/office/powerpoint/2010/main" val="38086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50BD2-C5CD-F2D4-3B54-0C3C66C3316A}"/>
              </a:ext>
            </a:extLst>
          </p:cNvPr>
          <p:cNvSpPr>
            <a:spLocks noGrp="1"/>
          </p:cNvSpPr>
          <p:nvPr>
            <p:ph type="title"/>
          </p:nvPr>
        </p:nvSpPr>
        <p:spPr/>
        <p:txBody>
          <a:bodyPr/>
          <a:lstStyle/>
          <a:p>
            <a:r>
              <a:rPr lang="en-CA" dirty="0"/>
              <a:t>Instantiating a Class</a:t>
            </a:r>
          </a:p>
        </p:txBody>
      </p:sp>
      <p:sp>
        <p:nvSpPr>
          <p:cNvPr id="3" name="Content Placeholder 2">
            <a:extLst>
              <a:ext uri="{FF2B5EF4-FFF2-40B4-BE49-F238E27FC236}">
                <a16:creationId xmlns:a16="http://schemas.microsoft.com/office/drawing/2014/main" id="{AB8D26B4-91A0-449E-65F6-C143B43CBFA7}"/>
              </a:ext>
            </a:extLst>
          </p:cNvPr>
          <p:cNvSpPr>
            <a:spLocks noGrp="1"/>
          </p:cNvSpPr>
          <p:nvPr>
            <p:ph idx="1"/>
          </p:nvPr>
        </p:nvSpPr>
        <p:spPr/>
        <p:txBody>
          <a:bodyPr/>
          <a:lstStyle/>
          <a:p>
            <a:r>
              <a:rPr lang="en-CA" dirty="0"/>
              <a:t>When we call “new” on a class we create an instance of it</a:t>
            </a:r>
          </a:p>
          <a:p>
            <a:r>
              <a:rPr lang="en-CA" dirty="0"/>
              <a:t>This allocates memory for the class instance on the “heap”</a:t>
            </a:r>
          </a:p>
          <a:p>
            <a:r>
              <a:rPr lang="en-CA" dirty="0"/>
              <a:t>All fields are initialized to the default values  </a:t>
            </a:r>
          </a:p>
          <a:p>
            <a:r>
              <a:rPr lang="en-CA" dirty="0"/>
              <a:t>The appropriate constructor method is called </a:t>
            </a:r>
          </a:p>
        </p:txBody>
      </p:sp>
    </p:spTree>
    <p:extLst>
      <p:ext uri="{BB962C8B-B14F-4D97-AF65-F5344CB8AC3E}">
        <p14:creationId xmlns:p14="http://schemas.microsoft.com/office/powerpoint/2010/main" val="381663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D463-A81B-BE70-9BE4-B5D1CB83E08E}"/>
              </a:ext>
            </a:extLst>
          </p:cNvPr>
          <p:cNvSpPr>
            <a:spLocks noGrp="1"/>
          </p:cNvSpPr>
          <p:nvPr>
            <p:ph type="title"/>
          </p:nvPr>
        </p:nvSpPr>
        <p:spPr/>
        <p:txBody>
          <a:bodyPr/>
          <a:lstStyle/>
          <a:p>
            <a:r>
              <a:rPr lang="en-CA" dirty="0"/>
              <a:t>Constructors</a:t>
            </a:r>
          </a:p>
        </p:txBody>
      </p:sp>
      <p:sp>
        <p:nvSpPr>
          <p:cNvPr id="3" name="Content Placeholder 2">
            <a:extLst>
              <a:ext uri="{FF2B5EF4-FFF2-40B4-BE49-F238E27FC236}">
                <a16:creationId xmlns:a16="http://schemas.microsoft.com/office/drawing/2014/main" id="{0C4D362E-1279-B7F1-F91E-779ADDF9976B}"/>
              </a:ext>
            </a:extLst>
          </p:cNvPr>
          <p:cNvSpPr>
            <a:spLocks noGrp="1"/>
          </p:cNvSpPr>
          <p:nvPr>
            <p:ph idx="1"/>
          </p:nvPr>
        </p:nvSpPr>
        <p:spPr/>
        <p:txBody>
          <a:bodyPr/>
          <a:lstStyle/>
          <a:p>
            <a:r>
              <a:rPr lang="en-CA" dirty="0"/>
              <a:t>This is an opportunity for the class to assure it has a valid internal state</a:t>
            </a:r>
          </a:p>
          <a:p>
            <a:r>
              <a:rPr lang="en-CA" dirty="0"/>
              <a:t>That all related data inside is allocated together</a:t>
            </a:r>
          </a:p>
          <a:p>
            <a:r>
              <a:rPr lang="en-CA" dirty="0"/>
              <a:t>If a class is immutable, then the constructor is all we need to worry about </a:t>
            </a:r>
          </a:p>
          <a:p>
            <a:r>
              <a:rPr lang="en-CA" dirty="0"/>
              <a:t>Immutable class instances can’t go wrong … if the constructor is well written</a:t>
            </a:r>
          </a:p>
          <a:p>
            <a:endParaRPr lang="en-CA" dirty="0"/>
          </a:p>
        </p:txBody>
      </p:sp>
    </p:spTree>
    <p:extLst>
      <p:ext uri="{BB962C8B-B14F-4D97-AF65-F5344CB8AC3E}">
        <p14:creationId xmlns:p14="http://schemas.microsoft.com/office/powerpoint/2010/main" val="294868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245E-9249-0FA8-45C2-B44069A2F00B}"/>
              </a:ext>
            </a:extLst>
          </p:cNvPr>
          <p:cNvSpPr>
            <a:spLocks noGrp="1"/>
          </p:cNvSpPr>
          <p:nvPr>
            <p:ph type="title"/>
          </p:nvPr>
        </p:nvSpPr>
        <p:spPr/>
        <p:txBody>
          <a:bodyPr/>
          <a:lstStyle/>
          <a:p>
            <a:r>
              <a:rPr lang="en-CA" dirty="0"/>
              <a:t>Well Designed Class</a:t>
            </a:r>
          </a:p>
        </p:txBody>
      </p:sp>
      <p:sp>
        <p:nvSpPr>
          <p:cNvPr id="3" name="Content Placeholder 2">
            <a:extLst>
              <a:ext uri="{FF2B5EF4-FFF2-40B4-BE49-F238E27FC236}">
                <a16:creationId xmlns:a16="http://schemas.microsoft.com/office/drawing/2014/main" id="{EA08208C-E8E8-8AA9-4518-F29282BFA3C7}"/>
              </a:ext>
            </a:extLst>
          </p:cNvPr>
          <p:cNvSpPr>
            <a:spLocks noGrp="1"/>
          </p:cNvSpPr>
          <p:nvPr>
            <p:ph idx="1"/>
          </p:nvPr>
        </p:nvSpPr>
        <p:spPr/>
        <p:txBody>
          <a:bodyPr/>
          <a:lstStyle/>
          <a:p>
            <a:r>
              <a:rPr lang="en-CA" dirty="0"/>
              <a:t>Has a single clearly defined purpose</a:t>
            </a:r>
          </a:p>
          <a:p>
            <a:r>
              <a:rPr lang="en-CA" dirty="0"/>
              <a:t>Can’t be transformed into an inconsistent state</a:t>
            </a:r>
          </a:p>
          <a:p>
            <a:r>
              <a:rPr lang="en-CA" dirty="0"/>
              <a:t>Does not store redundant information </a:t>
            </a:r>
          </a:p>
          <a:p>
            <a:r>
              <a:rPr lang="en-CA" dirty="0"/>
              <a:t>Can be reused without change</a:t>
            </a:r>
          </a:p>
          <a:p>
            <a:r>
              <a:rPr lang="en-CA" dirty="0"/>
              <a:t>Does not expose implementation details</a:t>
            </a:r>
          </a:p>
          <a:p>
            <a:r>
              <a:rPr lang="en-CA" dirty="0"/>
              <a:t>Definitely does not have public fields</a:t>
            </a:r>
          </a:p>
        </p:txBody>
      </p:sp>
    </p:spTree>
    <p:extLst>
      <p:ext uri="{BB962C8B-B14F-4D97-AF65-F5344CB8AC3E}">
        <p14:creationId xmlns:p14="http://schemas.microsoft.com/office/powerpoint/2010/main" val="110238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5BDD-23F7-75A5-0242-E3BA0D5C58C5}"/>
              </a:ext>
            </a:extLst>
          </p:cNvPr>
          <p:cNvSpPr>
            <a:spLocks noGrp="1"/>
          </p:cNvSpPr>
          <p:nvPr>
            <p:ph type="title"/>
          </p:nvPr>
        </p:nvSpPr>
        <p:spPr/>
        <p:txBody>
          <a:bodyPr/>
          <a:lstStyle/>
          <a:p>
            <a:r>
              <a:rPr lang="en-US" dirty="0"/>
              <a:t>Choosing Between Struct and Class</a:t>
            </a:r>
            <a:endParaRPr lang="en-CA" dirty="0"/>
          </a:p>
        </p:txBody>
      </p:sp>
      <p:sp>
        <p:nvSpPr>
          <p:cNvPr id="3" name="Content Placeholder 2">
            <a:extLst>
              <a:ext uri="{FF2B5EF4-FFF2-40B4-BE49-F238E27FC236}">
                <a16:creationId xmlns:a16="http://schemas.microsoft.com/office/drawing/2014/main" id="{B56053CA-27FE-9095-1A4F-3C56D808FB94}"/>
              </a:ext>
            </a:extLst>
          </p:cNvPr>
          <p:cNvSpPr>
            <a:spLocks noGrp="1"/>
          </p:cNvSpPr>
          <p:nvPr>
            <p:ph idx="1"/>
          </p:nvPr>
        </p:nvSpPr>
        <p:spPr/>
        <p:txBody>
          <a:bodyPr/>
          <a:lstStyle/>
          <a:p>
            <a:r>
              <a:rPr lang="en-US" dirty="0"/>
              <a:t>By default, choose to make a class</a:t>
            </a:r>
          </a:p>
          <a:p>
            <a:r>
              <a:rPr lang="en-US" dirty="0"/>
              <a:t>For most domain-specific problems this is the right choice</a:t>
            </a:r>
          </a:p>
          <a:p>
            <a:r>
              <a:rPr lang="en-US" dirty="0"/>
              <a:t>When creating small immutable types then prefer structs</a:t>
            </a:r>
          </a:p>
          <a:p>
            <a:r>
              <a:rPr lang="en-US" dirty="0"/>
              <a:t>We don’t need to worry about this for now </a:t>
            </a:r>
            <a:endParaRPr lang="en-CA" dirty="0"/>
          </a:p>
        </p:txBody>
      </p:sp>
    </p:spTree>
    <p:extLst>
      <p:ext uri="{BB962C8B-B14F-4D97-AF65-F5344CB8AC3E}">
        <p14:creationId xmlns:p14="http://schemas.microsoft.com/office/powerpoint/2010/main" val="252139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5E98-0A3B-DB25-DB4B-90EEA56141A0}"/>
              </a:ext>
            </a:extLst>
          </p:cNvPr>
          <p:cNvSpPr>
            <a:spLocks noGrp="1"/>
          </p:cNvSpPr>
          <p:nvPr>
            <p:ph type="title"/>
          </p:nvPr>
        </p:nvSpPr>
        <p:spPr/>
        <p:txBody>
          <a:bodyPr/>
          <a:lstStyle/>
          <a:p>
            <a:r>
              <a:rPr lang="en-CA" dirty="0"/>
              <a:t>Class as a Data Types</a:t>
            </a:r>
          </a:p>
        </p:txBody>
      </p:sp>
      <p:sp>
        <p:nvSpPr>
          <p:cNvPr id="3" name="Content Placeholder 2">
            <a:extLst>
              <a:ext uri="{FF2B5EF4-FFF2-40B4-BE49-F238E27FC236}">
                <a16:creationId xmlns:a16="http://schemas.microsoft.com/office/drawing/2014/main" id="{8C0C0927-940B-1E78-545D-E1C0BB225316}"/>
              </a:ext>
            </a:extLst>
          </p:cNvPr>
          <p:cNvSpPr>
            <a:spLocks noGrp="1"/>
          </p:cNvSpPr>
          <p:nvPr>
            <p:ph idx="1"/>
          </p:nvPr>
        </p:nvSpPr>
        <p:spPr/>
        <p:txBody>
          <a:bodyPr/>
          <a:lstStyle/>
          <a:p>
            <a:r>
              <a:rPr lang="en-CA" dirty="0"/>
              <a:t>Classes are ways to create new data-types</a:t>
            </a:r>
          </a:p>
          <a:p>
            <a:r>
              <a:rPr lang="en-CA" dirty="0"/>
              <a:t>They might represent a new kind of collection </a:t>
            </a:r>
          </a:p>
          <a:p>
            <a:r>
              <a:rPr lang="en-CA" dirty="0"/>
              <a:t>Or a new type of numeric data </a:t>
            </a:r>
          </a:p>
          <a:p>
            <a:endParaRPr lang="en-CA" dirty="0"/>
          </a:p>
        </p:txBody>
      </p:sp>
    </p:spTree>
    <p:extLst>
      <p:ext uri="{BB962C8B-B14F-4D97-AF65-F5344CB8AC3E}">
        <p14:creationId xmlns:p14="http://schemas.microsoft.com/office/powerpoint/2010/main" val="3732667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5632-3053-F33F-5FF5-F79469EF6DB9}"/>
              </a:ext>
            </a:extLst>
          </p:cNvPr>
          <p:cNvSpPr>
            <a:spLocks noGrp="1"/>
          </p:cNvSpPr>
          <p:nvPr>
            <p:ph type="title"/>
          </p:nvPr>
        </p:nvSpPr>
        <p:spPr/>
        <p:txBody>
          <a:bodyPr/>
          <a:lstStyle/>
          <a:p>
            <a:r>
              <a:rPr lang="en-CA" dirty="0"/>
              <a:t>Abstractions</a:t>
            </a:r>
          </a:p>
        </p:txBody>
      </p:sp>
      <p:sp>
        <p:nvSpPr>
          <p:cNvPr id="3" name="Content Placeholder 2">
            <a:extLst>
              <a:ext uri="{FF2B5EF4-FFF2-40B4-BE49-F238E27FC236}">
                <a16:creationId xmlns:a16="http://schemas.microsoft.com/office/drawing/2014/main" id="{4B587F03-B07F-6D3A-0208-9F367122FCF5}"/>
              </a:ext>
            </a:extLst>
          </p:cNvPr>
          <p:cNvSpPr>
            <a:spLocks noGrp="1"/>
          </p:cNvSpPr>
          <p:nvPr>
            <p:ph idx="1"/>
          </p:nvPr>
        </p:nvSpPr>
        <p:spPr/>
        <p:txBody>
          <a:bodyPr/>
          <a:lstStyle/>
          <a:p>
            <a:r>
              <a:rPr lang="en-CA" dirty="0"/>
              <a:t>A class is also useful as an abstraction</a:t>
            </a:r>
          </a:p>
          <a:p>
            <a:r>
              <a:rPr lang="en-CA" dirty="0"/>
              <a:t>A way of representing and identifying an idea or concept</a:t>
            </a:r>
          </a:p>
          <a:p>
            <a:r>
              <a:rPr lang="en-CA" dirty="0"/>
              <a:t>Allows us to work with something, without worrying about the details</a:t>
            </a:r>
          </a:p>
        </p:txBody>
      </p:sp>
    </p:spTree>
    <p:extLst>
      <p:ext uri="{BB962C8B-B14F-4D97-AF65-F5344CB8AC3E}">
        <p14:creationId xmlns:p14="http://schemas.microsoft.com/office/powerpoint/2010/main" val="645181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128F-8320-6DE4-C0B9-CBA4633CC62C}"/>
              </a:ext>
            </a:extLst>
          </p:cNvPr>
          <p:cNvSpPr>
            <a:spLocks noGrp="1"/>
          </p:cNvSpPr>
          <p:nvPr>
            <p:ph type="title"/>
          </p:nvPr>
        </p:nvSpPr>
        <p:spPr/>
        <p:txBody>
          <a:bodyPr/>
          <a:lstStyle/>
          <a:p>
            <a:r>
              <a:rPr lang="en-CA" dirty="0"/>
              <a:t>Object Oriented Design</a:t>
            </a:r>
          </a:p>
        </p:txBody>
      </p:sp>
      <p:sp>
        <p:nvSpPr>
          <p:cNvPr id="3" name="Content Placeholder 2">
            <a:extLst>
              <a:ext uri="{FF2B5EF4-FFF2-40B4-BE49-F238E27FC236}">
                <a16:creationId xmlns:a16="http://schemas.microsoft.com/office/drawing/2014/main" id="{14459B54-E527-9A45-A241-DC5F4CE8CAB8}"/>
              </a:ext>
            </a:extLst>
          </p:cNvPr>
          <p:cNvSpPr>
            <a:spLocks noGrp="1"/>
          </p:cNvSpPr>
          <p:nvPr>
            <p:ph idx="1"/>
          </p:nvPr>
        </p:nvSpPr>
        <p:spPr/>
        <p:txBody>
          <a:bodyPr/>
          <a:lstStyle/>
          <a:p>
            <a:r>
              <a:rPr lang="en-CA" dirty="0"/>
              <a:t>How to decide what objects I need? </a:t>
            </a:r>
          </a:p>
          <a:p>
            <a:r>
              <a:rPr lang="en-CA" dirty="0"/>
              <a:t>How to decide what methods they have? </a:t>
            </a:r>
          </a:p>
          <a:p>
            <a:r>
              <a:rPr lang="en-CA" dirty="0"/>
              <a:t>How to decide what the relationships are between objects?</a:t>
            </a:r>
          </a:p>
          <a:p>
            <a:pPr marL="68580" indent="0">
              <a:buNone/>
            </a:pPr>
            <a:endParaRPr lang="en-CA" dirty="0"/>
          </a:p>
        </p:txBody>
      </p:sp>
    </p:spTree>
    <p:extLst>
      <p:ext uri="{BB962C8B-B14F-4D97-AF65-F5344CB8AC3E}">
        <p14:creationId xmlns:p14="http://schemas.microsoft.com/office/powerpoint/2010/main" val="44711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8CAD-E4F6-7F2D-37E5-C7B74FAB5D97}"/>
              </a:ext>
            </a:extLst>
          </p:cNvPr>
          <p:cNvSpPr>
            <a:spLocks noGrp="1"/>
          </p:cNvSpPr>
          <p:nvPr>
            <p:ph type="title"/>
          </p:nvPr>
        </p:nvSpPr>
        <p:spPr/>
        <p:txBody>
          <a:bodyPr/>
          <a:lstStyle/>
          <a:p>
            <a:r>
              <a:rPr lang="en-CA" dirty="0"/>
              <a:t>Before using a Class Instance </a:t>
            </a:r>
          </a:p>
        </p:txBody>
      </p:sp>
      <p:sp>
        <p:nvSpPr>
          <p:cNvPr id="3" name="Content Placeholder 2">
            <a:extLst>
              <a:ext uri="{FF2B5EF4-FFF2-40B4-BE49-F238E27FC236}">
                <a16:creationId xmlns:a16="http://schemas.microsoft.com/office/drawing/2014/main" id="{2C256344-50D0-8197-507D-63B900DFE305}"/>
              </a:ext>
            </a:extLst>
          </p:cNvPr>
          <p:cNvSpPr>
            <a:spLocks noGrp="1"/>
          </p:cNvSpPr>
          <p:nvPr>
            <p:ph idx="1"/>
          </p:nvPr>
        </p:nvSpPr>
        <p:spPr/>
        <p:txBody>
          <a:bodyPr/>
          <a:lstStyle/>
          <a:p>
            <a:r>
              <a:rPr lang="en-CA" dirty="0"/>
              <a:t>You have to create it using “new”</a:t>
            </a:r>
          </a:p>
          <a:p>
            <a:r>
              <a:rPr lang="en-CA" dirty="0"/>
              <a:t>This allocates space for the object “on the heap”</a:t>
            </a:r>
          </a:p>
          <a:p>
            <a:r>
              <a:rPr lang="en-CA" dirty="0"/>
              <a:t>It calls the constructor </a:t>
            </a:r>
          </a:p>
        </p:txBody>
      </p:sp>
    </p:spTree>
    <p:extLst>
      <p:ext uri="{BB962C8B-B14F-4D97-AF65-F5344CB8AC3E}">
        <p14:creationId xmlns:p14="http://schemas.microsoft.com/office/powerpoint/2010/main" val="1620495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73C13-4386-EEFD-E603-EC60722711BA}"/>
              </a:ext>
            </a:extLst>
          </p:cNvPr>
          <p:cNvSpPr>
            <a:spLocks noGrp="1"/>
          </p:cNvSpPr>
          <p:nvPr>
            <p:ph type="title"/>
          </p:nvPr>
        </p:nvSpPr>
        <p:spPr/>
        <p:txBody>
          <a:bodyPr/>
          <a:lstStyle/>
          <a:p>
            <a:r>
              <a:rPr lang="en-CA" dirty="0"/>
              <a:t>Examples of Instance Methods</a:t>
            </a:r>
          </a:p>
        </p:txBody>
      </p:sp>
      <p:sp>
        <p:nvSpPr>
          <p:cNvPr id="3" name="Content Placeholder 2">
            <a:extLst>
              <a:ext uri="{FF2B5EF4-FFF2-40B4-BE49-F238E27FC236}">
                <a16:creationId xmlns:a16="http://schemas.microsoft.com/office/drawing/2014/main" id="{8A33D83E-529E-0339-8AC3-21CA80D3B30D}"/>
              </a:ext>
            </a:extLst>
          </p:cNvPr>
          <p:cNvSpPr>
            <a:spLocks noGrp="1"/>
          </p:cNvSpPr>
          <p:nvPr>
            <p:ph idx="1"/>
          </p:nvPr>
        </p:nvSpPr>
        <p:spPr/>
        <p:txBody>
          <a:bodyPr>
            <a:normAutofit lnSpcReduction="10000"/>
          </a:bodyPr>
          <a:lstStyle/>
          <a:p>
            <a:r>
              <a:rPr lang="en-CA" dirty="0"/>
              <a:t>Functions that query properties </a:t>
            </a:r>
          </a:p>
          <a:p>
            <a:pPr lvl="1"/>
            <a:r>
              <a:rPr lang="en-CA" dirty="0" err="1"/>
              <a:t>String.Length</a:t>
            </a:r>
            <a:endParaRPr lang="en-CA" dirty="0"/>
          </a:p>
          <a:p>
            <a:pPr lvl="1"/>
            <a:r>
              <a:rPr lang="en-CA" dirty="0" err="1"/>
              <a:t>List.Count</a:t>
            </a:r>
            <a:endParaRPr lang="en-CA" dirty="0"/>
          </a:p>
          <a:p>
            <a:r>
              <a:rPr lang="en-CA" dirty="0"/>
              <a:t>Functions that transform the value into another</a:t>
            </a:r>
          </a:p>
          <a:p>
            <a:pPr lvl="1"/>
            <a:r>
              <a:rPr lang="en-CA" dirty="0" err="1"/>
              <a:t>Int.ToString</a:t>
            </a:r>
            <a:r>
              <a:rPr lang="en-CA" dirty="0"/>
              <a:t>()</a:t>
            </a:r>
          </a:p>
          <a:p>
            <a:pPr lvl="1"/>
            <a:r>
              <a:rPr lang="en-CA" dirty="0" err="1"/>
              <a:t>String.ToLower</a:t>
            </a:r>
            <a:r>
              <a:rPr lang="en-CA" dirty="0"/>
              <a:t>()</a:t>
            </a:r>
          </a:p>
          <a:p>
            <a:r>
              <a:rPr lang="en-CA" dirty="0"/>
              <a:t>Functions that change the data on the class instance </a:t>
            </a:r>
          </a:p>
          <a:p>
            <a:pPr lvl="1"/>
            <a:r>
              <a:rPr lang="en-CA" dirty="0" err="1"/>
              <a:t>List.Add</a:t>
            </a:r>
            <a:r>
              <a:rPr lang="en-CA" dirty="0"/>
              <a:t>()</a:t>
            </a:r>
          </a:p>
          <a:p>
            <a:r>
              <a:rPr lang="en-CA" dirty="0"/>
              <a:t>Operations</a:t>
            </a:r>
          </a:p>
          <a:p>
            <a:pPr lvl="1"/>
            <a:r>
              <a:rPr lang="en-CA" dirty="0" err="1"/>
              <a:t>String.CompareTo</a:t>
            </a:r>
            <a:r>
              <a:rPr lang="en-CA" dirty="0"/>
              <a:t>()</a:t>
            </a:r>
          </a:p>
          <a:p>
            <a:pPr lvl="1"/>
            <a:r>
              <a:rPr lang="en-CA" dirty="0" err="1"/>
              <a:t>String.Substring</a:t>
            </a:r>
            <a:r>
              <a:rPr lang="en-CA" dirty="0"/>
              <a:t>()</a:t>
            </a:r>
          </a:p>
          <a:p>
            <a:pPr lvl="1"/>
            <a:endParaRPr lang="en-CA" dirty="0"/>
          </a:p>
          <a:p>
            <a:pPr marL="68580" indent="0">
              <a:buNone/>
            </a:pPr>
            <a:endParaRPr lang="en-CA" dirty="0"/>
          </a:p>
          <a:p>
            <a:endParaRPr lang="en-CA" dirty="0"/>
          </a:p>
        </p:txBody>
      </p:sp>
    </p:spTree>
    <p:extLst>
      <p:ext uri="{BB962C8B-B14F-4D97-AF65-F5344CB8AC3E}">
        <p14:creationId xmlns:p14="http://schemas.microsoft.com/office/powerpoint/2010/main" val="1931947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1ED3D7-5F1C-55A1-1A8C-2CF46601019A}"/>
              </a:ext>
            </a:extLst>
          </p:cNvPr>
          <p:cNvSpPr>
            <a:spLocks noGrp="1"/>
          </p:cNvSpPr>
          <p:nvPr>
            <p:ph type="title"/>
          </p:nvPr>
        </p:nvSpPr>
        <p:spPr/>
        <p:txBody>
          <a:bodyPr/>
          <a:lstStyle/>
          <a:p>
            <a:r>
              <a:rPr lang="en-CA" dirty="0"/>
              <a:t>What is object oriented programming? </a:t>
            </a:r>
          </a:p>
        </p:txBody>
      </p:sp>
      <p:sp>
        <p:nvSpPr>
          <p:cNvPr id="5" name="Content Placeholder 4">
            <a:extLst>
              <a:ext uri="{FF2B5EF4-FFF2-40B4-BE49-F238E27FC236}">
                <a16:creationId xmlns:a16="http://schemas.microsoft.com/office/drawing/2014/main" id="{0CF459BF-724A-5197-DF6A-35353694AAEC}"/>
              </a:ext>
            </a:extLst>
          </p:cNvPr>
          <p:cNvSpPr>
            <a:spLocks noGrp="1"/>
          </p:cNvSpPr>
          <p:nvPr>
            <p:ph idx="1"/>
          </p:nvPr>
        </p:nvSpPr>
        <p:spPr/>
        <p:txBody>
          <a:bodyPr/>
          <a:lstStyle/>
          <a:p>
            <a:r>
              <a:rPr lang="en-CA" dirty="0"/>
              <a:t>Some people ask this question</a:t>
            </a:r>
          </a:p>
          <a:p>
            <a:r>
              <a:rPr lang="en-CA" dirty="0"/>
              <a:t>There is no good answer </a:t>
            </a:r>
          </a:p>
          <a:p>
            <a:r>
              <a:rPr lang="en-CA" dirty="0"/>
              <a:t>Usually people describe in terms of a set of principles</a:t>
            </a:r>
          </a:p>
        </p:txBody>
      </p:sp>
    </p:spTree>
    <p:extLst>
      <p:ext uri="{BB962C8B-B14F-4D97-AF65-F5344CB8AC3E}">
        <p14:creationId xmlns:p14="http://schemas.microsoft.com/office/powerpoint/2010/main" val="3626634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E3E67-9BC8-04A0-D7B6-9D0A7C2FA62F}"/>
              </a:ext>
            </a:extLst>
          </p:cNvPr>
          <p:cNvSpPr>
            <a:spLocks noGrp="1"/>
          </p:cNvSpPr>
          <p:nvPr>
            <p:ph type="title"/>
          </p:nvPr>
        </p:nvSpPr>
        <p:spPr/>
        <p:txBody>
          <a:bodyPr/>
          <a:lstStyle/>
          <a:p>
            <a:r>
              <a:rPr lang="en-CA" dirty="0"/>
              <a:t>Public versus Private</a:t>
            </a:r>
          </a:p>
        </p:txBody>
      </p:sp>
      <p:sp>
        <p:nvSpPr>
          <p:cNvPr id="3" name="Content Placeholder 2">
            <a:extLst>
              <a:ext uri="{FF2B5EF4-FFF2-40B4-BE49-F238E27FC236}">
                <a16:creationId xmlns:a16="http://schemas.microsoft.com/office/drawing/2014/main" id="{E808C283-3F5D-8694-3C68-235D2270A21E}"/>
              </a:ext>
            </a:extLst>
          </p:cNvPr>
          <p:cNvSpPr>
            <a:spLocks noGrp="1"/>
          </p:cNvSpPr>
          <p:nvPr>
            <p:ph idx="1"/>
          </p:nvPr>
        </p:nvSpPr>
        <p:spPr/>
        <p:txBody>
          <a:bodyPr/>
          <a:lstStyle/>
          <a:p>
            <a:r>
              <a:rPr lang="en-CA" dirty="0"/>
              <a:t>A use-case for private. </a:t>
            </a:r>
          </a:p>
          <a:p>
            <a:r>
              <a:rPr lang="en-CA" dirty="0"/>
              <a:t>I want to exposed a read-only list property, but manage an internal mutable list</a:t>
            </a:r>
          </a:p>
        </p:txBody>
      </p:sp>
    </p:spTree>
    <p:extLst>
      <p:ext uri="{BB962C8B-B14F-4D97-AF65-F5344CB8AC3E}">
        <p14:creationId xmlns:p14="http://schemas.microsoft.com/office/powerpoint/2010/main" val="1101053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F9C0D-6A3F-978B-D24F-6A753715765B}"/>
              </a:ext>
            </a:extLst>
          </p:cNvPr>
          <p:cNvSpPr>
            <a:spLocks noGrp="1"/>
          </p:cNvSpPr>
          <p:nvPr>
            <p:ph type="title"/>
          </p:nvPr>
        </p:nvSpPr>
        <p:spPr/>
        <p:txBody>
          <a:bodyPr/>
          <a:lstStyle/>
          <a:p>
            <a:r>
              <a:rPr lang="en-CA" dirty="0"/>
              <a:t>Does a Day contain To-do items? </a:t>
            </a:r>
          </a:p>
        </p:txBody>
      </p:sp>
      <p:sp>
        <p:nvSpPr>
          <p:cNvPr id="3" name="Content Placeholder 2">
            <a:extLst>
              <a:ext uri="{FF2B5EF4-FFF2-40B4-BE49-F238E27FC236}">
                <a16:creationId xmlns:a16="http://schemas.microsoft.com/office/drawing/2014/main" id="{9B753C25-B9B4-83B5-64D9-FD1DE4B2A890}"/>
              </a:ext>
            </a:extLst>
          </p:cNvPr>
          <p:cNvSpPr>
            <a:spLocks noGrp="1"/>
          </p:cNvSpPr>
          <p:nvPr>
            <p:ph idx="1"/>
          </p:nvPr>
        </p:nvSpPr>
        <p:spPr/>
        <p:txBody>
          <a:bodyPr/>
          <a:lstStyle/>
          <a:p>
            <a:r>
              <a:rPr lang="en-CA" dirty="0"/>
              <a:t>Let’s say yes for now</a:t>
            </a:r>
          </a:p>
          <a:p>
            <a:r>
              <a:rPr lang="en-CA" dirty="0"/>
              <a:t>But does it really make sense? </a:t>
            </a:r>
          </a:p>
          <a:p>
            <a:r>
              <a:rPr lang="en-CA" dirty="0"/>
              <a:t>A day and to-do items need to be related, but it is very problem specific .</a:t>
            </a:r>
          </a:p>
        </p:txBody>
      </p:sp>
    </p:spTree>
    <p:extLst>
      <p:ext uri="{BB962C8B-B14F-4D97-AF65-F5344CB8AC3E}">
        <p14:creationId xmlns:p14="http://schemas.microsoft.com/office/powerpoint/2010/main" val="2853338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6953-3756-4000-C08C-A73640221249}"/>
              </a:ext>
            </a:extLst>
          </p:cNvPr>
          <p:cNvSpPr>
            <a:spLocks noGrp="1"/>
          </p:cNvSpPr>
          <p:nvPr>
            <p:ph type="title"/>
          </p:nvPr>
        </p:nvSpPr>
        <p:spPr/>
        <p:txBody>
          <a:bodyPr/>
          <a:lstStyle/>
          <a:p>
            <a:r>
              <a:rPr lang="en-CA" dirty="0"/>
              <a:t>Polymorphism</a:t>
            </a:r>
          </a:p>
        </p:txBody>
      </p:sp>
      <p:sp>
        <p:nvSpPr>
          <p:cNvPr id="3" name="Content Placeholder 2">
            <a:extLst>
              <a:ext uri="{FF2B5EF4-FFF2-40B4-BE49-F238E27FC236}">
                <a16:creationId xmlns:a16="http://schemas.microsoft.com/office/drawing/2014/main" id="{9A8F5679-AF81-1CCC-41CD-93CC6106DEE7}"/>
              </a:ext>
            </a:extLst>
          </p:cNvPr>
          <p:cNvSpPr>
            <a:spLocks noGrp="1"/>
          </p:cNvSpPr>
          <p:nvPr>
            <p:ph idx="1"/>
          </p:nvPr>
        </p:nvSpPr>
        <p:spPr/>
        <p:txBody>
          <a:bodyPr/>
          <a:lstStyle/>
          <a:p>
            <a:r>
              <a:rPr lang="en-CA" dirty="0"/>
              <a:t>Scheduled items</a:t>
            </a:r>
          </a:p>
          <a:p>
            <a:r>
              <a:rPr lang="en-CA" dirty="0"/>
              <a:t>Prevents us from adding things to a collection that aren’t part of a base class </a:t>
            </a:r>
          </a:p>
          <a:p>
            <a:r>
              <a:rPr lang="en-CA" dirty="0"/>
              <a:t>You can perform common operations on all things</a:t>
            </a:r>
          </a:p>
        </p:txBody>
      </p:sp>
    </p:spTree>
    <p:extLst>
      <p:ext uri="{BB962C8B-B14F-4D97-AF65-F5344CB8AC3E}">
        <p14:creationId xmlns:p14="http://schemas.microsoft.com/office/powerpoint/2010/main" val="443344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C36E1-D9F1-03FD-2FE2-AD8E9E76150C}"/>
              </a:ext>
            </a:extLst>
          </p:cNvPr>
          <p:cNvSpPr>
            <a:spLocks noGrp="1"/>
          </p:cNvSpPr>
          <p:nvPr>
            <p:ph type="title"/>
          </p:nvPr>
        </p:nvSpPr>
        <p:spPr/>
        <p:txBody>
          <a:bodyPr/>
          <a:lstStyle/>
          <a:p>
            <a:r>
              <a:rPr lang="en-CA" dirty="0"/>
              <a:t>Inheritance and Subtyping</a:t>
            </a:r>
          </a:p>
        </p:txBody>
      </p:sp>
      <p:sp>
        <p:nvSpPr>
          <p:cNvPr id="3" name="Content Placeholder 2">
            <a:extLst>
              <a:ext uri="{FF2B5EF4-FFF2-40B4-BE49-F238E27FC236}">
                <a16:creationId xmlns:a16="http://schemas.microsoft.com/office/drawing/2014/main" id="{C1A336F9-3754-AB2B-37EB-8B4ABAC87954}"/>
              </a:ext>
            </a:extLst>
          </p:cNvPr>
          <p:cNvSpPr>
            <a:spLocks noGrp="1"/>
          </p:cNvSpPr>
          <p:nvPr>
            <p:ph idx="1"/>
          </p:nvPr>
        </p:nvSpPr>
        <p:spPr/>
        <p:txBody>
          <a:bodyPr/>
          <a:lstStyle/>
          <a:p>
            <a:r>
              <a:rPr lang="en-CA" dirty="0"/>
              <a:t>When a class inherits (derives) from another it can be used where the other is required </a:t>
            </a:r>
          </a:p>
          <a:p>
            <a:r>
              <a:rPr lang="en-CA" dirty="0"/>
              <a:t>This is </a:t>
            </a:r>
            <a:r>
              <a:rPr lang="en-CA"/>
              <a:t>called polymorphism </a:t>
            </a:r>
            <a:endParaRPr lang="en-CA" dirty="0"/>
          </a:p>
        </p:txBody>
      </p:sp>
    </p:spTree>
    <p:extLst>
      <p:ext uri="{BB962C8B-B14F-4D97-AF65-F5344CB8AC3E}">
        <p14:creationId xmlns:p14="http://schemas.microsoft.com/office/powerpoint/2010/main" val="368049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DAE64-DA10-38E8-5FB4-3BC4105662E1}"/>
              </a:ext>
            </a:extLst>
          </p:cNvPr>
          <p:cNvSpPr>
            <a:spLocks noGrp="1"/>
          </p:cNvSpPr>
          <p:nvPr>
            <p:ph type="title"/>
          </p:nvPr>
        </p:nvSpPr>
        <p:spPr/>
        <p:txBody>
          <a:bodyPr/>
          <a:lstStyle/>
          <a:p>
            <a:r>
              <a:rPr lang="en-US" dirty="0"/>
              <a:t>Designing Programs from Objects</a:t>
            </a:r>
            <a:endParaRPr lang="en-CA" dirty="0"/>
          </a:p>
        </p:txBody>
      </p:sp>
      <p:sp>
        <p:nvSpPr>
          <p:cNvPr id="3" name="Content Placeholder 2">
            <a:extLst>
              <a:ext uri="{FF2B5EF4-FFF2-40B4-BE49-F238E27FC236}">
                <a16:creationId xmlns:a16="http://schemas.microsoft.com/office/drawing/2014/main" id="{F7DDA2A6-F7E9-5723-C628-A9288DABDF8D}"/>
              </a:ext>
            </a:extLst>
          </p:cNvPr>
          <p:cNvSpPr>
            <a:spLocks noGrp="1"/>
          </p:cNvSpPr>
          <p:nvPr>
            <p:ph idx="1"/>
          </p:nvPr>
        </p:nvSpPr>
        <p:spPr/>
        <p:txBody>
          <a:bodyPr/>
          <a:lstStyle/>
          <a:p>
            <a:r>
              <a:rPr lang="en-US" dirty="0"/>
              <a:t>Nouns </a:t>
            </a:r>
          </a:p>
          <a:p>
            <a:r>
              <a:rPr lang="en-US" dirty="0"/>
              <a:t>Verbs – (including commands / queries) these are function that act on objects, or they are </a:t>
            </a:r>
          </a:p>
          <a:p>
            <a:r>
              <a:rPr lang="en-US" dirty="0"/>
              <a:t>States - </a:t>
            </a:r>
          </a:p>
          <a:p>
            <a:r>
              <a:rPr lang="en-US" dirty="0"/>
              <a:t>Transitions – going from state to state, and under what condition. </a:t>
            </a:r>
          </a:p>
          <a:p>
            <a:endParaRPr lang="en-US" dirty="0"/>
          </a:p>
          <a:p>
            <a:pPr lvl="1"/>
            <a:endParaRPr lang="en-US" dirty="0"/>
          </a:p>
          <a:p>
            <a:endParaRPr lang="en-CA" dirty="0"/>
          </a:p>
        </p:txBody>
      </p:sp>
    </p:spTree>
    <p:extLst>
      <p:ext uri="{BB962C8B-B14F-4D97-AF65-F5344CB8AC3E}">
        <p14:creationId xmlns:p14="http://schemas.microsoft.com/office/powerpoint/2010/main" val="4264805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6041D-D882-4FF3-BB1B-1C4DEF4F47E1}"/>
              </a:ext>
            </a:extLst>
          </p:cNvPr>
          <p:cNvSpPr>
            <a:spLocks noGrp="1"/>
          </p:cNvSpPr>
          <p:nvPr>
            <p:ph type="title"/>
          </p:nvPr>
        </p:nvSpPr>
        <p:spPr/>
        <p:txBody>
          <a:bodyPr/>
          <a:lstStyle/>
          <a:p>
            <a:r>
              <a:rPr lang="en-US" dirty="0"/>
              <a:t>Command-Query Segregation</a:t>
            </a:r>
            <a:endParaRPr lang="en-CA" dirty="0"/>
          </a:p>
        </p:txBody>
      </p:sp>
      <p:sp>
        <p:nvSpPr>
          <p:cNvPr id="3" name="Content Placeholder 2">
            <a:extLst>
              <a:ext uri="{FF2B5EF4-FFF2-40B4-BE49-F238E27FC236}">
                <a16:creationId xmlns:a16="http://schemas.microsoft.com/office/drawing/2014/main" id="{93862582-33B0-2A8B-2B5C-9580A7038962}"/>
              </a:ext>
            </a:extLst>
          </p:cNvPr>
          <p:cNvSpPr>
            <a:spLocks noGrp="1"/>
          </p:cNvSpPr>
          <p:nvPr>
            <p:ph idx="1"/>
          </p:nvPr>
        </p:nvSpPr>
        <p:spPr/>
        <p:txBody>
          <a:bodyPr/>
          <a:lstStyle/>
          <a:p>
            <a:r>
              <a:rPr lang="en-US" dirty="0"/>
              <a:t>Methods should either transform data (command)</a:t>
            </a:r>
          </a:p>
          <a:p>
            <a:r>
              <a:rPr lang="en-US" dirty="0"/>
              <a:t>Or request data without change (query) </a:t>
            </a:r>
          </a:p>
          <a:p>
            <a:r>
              <a:rPr lang="en-US" dirty="0"/>
              <a:t>Not both</a:t>
            </a:r>
          </a:p>
          <a:p>
            <a:r>
              <a:rPr lang="en-US" dirty="0"/>
              <a:t>See: </a:t>
            </a:r>
            <a:r>
              <a:rPr lang="en-US" dirty="0">
                <a:hlinkClick r:id="rId2"/>
              </a:rPr>
              <a:t>https://en.wikipedia.org/wiki/Command%E2%80%93query_separation</a:t>
            </a:r>
            <a:endParaRPr lang="en-US" dirty="0"/>
          </a:p>
          <a:p>
            <a:endParaRPr lang="en-CA" dirty="0"/>
          </a:p>
        </p:txBody>
      </p:sp>
    </p:spTree>
    <p:extLst>
      <p:ext uri="{BB962C8B-B14F-4D97-AF65-F5344CB8AC3E}">
        <p14:creationId xmlns:p14="http://schemas.microsoft.com/office/powerpoint/2010/main" val="1742422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794AD-90AF-95EE-92D6-7E592A58D121}"/>
              </a:ext>
            </a:extLst>
          </p:cNvPr>
          <p:cNvSpPr>
            <a:spLocks noGrp="1"/>
          </p:cNvSpPr>
          <p:nvPr>
            <p:ph type="title"/>
          </p:nvPr>
        </p:nvSpPr>
        <p:spPr/>
        <p:txBody>
          <a:bodyPr/>
          <a:lstStyle/>
          <a:p>
            <a:r>
              <a:rPr lang="en-US" dirty="0"/>
              <a:t>Object Oriented History</a:t>
            </a:r>
            <a:endParaRPr lang="en-CA" dirty="0"/>
          </a:p>
        </p:txBody>
      </p:sp>
      <p:sp>
        <p:nvSpPr>
          <p:cNvPr id="3" name="Content Placeholder 2">
            <a:extLst>
              <a:ext uri="{FF2B5EF4-FFF2-40B4-BE49-F238E27FC236}">
                <a16:creationId xmlns:a16="http://schemas.microsoft.com/office/drawing/2014/main" id="{C61315BB-0DFF-F3FA-2821-26D8E8009C66}"/>
              </a:ext>
            </a:extLst>
          </p:cNvPr>
          <p:cNvSpPr>
            <a:spLocks noGrp="1"/>
          </p:cNvSpPr>
          <p:nvPr>
            <p:ph idx="1"/>
          </p:nvPr>
        </p:nvSpPr>
        <p:spPr/>
        <p:txBody>
          <a:bodyPr>
            <a:normAutofit/>
          </a:bodyPr>
          <a:lstStyle/>
          <a:p>
            <a:r>
              <a:rPr lang="en-US" dirty="0"/>
              <a:t>We didn’t even do all of the idea at PARC. Many of Carl Hewitt’s Actors ideas which got sparked by the original Smalltalk were more in the spirit of OOP than the subsequent </a:t>
            </a:r>
            <a:r>
              <a:rPr lang="en-US" dirty="0" err="1"/>
              <a:t>Smalltalks</a:t>
            </a:r>
            <a:r>
              <a:rPr lang="en-US" dirty="0"/>
              <a:t>. Significant parts of Erlang are more like a real OOP language the </a:t>
            </a:r>
            <a:r>
              <a:rPr lang="en-US" dirty="0" err="1"/>
              <a:t>the</a:t>
            </a:r>
            <a:r>
              <a:rPr lang="en-US" dirty="0"/>
              <a:t> current Smalltalk, and certainly the C based languages that have been painted with “OOP paint”. - </a:t>
            </a:r>
            <a:r>
              <a:rPr lang="en-US" dirty="0">
                <a:hlinkClick r:id="rId2"/>
              </a:rPr>
              <a:t>https://computinged.wordpress.com/2010/09/11/moti-asks-objects-never-well-hardly-ever/#comment-3766</a:t>
            </a:r>
            <a:r>
              <a:rPr lang="en-US" dirty="0"/>
              <a:t> </a:t>
            </a:r>
          </a:p>
          <a:p>
            <a:r>
              <a:rPr lang="en-US" dirty="0"/>
              <a:t>“I was too </a:t>
            </a:r>
            <a:r>
              <a:rPr lang="en-US" dirty="0" err="1"/>
              <a:t>blythe</a:t>
            </a:r>
            <a:r>
              <a:rPr lang="en-US" dirty="0"/>
              <a:t> about the term back in the 60s and should have chosen something like "message oriented" –  Alan Kay Jun 8, 2011 at 16:27</a:t>
            </a:r>
            <a:endParaRPr lang="en-CA" dirty="0"/>
          </a:p>
        </p:txBody>
      </p:sp>
    </p:spTree>
    <p:extLst>
      <p:ext uri="{BB962C8B-B14F-4D97-AF65-F5344CB8AC3E}">
        <p14:creationId xmlns:p14="http://schemas.microsoft.com/office/powerpoint/2010/main" val="247202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7D66-46F3-6062-4860-CA218E1AA63B}"/>
              </a:ext>
            </a:extLst>
          </p:cNvPr>
          <p:cNvSpPr>
            <a:spLocks noGrp="1"/>
          </p:cNvSpPr>
          <p:nvPr>
            <p:ph type="title"/>
          </p:nvPr>
        </p:nvSpPr>
        <p:spPr/>
        <p:txBody>
          <a:bodyPr/>
          <a:lstStyle/>
          <a:p>
            <a:r>
              <a:rPr lang="en-US" dirty="0"/>
              <a:t>Summary</a:t>
            </a:r>
            <a:endParaRPr lang="en-CA" dirty="0"/>
          </a:p>
        </p:txBody>
      </p:sp>
      <p:sp>
        <p:nvSpPr>
          <p:cNvPr id="3" name="Content Placeholder 2">
            <a:extLst>
              <a:ext uri="{FF2B5EF4-FFF2-40B4-BE49-F238E27FC236}">
                <a16:creationId xmlns:a16="http://schemas.microsoft.com/office/drawing/2014/main" id="{8619C67F-8178-411E-9B23-F7BA49476B79}"/>
              </a:ext>
            </a:extLst>
          </p:cNvPr>
          <p:cNvSpPr>
            <a:spLocks noGrp="1"/>
          </p:cNvSpPr>
          <p:nvPr>
            <p:ph idx="1"/>
          </p:nvPr>
        </p:nvSpPr>
        <p:spPr/>
        <p:txBody>
          <a:bodyPr/>
          <a:lstStyle/>
          <a:p>
            <a:r>
              <a:rPr lang="en-US" dirty="0"/>
              <a:t>Objects are a way of creating new data-types in an OOPL </a:t>
            </a:r>
          </a:p>
          <a:p>
            <a:r>
              <a:rPr lang="en-US" dirty="0"/>
              <a:t>That is a good thing</a:t>
            </a:r>
          </a:p>
          <a:p>
            <a:r>
              <a:rPr lang="en-US" dirty="0"/>
              <a:t>Objects are a way of compartmentalizing complex problems into independent actors communicating. </a:t>
            </a:r>
            <a:endParaRPr lang="en-CA" dirty="0"/>
          </a:p>
        </p:txBody>
      </p:sp>
    </p:spTree>
    <p:extLst>
      <p:ext uri="{BB962C8B-B14F-4D97-AF65-F5344CB8AC3E}">
        <p14:creationId xmlns:p14="http://schemas.microsoft.com/office/powerpoint/2010/main" val="90901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1FE1-B8ED-0F76-1186-9A2E4D6B4E1F}"/>
              </a:ext>
            </a:extLst>
          </p:cNvPr>
          <p:cNvSpPr>
            <a:spLocks noGrp="1"/>
          </p:cNvSpPr>
          <p:nvPr>
            <p:ph type="title"/>
          </p:nvPr>
        </p:nvSpPr>
        <p:spPr/>
        <p:txBody>
          <a:bodyPr/>
          <a:lstStyle/>
          <a:p>
            <a:r>
              <a:rPr lang="en-CA" dirty="0"/>
              <a:t>Principles of Object Oriented Programming</a:t>
            </a:r>
          </a:p>
        </p:txBody>
      </p:sp>
      <p:sp>
        <p:nvSpPr>
          <p:cNvPr id="3" name="Content Placeholder 2">
            <a:extLst>
              <a:ext uri="{FF2B5EF4-FFF2-40B4-BE49-F238E27FC236}">
                <a16:creationId xmlns:a16="http://schemas.microsoft.com/office/drawing/2014/main" id="{8962DB6A-C94F-9B75-6228-6F67097722D1}"/>
              </a:ext>
            </a:extLst>
          </p:cNvPr>
          <p:cNvSpPr>
            <a:spLocks noGrp="1"/>
          </p:cNvSpPr>
          <p:nvPr>
            <p:ph idx="1"/>
          </p:nvPr>
        </p:nvSpPr>
        <p:spPr/>
        <p:txBody>
          <a:bodyPr/>
          <a:lstStyle/>
          <a:p>
            <a:r>
              <a:rPr lang="en-US" b="1" dirty="0"/>
              <a:t>Abstraction</a:t>
            </a:r>
            <a:r>
              <a:rPr lang="en-US" dirty="0"/>
              <a:t> – separation of implementation from usage (abstract classes) </a:t>
            </a:r>
          </a:p>
          <a:p>
            <a:r>
              <a:rPr lang="en-US" b="1" dirty="0"/>
              <a:t>Encapsulation</a:t>
            </a:r>
            <a:r>
              <a:rPr lang="en-US" dirty="0"/>
              <a:t> – bundling data and methods together</a:t>
            </a:r>
          </a:p>
          <a:p>
            <a:r>
              <a:rPr lang="en-US" b="1" dirty="0"/>
              <a:t>Inheritance</a:t>
            </a:r>
            <a:r>
              <a:rPr lang="en-US" dirty="0"/>
              <a:t> – ability to reuse code and represent is-a relationships  </a:t>
            </a:r>
          </a:p>
          <a:p>
            <a:r>
              <a:rPr lang="en-US" b="1" dirty="0"/>
              <a:t>Polymorphism</a:t>
            </a:r>
            <a:r>
              <a:rPr lang="en-US" dirty="0"/>
              <a:t> – ability to apply functions to different types (like generic methods)</a:t>
            </a:r>
          </a:p>
          <a:p>
            <a:r>
              <a:rPr lang="en-US" b="1" dirty="0"/>
              <a:t>Information hiding </a:t>
            </a:r>
            <a:r>
              <a:rPr lang="en-US" dirty="0"/>
              <a:t>– hiding implementation details (related to encapsulation)</a:t>
            </a:r>
          </a:p>
          <a:p>
            <a:r>
              <a:rPr lang="en-US" b="1" dirty="0"/>
              <a:t>Identity</a:t>
            </a:r>
            <a:r>
              <a:rPr lang="en-US" dirty="0"/>
              <a:t> – the fact that each instance of an object is separate and can be identified </a:t>
            </a:r>
            <a:endParaRPr lang="en-CA" dirty="0"/>
          </a:p>
        </p:txBody>
      </p:sp>
    </p:spTree>
    <p:extLst>
      <p:ext uri="{BB962C8B-B14F-4D97-AF65-F5344CB8AC3E}">
        <p14:creationId xmlns:p14="http://schemas.microsoft.com/office/powerpoint/2010/main" val="945268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AEE25-FEBA-8EBE-66D4-19ED08CCCB80}"/>
              </a:ext>
            </a:extLst>
          </p:cNvPr>
          <p:cNvSpPr>
            <a:spLocks noGrp="1"/>
          </p:cNvSpPr>
          <p:nvPr>
            <p:ph type="title"/>
          </p:nvPr>
        </p:nvSpPr>
        <p:spPr/>
        <p:txBody>
          <a:bodyPr/>
          <a:lstStyle/>
          <a:p>
            <a:r>
              <a:rPr lang="en-CA" dirty="0"/>
              <a:t>Those principle are not that useful</a:t>
            </a:r>
          </a:p>
        </p:txBody>
      </p:sp>
      <p:sp>
        <p:nvSpPr>
          <p:cNvPr id="3" name="Content Placeholder 2">
            <a:extLst>
              <a:ext uri="{FF2B5EF4-FFF2-40B4-BE49-F238E27FC236}">
                <a16:creationId xmlns:a16="http://schemas.microsoft.com/office/drawing/2014/main" id="{E8130D85-3F79-D404-D1D8-9279B6399EC0}"/>
              </a:ext>
            </a:extLst>
          </p:cNvPr>
          <p:cNvSpPr>
            <a:spLocks noGrp="1"/>
          </p:cNvSpPr>
          <p:nvPr>
            <p:ph idx="1"/>
          </p:nvPr>
        </p:nvSpPr>
        <p:spPr/>
        <p:txBody>
          <a:bodyPr/>
          <a:lstStyle/>
          <a:p>
            <a:r>
              <a:rPr lang="en-CA" dirty="0"/>
              <a:t>They are not formal definitions or principles</a:t>
            </a:r>
          </a:p>
          <a:p>
            <a:r>
              <a:rPr lang="en-CA" dirty="0"/>
              <a:t>They are subjective and have been debated for year </a:t>
            </a:r>
          </a:p>
          <a:p>
            <a:r>
              <a:rPr lang="en-CA" dirty="0"/>
              <a:t>Consider them guide posts to help gain an intuition for OOP</a:t>
            </a:r>
          </a:p>
        </p:txBody>
      </p:sp>
    </p:spTree>
    <p:extLst>
      <p:ext uri="{BB962C8B-B14F-4D97-AF65-F5344CB8AC3E}">
        <p14:creationId xmlns:p14="http://schemas.microsoft.com/office/powerpoint/2010/main" val="1038674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F3B8-7D01-C89A-0BD0-B13F6B409B3D}"/>
              </a:ext>
            </a:extLst>
          </p:cNvPr>
          <p:cNvSpPr>
            <a:spLocks noGrp="1"/>
          </p:cNvSpPr>
          <p:nvPr>
            <p:ph type="title"/>
          </p:nvPr>
        </p:nvSpPr>
        <p:spPr/>
        <p:txBody>
          <a:bodyPr/>
          <a:lstStyle/>
          <a:p>
            <a:r>
              <a:rPr lang="en-CA" dirty="0"/>
              <a:t>Classes are Useful</a:t>
            </a:r>
          </a:p>
        </p:txBody>
      </p:sp>
      <p:sp>
        <p:nvSpPr>
          <p:cNvPr id="3" name="Content Placeholder 2">
            <a:extLst>
              <a:ext uri="{FF2B5EF4-FFF2-40B4-BE49-F238E27FC236}">
                <a16:creationId xmlns:a16="http://schemas.microsoft.com/office/drawing/2014/main" id="{B718AC57-0861-E0A9-3381-FFE36F4E4F93}"/>
              </a:ext>
            </a:extLst>
          </p:cNvPr>
          <p:cNvSpPr>
            <a:spLocks noGrp="1"/>
          </p:cNvSpPr>
          <p:nvPr>
            <p:ph idx="1"/>
          </p:nvPr>
        </p:nvSpPr>
        <p:spPr/>
        <p:txBody>
          <a:bodyPr/>
          <a:lstStyle/>
          <a:p>
            <a:r>
              <a:rPr lang="en-CA" dirty="0"/>
              <a:t>Design new data-types that make coding easier  </a:t>
            </a:r>
          </a:p>
          <a:p>
            <a:r>
              <a:rPr lang="en-CA" dirty="0"/>
              <a:t>Create new abstractions that model (represent) the problem domain</a:t>
            </a:r>
          </a:p>
          <a:p>
            <a:r>
              <a:rPr lang="en-CA" dirty="0"/>
              <a:t>Provide a place to group related code and data (improved cohesion) </a:t>
            </a:r>
          </a:p>
          <a:p>
            <a:r>
              <a:rPr lang="en-CA" dirty="0"/>
              <a:t>Hide implementation details</a:t>
            </a:r>
          </a:p>
        </p:txBody>
      </p:sp>
    </p:spTree>
    <p:extLst>
      <p:ext uri="{BB962C8B-B14F-4D97-AF65-F5344CB8AC3E}">
        <p14:creationId xmlns:p14="http://schemas.microsoft.com/office/powerpoint/2010/main" val="1690187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E61F62-F9CB-4D75-4B61-30E60890EB3E}"/>
              </a:ext>
            </a:extLst>
          </p:cNvPr>
          <p:cNvSpPr>
            <a:spLocks noGrp="1"/>
          </p:cNvSpPr>
          <p:nvPr>
            <p:ph type="title"/>
          </p:nvPr>
        </p:nvSpPr>
        <p:spPr/>
        <p:txBody>
          <a:bodyPr/>
          <a:lstStyle/>
          <a:p>
            <a:r>
              <a:rPr lang="en-CA" dirty="0"/>
              <a:t>Grouping of Data and/or Methods</a:t>
            </a:r>
          </a:p>
        </p:txBody>
      </p:sp>
      <p:sp>
        <p:nvSpPr>
          <p:cNvPr id="7" name="Content Placeholder 6">
            <a:extLst>
              <a:ext uri="{FF2B5EF4-FFF2-40B4-BE49-F238E27FC236}">
                <a16:creationId xmlns:a16="http://schemas.microsoft.com/office/drawing/2014/main" id="{36D4930E-5BAE-D98A-BC8C-E5E12177BA04}"/>
              </a:ext>
            </a:extLst>
          </p:cNvPr>
          <p:cNvSpPr>
            <a:spLocks noGrp="1"/>
          </p:cNvSpPr>
          <p:nvPr>
            <p:ph idx="1"/>
          </p:nvPr>
        </p:nvSpPr>
        <p:spPr/>
        <p:txBody>
          <a:bodyPr/>
          <a:lstStyle/>
          <a:p>
            <a:r>
              <a:rPr lang="en-CA" dirty="0"/>
              <a:t>Classes are ways to group related data and/or functions</a:t>
            </a:r>
          </a:p>
          <a:p>
            <a:r>
              <a:rPr lang="en-CA" dirty="0"/>
              <a:t>The data element within a class are called “fields”</a:t>
            </a:r>
          </a:p>
          <a:p>
            <a:r>
              <a:rPr lang="en-CA" dirty="0"/>
              <a:t>The functions within a class are called “methods”</a:t>
            </a:r>
          </a:p>
          <a:p>
            <a:r>
              <a:rPr lang="en-CA" dirty="0"/>
              <a:t>Together they are called “members”</a:t>
            </a:r>
          </a:p>
          <a:p>
            <a:pPr marL="68580" indent="0">
              <a:buNone/>
            </a:pPr>
            <a:endParaRPr lang="en-CA" dirty="0"/>
          </a:p>
          <a:p>
            <a:pPr marL="68580" indent="0">
              <a:buNone/>
            </a:pPr>
            <a:endParaRPr lang="en-CA" dirty="0"/>
          </a:p>
        </p:txBody>
      </p:sp>
    </p:spTree>
    <p:extLst>
      <p:ext uri="{BB962C8B-B14F-4D97-AF65-F5344CB8AC3E}">
        <p14:creationId xmlns:p14="http://schemas.microsoft.com/office/powerpoint/2010/main" val="909325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B11C-1CF1-51C7-9D59-E9F8F87F54A5}"/>
              </a:ext>
            </a:extLst>
          </p:cNvPr>
          <p:cNvSpPr>
            <a:spLocks noGrp="1"/>
          </p:cNvSpPr>
          <p:nvPr>
            <p:ph type="title"/>
          </p:nvPr>
        </p:nvSpPr>
        <p:spPr/>
        <p:txBody>
          <a:bodyPr/>
          <a:lstStyle/>
          <a:p>
            <a:r>
              <a:rPr lang="en-CA" dirty="0"/>
              <a:t>Non-Static Classes</a:t>
            </a:r>
          </a:p>
        </p:txBody>
      </p:sp>
      <p:sp>
        <p:nvSpPr>
          <p:cNvPr id="3" name="Content Placeholder 2">
            <a:extLst>
              <a:ext uri="{FF2B5EF4-FFF2-40B4-BE49-F238E27FC236}">
                <a16:creationId xmlns:a16="http://schemas.microsoft.com/office/drawing/2014/main" id="{2674CF58-FB4E-2020-1472-516402E715C4}"/>
              </a:ext>
            </a:extLst>
          </p:cNvPr>
          <p:cNvSpPr>
            <a:spLocks noGrp="1"/>
          </p:cNvSpPr>
          <p:nvPr>
            <p:ph idx="1"/>
          </p:nvPr>
        </p:nvSpPr>
        <p:spPr/>
        <p:txBody>
          <a:bodyPr/>
          <a:lstStyle/>
          <a:p>
            <a:r>
              <a:rPr lang="en-CA" dirty="0"/>
              <a:t>May have </a:t>
            </a:r>
            <a:r>
              <a:rPr lang="en-CA"/>
              <a:t>non-static members </a:t>
            </a:r>
            <a:endParaRPr lang="en-CA" dirty="0"/>
          </a:p>
          <a:p>
            <a:r>
              <a:rPr lang="en-CA" dirty="0"/>
              <a:t>Non-static classes can be instantiated </a:t>
            </a:r>
          </a:p>
          <a:p>
            <a:r>
              <a:rPr lang="en-CA" dirty="0"/>
              <a:t>Supports the new operator</a:t>
            </a:r>
          </a:p>
          <a:p>
            <a:r>
              <a:rPr lang="en-CA" dirty="0"/>
              <a:t>May have one or more constructor</a:t>
            </a:r>
          </a:p>
          <a:p>
            <a:r>
              <a:rPr lang="en-CA" dirty="0"/>
              <a:t>Different instances may have different values for fields</a:t>
            </a:r>
          </a:p>
          <a:p>
            <a:r>
              <a:rPr lang="en-CA" dirty="0"/>
              <a:t>May also contain static methods and fields if desired</a:t>
            </a:r>
          </a:p>
          <a:p>
            <a:pPr marL="68580" indent="0">
              <a:buNone/>
            </a:pPr>
            <a:endParaRPr lang="en-CA" dirty="0"/>
          </a:p>
        </p:txBody>
      </p:sp>
    </p:spTree>
    <p:extLst>
      <p:ext uri="{BB962C8B-B14F-4D97-AF65-F5344CB8AC3E}">
        <p14:creationId xmlns:p14="http://schemas.microsoft.com/office/powerpoint/2010/main" val="2922030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D4525-07E3-445C-ECE3-0E26B8994F4C}"/>
              </a:ext>
            </a:extLst>
          </p:cNvPr>
          <p:cNvSpPr>
            <a:spLocks noGrp="1"/>
          </p:cNvSpPr>
          <p:nvPr>
            <p:ph type="title"/>
          </p:nvPr>
        </p:nvSpPr>
        <p:spPr/>
        <p:txBody>
          <a:bodyPr/>
          <a:lstStyle/>
          <a:p>
            <a:r>
              <a:rPr lang="en-CA" dirty="0"/>
              <a:t>Managing Complexity</a:t>
            </a:r>
          </a:p>
        </p:txBody>
      </p:sp>
      <p:sp>
        <p:nvSpPr>
          <p:cNvPr id="3" name="Content Placeholder 2">
            <a:extLst>
              <a:ext uri="{FF2B5EF4-FFF2-40B4-BE49-F238E27FC236}">
                <a16:creationId xmlns:a16="http://schemas.microsoft.com/office/drawing/2014/main" id="{D84AF8BC-0DF3-CFB2-90B7-972B31EC8411}"/>
              </a:ext>
            </a:extLst>
          </p:cNvPr>
          <p:cNvSpPr>
            <a:spLocks noGrp="1"/>
          </p:cNvSpPr>
          <p:nvPr>
            <p:ph idx="1"/>
          </p:nvPr>
        </p:nvSpPr>
        <p:spPr/>
        <p:txBody>
          <a:bodyPr/>
          <a:lstStyle/>
          <a:p>
            <a:r>
              <a:rPr lang="en-CA" dirty="0"/>
              <a:t>Classes also simplify code</a:t>
            </a:r>
          </a:p>
          <a:p>
            <a:r>
              <a:rPr lang="en-CA" dirty="0"/>
              <a:t>Fewer parameters</a:t>
            </a:r>
          </a:p>
          <a:p>
            <a:r>
              <a:rPr lang="en-CA" dirty="0"/>
              <a:t>Fewer details to keep in head</a:t>
            </a:r>
          </a:p>
          <a:p>
            <a:r>
              <a:rPr lang="en-CA" dirty="0"/>
              <a:t>Assures that related data is initialized together in a sensible way  </a:t>
            </a:r>
          </a:p>
        </p:txBody>
      </p:sp>
    </p:spTree>
    <p:extLst>
      <p:ext uri="{BB962C8B-B14F-4D97-AF65-F5344CB8AC3E}">
        <p14:creationId xmlns:p14="http://schemas.microsoft.com/office/powerpoint/2010/main" val="246437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582D8-B30A-B2B6-3B16-CE9BA4BD8C4B}"/>
              </a:ext>
            </a:extLst>
          </p:cNvPr>
          <p:cNvSpPr>
            <a:spLocks noGrp="1"/>
          </p:cNvSpPr>
          <p:nvPr>
            <p:ph type="title"/>
          </p:nvPr>
        </p:nvSpPr>
        <p:spPr/>
        <p:txBody>
          <a:bodyPr/>
          <a:lstStyle/>
          <a:p>
            <a:r>
              <a:rPr lang="en-CA" dirty="0"/>
              <a:t>Without Classes</a:t>
            </a:r>
          </a:p>
        </p:txBody>
      </p:sp>
      <p:sp>
        <p:nvSpPr>
          <p:cNvPr id="3" name="Content Placeholder 2">
            <a:extLst>
              <a:ext uri="{FF2B5EF4-FFF2-40B4-BE49-F238E27FC236}">
                <a16:creationId xmlns:a16="http://schemas.microsoft.com/office/drawing/2014/main" id="{C500008C-5DDE-C72F-C9C0-9AAC470FC26E}"/>
              </a:ext>
            </a:extLst>
          </p:cNvPr>
          <p:cNvSpPr>
            <a:spLocks noGrp="1"/>
          </p:cNvSpPr>
          <p:nvPr>
            <p:ph idx="1"/>
          </p:nvPr>
        </p:nvSpPr>
        <p:spPr/>
        <p:txBody>
          <a:bodyPr/>
          <a:lstStyle/>
          <a:p>
            <a:r>
              <a:rPr lang="en-CA" dirty="0"/>
              <a:t>Some tasks become quite challenging </a:t>
            </a:r>
          </a:p>
          <a:p>
            <a:r>
              <a:rPr lang="en-CA" dirty="0"/>
              <a:t>Have to overload existing data types (like </a:t>
            </a:r>
            <a:r>
              <a:rPr lang="en-CA" dirty="0" err="1"/>
              <a:t>ints</a:t>
            </a:r>
            <a:r>
              <a:rPr lang="en-CA" dirty="0"/>
              <a:t> or strings) to represent concepts</a:t>
            </a:r>
          </a:p>
          <a:p>
            <a:r>
              <a:rPr lang="en-CA" dirty="0"/>
              <a:t>Implicit rules not captured or expressed </a:t>
            </a:r>
          </a:p>
          <a:p>
            <a:r>
              <a:rPr lang="en-CA" dirty="0"/>
              <a:t>Hard to verify </a:t>
            </a:r>
          </a:p>
          <a:p>
            <a:r>
              <a:rPr lang="en-CA" dirty="0"/>
              <a:t>Leads to errors</a:t>
            </a:r>
          </a:p>
          <a:p>
            <a:r>
              <a:rPr lang="en-CA" dirty="0"/>
              <a:t>Leads to complexity </a:t>
            </a:r>
          </a:p>
        </p:txBody>
      </p:sp>
    </p:spTree>
    <p:extLst>
      <p:ext uri="{BB962C8B-B14F-4D97-AF65-F5344CB8AC3E}">
        <p14:creationId xmlns:p14="http://schemas.microsoft.com/office/powerpoint/2010/main" val="1495083067"/>
      </p:ext>
    </p:extLst>
  </p:cSld>
  <p:clrMapOvr>
    <a:masterClrMapping/>
  </p:clrMapOvr>
</p:sld>
</file>

<file path=ppt/theme/theme1.xml><?xml version="1.0" encoding="utf-8"?>
<a:theme xmlns:a="http://schemas.openxmlformats.org/drawingml/2006/main" name="Bas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e">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TM03457444[[fn=Base]]</Template>
  <TotalTime>10436</TotalTime>
  <Words>1035</Words>
  <Application>Microsoft Office PowerPoint</Application>
  <PresentationFormat>Custom</PresentationFormat>
  <Paragraphs>133</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Corbel</vt:lpstr>
      <vt:lpstr>Calibri</vt:lpstr>
      <vt:lpstr>Base</vt:lpstr>
      <vt:lpstr>Classes</vt:lpstr>
      <vt:lpstr>What is object oriented programming? </vt:lpstr>
      <vt:lpstr>Principles of Object Oriented Programming</vt:lpstr>
      <vt:lpstr>Those principle are not that useful</vt:lpstr>
      <vt:lpstr>Classes are Useful</vt:lpstr>
      <vt:lpstr>Grouping of Data and/or Methods</vt:lpstr>
      <vt:lpstr>Non-Static Classes</vt:lpstr>
      <vt:lpstr>Managing Complexity</vt:lpstr>
      <vt:lpstr>Without Classes</vt:lpstr>
      <vt:lpstr>Properties</vt:lpstr>
      <vt:lpstr>Instantiating a Class</vt:lpstr>
      <vt:lpstr>Constructors</vt:lpstr>
      <vt:lpstr>Well Designed Class</vt:lpstr>
      <vt:lpstr>Choosing Between Struct and Class</vt:lpstr>
      <vt:lpstr>Class as a Data Types</vt:lpstr>
      <vt:lpstr>Abstractions</vt:lpstr>
      <vt:lpstr>Object Oriented Design</vt:lpstr>
      <vt:lpstr>Before using a Class Instance </vt:lpstr>
      <vt:lpstr>Examples of Instance Methods</vt:lpstr>
      <vt:lpstr>Public versus Private</vt:lpstr>
      <vt:lpstr>Does a Day contain To-do items? </vt:lpstr>
      <vt:lpstr>Polymorphism</vt:lpstr>
      <vt:lpstr>Inheritance and Subtyping</vt:lpstr>
      <vt:lpstr>Designing Programs from Objects</vt:lpstr>
      <vt:lpstr>Command-Query Segregation</vt:lpstr>
      <vt:lpstr>Object Oriented History</vt:lpstr>
      <vt:lpstr>Summary</vt:lpstr>
    </vt:vector>
  </TitlesOfParts>
  <Manager>Christopher Diggins</Manager>
  <Company>Christopher Diggins</Company>
  <LinksUpToDate>false</LinksUpToDate>
  <SharedDoc>false</SharedDoc>
  <HyperlinkBase>https://github.com/cdiggins/learning-to-code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Coding</dc:title>
  <dc:subject>Coding</dc:subject>
  <dc:creator>Anneye Blanco</dc:creator>
  <cp:keywords>tutorial, programming, coding, lesson</cp:keywords>
  <cp:lastModifiedBy>Christopher Diggins</cp:lastModifiedBy>
  <cp:revision>37</cp:revision>
  <dcterms:created xsi:type="dcterms:W3CDTF">2022-10-07T01:31:58Z</dcterms:created>
  <dcterms:modified xsi:type="dcterms:W3CDTF">2023-02-14T19:31:13Z</dcterms:modified>
  <cp:category>Tutorial</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2022-10-07T00:00:00Z</vt:filetime>
  </property>
  <property fmtid="{D5CDD505-2E9C-101B-9397-08002B2CF9AE}" pid="3" name="Creator">
    <vt:lpwstr>Canva</vt:lpwstr>
  </property>
  <property fmtid="{D5CDD505-2E9C-101B-9397-08002B2CF9AE}" pid="4" name="Producer">
    <vt:lpwstr>Canva</vt:lpwstr>
  </property>
  <property fmtid="{D5CDD505-2E9C-101B-9397-08002B2CF9AE}" pid="5" name="LastSaved">
    <vt:filetime>2022-10-07T00:00:00Z</vt:filetime>
  </property>
</Properties>
</file>