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28"/>
  </p:notesMasterIdLst>
  <p:sldIdLst>
    <p:sldId id="449" r:id="rId2"/>
    <p:sldId id="454" r:id="rId3"/>
    <p:sldId id="476" r:id="rId4"/>
    <p:sldId id="455" r:id="rId5"/>
    <p:sldId id="458" r:id="rId6"/>
    <p:sldId id="459" r:id="rId7"/>
    <p:sldId id="460" r:id="rId8"/>
    <p:sldId id="457" r:id="rId9"/>
    <p:sldId id="461" r:id="rId10"/>
    <p:sldId id="462" r:id="rId11"/>
    <p:sldId id="463" r:id="rId12"/>
    <p:sldId id="464" r:id="rId13"/>
    <p:sldId id="465" r:id="rId14"/>
    <p:sldId id="467" r:id="rId15"/>
    <p:sldId id="468" r:id="rId16"/>
    <p:sldId id="466" r:id="rId17"/>
    <p:sldId id="469" r:id="rId18"/>
    <p:sldId id="470" r:id="rId19"/>
    <p:sldId id="474" r:id="rId20"/>
    <p:sldId id="473" r:id="rId21"/>
    <p:sldId id="471" r:id="rId22"/>
    <p:sldId id="472" r:id="rId23"/>
    <p:sldId id="475" r:id="rId24"/>
    <p:sldId id="456" r:id="rId25"/>
    <p:sldId id="451" r:id="rId26"/>
    <p:sldId id="452" r:id="rId27"/>
  </p:sldIdLst>
  <p:sldSz cx="18288000" cy="10287000"/>
  <p:notesSz cx="18288000" cy="10287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rbel" panose="020B050302020402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FDD0FE-EA35-4EC0-883C-51089884ABC3}">
          <p14:sldIdLst>
            <p14:sldId id="449"/>
            <p14:sldId id="454"/>
            <p14:sldId id="476"/>
            <p14:sldId id="455"/>
            <p14:sldId id="458"/>
            <p14:sldId id="459"/>
            <p14:sldId id="460"/>
            <p14:sldId id="457"/>
            <p14:sldId id="461"/>
            <p14:sldId id="462"/>
          </p14:sldIdLst>
        </p14:section>
        <p14:section name="Aside on Events" id="{18FB428B-CD08-4C35-A3BB-32AC5131A017}">
          <p14:sldIdLst>
            <p14:sldId id="463"/>
            <p14:sldId id="464"/>
            <p14:sldId id="465"/>
            <p14:sldId id="467"/>
            <p14:sldId id="468"/>
            <p14:sldId id="466"/>
            <p14:sldId id="469"/>
            <p14:sldId id="470"/>
            <p14:sldId id="474"/>
            <p14:sldId id="473"/>
            <p14:sldId id="471"/>
            <p14:sldId id="472"/>
            <p14:sldId id="475"/>
            <p14:sldId id="456"/>
            <p14:sldId id="451"/>
            <p14:sldId id="4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>
        <p:scale>
          <a:sx n="66" d="100"/>
          <a:sy n="66" d="100"/>
        </p:scale>
        <p:origin x="708" y="33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keywords/event" TargetMode="External"/><Relationship Id="rId2" Type="http://schemas.openxmlformats.org/officeDocument/2006/relationships/hyperlink" Target="https://learn.microsoft.com/en-us/dotnet/standard/ev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csharp/programming-guide/delegate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server_patter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75B4-7178-6C4B-AE50-DFC20114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Write Some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BC434-A54D-602F-5801-5B7166069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2966648"/>
            <a:ext cx="6563533" cy="5029200"/>
          </a:xfrm>
        </p:spPr>
      </p:pic>
    </p:spTree>
    <p:extLst>
      <p:ext uri="{BB962C8B-B14F-4D97-AF65-F5344CB8AC3E}">
        <p14:creationId xmlns:p14="http://schemas.microsoft.com/office/powerpoint/2010/main" val="89905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C9AF-8BFC-147D-772E-9A7BA6AE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an Event for Menu Item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4ACD9-4B47-3F90-35E6-D9BE348A7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097" y="3819204"/>
            <a:ext cx="10526594" cy="4591691"/>
          </a:xfrm>
        </p:spPr>
      </p:pic>
    </p:spTree>
    <p:extLst>
      <p:ext uri="{BB962C8B-B14F-4D97-AF65-F5344CB8AC3E}">
        <p14:creationId xmlns:p14="http://schemas.microsoft.com/office/powerpoint/2010/main" val="4639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DA9C-FAF9-00E7-0A20-E714CA3B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Event Handler is Generated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F5AC8-CA61-66D3-C3AB-18611826B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4686300"/>
            <a:ext cx="14026358" cy="2034540"/>
          </a:xfrm>
        </p:spPr>
      </p:pic>
    </p:spTree>
    <p:extLst>
      <p:ext uri="{BB962C8B-B14F-4D97-AF65-F5344CB8AC3E}">
        <p14:creationId xmlns:p14="http://schemas.microsoft.com/office/powerpoint/2010/main" val="357571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2B45-DC11-05EF-8ACC-AA05354E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Behind the Scenes </a:t>
            </a:r>
            <a:br>
              <a:rPr lang="en-CA" dirty="0"/>
            </a:br>
            <a:r>
              <a:rPr lang="en-CA" dirty="0"/>
              <a:t>Code is add to the “</a:t>
            </a:r>
            <a:r>
              <a:rPr lang="en-CA" dirty="0" err="1"/>
              <a:t>Designer.cs</a:t>
            </a:r>
            <a:r>
              <a:rPr lang="en-CA" dirty="0"/>
              <a:t>”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6CD2D-D0B4-9A2F-9FDD-AB3CC808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000500"/>
            <a:ext cx="1211580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1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892D-ACAE-760A-E3D1-3AC0B5C9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Events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2FA4-0E71-73B2-7BCB-D34F190A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event is just a list of functions with the same signature</a:t>
            </a:r>
          </a:p>
          <a:p>
            <a:r>
              <a:rPr lang="en-CA" dirty="0"/>
              <a:t>These functions are called “event handlers”</a:t>
            </a:r>
          </a:p>
          <a:p>
            <a:r>
              <a:rPr lang="en-CA" dirty="0"/>
              <a:t>Event handlers can be added or removed from an event using += or -= </a:t>
            </a:r>
          </a:p>
          <a:p>
            <a:r>
              <a:rPr lang="en-CA" dirty="0"/>
              <a:t>Event handlers can be methods (static or instance) or lambdas </a:t>
            </a:r>
          </a:p>
          <a:p>
            <a:r>
              <a:rPr lang="en-CA" dirty="0"/>
              <a:t>Events are raised using the “Invoke” function</a:t>
            </a:r>
          </a:p>
          <a:p>
            <a:r>
              <a:rPr lang="en-CA" dirty="0"/>
              <a:t>When an event is raised all event handlers are called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943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72F8-1420-341B-62AF-D29F1193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the Heck are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B969-05EA-54ED-A4BD-F3F41436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delegate is a type that refers to a function as data</a:t>
            </a:r>
          </a:p>
          <a:p>
            <a:r>
              <a:rPr lang="en-CA" dirty="0"/>
              <a:t>Instances of delegates might be methods or lambdas</a:t>
            </a:r>
          </a:p>
          <a:p>
            <a:r>
              <a:rPr lang="en-CA" dirty="0"/>
              <a:t>They are just like </a:t>
            </a:r>
            <a:r>
              <a:rPr lang="en-CA" dirty="0" err="1"/>
              <a:t>Func</a:t>
            </a:r>
            <a:r>
              <a:rPr lang="en-CA" dirty="0"/>
              <a:t>&lt;…&gt; types</a:t>
            </a:r>
          </a:p>
          <a:p>
            <a:pPr marL="6858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250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B376-C70E-6B18-6194-03F75450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AC9E-A952-C46F-3DFC-1FB313EF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11620499" cy="6057900"/>
          </a:xfrm>
        </p:spPr>
        <p:txBody>
          <a:bodyPr/>
          <a:lstStyle/>
          <a:p>
            <a:r>
              <a:rPr lang="en-CA" dirty="0">
                <a:hlinkClick r:id="rId2"/>
              </a:rPr>
              <a:t>https://learn.microsoft.com/en-us/dotnet/standard/events/</a:t>
            </a:r>
            <a:endParaRPr lang="en-CA" dirty="0"/>
          </a:p>
          <a:p>
            <a:r>
              <a:rPr lang="en-CA" dirty="0">
                <a:hlinkClick r:id="rId3"/>
              </a:rPr>
              <a:t>https://learn.microsoft.com/en-us/dotnet/csharp/language-reference/keywords/event</a:t>
            </a:r>
            <a:r>
              <a:rPr lang="en-CA" dirty="0"/>
              <a:t> </a:t>
            </a:r>
          </a:p>
          <a:p>
            <a:r>
              <a:rPr lang="en-CA" dirty="0">
                <a:hlinkClick r:id="rId4"/>
              </a:rPr>
              <a:t>https://learn.microsoft.com/en-us/dotnet/csharp/programming-guide/delegates/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866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35E7-40DF-25F4-9B22-C5B898D7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DBF5-1D7A-E12F-20E2-13FC024A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an example of the observer pattern</a:t>
            </a:r>
          </a:p>
          <a:p>
            <a:r>
              <a:rPr lang="en-US" dirty="0"/>
              <a:t>In the observer software design pattern – an object, called the subject, maintains a list of its dependents, called observers, and notifies them automatically of any state changes.</a:t>
            </a:r>
          </a:p>
          <a:p>
            <a:r>
              <a:rPr lang="en-CA" dirty="0">
                <a:hlinkClick r:id="rId2"/>
              </a:rPr>
              <a:t>https://en.wikipedia.org/wiki/Observer_pattern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458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F52C-9AB3-F242-D685-23259AEB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What is a “Software Design Pattern”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CE152-77F5-AFBE-F8BD-CAF83B0F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865" y="3140683"/>
            <a:ext cx="4223920" cy="527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475F-9E76-57F7-4725-92D68121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465" y="3086100"/>
            <a:ext cx="9787341" cy="6057900"/>
          </a:xfrm>
        </p:spPr>
        <p:txBody>
          <a:bodyPr>
            <a:normAutofit/>
          </a:bodyPr>
          <a:lstStyle/>
          <a:p>
            <a:r>
              <a:rPr lang="en-CA" dirty="0"/>
              <a:t>In theory it is </a:t>
            </a:r>
            <a:r>
              <a:rPr lang="en-US" dirty="0"/>
              <a:t>a general, reusable solution to a commonly occurring problem within a given context in software design. </a:t>
            </a:r>
          </a:p>
          <a:p>
            <a:r>
              <a:rPr lang="en-US" dirty="0"/>
              <a:t>However, much of the industry uses the term to refer to what remains a largely unchanged set of object-oriented patterns that were first published in 1993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7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C717-DDC1-9F9C-051E-E344E0DC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approaches are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10A-1431-CFD3-B90D-FA29487E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Binding (</a:t>
            </a:r>
            <a:r>
              <a:rPr lang="en-CA" dirty="0" err="1"/>
              <a:t>INotifyPropertyChanged</a:t>
            </a:r>
            <a:r>
              <a:rPr lang="en-CA" dirty="0"/>
              <a:t>) </a:t>
            </a:r>
          </a:p>
          <a:p>
            <a:r>
              <a:rPr lang="en-CA" dirty="0"/>
              <a:t>Use a message queue (aka Publisher Subscriber Pattern) </a:t>
            </a:r>
          </a:p>
          <a:p>
            <a:r>
              <a:rPr lang="en-CA" dirty="0"/>
              <a:t>Model View Update (MVU Pattern) </a:t>
            </a:r>
          </a:p>
          <a:p>
            <a:r>
              <a:rPr lang="en-CA" dirty="0"/>
              <a:t>Reactive Programming </a:t>
            </a:r>
          </a:p>
        </p:txBody>
      </p:sp>
    </p:spTree>
    <p:extLst>
      <p:ext uri="{BB962C8B-B14F-4D97-AF65-F5344CB8AC3E}">
        <p14:creationId xmlns:p14="http://schemas.microsoft.com/office/powerpoint/2010/main" val="145265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8C358-1E13-EDF7-1229-1E892C01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054C75-2370-F1E1-AC1E-F6635109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drawing program </a:t>
            </a:r>
          </a:p>
          <a:p>
            <a:r>
              <a:rPr lang="en-US" dirty="0"/>
              <a:t>Use the C# Windows Forms library </a:t>
            </a:r>
          </a:p>
          <a:p>
            <a:r>
              <a:rPr lang="en-US" dirty="0"/>
              <a:t>Export SVG files. </a:t>
            </a:r>
          </a:p>
          <a:p>
            <a:r>
              <a:rPr lang="en-US" dirty="0"/>
              <a:t>User can interact with the program using the mouse and keyboard, </a:t>
            </a:r>
          </a:p>
          <a:p>
            <a:r>
              <a:rPr lang="en-US" dirty="0"/>
              <a:t>Provide a visual representation of the document being created by the user. </a:t>
            </a:r>
          </a:p>
          <a:p>
            <a:r>
              <a:rPr lang="en-US" dirty="0"/>
              <a:t>Submit as a link to a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926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7EEEC-45A6-7BFC-D575-3803C494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 to </a:t>
            </a:r>
            <a:r>
              <a:rPr lang="en-CA" dirty="0" err="1"/>
              <a:t>ouR</a:t>
            </a:r>
            <a:r>
              <a:rPr lang="en-CA" dirty="0"/>
              <a:t>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BB2C4-4F80-55E4-6A27-D2D6C296D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844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AC6DE-FC0A-7612-0A9D-FD1F758C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>
                <a:solidFill>
                  <a:srgbClr val="FFFFFF"/>
                </a:solidFill>
              </a:rPr>
              <a:t>Adding some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35E574-693E-0AF7-9324-D07A0C5FC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158" y="1092708"/>
            <a:ext cx="9220251" cy="45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6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82B0E-8ED4-1316-481C-C98140E6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8100" b="1" cap="all" dirty="0">
                <a:solidFill>
                  <a:srgbClr val="FFFFFF"/>
                </a:solidFill>
              </a:rPr>
              <a:t>It begins!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7F604-C51A-7E69-CD10-3BEEC16E9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00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75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A0A8-9C95-DC68-F0E9-B12FA7A2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I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4399-8CCA-268E-419D-58EDB53F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 a shape once it is created? </a:t>
            </a:r>
          </a:p>
          <a:p>
            <a:r>
              <a:rPr lang="en-CA" dirty="0"/>
              <a:t>Click and create a shape? </a:t>
            </a:r>
          </a:p>
        </p:txBody>
      </p:sp>
    </p:spTree>
    <p:extLst>
      <p:ext uri="{BB962C8B-B14F-4D97-AF65-F5344CB8AC3E}">
        <p14:creationId xmlns:p14="http://schemas.microsoft.com/office/powerpoint/2010/main" val="193509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2430-EB9F-5E29-C354-4BB3F95F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Blocks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C833-EA83-6B0A-0C45-AA1FD91E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  <a:p>
            <a:r>
              <a:rPr lang="en-CA" dirty="0"/>
              <a:t>Data types </a:t>
            </a:r>
          </a:p>
        </p:txBody>
      </p:sp>
    </p:spTree>
    <p:extLst>
      <p:ext uri="{BB962C8B-B14F-4D97-AF65-F5344CB8AC3E}">
        <p14:creationId xmlns:p14="http://schemas.microsoft.com/office/powerpoint/2010/main" val="1928151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1AB8-17F1-2C36-A27C-FF49B4EF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Interfaces first Data Types Second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FB36-D108-1C55-F912-CFAA8273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60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EC87-4D44-1044-4BAE-C90EE70A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Serializing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A159-0919-F764-B3FD-473B5B77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68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8C358-1E13-EDF7-1229-1E892C01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054C75-2370-F1E1-AC1E-F6635109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Enumerator</a:t>
            </a:r>
          </a:p>
          <a:p>
            <a:r>
              <a:rPr lang="en-CA" dirty="0"/>
              <a:t>Code style … </a:t>
            </a:r>
          </a:p>
        </p:txBody>
      </p:sp>
    </p:spTree>
    <p:extLst>
      <p:ext uri="{BB962C8B-B14F-4D97-AF65-F5344CB8AC3E}">
        <p14:creationId xmlns:p14="http://schemas.microsoft.com/office/powerpoint/2010/main" val="90789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CE11-A6D5-0347-C2B6-7E574739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Skills Required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94AF-0BD1-15E4-F4B8-E4C05C6A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Learn to create a GUI</a:t>
            </a:r>
          </a:p>
          <a:p>
            <a:r>
              <a:rPr lang="en-CA" dirty="0"/>
              <a:t>Respond to events </a:t>
            </a:r>
          </a:p>
          <a:p>
            <a:r>
              <a:rPr lang="en-CA" dirty="0"/>
              <a:t>Installing 3</a:t>
            </a:r>
            <a:r>
              <a:rPr lang="en-CA" baseline="30000" dirty="0"/>
              <a:t>rd</a:t>
            </a:r>
            <a:r>
              <a:rPr lang="en-CA" dirty="0"/>
              <a:t> party libraries via </a:t>
            </a:r>
            <a:r>
              <a:rPr lang="en-CA" dirty="0" err="1"/>
              <a:t>Nuget</a:t>
            </a:r>
            <a:endParaRPr lang="en-CA" dirty="0"/>
          </a:p>
          <a:p>
            <a:r>
              <a:rPr lang="en-CA" dirty="0"/>
              <a:t>Design patterns </a:t>
            </a:r>
          </a:p>
          <a:p>
            <a:r>
              <a:rPr lang="en-CA" dirty="0"/>
              <a:t>Respond to mouse and keyboard events</a:t>
            </a:r>
          </a:p>
        </p:txBody>
      </p:sp>
    </p:spTree>
    <p:extLst>
      <p:ext uri="{BB962C8B-B14F-4D97-AF65-F5344CB8AC3E}">
        <p14:creationId xmlns:p14="http://schemas.microsoft.com/office/powerpoint/2010/main" val="28506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5FFAE-5565-8590-380F-E8F36BD3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8100" b="1" cap="all" dirty="0">
                <a:solidFill>
                  <a:srgbClr val="FFFFFF"/>
                </a:solidFill>
              </a:rPr>
              <a:t>Adding NUGET</a:t>
            </a:r>
            <a:br>
              <a:rPr lang="en-US" sz="8100" b="1" cap="all" dirty="0">
                <a:solidFill>
                  <a:srgbClr val="FFFFFF"/>
                </a:solidFill>
              </a:rPr>
            </a:br>
            <a:r>
              <a:rPr lang="en-US" sz="8100" b="1" cap="all" dirty="0">
                <a:solidFill>
                  <a:srgbClr val="FFFFFF"/>
                </a:solidFill>
              </a:rPr>
              <a:t>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E6A8E-3980-A90C-3A97-62E39B902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286" y="1286512"/>
            <a:ext cx="782398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3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8562-4599-6B38-6A5F-EABC6AB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sample </a:t>
            </a:r>
            <a:r>
              <a:rPr lang="en-CA" dirty="0" err="1"/>
              <a:t>Nuget</a:t>
            </a:r>
            <a:r>
              <a:rPr lang="en-CA" dirty="0"/>
              <a:t>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82FB5-F303-4683-3FAF-582E0EB38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4305300"/>
            <a:ext cx="12997548" cy="3032761"/>
          </a:xfrm>
        </p:spPr>
      </p:pic>
    </p:spTree>
    <p:extLst>
      <p:ext uri="{BB962C8B-B14F-4D97-AF65-F5344CB8AC3E}">
        <p14:creationId xmlns:p14="http://schemas.microsoft.com/office/powerpoint/2010/main" val="97771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C63D-1B00-F3C0-9C04-263BFA02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a Menu to the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89585-749D-90E9-2AC8-5FA46DFDF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199" y="4381500"/>
            <a:ext cx="9641435" cy="3657600"/>
          </a:xfrm>
        </p:spPr>
      </p:pic>
    </p:spTree>
    <p:extLst>
      <p:ext uri="{BB962C8B-B14F-4D97-AF65-F5344CB8AC3E}">
        <p14:creationId xmlns:p14="http://schemas.microsoft.com/office/powerpoint/2010/main" val="180018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FDEB-DA64-1846-310B-7BE69FC7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a Picture Box</a:t>
            </a:r>
            <a:br>
              <a:rPr lang="en-CA" dirty="0"/>
            </a:br>
            <a:r>
              <a:rPr lang="en-CA" dirty="0"/>
              <a:t>(and set the dock property)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3F869-6AC7-B7BD-3BFE-B71783E84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412" y="3457204"/>
            <a:ext cx="11383964" cy="5315692"/>
          </a:xfrm>
        </p:spPr>
      </p:pic>
    </p:spTree>
    <p:extLst>
      <p:ext uri="{BB962C8B-B14F-4D97-AF65-F5344CB8AC3E}">
        <p14:creationId xmlns:p14="http://schemas.microsoft.com/office/powerpoint/2010/main" val="113109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582D-9B48-4FBA-1321-ACE3FB13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to the Code Behind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C383A-29EE-A792-D0E1-4ED6494B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733" y="3371467"/>
            <a:ext cx="4639322" cy="5487166"/>
          </a:xfrm>
        </p:spPr>
      </p:pic>
    </p:spTree>
    <p:extLst>
      <p:ext uri="{BB962C8B-B14F-4D97-AF65-F5344CB8AC3E}">
        <p14:creationId xmlns:p14="http://schemas.microsoft.com/office/powerpoint/2010/main" val="312101527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10178</TotalTime>
  <Words>482</Words>
  <Application>Microsoft Office PowerPoint</Application>
  <PresentationFormat>Custom</PresentationFormat>
  <Paragraphs>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Corbel</vt:lpstr>
      <vt:lpstr>Calibri</vt:lpstr>
      <vt:lpstr>Arial</vt:lpstr>
      <vt:lpstr>Base</vt:lpstr>
      <vt:lpstr>Final Project</vt:lpstr>
      <vt:lpstr>Final Project</vt:lpstr>
      <vt:lpstr>Review</vt:lpstr>
      <vt:lpstr>Skills Required </vt:lpstr>
      <vt:lpstr>Adding NUGET PACKAGE</vt:lpstr>
      <vt:lpstr>A sample Nuget package</vt:lpstr>
      <vt:lpstr>Add a Menu to the Window</vt:lpstr>
      <vt:lpstr>Add a Picture Box (and set the dock property)</vt:lpstr>
      <vt:lpstr>Switch to the Code Behind View</vt:lpstr>
      <vt:lpstr>Write Some Code</vt:lpstr>
      <vt:lpstr>Add an Event for Menu Item </vt:lpstr>
      <vt:lpstr>An Event Handler is Generated</vt:lpstr>
      <vt:lpstr>Behind the Scenes  Code is add to the “Designer.cs” file</vt:lpstr>
      <vt:lpstr>How Events Work:</vt:lpstr>
      <vt:lpstr>What the Heck are Delegates</vt:lpstr>
      <vt:lpstr>Recommended Reading</vt:lpstr>
      <vt:lpstr>Observer Pattern</vt:lpstr>
      <vt:lpstr>What is a “Software Design Pattern”</vt:lpstr>
      <vt:lpstr>Other approaches are possible</vt:lpstr>
      <vt:lpstr>Back to ouR PROGRAM</vt:lpstr>
      <vt:lpstr>Adding some Code</vt:lpstr>
      <vt:lpstr>It begins!</vt:lpstr>
      <vt:lpstr>How do I …</vt:lpstr>
      <vt:lpstr>Building Blocks </vt:lpstr>
      <vt:lpstr>Interfaces first Data Types Second</vt:lpstr>
      <vt:lpstr>Serializing Types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38</cp:revision>
  <dcterms:created xsi:type="dcterms:W3CDTF">2022-10-07T01:31:58Z</dcterms:created>
  <dcterms:modified xsi:type="dcterms:W3CDTF">2023-03-16T13:45:27Z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