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0"/>
  </p:notesMasterIdLst>
  <p:handoutMasterIdLst>
    <p:handoutMasterId r:id="rId11"/>
  </p:handoutMasterIdLst>
  <p:sldIdLst>
    <p:sldId id="299" r:id="rId2"/>
    <p:sldId id="256" r:id="rId3"/>
    <p:sldId id="298" r:id="rId4"/>
    <p:sldId id="300" r:id="rId5"/>
    <p:sldId id="303" r:id="rId6"/>
    <p:sldId id="301" r:id="rId7"/>
    <p:sldId id="302" r:id="rId8"/>
    <p:sldId id="30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78FD-90BF-481A-82A6-ED6961C297FF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FF79E-A453-4C15-8DF1-1E9ED8D71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658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38E6-599B-45A5-9A57-AC3CFF4F58D0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4C5FF-9D64-4404-B349-C721E52341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243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30"/>
            </a:lvl1pPr>
            <a:lvl2pPr marL="443927" indent="0" algn="ctr">
              <a:buNone/>
              <a:defRPr sz="1942"/>
            </a:lvl2pPr>
            <a:lvl3pPr marL="887855" indent="0" algn="ctr">
              <a:buNone/>
              <a:defRPr sz="1748"/>
            </a:lvl3pPr>
            <a:lvl4pPr marL="1331782" indent="0" algn="ctr">
              <a:buNone/>
              <a:defRPr sz="1554"/>
            </a:lvl4pPr>
            <a:lvl5pPr marL="1775710" indent="0" algn="ctr">
              <a:buNone/>
              <a:defRPr sz="1554"/>
            </a:lvl5pPr>
            <a:lvl6pPr marL="2219637" indent="0" algn="ctr">
              <a:buNone/>
              <a:defRPr sz="1554"/>
            </a:lvl6pPr>
            <a:lvl7pPr marL="2663565" indent="0" algn="ctr">
              <a:buNone/>
              <a:defRPr sz="1554"/>
            </a:lvl7pPr>
            <a:lvl8pPr marL="3107492" indent="0" algn="ctr">
              <a:buNone/>
              <a:defRPr sz="1554"/>
            </a:lvl8pPr>
            <a:lvl9pPr marL="3551420" indent="0" algn="ctr">
              <a:buNone/>
              <a:defRPr sz="155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6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3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4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330">
                <a:solidFill>
                  <a:schemeClr val="tx1"/>
                </a:solidFill>
              </a:defRPr>
            </a:lvl1pPr>
            <a:lvl2pPr marL="443927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855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78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710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63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56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49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420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7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27" indent="0">
              <a:buNone/>
              <a:defRPr sz="1942" b="1"/>
            </a:lvl2pPr>
            <a:lvl3pPr marL="887855" indent="0">
              <a:buNone/>
              <a:defRPr sz="1748" b="1"/>
            </a:lvl3pPr>
            <a:lvl4pPr marL="1331782" indent="0">
              <a:buNone/>
              <a:defRPr sz="1554" b="1"/>
            </a:lvl4pPr>
            <a:lvl5pPr marL="1775710" indent="0">
              <a:buNone/>
              <a:defRPr sz="1554" b="1"/>
            </a:lvl5pPr>
            <a:lvl6pPr marL="2219637" indent="0">
              <a:buNone/>
              <a:defRPr sz="1554" b="1"/>
            </a:lvl6pPr>
            <a:lvl7pPr marL="2663565" indent="0">
              <a:buNone/>
              <a:defRPr sz="1554" b="1"/>
            </a:lvl7pPr>
            <a:lvl8pPr marL="3107492" indent="0">
              <a:buNone/>
              <a:defRPr sz="1554" b="1"/>
            </a:lvl8pPr>
            <a:lvl9pPr marL="3551420" indent="0">
              <a:buNone/>
              <a:defRPr sz="155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27" indent="0">
              <a:buNone/>
              <a:defRPr sz="1942" b="1"/>
            </a:lvl2pPr>
            <a:lvl3pPr marL="887855" indent="0">
              <a:buNone/>
              <a:defRPr sz="1748" b="1"/>
            </a:lvl3pPr>
            <a:lvl4pPr marL="1331782" indent="0">
              <a:buNone/>
              <a:defRPr sz="1554" b="1"/>
            </a:lvl4pPr>
            <a:lvl5pPr marL="1775710" indent="0">
              <a:buNone/>
              <a:defRPr sz="1554" b="1"/>
            </a:lvl5pPr>
            <a:lvl6pPr marL="2219637" indent="0">
              <a:buNone/>
              <a:defRPr sz="1554" b="1"/>
            </a:lvl6pPr>
            <a:lvl7pPr marL="2663565" indent="0">
              <a:buNone/>
              <a:defRPr sz="1554" b="1"/>
            </a:lvl7pPr>
            <a:lvl8pPr marL="3107492" indent="0">
              <a:buNone/>
              <a:defRPr sz="1554" b="1"/>
            </a:lvl8pPr>
            <a:lvl9pPr marL="3551420" indent="0">
              <a:buNone/>
              <a:defRPr sz="155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8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1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07"/>
            </a:lvl1pPr>
            <a:lvl2pPr>
              <a:defRPr sz="2719"/>
            </a:lvl2pPr>
            <a:lvl3pPr>
              <a:defRPr sz="2330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554"/>
            </a:lvl1pPr>
            <a:lvl2pPr marL="443927" indent="0">
              <a:buNone/>
              <a:defRPr sz="1359"/>
            </a:lvl2pPr>
            <a:lvl3pPr marL="887855" indent="0">
              <a:buNone/>
              <a:defRPr sz="1165"/>
            </a:lvl3pPr>
            <a:lvl4pPr marL="1331782" indent="0">
              <a:buNone/>
              <a:defRPr sz="971"/>
            </a:lvl4pPr>
            <a:lvl5pPr marL="1775710" indent="0">
              <a:buNone/>
              <a:defRPr sz="971"/>
            </a:lvl5pPr>
            <a:lvl6pPr marL="2219637" indent="0">
              <a:buNone/>
              <a:defRPr sz="971"/>
            </a:lvl6pPr>
            <a:lvl7pPr marL="2663565" indent="0">
              <a:buNone/>
              <a:defRPr sz="971"/>
            </a:lvl7pPr>
            <a:lvl8pPr marL="3107492" indent="0">
              <a:buNone/>
              <a:defRPr sz="971"/>
            </a:lvl8pPr>
            <a:lvl9pPr marL="3551420" indent="0">
              <a:buNone/>
              <a:defRPr sz="97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1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107"/>
            </a:lvl1pPr>
            <a:lvl2pPr marL="443927" indent="0">
              <a:buNone/>
              <a:defRPr sz="2719"/>
            </a:lvl2pPr>
            <a:lvl3pPr marL="887855" indent="0">
              <a:buNone/>
              <a:defRPr sz="2330"/>
            </a:lvl3pPr>
            <a:lvl4pPr marL="1331782" indent="0">
              <a:buNone/>
              <a:defRPr sz="1942"/>
            </a:lvl4pPr>
            <a:lvl5pPr marL="1775710" indent="0">
              <a:buNone/>
              <a:defRPr sz="1942"/>
            </a:lvl5pPr>
            <a:lvl6pPr marL="2219637" indent="0">
              <a:buNone/>
              <a:defRPr sz="1942"/>
            </a:lvl6pPr>
            <a:lvl7pPr marL="2663565" indent="0">
              <a:buNone/>
              <a:defRPr sz="1942"/>
            </a:lvl7pPr>
            <a:lvl8pPr marL="3107492" indent="0">
              <a:buNone/>
              <a:defRPr sz="1942"/>
            </a:lvl8pPr>
            <a:lvl9pPr marL="3551420" indent="0">
              <a:buNone/>
              <a:defRPr sz="194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554"/>
            </a:lvl1pPr>
            <a:lvl2pPr marL="443927" indent="0">
              <a:buNone/>
              <a:defRPr sz="1359"/>
            </a:lvl2pPr>
            <a:lvl3pPr marL="887855" indent="0">
              <a:buNone/>
              <a:defRPr sz="1165"/>
            </a:lvl3pPr>
            <a:lvl4pPr marL="1331782" indent="0">
              <a:buNone/>
              <a:defRPr sz="971"/>
            </a:lvl4pPr>
            <a:lvl5pPr marL="1775710" indent="0">
              <a:buNone/>
              <a:defRPr sz="971"/>
            </a:lvl5pPr>
            <a:lvl6pPr marL="2219637" indent="0">
              <a:buNone/>
              <a:defRPr sz="971"/>
            </a:lvl6pPr>
            <a:lvl7pPr marL="2663565" indent="0">
              <a:buNone/>
              <a:defRPr sz="971"/>
            </a:lvl7pPr>
            <a:lvl8pPr marL="3107492" indent="0">
              <a:buNone/>
              <a:defRPr sz="971"/>
            </a:lvl8pPr>
            <a:lvl9pPr marL="3551420" indent="0">
              <a:buNone/>
              <a:defRPr sz="97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0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887855" rtl="0" eaLnBrk="1" latinLnBrk="0" hangingPunct="1">
        <a:lnSpc>
          <a:spcPct val="90000"/>
        </a:lnSpc>
        <a:spcBef>
          <a:spcPct val="0"/>
        </a:spcBef>
        <a:buNone/>
        <a:defRPr sz="42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64" indent="-221964" algn="l" defTabSz="887855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891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2pPr>
      <a:lvl3pPr marL="1109819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746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674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601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529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456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384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27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855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782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710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637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565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492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420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rlosmadrigal@itm.edu.co" TargetMode="External"/><Relationship Id="rId2" Type="http://schemas.openxmlformats.org/officeDocument/2006/relationships/hyperlink" Target="mailto:josepamplona212620@correo.itm.edu.c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204857" y="118334"/>
            <a:ext cx="10363200" cy="2387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CO" b="1" dirty="0">
                <a:solidFill>
                  <a:srgbClr val="002060"/>
                </a:solidFill>
              </a:rPr>
              <a:t>Diplomado “Fundamentos y Aplicaciones de </a:t>
            </a:r>
            <a:r>
              <a:rPr lang="es-CO" b="1" dirty="0" err="1">
                <a:solidFill>
                  <a:srgbClr val="002060"/>
                </a:solidFill>
              </a:rPr>
              <a:t>DeepLearning</a:t>
            </a:r>
            <a:r>
              <a:rPr lang="es-CO" b="1" dirty="0">
                <a:solidFill>
                  <a:srgbClr val="002060"/>
                </a:solidFill>
              </a:rPr>
              <a:t>”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42334" y="5086764"/>
            <a:ext cx="9144000" cy="16557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s-CO" dirty="0">
                <a:solidFill>
                  <a:srgbClr val="002060"/>
                </a:solidFill>
              </a:rPr>
              <a:t>Instituto Tecnológico Metropolitano - ITM</a:t>
            </a:r>
          </a:p>
          <a:p>
            <a:pPr>
              <a:lnSpc>
                <a:spcPct val="70000"/>
              </a:lnSpc>
            </a:pPr>
            <a:r>
              <a:rPr lang="es-CO" dirty="0">
                <a:solidFill>
                  <a:srgbClr val="002060"/>
                </a:solidFill>
              </a:rPr>
              <a:t>Facultad de Ingenierías</a:t>
            </a:r>
          </a:p>
        </p:txBody>
      </p:sp>
      <p:sp>
        <p:nvSpPr>
          <p:cNvPr id="6" name="Subtítulo 4"/>
          <p:cNvSpPr txBox="1">
            <a:spLocks/>
          </p:cNvSpPr>
          <p:nvPr/>
        </p:nvSpPr>
        <p:spPr>
          <a:xfrm>
            <a:off x="1515036" y="287143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887855" rtl="0" eaLnBrk="1" latinLnBrk="0" hangingPunct="1">
              <a:lnSpc>
                <a:spcPct val="90000"/>
              </a:lnSpc>
              <a:spcBef>
                <a:spcPts val="971"/>
              </a:spcBef>
              <a:buFont typeface="Arial" panose="020B0604020202020204" pitchFamily="34" charset="0"/>
              <a:buNone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3927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9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7855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1782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5710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9637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63565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07492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51420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1814457" y="30038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887855" rtl="0" eaLnBrk="1" latinLnBrk="0" hangingPunct="1">
              <a:lnSpc>
                <a:spcPct val="90000"/>
              </a:lnSpc>
              <a:spcBef>
                <a:spcPts val="971"/>
              </a:spcBef>
              <a:buFont typeface="Arial" panose="020B0604020202020204" pitchFamily="34" charset="0"/>
              <a:buNone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3927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9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7855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1782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5710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9637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63565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07492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51420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rgbClr val="002060"/>
                </a:solidFill>
              </a:rPr>
              <a:t>Profesores:</a:t>
            </a:r>
          </a:p>
          <a:p>
            <a:r>
              <a:rPr lang="es-CO" dirty="0" err="1">
                <a:solidFill>
                  <a:srgbClr val="002060"/>
                </a:solidFill>
              </a:rPr>
              <a:t>MsC</a:t>
            </a:r>
            <a:r>
              <a:rPr lang="es-CO" dirty="0">
                <a:solidFill>
                  <a:srgbClr val="002060"/>
                </a:solidFill>
              </a:rPr>
              <a:t>(c). Jose F. Pamplona – </a:t>
            </a:r>
            <a:r>
              <a:rPr lang="es-CO" dirty="0">
                <a:solidFill>
                  <a:srgbClr val="002060"/>
                </a:solidFill>
                <a:hlinkClick r:id="rId2"/>
              </a:rPr>
              <a:t>josepamplona212620@correo.itm.edu.co</a:t>
            </a:r>
            <a:endParaRPr lang="es-CO" dirty="0">
              <a:solidFill>
                <a:srgbClr val="002060"/>
              </a:solidFill>
            </a:endParaRPr>
          </a:p>
          <a:p>
            <a:r>
              <a:rPr lang="es-CO" dirty="0" err="1">
                <a:solidFill>
                  <a:srgbClr val="002060"/>
                </a:solidFill>
              </a:rPr>
              <a:t>MsC</a:t>
            </a:r>
            <a:r>
              <a:rPr lang="es-CO" dirty="0">
                <a:solidFill>
                  <a:srgbClr val="002060"/>
                </a:solidFill>
              </a:rPr>
              <a:t>(c). Ruben D. Fonnegra – rubenfonnegra@itm.edu.co</a:t>
            </a:r>
          </a:p>
          <a:p>
            <a:r>
              <a:rPr lang="es-CO" dirty="0">
                <a:solidFill>
                  <a:srgbClr val="002060"/>
                </a:solidFill>
              </a:rPr>
              <a:t>PhD. Carlos Madrigal – </a:t>
            </a:r>
            <a:r>
              <a:rPr lang="es-CO" dirty="0">
                <a:solidFill>
                  <a:srgbClr val="002060"/>
                </a:solidFill>
                <a:hlinkClick r:id="rId3"/>
              </a:rPr>
              <a:t>carlosmadrigal@itm.edu.co</a:t>
            </a:r>
            <a:endParaRPr lang="es-CO" dirty="0">
              <a:solidFill>
                <a:srgbClr val="002060"/>
              </a:solidFill>
            </a:endParaRPr>
          </a:p>
          <a:p>
            <a:r>
              <a:rPr lang="es-CO" dirty="0">
                <a:solidFill>
                  <a:srgbClr val="002060"/>
                </a:solidFill>
              </a:rPr>
              <a:t>S10-14 </a:t>
            </a:r>
            <a:r>
              <a:rPr lang="es-CO" dirty="0" err="1">
                <a:solidFill>
                  <a:srgbClr val="002060"/>
                </a:solidFill>
              </a:rPr>
              <a:t>Lab</a:t>
            </a:r>
            <a:r>
              <a:rPr lang="es-CO" dirty="0">
                <a:solidFill>
                  <a:srgbClr val="002060"/>
                </a:solidFill>
              </a:rPr>
              <a:t>. O2 Fraternidad</a:t>
            </a:r>
          </a:p>
          <a:p>
            <a:r>
              <a:rPr lang="es-CO" dirty="0">
                <a:solidFill>
                  <a:srgbClr val="002060"/>
                </a:solidFill>
              </a:rPr>
              <a:t>L18-22 </a:t>
            </a:r>
            <a:r>
              <a:rPr lang="es-CO" dirty="0" err="1">
                <a:solidFill>
                  <a:srgbClr val="002060"/>
                </a:solidFill>
              </a:rPr>
              <a:t>Lab</a:t>
            </a:r>
            <a:r>
              <a:rPr lang="es-CO" dirty="0">
                <a:solidFill>
                  <a:srgbClr val="002060"/>
                </a:solidFill>
              </a:rPr>
              <a:t>. O2 Fraternidad</a:t>
            </a:r>
          </a:p>
          <a:p>
            <a:endParaRPr lang="es-CO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7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200" b="1" dirty="0" err="1" smtClean="0">
                <a:solidFill>
                  <a:srgbClr val="002060"/>
                </a:solidFill>
              </a:rPr>
              <a:t>Autoencoders</a:t>
            </a:r>
            <a:endParaRPr lang="es-CO" sz="5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4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32734" y="398033"/>
            <a:ext cx="10363200" cy="8068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CO" b="1" dirty="0" err="1" smtClean="0">
                <a:solidFill>
                  <a:srgbClr val="002060"/>
                </a:solidFill>
              </a:rPr>
              <a:t>Autoencoders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54CF8E-B2D5-44B8-81C1-6103E1E1B8A8}"/>
              </a:ext>
            </a:extLst>
          </p:cNvPr>
          <p:cNvSpPr/>
          <p:nvPr/>
        </p:nvSpPr>
        <p:spPr>
          <a:xfrm>
            <a:off x="330023" y="1591042"/>
            <a:ext cx="4622121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887855">
              <a:lnSpc>
                <a:spcPct val="150000"/>
              </a:lnSpc>
              <a:spcBef>
                <a:spcPts val="971"/>
              </a:spcBef>
            </a:pPr>
            <a:r>
              <a:rPr lang="es-CO" sz="2400" dirty="0" smtClean="0"/>
              <a:t>Aprendizaje no supervisado</a:t>
            </a:r>
            <a:endParaRPr lang="es-CO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23" y="2259724"/>
            <a:ext cx="4622121" cy="333177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80" y="2752273"/>
            <a:ext cx="5018890" cy="194638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A54CF8E-B2D5-44B8-81C1-6103E1E1B8A8}"/>
              </a:ext>
            </a:extLst>
          </p:cNvPr>
          <p:cNvSpPr/>
          <p:nvPr/>
        </p:nvSpPr>
        <p:spPr>
          <a:xfrm>
            <a:off x="6503280" y="2088621"/>
            <a:ext cx="5018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87855">
              <a:spcBef>
                <a:spcPts val="971"/>
              </a:spcBef>
            </a:pPr>
            <a:r>
              <a:rPr lang="es-CO" dirty="0" smtClean="0"/>
              <a:t>Aprender representaciones simplificadas a partir de datos de entrada.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40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0" y="2774801"/>
            <a:ext cx="5018890" cy="1946384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32734" y="398033"/>
            <a:ext cx="10363200" cy="8068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CO" b="1" dirty="0" err="1" smtClean="0">
                <a:solidFill>
                  <a:srgbClr val="002060"/>
                </a:solidFill>
              </a:rPr>
              <a:t>Autoencoders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381223" y="2851853"/>
            <a:ext cx="1135117" cy="151348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3425581" y="2851853"/>
            <a:ext cx="1135117" cy="151348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800119" y="3284748"/>
            <a:ext cx="315311" cy="74426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A54CF8E-B2D5-44B8-81C1-6103E1E1B8A8}"/>
              </a:ext>
            </a:extLst>
          </p:cNvPr>
          <p:cNvSpPr/>
          <p:nvPr/>
        </p:nvSpPr>
        <p:spPr>
          <a:xfrm>
            <a:off x="448329" y="2082627"/>
            <a:ext cx="5018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87855">
              <a:spcBef>
                <a:spcPts val="971"/>
              </a:spcBef>
            </a:pPr>
            <a:r>
              <a:rPr lang="es-CO" dirty="0" smtClean="0"/>
              <a:t>Reducir dimensionalidad de los datos con la menor perdida de información posible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A54CF8E-B2D5-44B8-81C1-6103E1E1B8A8}"/>
              </a:ext>
            </a:extLst>
          </p:cNvPr>
          <p:cNvSpPr/>
          <p:nvPr/>
        </p:nvSpPr>
        <p:spPr>
          <a:xfrm>
            <a:off x="448329" y="4721185"/>
            <a:ext cx="5018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87855">
              <a:spcBef>
                <a:spcPts val="971"/>
              </a:spcBef>
            </a:pPr>
            <a:r>
              <a:rPr lang="es-CO" dirty="0" smtClean="0"/>
              <a:t>Reducir dimensionalidad de los datos con la menor perdida de información posible</a:t>
            </a:r>
            <a:endParaRPr lang="es-CO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6376460" y="1742791"/>
            <a:ext cx="1445269" cy="1513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Codificador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8228720" y="2175686"/>
            <a:ext cx="315311" cy="7442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8920915" y="1742791"/>
            <a:ext cx="1725971" cy="15134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Decodificador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Flecha derecha 21"/>
          <p:cNvSpPr/>
          <p:nvPr/>
        </p:nvSpPr>
        <p:spPr>
          <a:xfrm>
            <a:off x="8608512" y="2257219"/>
            <a:ext cx="437835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7738279" y="2257219"/>
            <a:ext cx="437835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55254" y="4202504"/>
            <a:ext cx="856190" cy="49407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JPEG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8142535" y="4198060"/>
            <a:ext cx="885027" cy="49407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AAC</a:t>
            </a:r>
          </a:p>
        </p:txBody>
      </p:sp>
      <p:sp>
        <p:nvSpPr>
          <p:cNvPr id="29" name="Proceso 28"/>
          <p:cNvSpPr/>
          <p:nvPr/>
        </p:nvSpPr>
        <p:spPr>
          <a:xfrm>
            <a:off x="8075221" y="3479470"/>
            <a:ext cx="676893" cy="831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roceso 29"/>
          <p:cNvSpPr/>
          <p:nvPr/>
        </p:nvSpPr>
        <p:spPr>
          <a:xfrm>
            <a:off x="8075221" y="3665561"/>
            <a:ext cx="676893" cy="831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ceso 31"/>
          <p:cNvSpPr/>
          <p:nvPr/>
        </p:nvSpPr>
        <p:spPr>
          <a:xfrm rot="17238348">
            <a:off x="7989815" y="3565326"/>
            <a:ext cx="847705" cy="865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redondeado 33"/>
          <p:cNvSpPr/>
          <p:nvPr/>
        </p:nvSpPr>
        <p:spPr>
          <a:xfrm>
            <a:off x="6949426" y="4946767"/>
            <a:ext cx="856190" cy="49407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GIF</a:t>
            </a:r>
          </a:p>
        </p:txBody>
      </p:sp>
      <p:sp>
        <p:nvSpPr>
          <p:cNvPr id="35" name="Rectángulo redondeado 34"/>
          <p:cNvSpPr/>
          <p:nvPr/>
        </p:nvSpPr>
        <p:spPr>
          <a:xfrm>
            <a:off x="5911957" y="4677893"/>
            <a:ext cx="856190" cy="49407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TIFF</a:t>
            </a:r>
          </a:p>
        </p:txBody>
      </p:sp>
      <p:sp>
        <p:nvSpPr>
          <p:cNvPr id="36" name="Rectángulo redondeado 35"/>
          <p:cNvSpPr/>
          <p:nvPr/>
        </p:nvSpPr>
        <p:spPr>
          <a:xfrm>
            <a:off x="9173121" y="4699729"/>
            <a:ext cx="885027" cy="49407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MPEG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8013057" y="4946767"/>
            <a:ext cx="885027" cy="49407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FLAC</a:t>
            </a:r>
          </a:p>
        </p:txBody>
      </p:sp>
      <p:sp>
        <p:nvSpPr>
          <p:cNvPr id="38" name="Flecha derecha 37"/>
          <p:cNvSpPr/>
          <p:nvPr/>
        </p:nvSpPr>
        <p:spPr>
          <a:xfrm>
            <a:off x="10354276" y="4515445"/>
            <a:ext cx="437835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ysClr val="windowText" lastClr="000000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0905632" y="4157596"/>
            <a:ext cx="1264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</a:p>
          <a:p>
            <a:r>
              <a:rPr lang="en-US" dirty="0" err="1" smtClean="0"/>
              <a:t>consideran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datos</a:t>
            </a:r>
            <a:r>
              <a:rPr lang="en-US" dirty="0" smtClean="0"/>
              <a:t> de</a:t>
            </a:r>
          </a:p>
          <a:p>
            <a:r>
              <a:rPr lang="en-US" dirty="0" smtClean="0"/>
              <a:t>entrada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2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32734" y="398033"/>
            <a:ext cx="10363200" cy="8068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CO" b="1" dirty="0" err="1" smtClean="0">
                <a:solidFill>
                  <a:srgbClr val="002060"/>
                </a:solidFill>
              </a:rPr>
              <a:t>Autoencoders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660572" y="232247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400" dirty="0" smtClean="0"/>
              <a:t>Visualización de datos: usados para reducir datos de dimensionalidad superior previo al mapeo de los datos comprimidos a un espacio bidimensional. </a:t>
            </a:r>
            <a:endParaRPr lang="es-CO" sz="2400" dirty="0"/>
          </a:p>
          <a:p>
            <a:r>
              <a:rPr lang="es-CO" sz="2400" dirty="0" smtClean="0"/>
              <a:t>Reducción de ruido: Reconstrucción de diversos tipos de señales.</a:t>
            </a:r>
          </a:p>
          <a:p>
            <a:r>
              <a:rPr lang="es-CO" sz="2400" dirty="0" smtClean="0"/>
              <a:t>Reducción dimensional: </a:t>
            </a:r>
            <a:r>
              <a:rPr lang="es-CO" sz="2400" dirty="0" err="1" smtClean="0"/>
              <a:t>Extraccion</a:t>
            </a:r>
            <a:r>
              <a:rPr lang="es-CO" sz="2400" dirty="0" smtClean="0"/>
              <a:t> de componentes relevantes en los datos. (PCA)</a:t>
            </a:r>
            <a:endParaRPr lang="es-CO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6" y="1995054"/>
            <a:ext cx="4852114" cy="40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32734" y="398033"/>
            <a:ext cx="10363200" cy="8068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CO" b="1" dirty="0" err="1" smtClean="0">
                <a:solidFill>
                  <a:srgbClr val="002060"/>
                </a:solidFill>
              </a:rPr>
              <a:t>Autoencoders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464136" y="2621281"/>
            <a:ext cx="1683989" cy="17729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Codificador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2675354" y="2990613"/>
            <a:ext cx="315311" cy="1034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3547873" y="2621281"/>
            <a:ext cx="1839938" cy="17729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Decodificador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Flecha derecha 21"/>
          <p:cNvSpPr/>
          <p:nvPr/>
        </p:nvSpPr>
        <p:spPr>
          <a:xfrm>
            <a:off x="3059114" y="3265434"/>
            <a:ext cx="437835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2186595" y="3265433"/>
            <a:ext cx="437835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27" y="2410168"/>
            <a:ext cx="3912641" cy="2198407"/>
          </a:xfrm>
          <a:prstGeom prst="rect">
            <a:avLst/>
          </a:prstGeom>
        </p:spPr>
      </p:pic>
      <p:sp>
        <p:nvSpPr>
          <p:cNvPr id="19" name="Rectángulo redondeado 18"/>
          <p:cNvSpPr/>
          <p:nvPr/>
        </p:nvSpPr>
        <p:spPr>
          <a:xfrm>
            <a:off x="7619629" y="3265434"/>
            <a:ext cx="1475603" cy="4846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ysClr val="windowText" lastClr="000000"/>
              </a:solidFill>
            </a:endParaRPr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9119616" y="3474720"/>
            <a:ext cx="16337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0777728" y="3151554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Cuello</a:t>
            </a:r>
            <a:r>
              <a:rPr lang="en-US" dirty="0" smtClean="0"/>
              <a:t> de</a:t>
            </a:r>
          </a:p>
          <a:p>
            <a:r>
              <a:rPr lang="en-US" dirty="0" err="1" smtClean="0"/>
              <a:t>botella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6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32734" y="398033"/>
            <a:ext cx="10363200" cy="8068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CO" b="1" dirty="0" err="1" smtClean="0">
                <a:solidFill>
                  <a:srgbClr val="002060"/>
                </a:solidFill>
              </a:rPr>
              <a:t>Autoencoders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464136" y="1635629"/>
            <a:ext cx="1683989" cy="17729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Codificador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2675354" y="2004961"/>
            <a:ext cx="315311" cy="1034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3547873" y="1635629"/>
            <a:ext cx="1839938" cy="17729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Decodificador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Flecha derecha 21"/>
          <p:cNvSpPr/>
          <p:nvPr/>
        </p:nvSpPr>
        <p:spPr>
          <a:xfrm>
            <a:off x="3059114" y="2279782"/>
            <a:ext cx="437835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2186595" y="2279781"/>
            <a:ext cx="437835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27" y="1424516"/>
            <a:ext cx="3912641" cy="2198407"/>
          </a:xfrm>
          <a:prstGeom prst="rect">
            <a:avLst/>
          </a:prstGeom>
        </p:spPr>
      </p:pic>
      <p:sp>
        <p:nvSpPr>
          <p:cNvPr id="19" name="Rectángulo redondeado 18"/>
          <p:cNvSpPr/>
          <p:nvPr/>
        </p:nvSpPr>
        <p:spPr>
          <a:xfrm>
            <a:off x="7619629" y="2279782"/>
            <a:ext cx="1475603" cy="4846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ysClr val="windowText" lastClr="000000"/>
              </a:solidFill>
            </a:endParaRPr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9119616" y="2489068"/>
            <a:ext cx="16337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0777728" y="216590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Cuello</a:t>
            </a:r>
            <a:r>
              <a:rPr lang="en-US" dirty="0" smtClean="0"/>
              <a:t> de</a:t>
            </a:r>
          </a:p>
          <a:p>
            <a:r>
              <a:rPr lang="en-US" dirty="0" err="1" smtClean="0"/>
              <a:t>botella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499873" y="40514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Función de codificación (paramétrica)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Función de decodificación </a:t>
            </a:r>
            <a:r>
              <a:rPr lang="es-CO" dirty="0"/>
              <a:t>(paramétrica)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Función de distanciamiento (representación comprimida y descomprimida)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Función de optimización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551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32734" y="398033"/>
            <a:ext cx="10363200" cy="8068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CO" b="1" dirty="0" err="1" smtClean="0">
                <a:solidFill>
                  <a:srgbClr val="002060"/>
                </a:solidFill>
              </a:rPr>
              <a:t>Autoencoders</a:t>
            </a:r>
            <a:endParaRPr lang="es-CO" b="1" dirty="0">
              <a:solidFill>
                <a:srgbClr val="00206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27" y="1424516"/>
            <a:ext cx="3912641" cy="2198407"/>
          </a:xfrm>
          <a:prstGeom prst="rect">
            <a:avLst/>
          </a:prstGeom>
        </p:spPr>
      </p:pic>
      <p:sp>
        <p:nvSpPr>
          <p:cNvPr id="19" name="Rectángulo redondeado 18"/>
          <p:cNvSpPr/>
          <p:nvPr/>
        </p:nvSpPr>
        <p:spPr>
          <a:xfrm>
            <a:off x="7619629" y="2279782"/>
            <a:ext cx="1475603" cy="4846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ysClr val="windowText" lastClr="000000"/>
              </a:solidFill>
            </a:endParaRPr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9119616" y="2489068"/>
            <a:ext cx="16337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0777728" y="216590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Cuello</a:t>
            </a:r>
            <a:r>
              <a:rPr lang="en-US" dirty="0" smtClean="0"/>
              <a:t> de</a:t>
            </a:r>
          </a:p>
          <a:p>
            <a:r>
              <a:rPr lang="en-US" dirty="0" err="1" smtClean="0"/>
              <a:t>botella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284643" y="15341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Función de codificación (paramétrica)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Función de decodificación </a:t>
            </a:r>
            <a:r>
              <a:rPr lang="es-CO" dirty="0"/>
              <a:t>(paramétrica)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Función de distanciamiento (representación comprimida y descomprimida)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Estrategia de optimización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7104365" y="1421273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365" y="1421273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7619629" y="142127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629" y="1421273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8176841" y="1421273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841" y="1421273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8652566" y="1421273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566" y="1421273"/>
                <a:ext cx="4660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9137717" y="1421273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17" y="1421273"/>
                <a:ext cx="4660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7104365" y="3146675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365" y="3146675"/>
                <a:ext cx="46775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7619629" y="3146675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629" y="3146675"/>
                <a:ext cx="46243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8176841" y="3146675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841" y="3146675"/>
                <a:ext cx="467757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>
                <a:off x="8652566" y="3146675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566" y="3146675"/>
                <a:ext cx="46775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9137717" y="3146675"/>
                <a:ext cx="457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17" y="3146675"/>
                <a:ext cx="457881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5739322" y="4068824"/>
                <a:ext cx="5259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….</m:t>
                          </m:r>
                        </m:e>
                      </m:d>
                      <m:r>
                        <a:rPr lang="es-CO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𝑑𝑜𝑛𝑑𝑒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22" y="4068824"/>
                <a:ext cx="5259966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7637989" y="4570765"/>
                <a:ext cx="156754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89" y="4570765"/>
                <a:ext cx="1567544" cy="381515"/>
              </a:xfrm>
              <a:prstGeom prst="rect">
                <a:avLst/>
              </a:prstGeom>
              <a:blipFill>
                <a:blip r:embed="rId1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 Rectángulo"/>
              <p:cNvSpPr/>
              <p:nvPr/>
            </p:nvSpPr>
            <p:spPr>
              <a:xfrm>
                <a:off x="843145" y="3675442"/>
                <a:ext cx="3472617" cy="8789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𝐸</m:t>
                      </m:r>
                      <m:r>
                        <a:rPr lang="es-CO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i="1">
                              <a:latin typeface="Cambria Math"/>
                            </a:rPr>
                            <m:t>𝑝</m:t>
                          </m:r>
                          <m:r>
                            <a:rPr lang="es-CO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  <m:r>
                        <a:rPr lang="es-CO" i="1">
                          <a:latin typeface="Cambria Math"/>
                        </a:rPr>
                        <m:t> =  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CO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i="1">
                              <a:latin typeface="Cambria Math"/>
                            </a:rPr>
                            <m:t>𝑝</m:t>
                          </m:r>
                          <m:r>
                            <a:rPr lang="es-CO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s-CO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s-CO" i="1">
                                  <a:latin typeface="Cambria Math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CO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s-CO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5" y="3675442"/>
                <a:ext cx="3472617" cy="87895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 CuadroTexto"/>
          <p:cNvSpPr txBox="1"/>
          <p:nvPr/>
        </p:nvSpPr>
        <p:spPr>
          <a:xfrm>
            <a:off x="4496463" y="3865252"/>
            <a:ext cx="72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ECM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3 Rectángulo"/>
              <p:cNvSpPr/>
              <p:nvPr/>
            </p:nvSpPr>
            <p:spPr>
              <a:xfrm>
                <a:off x="1609966" y="4827570"/>
                <a:ext cx="1880002" cy="703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</a:rPr>
                            <m:t>𝛥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s-CO" i="1">
                          <a:latin typeface="Cambria Math"/>
                        </a:rPr>
                        <m:t>= −</m:t>
                      </m:r>
                      <m:r>
                        <a:rPr lang="es-CO" i="1">
                          <a:latin typeface="Cambria Math"/>
                        </a:rPr>
                        <m:t>𝛾</m:t>
                      </m:r>
                      <m:r>
                        <a:rPr lang="es-CO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66" y="4827570"/>
                <a:ext cx="1880002" cy="70371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6 CuadroTexto"/>
          <p:cNvSpPr txBox="1"/>
          <p:nvPr/>
        </p:nvSpPr>
        <p:spPr>
          <a:xfrm>
            <a:off x="3938772" y="4906972"/>
            <a:ext cx="55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GD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582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Propuesta y Avances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Propuesta y Avances</Template>
  <TotalTime>306</TotalTime>
  <Words>227</Words>
  <Application>Microsoft Office PowerPoint</Application>
  <PresentationFormat>Panorámica</PresentationFormat>
  <Paragraphs>69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Presentación Propuesta y Avances</vt:lpstr>
      <vt:lpstr>Diplomado “Fundamentos y Aplicaciones de DeepLearning”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procesamiento de datos no estructurados</dc:title>
  <dc:creator>Usuario de Windows</dc:creator>
  <cp:lastModifiedBy>RUBEN DARIO FONNEGRA TARAZON</cp:lastModifiedBy>
  <cp:revision>160</cp:revision>
  <dcterms:created xsi:type="dcterms:W3CDTF">2018-08-20T21:54:40Z</dcterms:created>
  <dcterms:modified xsi:type="dcterms:W3CDTF">2018-11-30T19:15:06Z</dcterms:modified>
</cp:coreProperties>
</file>