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handoutMasterIdLst>
    <p:handoutMasterId r:id="rId52"/>
  </p:handout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  <p:sldId id="290" r:id="rId9"/>
    <p:sldId id="265" r:id="rId10"/>
    <p:sldId id="292" r:id="rId11"/>
    <p:sldId id="266" r:id="rId12"/>
    <p:sldId id="291" r:id="rId13"/>
    <p:sldId id="267" r:id="rId14"/>
    <p:sldId id="268" r:id="rId15"/>
    <p:sldId id="312" r:id="rId16"/>
    <p:sldId id="272" r:id="rId17"/>
    <p:sldId id="271" r:id="rId18"/>
    <p:sldId id="288" r:id="rId19"/>
    <p:sldId id="269" r:id="rId20"/>
    <p:sldId id="276" r:id="rId21"/>
    <p:sldId id="273" r:id="rId22"/>
    <p:sldId id="285" r:id="rId23"/>
    <p:sldId id="286" r:id="rId24"/>
    <p:sldId id="297" r:id="rId25"/>
    <p:sldId id="270" r:id="rId26"/>
    <p:sldId id="274" r:id="rId27"/>
    <p:sldId id="280" r:id="rId28"/>
    <p:sldId id="281" r:id="rId29"/>
    <p:sldId id="282" r:id="rId30"/>
    <p:sldId id="277" r:id="rId31"/>
    <p:sldId id="278" r:id="rId32"/>
    <p:sldId id="279" r:id="rId33"/>
    <p:sldId id="293" r:id="rId34"/>
    <p:sldId id="289" r:id="rId35"/>
    <p:sldId id="296" r:id="rId36"/>
    <p:sldId id="294" r:id="rId37"/>
    <p:sldId id="298" r:id="rId38"/>
    <p:sldId id="299" r:id="rId39"/>
    <p:sldId id="300" r:id="rId40"/>
    <p:sldId id="301" r:id="rId41"/>
    <p:sldId id="302" r:id="rId42"/>
    <p:sldId id="304" r:id="rId43"/>
    <p:sldId id="303" r:id="rId44"/>
    <p:sldId id="306" r:id="rId45"/>
    <p:sldId id="305" r:id="rId46"/>
    <p:sldId id="308" r:id="rId47"/>
    <p:sldId id="307" r:id="rId48"/>
    <p:sldId id="309" r:id="rId49"/>
    <p:sldId id="310" r:id="rId50"/>
    <p:sldId id="311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613aa4afdc202cc672044ba43203ecc92cdceb91dba87135ae92a6e9d8f2bc1e::" providerId="AD" clId="Web-{9EE8B7A8-1D34-4040-8E39-CF959AA7E39B}"/>
    <pc:docChg chg="addSld">
      <pc:chgData name="Guest User" userId="S::urn:spo:anon#613aa4afdc202cc672044ba43203ecc92cdceb91dba87135ae92a6e9d8f2bc1e::" providerId="AD" clId="Web-{9EE8B7A8-1D34-4040-8E39-CF959AA7E39B}" dt="2018-09-26T19:53:03.486" v="0"/>
      <pc:docMkLst>
        <pc:docMk/>
      </pc:docMkLst>
      <pc:sldChg chg="new">
        <pc:chgData name="Guest User" userId="S::urn:spo:anon#613aa4afdc202cc672044ba43203ecc92cdceb91dba87135ae92a6e9d8f2bc1e::" providerId="AD" clId="Web-{9EE8B7A8-1D34-4040-8E39-CF959AA7E39B}" dt="2018-09-26T19:53:03.486" v="0"/>
        <pc:sldMkLst>
          <pc:docMk/>
          <pc:sldMk cId="369587256" sldId="312"/>
        </pc:sldMkLst>
      </pc:sldChg>
    </pc:docChg>
  </pc:docChgLst>
  <pc:docChgLst>
    <pc:chgData name="Guest User" userId="S::urn:spo:anon#613aa4afdc202cc672044ba43203ecc92cdceb91dba87135ae92a6e9d8f2bc1e::" providerId="AD" clId="Web-{893A4FDE-97EA-4888-B35B-1FCBD057EDA3}"/>
    <pc:docChg chg="modSld">
      <pc:chgData name="Guest User" userId="S::urn:spo:anon#613aa4afdc202cc672044ba43203ecc92cdceb91dba87135ae92a6e9d8f2bc1e::" providerId="AD" clId="Web-{893A4FDE-97EA-4888-B35B-1FCBD057EDA3}" dt="2018-09-26T20:28:18.405" v="1"/>
      <pc:docMkLst>
        <pc:docMk/>
      </pc:docMkLst>
      <pc:sldChg chg="mod modShow">
        <pc:chgData name="Guest User" userId="S::urn:spo:anon#613aa4afdc202cc672044ba43203ecc92cdceb91dba87135ae92a6e9d8f2bc1e::" providerId="AD" clId="Web-{893A4FDE-97EA-4888-B35B-1FCBD057EDA3}" dt="2018-09-26T20:28:12.233" v="0"/>
        <pc:sldMkLst>
          <pc:docMk/>
          <pc:sldMk cId="6461086" sldId="302"/>
        </pc:sldMkLst>
      </pc:sldChg>
      <pc:sldChg chg="mod modShow">
        <pc:chgData name="Guest User" userId="S::urn:spo:anon#613aa4afdc202cc672044ba43203ecc92cdceb91dba87135ae92a6e9d8f2bc1e::" providerId="AD" clId="Web-{893A4FDE-97EA-4888-B35B-1FCBD057EDA3}" dt="2018-09-26T20:28:18.405" v="1"/>
        <pc:sldMkLst>
          <pc:docMk/>
          <pc:sldMk cId="2756033221" sldId="30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5A3146-609A-45ED-A677-F394DE652744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5A846ACF-56F5-4730-9517-05CC26FECDC9}">
      <dgm:prSet phldrT="[Texto]"/>
      <dgm:spPr/>
      <dgm:t>
        <a:bodyPr/>
        <a:lstStyle/>
        <a:p>
          <a:r>
            <a:rPr lang="es-CO" dirty="0"/>
            <a:t>Magnitud</a:t>
          </a:r>
        </a:p>
      </dgm:t>
    </dgm:pt>
    <dgm:pt modelId="{00DEC02C-8342-4ECF-9FD7-038C5E49539A}" type="parTrans" cxnId="{94395752-A206-4CAB-87F2-C0AE5BB23E87}">
      <dgm:prSet/>
      <dgm:spPr/>
      <dgm:t>
        <a:bodyPr/>
        <a:lstStyle/>
        <a:p>
          <a:endParaRPr lang="es-CO"/>
        </a:p>
      </dgm:t>
    </dgm:pt>
    <dgm:pt modelId="{9DA1E23F-A91E-4311-93D2-085CB2D955FC}" type="sibTrans" cxnId="{94395752-A206-4CAB-87F2-C0AE5BB23E87}">
      <dgm:prSet/>
      <dgm:spPr/>
      <dgm:t>
        <a:bodyPr/>
        <a:lstStyle/>
        <a:p>
          <a:endParaRPr lang="es-CO"/>
        </a:p>
      </dgm:t>
    </dgm:pt>
    <dgm:pt modelId="{2F843493-25D1-4E5B-8F50-66BDA619F179}">
      <dgm:prSet phldrT="[Texto]"/>
      <dgm:spPr/>
      <dgm:t>
        <a:bodyPr/>
        <a:lstStyle/>
        <a:p>
          <a:r>
            <a:rPr lang="es-CO" dirty="0"/>
            <a:t>Fenómeno Físico</a:t>
          </a:r>
        </a:p>
      </dgm:t>
    </dgm:pt>
    <dgm:pt modelId="{E5EFFDDC-7A4A-44F7-B97A-41CFCF813F44}" type="parTrans" cxnId="{96C6CE8D-B4FA-48E8-AB88-F235A3408F13}">
      <dgm:prSet/>
      <dgm:spPr/>
      <dgm:t>
        <a:bodyPr/>
        <a:lstStyle/>
        <a:p>
          <a:endParaRPr lang="es-CO"/>
        </a:p>
      </dgm:t>
    </dgm:pt>
    <dgm:pt modelId="{F2C1D3E5-1522-4C87-8688-C09E3B5EE249}" type="sibTrans" cxnId="{96C6CE8D-B4FA-48E8-AB88-F235A3408F13}">
      <dgm:prSet/>
      <dgm:spPr/>
      <dgm:t>
        <a:bodyPr/>
        <a:lstStyle/>
        <a:p>
          <a:endParaRPr lang="es-CO"/>
        </a:p>
      </dgm:t>
    </dgm:pt>
    <dgm:pt modelId="{A04EF547-C7E1-46BA-9DB1-F78F1629CD0A}">
      <dgm:prSet phldrT="[Texto]"/>
      <dgm:spPr/>
      <dgm:t>
        <a:bodyPr/>
        <a:lstStyle/>
        <a:p>
          <a:r>
            <a:rPr lang="es-CO" dirty="0"/>
            <a:t>Señal Muestreada</a:t>
          </a:r>
        </a:p>
      </dgm:t>
    </dgm:pt>
    <dgm:pt modelId="{46031E23-CE13-490E-8F8B-1A9B3EFDFAD5}" type="parTrans" cxnId="{E30C5B08-7DA9-4829-8C70-B2DF48DFA6FC}">
      <dgm:prSet/>
      <dgm:spPr/>
      <dgm:t>
        <a:bodyPr/>
        <a:lstStyle/>
        <a:p>
          <a:endParaRPr lang="es-CO"/>
        </a:p>
      </dgm:t>
    </dgm:pt>
    <dgm:pt modelId="{1C69B991-B02F-443A-9C99-D6C641591229}" type="sibTrans" cxnId="{E30C5B08-7DA9-4829-8C70-B2DF48DFA6FC}">
      <dgm:prSet/>
      <dgm:spPr/>
      <dgm:t>
        <a:bodyPr/>
        <a:lstStyle/>
        <a:p>
          <a:endParaRPr lang="es-CO"/>
        </a:p>
      </dgm:t>
    </dgm:pt>
    <dgm:pt modelId="{545EB53D-8251-411F-948D-DA09131F97EA}">
      <dgm:prSet phldrT="[Texto]"/>
      <dgm:spPr/>
      <dgm:t>
        <a:bodyPr/>
        <a:lstStyle/>
        <a:p>
          <a:endParaRPr lang="es-CO" dirty="0"/>
        </a:p>
      </dgm:t>
    </dgm:pt>
    <dgm:pt modelId="{AD4B0A7A-CBA8-42A7-AAC2-1414997C19CB}" type="parTrans" cxnId="{C4DD7EF6-A1FF-4F76-8D02-E9BE41C75AB3}">
      <dgm:prSet/>
      <dgm:spPr/>
      <dgm:t>
        <a:bodyPr/>
        <a:lstStyle/>
        <a:p>
          <a:endParaRPr lang="es-CO"/>
        </a:p>
      </dgm:t>
    </dgm:pt>
    <dgm:pt modelId="{C1A621EB-90C9-4177-9C46-E94ABCE913EA}" type="sibTrans" cxnId="{C4DD7EF6-A1FF-4F76-8D02-E9BE41C75AB3}">
      <dgm:prSet/>
      <dgm:spPr/>
      <dgm:t>
        <a:bodyPr/>
        <a:lstStyle/>
        <a:p>
          <a:endParaRPr lang="es-CO"/>
        </a:p>
      </dgm:t>
    </dgm:pt>
    <dgm:pt modelId="{1EA6F485-A1BD-4E62-AC3A-B34CEBB77F1E}">
      <dgm:prSet phldrT="[Texto]"/>
      <dgm:spPr/>
      <dgm:t>
        <a:bodyPr/>
        <a:lstStyle/>
        <a:p>
          <a:r>
            <a:rPr lang="es-CO" dirty="0"/>
            <a:t>Señal Digital</a:t>
          </a:r>
        </a:p>
      </dgm:t>
    </dgm:pt>
    <dgm:pt modelId="{76EE231A-6002-48C0-9615-29151D2C7F55}" type="parTrans" cxnId="{AEA5B74A-E512-4175-A747-DC6442BE0E81}">
      <dgm:prSet/>
      <dgm:spPr/>
      <dgm:t>
        <a:bodyPr/>
        <a:lstStyle/>
        <a:p>
          <a:endParaRPr lang="es-CO"/>
        </a:p>
      </dgm:t>
    </dgm:pt>
    <dgm:pt modelId="{7D41CD03-02CE-4A76-BA48-AF51D6629084}" type="sibTrans" cxnId="{AEA5B74A-E512-4175-A747-DC6442BE0E81}">
      <dgm:prSet/>
      <dgm:spPr/>
      <dgm:t>
        <a:bodyPr/>
        <a:lstStyle/>
        <a:p>
          <a:endParaRPr lang="es-CO"/>
        </a:p>
      </dgm:t>
    </dgm:pt>
    <dgm:pt modelId="{FAC5D90B-D67A-4411-AC3A-4F730D1C1FBA}">
      <dgm:prSet phldrT="[Texto]"/>
      <dgm:spPr/>
      <dgm:t>
        <a:bodyPr/>
        <a:lstStyle/>
        <a:p>
          <a:r>
            <a:rPr lang="es-CO" dirty="0"/>
            <a:t>Conversor Análogo/ Digital</a:t>
          </a:r>
        </a:p>
      </dgm:t>
    </dgm:pt>
    <dgm:pt modelId="{5CA729E5-987F-4BBA-8869-6336871F695B}" type="parTrans" cxnId="{F6F26A74-0BF0-424C-983E-C766218F19AB}">
      <dgm:prSet/>
      <dgm:spPr/>
      <dgm:t>
        <a:bodyPr/>
        <a:lstStyle/>
        <a:p>
          <a:endParaRPr lang="es-CO"/>
        </a:p>
      </dgm:t>
    </dgm:pt>
    <dgm:pt modelId="{315820BF-7974-4F8E-B00C-BCB1B4FEBB93}" type="sibTrans" cxnId="{F6F26A74-0BF0-424C-983E-C766218F19AB}">
      <dgm:prSet/>
      <dgm:spPr/>
      <dgm:t>
        <a:bodyPr/>
        <a:lstStyle/>
        <a:p>
          <a:endParaRPr lang="es-CO"/>
        </a:p>
      </dgm:t>
    </dgm:pt>
    <dgm:pt modelId="{13EE6B0F-1889-4320-B17D-6DE7787DB46C}">
      <dgm:prSet phldrT="[Texto]"/>
      <dgm:spPr/>
      <dgm:t>
        <a:bodyPr/>
        <a:lstStyle/>
        <a:p>
          <a:r>
            <a:rPr lang="es-CO" dirty="0" err="1"/>
            <a:t>Sample</a:t>
          </a:r>
          <a:r>
            <a:rPr lang="es-CO" dirty="0"/>
            <a:t> &amp; </a:t>
          </a:r>
          <a:r>
            <a:rPr lang="es-CO" dirty="0" err="1"/>
            <a:t>Hold</a:t>
          </a:r>
          <a:endParaRPr lang="es-CO" dirty="0"/>
        </a:p>
      </dgm:t>
    </dgm:pt>
    <dgm:pt modelId="{BEC5EFD7-8172-41A0-AE97-5632CC3D7730}" type="sibTrans" cxnId="{7BDC121F-6811-4E8F-A426-FC248B2D0155}">
      <dgm:prSet/>
      <dgm:spPr/>
      <dgm:t>
        <a:bodyPr/>
        <a:lstStyle/>
        <a:p>
          <a:endParaRPr lang="es-CO"/>
        </a:p>
      </dgm:t>
    </dgm:pt>
    <dgm:pt modelId="{B9C546ED-B083-4824-B535-0EE76992A6C9}" type="parTrans" cxnId="{7BDC121F-6811-4E8F-A426-FC248B2D0155}">
      <dgm:prSet/>
      <dgm:spPr/>
      <dgm:t>
        <a:bodyPr/>
        <a:lstStyle/>
        <a:p>
          <a:endParaRPr lang="es-CO"/>
        </a:p>
      </dgm:t>
    </dgm:pt>
    <dgm:pt modelId="{B0D5EC32-ABA0-4CEE-97CA-40DD5D6C07BE}">
      <dgm:prSet phldrT="[Texto]"/>
      <dgm:spPr/>
      <dgm:t>
        <a:bodyPr/>
        <a:lstStyle/>
        <a:p>
          <a:r>
            <a:rPr lang="es-CO" dirty="0"/>
            <a:t>Señal continua</a:t>
          </a:r>
        </a:p>
      </dgm:t>
    </dgm:pt>
    <dgm:pt modelId="{4E2B8E39-04AC-4F2E-B75F-79C7A08513B7}" type="parTrans" cxnId="{30332F70-E182-4B34-9D61-88E71858B3C7}">
      <dgm:prSet/>
      <dgm:spPr/>
      <dgm:t>
        <a:bodyPr/>
        <a:lstStyle/>
        <a:p>
          <a:endParaRPr lang="es-CO"/>
        </a:p>
      </dgm:t>
    </dgm:pt>
    <dgm:pt modelId="{292C7293-388B-415C-9AB4-691321308CC6}" type="sibTrans" cxnId="{30332F70-E182-4B34-9D61-88E71858B3C7}">
      <dgm:prSet/>
      <dgm:spPr/>
      <dgm:t>
        <a:bodyPr/>
        <a:lstStyle/>
        <a:p>
          <a:endParaRPr lang="es-CO"/>
        </a:p>
      </dgm:t>
    </dgm:pt>
    <dgm:pt modelId="{26CF80D6-F432-45CA-8577-7396DE685580}">
      <dgm:prSet phldrT="[Texto]"/>
      <dgm:spPr/>
      <dgm:t>
        <a:bodyPr/>
        <a:lstStyle/>
        <a:p>
          <a:r>
            <a:rPr lang="es-CO" dirty="0"/>
            <a:t>Transductor</a:t>
          </a:r>
        </a:p>
      </dgm:t>
    </dgm:pt>
    <dgm:pt modelId="{8E2A9042-B060-4A20-908D-60D6597E4F94}" type="parTrans" cxnId="{D21F954A-9558-4620-AEE9-0773A39B00E0}">
      <dgm:prSet/>
      <dgm:spPr/>
      <dgm:t>
        <a:bodyPr/>
        <a:lstStyle/>
        <a:p>
          <a:endParaRPr lang="es-CO"/>
        </a:p>
      </dgm:t>
    </dgm:pt>
    <dgm:pt modelId="{71E9F4AB-302D-44E2-A7D5-0DB08906A0D5}" type="sibTrans" cxnId="{D21F954A-9558-4620-AEE9-0773A39B00E0}">
      <dgm:prSet/>
      <dgm:spPr/>
      <dgm:t>
        <a:bodyPr/>
        <a:lstStyle/>
        <a:p>
          <a:endParaRPr lang="es-CO"/>
        </a:p>
      </dgm:t>
    </dgm:pt>
    <dgm:pt modelId="{5DE76655-6B12-4ABF-AC63-4592B79FEB32}">
      <dgm:prSet phldrT="[Texto]"/>
      <dgm:spPr/>
      <dgm:t>
        <a:bodyPr/>
        <a:lstStyle/>
        <a:p>
          <a:r>
            <a:rPr lang="es-CO" b="1" dirty="0"/>
            <a:t>DSP</a:t>
          </a:r>
        </a:p>
      </dgm:t>
    </dgm:pt>
    <dgm:pt modelId="{B2DFDCE5-56FB-4564-9CA7-7DC2B143BFCA}" type="parTrans" cxnId="{BB41CE01-447E-4EEE-991B-D81C62345038}">
      <dgm:prSet/>
      <dgm:spPr/>
      <dgm:t>
        <a:bodyPr/>
        <a:lstStyle/>
        <a:p>
          <a:endParaRPr lang="es-CO"/>
        </a:p>
      </dgm:t>
    </dgm:pt>
    <dgm:pt modelId="{F2081F5E-3AD1-4FA9-A2F4-D28E120759DD}" type="sibTrans" cxnId="{BB41CE01-447E-4EEE-991B-D81C62345038}">
      <dgm:prSet/>
      <dgm:spPr/>
      <dgm:t>
        <a:bodyPr/>
        <a:lstStyle/>
        <a:p>
          <a:endParaRPr lang="es-CO"/>
        </a:p>
      </dgm:t>
    </dgm:pt>
    <dgm:pt modelId="{6651922F-FBD6-465F-B3F3-1697135D9403}">
      <dgm:prSet phldrT="[Texto]"/>
      <dgm:spPr/>
      <dgm:t>
        <a:bodyPr/>
        <a:lstStyle/>
        <a:p>
          <a:r>
            <a:rPr lang="es-CO" dirty="0"/>
            <a:t>Señal digital</a:t>
          </a:r>
        </a:p>
      </dgm:t>
    </dgm:pt>
    <dgm:pt modelId="{293BC995-8BC7-4569-BD09-C8FD782ED2DA}" type="parTrans" cxnId="{CD60BB32-7316-4D1B-830E-C0CE9E752B74}">
      <dgm:prSet/>
      <dgm:spPr/>
      <dgm:t>
        <a:bodyPr/>
        <a:lstStyle/>
        <a:p>
          <a:endParaRPr lang="es-CO"/>
        </a:p>
      </dgm:t>
    </dgm:pt>
    <dgm:pt modelId="{8B29216F-CB9B-408A-A307-D08FA1409190}" type="sibTrans" cxnId="{CD60BB32-7316-4D1B-830E-C0CE9E752B74}">
      <dgm:prSet/>
      <dgm:spPr/>
      <dgm:t>
        <a:bodyPr/>
        <a:lstStyle/>
        <a:p>
          <a:endParaRPr lang="es-CO"/>
        </a:p>
      </dgm:t>
    </dgm:pt>
    <dgm:pt modelId="{EE5E46BA-C770-4AD4-BDBA-D4552784AD3A}">
      <dgm:prSet phldrT="[Texto]"/>
      <dgm:spPr/>
      <dgm:t>
        <a:bodyPr/>
        <a:lstStyle/>
        <a:p>
          <a:endParaRPr lang="es-CO" dirty="0"/>
        </a:p>
      </dgm:t>
    </dgm:pt>
    <dgm:pt modelId="{082D4438-16D3-4846-BF0C-DA60A211B85D}" type="parTrans" cxnId="{481939CB-C770-4ADC-91F8-851E2EAF2F5D}">
      <dgm:prSet/>
      <dgm:spPr/>
      <dgm:t>
        <a:bodyPr/>
        <a:lstStyle/>
        <a:p>
          <a:endParaRPr lang="es-CO"/>
        </a:p>
      </dgm:t>
    </dgm:pt>
    <dgm:pt modelId="{643403E4-602E-49CB-B28E-F0042B8F9AC0}" type="sibTrans" cxnId="{481939CB-C770-4ADC-91F8-851E2EAF2F5D}">
      <dgm:prSet/>
      <dgm:spPr/>
      <dgm:t>
        <a:bodyPr/>
        <a:lstStyle/>
        <a:p>
          <a:endParaRPr lang="es-CO"/>
        </a:p>
      </dgm:t>
    </dgm:pt>
    <dgm:pt modelId="{EBE3DDC5-B45B-4ED9-ACBF-34D698CE31BB}">
      <dgm:prSet phldrT="[Texto]"/>
      <dgm:spPr/>
      <dgm:t>
        <a:bodyPr/>
        <a:lstStyle/>
        <a:p>
          <a:endParaRPr lang="es-CO" dirty="0"/>
        </a:p>
      </dgm:t>
    </dgm:pt>
    <dgm:pt modelId="{199D7D22-009A-479D-A983-29E2456E0EBF}" type="parTrans" cxnId="{698C7548-FE42-4D8A-A553-894F5234FF38}">
      <dgm:prSet/>
      <dgm:spPr/>
      <dgm:t>
        <a:bodyPr/>
        <a:lstStyle/>
        <a:p>
          <a:endParaRPr lang="es-CO"/>
        </a:p>
      </dgm:t>
    </dgm:pt>
    <dgm:pt modelId="{201688D1-6666-4646-B4A4-71B6C3C04F75}" type="sibTrans" cxnId="{698C7548-FE42-4D8A-A553-894F5234FF38}">
      <dgm:prSet/>
      <dgm:spPr/>
      <dgm:t>
        <a:bodyPr/>
        <a:lstStyle/>
        <a:p>
          <a:endParaRPr lang="es-CO"/>
        </a:p>
      </dgm:t>
    </dgm:pt>
    <dgm:pt modelId="{D95C3CA8-E233-42B2-85BC-109F0AA85346}">
      <dgm:prSet phldrT="[Texto]"/>
      <dgm:spPr/>
      <dgm:t>
        <a:bodyPr/>
        <a:lstStyle/>
        <a:p>
          <a:r>
            <a:rPr lang="es-CO" dirty="0"/>
            <a:t>Señal continua</a:t>
          </a:r>
        </a:p>
      </dgm:t>
    </dgm:pt>
    <dgm:pt modelId="{41495804-274B-4B7A-A7D7-DAAAD38306B4}" type="parTrans" cxnId="{AB73B8FD-DBA0-47B5-B460-0ADDAA8381CC}">
      <dgm:prSet/>
      <dgm:spPr/>
      <dgm:t>
        <a:bodyPr/>
        <a:lstStyle/>
        <a:p>
          <a:endParaRPr lang="es-CO"/>
        </a:p>
      </dgm:t>
    </dgm:pt>
    <dgm:pt modelId="{0B0BA5CF-3E65-4772-97B1-13157B0294B1}" type="sibTrans" cxnId="{AB73B8FD-DBA0-47B5-B460-0ADDAA8381CC}">
      <dgm:prSet/>
      <dgm:spPr/>
      <dgm:t>
        <a:bodyPr/>
        <a:lstStyle/>
        <a:p>
          <a:endParaRPr lang="es-CO"/>
        </a:p>
      </dgm:t>
    </dgm:pt>
    <dgm:pt modelId="{E3B91279-4F9A-46FF-9AF3-D3536C0904B9}">
      <dgm:prSet phldrT="[Texto]"/>
      <dgm:spPr/>
      <dgm:t>
        <a:bodyPr/>
        <a:lstStyle/>
        <a:p>
          <a:r>
            <a:rPr lang="es-CO" dirty="0"/>
            <a:t>Conversor Digital/ Análogo</a:t>
          </a:r>
        </a:p>
      </dgm:t>
    </dgm:pt>
    <dgm:pt modelId="{EEB23AA3-B76F-4103-8125-B05B6BB80C74}" type="parTrans" cxnId="{2FCE9CDB-D91C-4DC6-9DE5-BD3B1E562AD3}">
      <dgm:prSet/>
      <dgm:spPr/>
      <dgm:t>
        <a:bodyPr/>
        <a:lstStyle/>
        <a:p>
          <a:endParaRPr lang="es-CO"/>
        </a:p>
      </dgm:t>
    </dgm:pt>
    <dgm:pt modelId="{72832BE9-0B9D-4A35-B4A5-C89C00AB8B4B}" type="sibTrans" cxnId="{2FCE9CDB-D91C-4DC6-9DE5-BD3B1E562AD3}">
      <dgm:prSet/>
      <dgm:spPr/>
      <dgm:t>
        <a:bodyPr/>
        <a:lstStyle/>
        <a:p>
          <a:endParaRPr lang="es-CO"/>
        </a:p>
      </dgm:t>
    </dgm:pt>
    <dgm:pt modelId="{C9A3B8A9-5C98-46E4-965E-9656D25525AC}" type="pres">
      <dgm:prSet presAssocID="{EF5A3146-609A-45ED-A677-F394DE65274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B71C5FD3-CF45-4365-A2CD-BC9418126B16}" type="pres">
      <dgm:prSet presAssocID="{EF5A3146-609A-45ED-A677-F394DE652744}" presName="tSp" presStyleCnt="0"/>
      <dgm:spPr/>
    </dgm:pt>
    <dgm:pt modelId="{6D5E1A18-1FC1-4E94-BD28-DCA8144BCD50}" type="pres">
      <dgm:prSet presAssocID="{EF5A3146-609A-45ED-A677-F394DE652744}" presName="bSp" presStyleCnt="0"/>
      <dgm:spPr/>
    </dgm:pt>
    <dgm:pt modelId="{5E0E760F-E9EB-4123-8681-EAD9F99F7876}" type="pres">
      <dgm:prSet presAssocID="{EF5A3146-609A-45ED-A677-F394DE652744}" presName="process" presStyleCnt="0"/>
      <dgm:spPr/>
    </dgm:pt>
    <dgm:pt modelId="{D8711978-8E3A-455C-B3DA-9F3A888DECFA}" type="pres">
      <dgm:prSet presAssocID="{5A846ACF-56F5-4730-9517-05CC26FECDC9}" presName="composite1" presStyleCnt="0"/>
      <dgm:spPr/>
    </dgm:pt>
    <dgm:pt modelId="{4CBD60F8-D5C4-477D-83F0-A4F3CD1D9D83}" type="pres">
      <dgm:prSet presAssocID="{5A846ACF-56F5-4730-9517-05CC26FECDC9}" presName="dummyNode1" presStyleLbl="node1" presStyleIdx="0" presStyleCnt="6"/>
      <dgm:spPr/>
    </dgm:pt>
    <dgm:pt modelId="{8F3F5659-7FA8-4A4F-8777-BD81B345A8E2}" type="pres">
      <dgm:prSet presAssocID="{5A846ACF-56F5-4730-9517-05CC26FECDC9}" presName="childNode1" presStyleLbl="bgAcc1" presStyleIdx="0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4EF672D-7156-4D31-99E6-0F50DC63FF00}" type="pres">
      <dgm:prSet presAssocID="{5A846ACF-56F5-4730-9517-05CC26FECDC9}" presName="childNode1tx" presStyleLbl="bgAcc1" presStyleIdx="0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B15627F-8DF1-41FF-B503-F4CEA424C49F}" type="pres">
      <dgm:prSet presAssocID="{5A846ACF-56F5-4730-9517-05CC26FECDC9}" presName="parentNode1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CBCA8F4-F367-4243-B880-1BF1E871F029}" type="pres">
      <dgm:prSet presAssocID="{5A846ACF-56F5-4730-9517-05CC26FECDC9}" presName="connSite1" presStyleCnt="0"/>
      <dgm:spPr/>
    </dgm:pt>
    <dgm:pt modelId="{AD4A9A0A-A165-4B24-9D24-AAA807D87DB4}" type="pres">
      <dgm:prSet presAssocID="{9DA1E23F-A91E-4311-93D2-085CB2D955FC}" presName="Name9" presStyleLbl="sibTrans2D1" presStyleIdx="0" presStyleCnt="5"/>
      <dgm:spPr/>
      <dgm:t>
        <a:bodyPr/>
        <a:lstStyle/>
        <a:p>
          <a:endParaRPr lang="es-CO"/>
        </a:p>
      </dgm:t>
    </dgm:pt>
    <dgm:pt modelId="{7A2980D8-E73D-4DA1-83FF-DFBC24D8B0EB}" type="pres">
      <dgm:prSet presAssocID="{B0D5EC32-ABA0-4CEE-97CA-40DD5D6C07BE}" presName="composite2" presStyleCnt="0"/>
      <dgm:spPr/>
    </dgm:pt>
    <dgm:pt modelId="{6EDC6AEB-71FF-4115-8248-B808B99B564C}" type="pres">
      <dgm:prSet presAssocID="{B0D5EC32-ABA0-4CEE-97CA-40DD5D6C07BE}" presName="dummyNode2" presStyleLbl="node1" presStyleIdx="0" presStyleCnt="6"/>
      <dgm:spPr/>
    </dgm:pt>
    <dgm:pt modelId="{FB042107-ADAA-40D4-B802-32ABE5DB0384}" type="pres">
      <dgm:prSet presAssocID="{B0D5EC32-ABA0-4CEE-97CA-40DD5D6C07BE}" presName="childNode2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370B0DD-59E3-4B43-B926-717E9F39E8F1}" type="pres">
      <dgm:prSet presAssocID="{B0D5EC32-ABA0-4CEE-97CA-40DD5D6C07BE}" presName="childNode2tx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69519CC-C1EA-4087-A271-E4BEF95669C1}" type="pres">
      <dgm:prSet presAssocID="{B0D5EC32-ABA0-4CEE-97CA-40DD5D6C07BE}" presName="parentNode2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DAD10EF-7576-49E7-8F94-E16041C591AC}" type="pres">
      <dgm:prSet presAssocID="{B0D5EC32-ABA0-4CEE-97CA-40DD5D6C07BE}" presName="connSite2" presStyleCnt="0"/>
      <dgm:spPr/>
    </dgm:pt>
    <dgm:pt modelId="{B8C61673-3CB0-439A-8311-7E67ADB3C93A}" type="pres">
      <dgm:prSet presAssocID="{292C7293-388B-415C-9AB4-691321308CC6}" presName="Name18" presStyleLbl="sibTrans2D1" presStyleIdx="1" presStyleCnt="5"/>
      <dgm:spPr/>
      <dgm:t>
        <a:bodyPr/>
        <a:lstStyle/>
        <a:p>
          <a:endParaRPr lang="es-CO"/>
        </a:p>
      </dgm:t>
    </dgm:pt>
    <dgm:pt modelId="{25F1EB76-9193-45E8-BBFD-5B5F6088A9D7}" type="pres">
      <dgm:prSet presAssocID="{A04EF547-C7E1-46BA-9DB1-F78F1629CD0A}" presName="composite1" presStyleCnt="0"/>
      <dgm:spPr/>
    </dgm:pt>
    <dgm:pt modelId="{80E0C23B-7D44-46D3-95D7-3B331E7AADAD}" type="pres">
      <dgm:prSet presAssocID="{A04EF547-C7E1-46BA-9DB1-F78F1629CD0A}" presName="dummyNode1" presStyleLbl="node1" presStyleIdx="1" presStyleCnt="6"/>
      <dgm:spPr/>
    </dgm:pt>
    <dgm:pt modelId="{3011C342-1D52-4C2D-99C1-1C30D67848D0}" type="pres">
      <dgm:prSet presAssocID="{A04EF547-C7E1-46BA-9DB1-F78F1629CD0A}" presName="childNode1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26D8567-6DF4-4071-BA08-12D8473FE337}" type="pres">
      <dgm:prSet presAssocID="{A04EF547-C7E1-46BA-9DB1-F78F1629CD0A}" presName="childNode1tx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DE83430-443E-4808-B777-F3462DAF9870}" type="pres">
      <dgm:prSet presAssocID="{A04EF547-C7E1-46BA-9DB1-F78F1629CD0A}" presName="parentNode1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5E82DFE-48ED-4AA6-BC3F-4CCA8F190708}" type="pres">
      <dgm:prSet presAssocID="{A04EF547-C7E1-46BA-9DB1-F78F1629CD0A}" presName="connSite1" presStyleCnt="0"/>
      <dgm:spPr/>
    </dgm:pt>
    <dgm:pt modelId="{1C6B6854-7AEF-4D9E-9B98-69A3A91E3BD6}" type="pres">
      <dgm:prSet presAssocID="{1C69B991-B02F-443A-9C99-D6C641591229}" presName="Name9" presStyleLbl="sibTrans2D1" presStyleIdx="2" presStyleCnt="5"/>
      <dgm:spPr/>
      <dgm:t>
        <a:bodyPr/>
        <a:lstStyle/>
        <a:p>
          <a:endParaRPr lang="es-CO"/>
        </a:p>
      </dgm:t>
    </dgm:pt>
    <dgm:pt modelId="{8186D42F-1E8A-4C6B-8827-455EB6E0FEA0}" type="pres">
      <dgm:prSet presAssocID="{1EA6F485-A1BD-4E62-AC3A-B34CEBB77F1E}" presName="composite2" presStyleCnt="0"/>
      <dgm:spPr/>
    </dgm:pt>
    <dgm:pt modelId="{1901FFCB-B886-40B4-B1C2-50BD7970B43E}" type="pres">
      <dgm:prSet presAssocID="{1EA6F485-A1BD-4E62-AC3A-B34CEBB77F1E}" presName="dummyNode2" presStyleLbl="node1" presStyleIdx="2" presStyleCnt="6"/>
      <dgm:spPr/>
    </dgm:pt>
    <dgm:pt modelId="{93AE45EF-6B8B-401B-8562-78B87E2589E1}" type="pres">
      <dgm:prSet presAssocID="{1EA6F485-A1BD-4E62-AC3A-B34CEBB77F1E}" presName="childNode2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59ADB34-C68A-4859-96E3-AC5D69428D62}" type="pres">
      <dgm:prSet presAssocID="{1EA6F485-A1BD-4E62-AC3A-B34CEBB77F1E}" presName="childNode2tx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FCB8228-412B-42E9-900C-D1F35F1F0947}" type="pres">
      <dgm:prSet presAssocID="{1EA6F485-A1BD-4E62-AC3A-B34CEBB77F1E}" presName="parentNode2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25A1AE1-D231-44AD-AC0E-1D8362AB17A1}" type="pres">
      <dgm:prSet presAssocID="{1EA6F485-A1BD-4E62-AC3A-B34CEBB77F1E}" presName="connSite2" presStyleCnt="0"/>
      <dgm:spPr/>
    </dgm:pt>
    <dgm:pt modelId="{721C7D7D-17A4-45F6-A238-BE004BFE8366}" type="pres">
      <dgm:prSet presAssocID="{7D41CD03-02CE-4A76-BA48-AF51D6629084}" presName="Name18" presStyleLbl="sibTrans2D1" presStyleIdx="3" presStyleCnt="5"/>
      <dgm:spPr/>
      <dgm:t>
        <a:bodyPr/>
        <a:lstStyle/>
        <a:p>
          <a:endParaRPr lang="es-CO"/>
        </a:p>
      </dgm:t>
    </dgm:pt>
    <dgm:pt modelId="{CB9FA3B3-C5BB-4008-A43F-5C67C7637725}" type="pres">
      <dgm:prSet presAssocID="{6651922F-FBD6-465F-B3F3-1697135D9403}" presName="composite1" presStyleCnt="0"/>
      <dgm:spPr/>
    </dgm:pt>
    <dgm:pt modelId="{65F4F0A1-FAA5-4E55-BACA-2D998DCFC673}" type="pres">
      <dgm:prSet presAssocID="{6651922F-FBD6-465F-B3F3-1697135D9403}" presName="dummyNode1" presStyleLbl="node1" presStyleIdx="3" presStyleCnt="6"/>
      <dgm:spPr/>
    </dgm:pt>
    <dgm:pt modelId="{D2BD1EA0-29C6-400C-8810-E5CF8757C900}" type="pres">
      <dgm:prSet presAssocID="{6651922F-FBD6-465F-B3F3-1697135D9403}" presName="childNode1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AEDB2E5-5977-4548-A12A-0CD74C25B01F}" type="pres">
      <dgm:prSet presAssocID="{6651922F-FBD6-465F-B3F3-1697135D9403}" presName="childNode1tx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5DD61BD-8C7E-4788-9D76-B036010363D2}" type="pres">
      <dgm:prSet presAssocID="{6651922F-FBD6-465F-B3F3-1697135D9403}" presName="parentNode1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B7DDA7E-5EC0-4A86-9E55-59DD4AD603F7}" type="pres">
      <dgm:prSet presAssocID="{6651922F-FBD6-465F-B3F3-1697135D9403}" presName="connSite1" presStyleCnt="0"/>
      <dgm:spPr/>
    </dgm:pt>
    <dgm:pt modelId="{1C2D37AB-E187-440F-878B-6096E78CE320}" type="pres">
      <dgm:prSet presAssocID="{8B29216F-CB9B-408A-A307-D08FA1409190}" presName="Name9" presStyleLbl="sibTrans2D1" presStyleIdx="4" presStyleCnt="5"/>
      <dgm:spPr/>
      <dgm:t>
        <a:bodyPr/>
        <a:lstStyle/>
        <a:p>
          <a:endParaRPr lang="es-CO"/>
        </a:p>
      </dgm:t>
    </dgm:pt>
    <dgm:pt modelId="{99624388-56DB-4B30-AA0D-F6171F777BE0}" type="pres">
      <dgm:prSet presAssocID="{D95C3CA8-E233-42B2-85BC-109F0AA85346}" presName="composite2" presStyleCnt="0"/>
      <dgm:spPr/>
    </dgm:pt>
    <dgm:pt modelId="{33E213E5-1110-43E6-89E7-487DD6A4446B}" type="pres">
      <dgm:prSet presAssocID="{D95C3CA8-E233-42B2-85BC-109F0AA85346}" presName="dummyNode2" presStyleLbl="node1" presStyleIdx="4" presStyleCnt="6"/>
      <dgm:spPr/>
    </dgm:pt>
    <dgm:pt modelId="{729B48AE-32F5-4C58-A70C-CF65A179817D}" type="pres">
      <dgm:prSet presAssocID="{D95C3CA8-E233-42B2-85BC-109F0AA85346}" presName="childNode2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DB95F6F-21AF-4857-B96D-55A127AEDDBF}" type="pres">
      <dgm:prSet presAssocID="{D95C3CA8-E233-42B2-85BC-109F0AA85346}" presName="childNode2tx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3307C2F-12C1-41AB-A2F1-7C04761FC3B2}" type="pres">
      <dgm:prSet presAssocID="{D95C3CA8-E233-42B2-85BC-109F0AA85346}" presName="parentNode2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19DFD1F-F3C6-46E0-A836-215716CC05DA}" type="pres">
      <dgm:prSet presAssocID="{D95C3CA8-E233-42B2-85BC-109F0AA85346}" presName="connSite2" presStyleCnt="0"/>
      <dgm:spPr/>
    </dgm:pt>
  </dgm:ptLst>
  <dgm:cxnLst>
    <dgm:cxn modelId="{6CECE544-A947-4708-A4F9-C4F4AAD09929}" type="presOf" srcId="{2F843493-25D1-4E5B-8F50-66BDA619F179}" destId="{C4EF672D-7156-4D31-99E6-0F50DC63FF00}" srcOrd="1" destOrd="1" presId="urn:microsoft.com/office/officeart/2005/8/layout/hProcess4"/>
    <dgm:cxn modelId="{560B366C-CBA9-45AC-8202-6D67ED9C6603}" type="presOf" srcId="{6651922F-FBD6-465F-B3F3-1697135D9403}" destId="{25DD61BD-8C7E-4788-9D76-B036010363D2}" srcOrd="0" destOrd="0" presId="urn:microsoft.com/office/officeart/2005/8/layout/hProcess4"/>
    <dgm:cxn modelId="{2FCE9CDB-D91C-4DC6-9DE5-BD3B1E562AD3}" srcId="{D95C3CA8-E233-42B2-85BC-109F0AA85346}" destId="{E3B91279-4F9A-46FF-9AF3-D3536C0904B9}" srcOrd="0" destOrd="0" parTransId="{EEB23AA3-B76F-4103-8125-B05B6BB80C74}" sibTransId="{72832BE9-0B9D-4A35-B4A5-C89C00AB8B4B}"/>
    <dgm:cxn modelId="{5F4BF4BC-EDAE-4CAD-AAB0-E7B3AB19AB40}" type="presOf" srcId="{8B29216F-CB9B-408A-A307-D08FA1409190}" destId="{1C2D37AB-E187-440F-878B-6096E78CE320}" srcOrd="0" destOrd="0" presId="urn:microsoft.com/office/officeart/2005/8/layout/hProcess4"/>
    <dgm:cxn modelId="{FAFEA9E5-5AAB-46B4-A2CE-705F74DD8A5E}" type="presOf" srcId="{EBE3DDC5-B45B-4ED9-ACBF-34D698CE31BB}" destId="{8F3F5659-7FA8-4A4F-8777-BD81B345A8E2}" srcOrd="0" destOrd="0" presId="urn:microsoft.com/office/officeart/2005/8/layout/hProcess4"/>
    <dgm:cxn modelId="{71F94D0D-97E8-454E-A424-0673DC602B16}" type="presOf" srcId="{292C7293-388B-415C-9AB4-691321308CC6}" destId="{B8C61673-3CB0-439A-8311-7E67ADB3C93A}" srcOrd="0" destOrd="0" presId="urn:microsoft.com/office/officeart/2005/8/layout/hProcess4"/>
    <dgm:cxn modelId="{B442CD33-5656-4CF9-B15D-0B9A3FC2A103}" type="presOf" srcId="{1C69B991-B02F-443A-9C99-D6C641591229}" destId="{1C6B6854-7AEF-4D9E-9B98-69A3A91E3BD6}" srcOrd="0" destOrd="0" presId="urn:microsoft.com/office/officeart/2005/8/layout/hProcess4"/>
    <dgm:cxn modelId="{B5464968-92C6-4E45-BC2C-541781ADAB31}" type="presOf" srcId="{5DE76655-6B12-4ABF-AC63-4592B79FEB32}" destId="{D2BD1EA0-29C6-400C-8810-E5CF8757C900}" srcOrd="0" destOrd="1" presId="urn:microsoft.com/office/officeart/2005/8/layout/hProcess4"/>
    <dgm:cxn modelId="{3F9AFFAD-0CA4-4725-9ABF-D59970234539}" type="presOf" srcId="{26CF80D6-F432-45CA-8577-7396DE685580}" destId="{FB042107-ADAA-40D4-B802-32ABE5DB0384}" srcOrd="0" destOrd="0" presId="urn:microsoft.com/office/officeart/2005/8/layout/hProcess4"/>
    <dgm:cxn modelId="{BB41CE01-447E-4EEE-991B-D81C62345038}" srcId="{6651922F-FBD6-465F-B3F3-1697135D9403}" destId="{5DE76655-6B12-4ABF-AC63-4592B79FEB32}" srcOrd="1" destOrd="0" parTransId="{B2DFDCE5-56FB-4564-9CA7-7DC2B143BFCA}" sibTransId="{F2081F5E-3AD1-4FA9-A2F4-D28E120759DD}"/>
    <dgm:cxn modelId="{E30C5B08-7DA9-4829-8C70-B2DF48DFA6FC}" srcId="{EF5A3146-609A-45ED-A677-F394DE652744}" destId="{A04EF547-C7E1-46BA-9DB1-F78F1629CD0A}" srcOrd="2" destOrd="0" parTransId="{46031E23-CE13-490E-8F8B-1A9B3EFDFAD5}" sibTransId="{1C69B991-B02F-443A-9C99-D6C641591229}"/>
    <dgm:cxn modelId="{CB1A6240-90CF-4777-BB10-C415B6A4FFF5}" type="presOf" srcId="{FAC5D90B-D67A-4411-AC3A-4F730D1C1FBA}" destId="{659ADB34-C68A-4859-96E3-AC5D69428D62}" srcOrd="1" destOrd="0" presId="urn:microsoft.com/office/officeart/2005/8/layout/hProcess4"/>
    <dgm:cxn modelId="{158B7AD0-F096-4090-8823-F33C54DDE678}" type="presOf" srcId="{A04EF547-C7E1-46BA-9DB1-F78F1629CD0A}" destId="{DDE83430-443E-4808-B777-F3462DAF9870}" srcOrd="0" destOrd="0" presId="urn:microsoft.com/office/officeart/2005/8/layout/hProcess4"/>
    <dgm:cxn modelId="{E97E78AF-0572-4B1E-8B4F-A27F4820028C}" type="presOf" srcId="{545EB53D-8251-411F-948D-DA09131F97EA}" destId="{B26D8567-6DF4-4071-BA08-12D8473FE337}" srcOrd="1" destOrd="0" presId="urn:microsoft.com/office/officeart/2005/8/layout/hProcess4"/>
    <dgm:cxn modelId="{FE10AA69-6FD1-42EE-A0F3-22B5150B8418}" type="presOf" srcId="{EE5E46BA-C770-4AD4-BDBA-D4552784AD3A}" destId="{D2BD1EA0-29C6-400C-8810-E5CF8757C900}" srcOrd="0" destOrd="0" presId="urn:microsoft.com/office/officeart/2005/8/layout/hProcess4"/>
    <dgm:cxn modelId="{96C6CE8D-B4FA-48E8-AB88-F235A3408F13}" srcId="{5A846ACF-56F5-4730-9517-05CC26FECDC9}" destId="{2F843493-25D1-4E5B-8F50-66BDA619F179}" srcOrd="1" destOrd="0" parTransId="{E5EFFDDC-7A4A-44F7-B97A-41CFCF813F44}" sibTransId="{F2C1D3E5-1522-4C87-8688-C09E3B5EE249}"/>
    <dgm:cxn modelId="{4C9BB1F1-1E10-484E-B628-7020E722B711}" type="presOf" srcId="{D95C3CA8-E233-42B2-85BC-109F0AA85346}" destId="{A3307C2F-12C1-41AB-A2F1-7C04761FC3B2}" srcOrd="0" destOrd="0" presId="urn:microsoft.com/office/officeart/2005/8/layout/hProcess4"/>
    <dgm:cxn modelId="{481939CB-C770-4ADC-91F8-851E2EAF2F5D}" srcId="{6651922F-FBD6-465F-B3F3-1697135D9403}" destId="{EE5E46BA-C770-4AD4-BDBA-D4552784AD3A}" srcOrd="0" destOrd="0" parTransId="{082D4438-16D3-4846-BF0C-DA60A211B85D}" sibTransId="{643403E4-602E-49CB-B28E-F0042B8F9AC0}"/>
    <dgm:cxn modelId="{D6913768-B389-4517-BF1C-D07D74CB21BD}" type="presOf" srcId="{EBE3DDC5-B45B-4ED9-ACBF-34D698CE31BB}" destId="{C4EF672D-7156-4D31-99E6-0F50DC63FF00}" srcOrd="1" destOrd="0" presId="urn:microsoft.com/office/officeart/2005/8/layout/hProcess4"/>
    <dgm:cxn modelId="{D7B2E61D-4451-47E3-AE0E-97C9AD356E4C}" type="presOf" srcId="{2F843493-25D1-4E5B-8F50-66BDA619F179}" destId="{8F3F5659-7FA8-4A4F-8777-BD81B345A8E2}" srcOrd="0" destOrd="1" presId="urn:microsoft.com/office/officeart/2005/8/layout/hProcess4"/>
    <dgm:cxn modelId="{3DC0603D-38FA-4B27-9D53-BB0BC78F40E0}" type="presOf" srcId="{E3B91279-4F9A-46FF-9AF3-D3536C0904B9}" destId="{729B48AE-32F5-4C58-A70C-CF65A179817D}" srcOrd="0" destOrd="0" presId="urn:microsoft.com/office/officeart/2005/8/layout/hProcess4"/>
    <dgm:cxn modelId="{D21F954A-9558-4620-AEE9-0773A39B00E0}" srcId="{B0D5EC32-ABA0-4CEE-97CA-40DD5D6C07BE}" destId="{26CF80D6-F432-45CA-8577-7396DE685580}" srcOrd="0" destOrd="0" parTransId="{8E2A9042-B060-4A20-908D-60D6597E4F94}" sibTransId="{71E9F4AB-302D-44E2-A7D5-0DB08906A0D5}"/>
    <dgm:cxn modelId="{94395752-A206-4CAB-87F2-C0AE5BB23E87}" srcId="{EF5A3146-609A-45ED-A677-F394DE652744}" destId="{5A846ACF-56F5-4730-9517-05CC26FECDC9}" srcOrd="0" destOrd="0" parTransId="{00DEC02C-8342-4ECF-9FD7-038C5E49539A}" sibTransId="{9DA1E23F-A91E-4311-93D2-085CB2D955FC}"/>
    <dgm:cxn modelId="{D3EDD626-92BE-4CBA-9F73-92E7C34D135F}" type="presOf" srcId="{5DE76655-6B12-4ABF-AC63-4592B79FEB32}" destId="{BAEDB2E5-5977-4548-A12A-0CD74C25B01F}" srcOrd="1" destOrd="1" presId="urn:microsoft.com/office/officeart/2005/8/layout/hProcess4"/>
    <dgm:cxn modelId="{EED5948C-26C4-4719-AB76-B98A09BB99E6}" type="presOf" srcId="{B0D5EC32-ABA0-4CEE-97CA-40DD5D6C07BE}" destId="{D69519CC-C1EA-4087-A271-E4BEF95669C1}" srcOrd="0" destOrd="0" presId="urn:microsoft.com/office/officeart/2005/8/layout/hProcess4"/>
    <dgm:cxn modelId="{1DBC263F-0C96-4077-80C0-C94759FF9E0B}" type="presOf" srcId="{9DA1E23F-A91E-4311-93D2-085CB2D955FC}" destId="{AD4A9A0A-A165-4B24-9D24-AAA807D87DB4}" srcOrd="0" destOrd="0" presId="urn:microsoft.com/office/officeart/2005/8/layout/hProcess4"/>
    <dgm:cxn modelId="{AB4BE855-F11D-4E79-AA53-4A89606FFBDB}" type="presOf" srcId="{5A846ACF-56F5-4730-9517-05CC26FECDC9}" destId="{6B15627F-8DF1-41FF-B503-F4CEA424C49F}" srcOrd="0" destOrd="0" presId="urn:microsoft.com/office/officeart/2005/8/layout/hProcess4"/>
    <dgm:cxn modelId="{7BDC121F-6811-4E8F-A426-FC248B2D0155}" srcId="{A04EF547-C7E1-46BA-9DB1-F78F1629CD0A}" destId="{13EE6B0F-1889-4320-B17D-6DE7787DB46C}" srcOrd="1" destOrd="0" parTransId="{B9C546ED-B083-4824-B535-0EE76992A6C9}" sibTransId="{BEC5EFD7-8172-41A0-AE97-5632CC3D7730}"/>
    <dgm:cxn modelId="{698C7548-FE42-4D8A-A553-894F5234FF38}" srcId="{5A846ACF-56F5-4730-9517-05CC26FECDC9}" destId="{EBE3DDC5-B45B-4ED9-ACBF-34D698CE31BB}" srcOrd="0" destOrd="0" parTransId="{199D7D22-009A-479D-A983-29E2456E0EBF}" sibTransId="{201688D1-6666-4646-B4A4-71B6C3C04F75}"/>
    <dgm:cxn modelId="{CD60BB32-7316-4D1B-830E-C0CE9E752B74}" srcId="{EF5A3146-609A-45ED-A677-F394DE652744}" destId="{6651922F-FBD6-465F-B3F3-1697135D9403}" srcOrd="4" destOrd="0" parTransId="{293BC995-8BC7-4569-BD09-C8FD782ED2DA}" sibTransId="{8B29216F-CB9B-408A-A307-D08FA1409190}"/>
    <dgm:cxn modelId="{541657AB-B42A-47D8-BC0A-4E576598F326}" type="presOf" srcId="{E3B91279-4F9A-46FF-9AF3-D3536C0904B9}" destId="{1DB95F6F-21AF-4857-B96D-55A127AEDDBF}" srcOrd="1" destOrd="0" presId="urn:microsoft.com/office/officeart/2005/8/layout/hProcess4"/>
    <dgm:cxn modelId="{C4DD7EF6-A1FF-4F76-8D02-E9BE41C75AB3}" srcId="{A04EF547-C7E1-46BA-9DB1-F78F1629CD0A}" destId="{545EB53D-8251-411F-948D-DA09131F97EA}" srcOrd="0" destOrd="0" parTransId="{AD4B0A7A-CBA8-42A7-AAC2-1414997C19CB}" sibTransId="{C1A621EB-90C9-4177-9C46-E94ABCE913EA}"/>
    <dgm:cxn modelId="{89FE6690-730A-4F40-9D6B-BD307FF50F2B}" type="presOf" srcId="{545EB53D-8251-411F-948D-DA09131F97EA}" destId="{3011C342-1D52-4C2D-99C1-1C30D67848D0}" srcOrd="0" destOrd="0" presId="urn:microsoft.com/office/officeart/2005/8/layout/hProcess4"/>
    <dgm:cxn modelId="{465E5055-639A-4F7A-B5A1-90DCA89A6B9F}" type="presOf" srcId="{FAC5D90B-D67A-4411-AC3A-4F730D1C1FBA}" destId="{93AE45EF-6B8B-401B-8562-78B87E2589E1}" srcOrd="0" destOrd="0" presId="urn:microsoft.com/office/officeart/2005/8/layout/hProcess4"/>
    <dgm:cxn modelId="{F6F26A74-0BF0-424C-983E-C766218F19AB}" srcId="{1EA6F485-A1BD-4E62-AC3A-B34CEBB77F1E}" destId="{FAC5D90B-D67A-4411-AC3A-4F730D1C1FBA}" srcOrd="0" destOrd="0" parTransId="{5CA729E5-987F-4BBA-8869-6336871F695B}" sibTransId="{315820BF-7974-4F8E-B00C-BCB1B4FEBB93}"/>
    <dgm:cxn modelId="{05689F8D-5A5A-4C5A-A53D-BFB08184AED6}" type="presOf" srcId="{13EE6B0F-1889-4320-B17D-6DE7787DB46C}" destId="{B26D8567-6DF4-4071-BA08-12D8473FE337}" srcOrd="1" destOrd="1" presId="urn:microsoft.com/office/officeart/2005/8/layout/hProcess4"/>
    <dgm:cxn modelId="{333B0564-4F23-48EC-AE3C-DCB8D2407DD1}" type="presOf" srcId="{7D41CD03-02CE-4A76-BA48-AF51D6629084}" destId="{721C7D7D-17A4-45F6-A238-BE004BFE8366}" srcOrd="0" destOrd="0" presId="urn:microsoft.com/office/officeart/2005/8/layout/hProcess4"/>
    <dgm:cxn modelId="{30332F70-E182-4B34-9D61-88E71858B3C7}" srcId="{EF5A3146-609A-45ED-A677-F394DE652744}" destId="{B0D5EC32-ABA0-4CEE-97CA-40DD5D6C07BE}" srcOrd="1" destOrd="0" parTransId="{4E2B8E39-04AC-4F2E-B75F-79C7A08513B7}" sibTransId="{292C7293-388B-415C-9AB4-691321308CC6}"/>
    <dgm:cxn modelId="{F8A4527A-9193-441F-8A73-DF74DAFB3417}" type="presOf" srcId="{1EA6F485-A1BD-4E62-AC3A-B34CEBB77F1E}" destId="{FFCB8228-412B-42E9-900C-D1F35F1F0947}" srcOrd="0" destOrd="0" presId="urn:microsoft.com/office/officeart/2005/8/layout/hProcess4"/>
    <dgm:cxn modelId="{AEA5B74A-E512-4175-A747-DC6442BE0E81}" srcId="{EF5A3146-609A-45ED-A677-F394DE652744}" destId="{1EA6F485-A1BD-4E62-AC3A-B34CEBB77F1E}" srcOrd="3" destOrd="0" parTransId="{76EE231A-6002-48C0-9615-29151D2C7F55}" sibTransId="{7D41CD03-02CE-4A76-BA48-AF51D6629084}"/>
    <dgm:cxn modelId="{69A84567-ACE8-42ED-88E0-A30A1C077A5D}" type="presOf" srcId="{26CF80D6-F432-45CA-8577-7396DE685580}" destId="{1370B0DD-59E3-4B43-B926-717E9F39E8F1}" srcOrd="1" destOrd="0" presId="urn:microsoft.com/office/officeart/2005/8/layout/hProcess4"/>
    <dgm:cxn modelId="{A224BD6D-1A89-40A6-BB02-EC50DDB5414D}" type="presOf" srcId="{EF5A3146-609A-45ED-A677-F394DE652744}" destId="{C9A3B8A9-5C98-46E4-965E-9656D25525AC}" srcOrd="0" destOrd="0" presId="urn:microsoft.com/office/officeart/2005/8/layout/hProcess4"/>
    <dgm:cxn modelId="{AB73B8FD-DBA0-47B5-B460-0ADDAA8381CC}" srcId="{EF5A3146-609A-45ED-A677-F394DE652744}" destId="{D95C3CA8-E233-42B2-85BC-109F0AA85346}" srcOrd="5" destOrd="0" parTransId="{41495804-274B-4B7A-A7D7-DAAAD38306B4}" sibTransId="{0B0BA5CF-3E65-4772-97B1-13157B0294B1}"/>
    <dgm:cxn modelId="{17029E0F-DBC6-48D3-A25B-99C3D2BF56B2}" type="presOf" srcId="{EE5E46BA-C770-4AD4-BDBA-D4552784AD3A}" destId="{BAEDB2E5-5977-4548-A12A-0CD74C25B01F}" srcOrd="1" destOrd="0" presId="urn:microsoft.com/office/officeart/2005/8/layout/hProcess4"/>
    <dgm:cxn modelId="{FC6404D7-4902-4A40-8CDE-0974CB630ADF}" type="presOf" srcId="{13EE6B0F-1889-4320-B17D-6DE7787DB46C}" destId="{3011C342-1D52-4C2D-99C1-1C30D67848D0}" srcOrd="0" destOrd="1" presId="urn:microsoft.com/office/officeart/2005/8/layout/hProcess4"/>
    <dgm:cxn modelId="{6EAAFD70-6B62-413F-ACE0-A52594546650}" type="presParOf" srcId="{C9A3B8A9-5C98-46E4-965E-9656D25525AC}" destId="{B71C5FD3-CF45-4365-A2CD-BC9418126B16}" srcOrd="0" destOrd="0" presId="urn:microsoft.com/office/officeart/2005/8/layout/hProcess4"/>
    <dgm:cxn modelId="{EA5ED6B2-149D-4A54-A9BB-3CEF98CBC9BB}" type="presParOf" srcId="{C9A3B8A9-5C98-46E4-965E-9656D25525AC}" destId="{6D5E1A18-1FC1-4E94-BD28-DCA8144BCD50}" srcOrd="1" destOrd="0" presId="urn:microsoft.com/office/officeart/2005/8/layout/hProcess4"/>
    <dgm:cxn modelId="{5FFFD5D0-5AD6-46CF-A30F-2A955BFC4A08}" type="presParOf" srcId="{C9A3B8A9-5C98-46E4-965E-9656D25525AC}" destId="{5E0E760F-E9EB-4123-8681-EAD9F99F7876}" srcOrd="2" destOrd="0" presId="urn:microsoft.com/office/officeart/2005/8/layout/hProcess4"/>
    <dgm:cxn modelId="{E1167F96-19D9-4F35-A209-A4FFB2EF2498}" type="presParOf" srcId="{5E0E760F-E9EB-4123-8681-EAD9F99F7876}" destId="{D8711978-8E3A-455C-B3DA-9F3A888DECFA}" srcOrd="0" destOrd="0" presId="urn:microsoft.com/office/officeart/2005/8/layout/hProcess4"/>
    <dgm:cxn modelId="{53ED38DD-25DF-4700-B098-E8A6D1D1CAB9}" type="presParOf" srcId="{D8711978-8E3A-455C-B3DA-9F3A888DECFA}" destId="{4CBD60F8-D5C4-477D-83F0-A4F3CD1D9D83}" srcOrd="0" destOrd="0" presId="urn:microsoft.com/office/officeart/2005/8/layout/hProcess4"/>
    <dgm:cxn modelId="{FD3522FA-C38B-4AA0-9E50-E034F0A47B77}" type="presParOf" srcId="{D8711978-8E3A-455C-B3DA-9F3A888DECFA}" destId="{8F3F5659-7FA8-4A4F-8777-BD81B345A8E2}" srcOrd="1" destOrd="0" presId="urn:microsoft.com/office/officeart/2005/8/layout/hProcess4"/>
    <dgm:cxn modelId="{8AA1DB4E-A88C-4170-9FB7-B09FC9274548}" type="presParOf" srcId="{D8711978-8E3A-455C-B3DA-9F3A888DECFA}" destId="{C4EF672D-7156-4D31-99E6-0F50DC63FF00}" srcOrd="2" destOrd="0" presId="urn:microsoft.com/office/officeart/2005/8/layout/hProcess4"/>
    <dgm:cxn modelId="{9132CEFB-B8E9-42B5-AE5B-5DCED0FB03E4}" type="presParOf" srcId="{D8711978-8E3A-455C-B3DA-9F3A888DECFA}" destId="{6B15627F-8DF1-41FF-B503-F4CEA424C49F}" srcOrd="3" destOrd="0" presId="urn:microsoft.com/office/officeart/2005/8/layout/hProcess4"/>
    <dgm:cxn modelId="{9266600A-0AE4-42E3-A2D4-51189812715F}" type="presParOf" srcId="{D8711978-8E3A-455C-B3DA-9F3A888DECFA}" destId="{CCBCA8F4-F367-4243-B880-1BF1E871F029}" srcOrd="4" destOrd="0" presId="urn:microsoft.com/office/officeart/2005/8/layout/hProcess4"/>
    <dgm:cxn modelId="{41264674-1A9E-4819-A662-D68D4D807C2C}" type="presParOf" srcId="{5E0E760F-E9EB-4123-8681-EAD9F99F7876}" destId="{AD4A9A0A-A165-4B24-9D24-AAA807D87DB4}" srcOrd="1" destOrd="0" presId="urn:microsoft.com/office/officeart/2005/8/layout/hProcess4"/>
    <dgm:cxn modelId="{23D839A4-51B7-4401-9249-99D40263D5D5}" type="presParOf" srcId="{5E0E760F-E9EB-4123-8681-EAD9F99F7876}" destId="{7A2980D8-E73D-4DA1-83FF-DFBC24D8B0EB}" srcOrd="2" destOrd="0" presId="urn:microsoft.com/office/officeart/2005/8/layout/hProcess4"/>
    <dgm:cxn modelId="{55421F33-D1EB-4693-8CB1-48E196802E4C}" type="presParOf" srcId="{7A2980D8-E73D-4DA1-83FF-DFBC24D8B0EB}" destId="{6EDC6AEB-71FF-4115-8248-B808B99B564C}" srcOrd="0" destOrd="0" presId="urn:microsoft.com/office/officeart/2005/8/layout/hProcess4"/>
    <dgm:cxn modelId="{32C356FA-EFE6-48A9-9405-420E55EE0FAE}" type="presParOf" srcId="{7A2980D8-E73D-4DA1-83FF-DFBC24D8B0EB}" destId="{FB042107-ADAA-40D4-B802-32ABE5DB0384}" srcOrd="1" destOrd="0" presId="urn:microsoft.com/office/officeart/2005/8/layout/hProcess4"/>
    <dgm:cxn modelId="{81311225-595B-4F69-AC00-5D2205D0B164}" type="presParOf" srcId="{7A2980D8-E73D-4DA1-83FF-DFBC24D8B0EB}" destId="{1370B0DD-59E3-4B43-B926-717E9F39E8F1}" srcOrd="2" destOrd="0" presId="urn:microsoft.com/office/officeart/2005/8/layout/hProcess4"/>
    <dgm:cxn modelId="{6909CFE2-B244-4C9D-A8DF-9C1ED0DC4F0D}" type="presParOf" srcId="{7A2980D8-E73D-4DA1-83FF-DFBC24D8B0EB}" destId="{D69519CC-C1EA-4087-A271-E4BEF95669C1}" srcOrd="3" destOrd="0" presId="urn:microsoft.com/office/officeart/2005/8/layout/hProcess4"/>
    <dgm:cxn modelId="{578E7986-4F5F-463A-A8A5-C54D10EB02EF}" type="presParOf" srcId="{7A2980D8-E73D-4DA1-83FF-DFBC24D8B0EB}" destId="{ADAD10EF-7576-49E7-8F94-E16041C591AC}" srcOrd="4" destOrd="0" presId="urn:microsoft.com/office/officeart/2005/8/layout/hProcess4"/>
    <dgm:cxn modelId="{383CC341-3EC0-477D-83A6-87B785F86986}" type="presParOf" srcId="{5E0E760F-E9EB-4123-8681-EAD9F99F7876}" destId="{B8C61673-3CB0-439A-8311-7E67ADB3C93A}" srcOrd="3" destOrd="0" presId="urn:microsoft.com/office/officeart/2005/8/layout/hProcess4"/>
    <dgm:cxn modelId="{10530F26-9155-4C0D-8AF4-4D7E01DD025A}" type="presParOf" srcId="{5E0E760F-E9EB-4123-8681-EAD9F99F7876}" destId="{25F1EB76-9193-45E8-BBFD-5B5F6088A9D7}" srcOrd="4" destOrd="0" presId="urn:microsoft.com/office/officeart/2005/8/layout/hProcess4"/>
    <dgm:cxn modelId="{0F7A625C-9F9B-4EA3-A6CB-0DCC1FD98E09}" type="presParOf" srcId="{25F1EB76-9193-45E8-BBFD-5B5F6088A9D7}" destId="{80E0C23B-7D44-46D3-95D7-3B331E7AADAD}" srcOrd="0" destOrd="0" presId="urn:microsoft.com/office/officeart/2005/8/layout/hProcess4"/>
    <dgm:cxn modelId="{DB9F7D16-C0C7-4217-9CAC-6D600DE4BAC4}" type="presParOf" srcId="{25F1EB76-9193-45E8-BBFD-5B5F6088A9D7}" destId="{3011C342-1D52-4C2D-99C1-1C30D67848D0}" srcOrd="1" destOrd="0" presId="urn:microsoft.com/office/officeart/2005/8/layout/hProcess4"/>
    <dgm:cxn modelId="{3630231A-8A45-439C-A03F-C73A622BE581}" type="presParOf" srcId="{25F1EB76-9193-45E8-BBFD-5B5F6088A9D7}" destId="{B26D8567-6DF4-4071-BA08-12D8473FE337}" srcOrd="2" destOrd="0" presId="urn:microsoft.com/office/officeart/2005/8/layout/hProcess4"/>
    <dgm:cxn modelId="{A4C4C942-E7A6-44BD-BF97-D333A890BB3F}" type="presParOf" srcId="{25F1EB76-9193-45E8-BBFD-5B5F6088A9D7}" destId="{DDE83430-443E-4808-B777-F3462DAF9870}" srcOrd="3" destOrd="0" presId="urn:microsoft.com/office/officeart/2005/8/layout/hProcess4"/>
    <dgm:cxn modelId="{D830138A-35F4-4556-B41E-9D3EE31E5063}" type="presParOf" srcId="{25F1EB76-9193-45E8-BBFD-5B5F6088A9D7}" destId="{25E82DFE-48ED-4AA6-BC3F-4CCA8F190708}" srcOrd="4" destOrd="0" presId="urn:microsoft.com/office/officeart/2005/8/layout/hProcess4"/>
    <dgm:cxn modelId="{3DD4E58B-A42D-4876-8D6A-4D0E1C09AA8E}" type="presParOf" srcId="{5E0E760F-E9EB-4123-8681-EAD9F99F7876}" destId="{1C6B6854-7AEF-4D9E-9B98-69A3A91E3BD6}" srcOrd="5" destOrd="0" presId="urn:microsoft.com/office/officeart/2005/8/layout/hProcess4"/>
    <dgm:cxn modelId="{D0B1198F-3960-429C-93F3-4582EC2FB06D}" type="presParOf" srcId="{5E0E760F-E9EB-4123-8681-EAD9F99F7876}" destId="{8186D42F-1E8A-4C6B-8827-455EB6E0FEA0}" srcOrd="6" destOrd="0" presId="urn:microsoft.com/office/officeart/2005/8/layout/hProcess4"/>
    <dgm:cxn modelId="{9720275A-2E32-4C90-B187-8E68B7AF644B}" type="presParOf" srcId="{8186D42F-1E8A-4C6B-8827-455EB6E0FEA0}" destId="{1901FFCB-B886-40B4-B1C2-50BD7970B43E}" srcOrd="0" destOrd="0" presId="urn:microsoft.com/office/officeart/2005/8/layout/hProcess4"/>
    <dgm:cxn modelId="{A5FD9024-8961-457F-A3F3-709DE5803E3A}" type="presParOf" srcId="{8186D42F-1E8A-4C6B-8827-455EB6E0FEA0}" destId="{93AE45EF-6B8B-401B-8562-78B87E2589E1}" srcOrd="1" destOrd="0" presId="urn:microsoft.com/office/officeart/2005/8/layout/hProcess4"/>
    <dgm:cxn modelId="{18D5BD04-FE41-464F-9DBC-3F98FF4490E1}" type="presParOf" srcId="{8186D42F-1E8A-4C6B-8827-455EB6E0FEA0}" destId="{659ADB34-C68A-4859-96E3-AC5D69428D62}" srcOrd="2" destOrd="0" presId="urn:microsoft.com/office/officeart/2005/8/layout/hProcess4"/>
    <dgm:cxn modelId="{FB73AEBB-4BE3-4F61-9781-B2FB0F660E75}" type="presParOf" srcId="{8186D42F-1E8A-4C6B-8827-455EB6E0FEA0}" destId="{FFCB8228-412B-42E9-900C-D1F35F1F0947}" srcOrd="3" destOrd="0" presId="urn:microsoft.com/office/officeart/2005/8/layout/hProcess4"/>
    <dgm:cxn modelId="{40E2296F-B2A6-4948-9E09-74F43C74F46B}" type="presParOf" srcId="{8186D42F-1E8A-4C6B-8827-455EB6E0FEA0}" destId="{025A1AE1-D231-44AD-AC0E-1D8362AB17A1}" srcOrd="4" destOrd="0" presId="urn:microsoft.com/office/officeart/2005/8/layout/hProcess4"/>
    <dgm:cxn modelId="{CC1CD56A-E60F-4DB7-B4C0-2AC98EC76591}" type="presParOf" srcId="{5E0E760F-E9EB-4123-8681-EAD9F99F7876}" destId="{721C7D7D-17A4-45F6-A238-BE004BFE8366}" srcOrd="7" destOrd="0" presId="urn:microsoft.com/office/officeart/2005/8/layout/hProcess4"/>
    <dgm:cxn modelId="{88953683-8E40-4BBC-B681-35E83A352EBD}" type="presParOf" srcId="{5E0E760F-E9EB-4123-8681-EAD9F99F7876}" destId="{CB9FA3B3-C5BB-4008-A43F-5C67C7637725}" srcOrd="8" destOrd="0" presId="urn:microsoft.com/office/officeart/2005/8/layout/hProcess4"/>
    <dgm:cxn modelId="{5D022428-0E77-48BD-B2F4-0F2C6A3556A1}" type="presParOf" srcId="{CB9FA3B3-C5BB-4008-A43F-5C67C7637725}" destId="{65F4F0A1-FAA5-4E55-BACA-2D998DCFC673}" srcOrd="0" destOrd="0" presId="urn:microsoft.com/office/officeart/2005/8/layout/hProcess4"/>
    <dgm:cxn modelId="{225C032F-79B4-4E07-BE61-E094D6C585FB}" type="presParOf" srcId="{CB9FA3B3-C5BB-4008-A43F-5C67C7637725}" destId="{D2BD1EA0-29C6-400C-8810-E5CF8757C900}" srcOrd="1" destOrd="0" presId="urn:microsoft.com/office/officeart/2005/8/layout/hProcess4"/>
    <dgm:cxn modelId="{2E024C2E-E0D4-4FFD-9036-328FF0DE3226}" type="presParOf" srcId="{CB9FA3B3-C5BB-4008-A43F-5C67C7637725}" destId="{BAEDB2E5-5977-4548-A12A-0CD74C25B01F}" srcOrd="2" destOrd="0" presId="urn:microsoft.com/office/officeart/2005/8/layout/hProcess4"/>
    <dgm:cxn modelId="{72E2270F-68DA-4E28-94B4-E92537510510}" type="presParOf" srcId="{CB9FA3B3-C5BB-4008-A43F-5C67C7637725}" destId="{25DD61BD-8C7E-4788-9D76-B036010363D2}" srcOrd="3" destOrd="0" presId="urn:microsoft.com/office/officeart/2005/8/layout/hProcess4"/>
    <dgm:cxn modelId="{C8F5C600-6CE1-42CD-B285-73E715E18850}" type="presParOf" srcId="{CB9FA3B3-C5BB-4008-A43F-5C67C7637725}" destId="{AB7DDA7E-5EC0-4A86-9E55-59DD4AD603F7}" srcOrd="4" destOrd="0" presId="urn:microsoft.com/office/officeart/2005/8/layout/hProcess4"/>
    <dgm:cxn modelId="{49674703-1391-472F-865B-688B4104EC1E}" type="presParOf" srcId="{5E0E760F-E9EB-4123-8681-EAD9F99F7876}" destId="{1C2D37AB-E187-440F-878B-6096E78CE320}" srcOrd="9" destOrd="0" presId="urn:microsoft.com/office/officeart/2005/8/layout/hProcess4"/>
    <dgm:cxn modelId="{775E7817-3606-41D4-BB56-404DA5123169}" type="presParOf" srcId="{5E0E760F-E9EB-4123-8681-EAD9F99F7876}" destId="{99624388-56DB-4B30-AA0D-F6171F777BE0}" srcOrd="10" destOrd="0" presId="urn:microsoft.com/office/officeart/2005/8/layout/hProcess4"/>
    <dgm:cxn modelId="{66C1ACB2-D04E-40C1-A249-30A232BD602E}" type="presParOf" srcId="{99624388-56DB-4B30-AA0D-F6171F777BE0}" destId="{33E213E5-1110-43E6-89E7-487DD6A4446B}" srcOrd="0" destOrd="0" presId="urn:microsoft.com/office/officeart/2005/8/layout/hProcess4"/>
    <dgm:cxn modelId="{E421C07A-A4C8-43D5-B665-7A1C7B1F4573}" type="presParOf" srcId="{99624388-56DB-4B30-AA0D-F6171F777BE0}" destId="{729B48AE-32F5-4C58-A70C-CF65A179817D}" srcOrd="1" destOrd="0" presId="urn:microsoft.com/office/officeart/2005/8/layout/hProcess4"/>
    <dgm:cxn modelId="{8F6FF602-5B75-4FDA-80E0-FB72C19826CF}" type="presParOf" srcId="{99624388-56DB-4B30-AA0D-F6171F777BE0}" destId="{1DB95F6F-21AF-4857-B96D-55A127AEDDBF}" srcOrd="2" destOrd="0" presId="urn:microsoft.com/office/officeart/2005/8/layout/hProcess4"/>
    <dgm:cxn modelId="{FEF3973B-3B0A-4A66-BDFF-0C0E0BD9E1CE}" type="presParOf" srcId="{99624388-56DB-4B30-AA0D-F6171F777BE0}" destId="{A3307C2F-12C1-41AB-A2F1-7C04761FC3B2}" srcOrd="3" destOrd="0" presId="urn:microsoft.com/office/officeart/2005/8/layout/hProcess4"/>
    <dgm:cxn modelId="{6F4606F7-D4CD-4CAD-9296-B17551596009}" type="presParOf" srcId="{99624388-56DB-4B30-AA0D-F6171F777BE0}" destId="{819DFD1F-F3C6-46E0-A836-215716CC05DA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3F5659-7FA8-4A4F-8777-BD81B345A8E2}">
      <dsp:nvSpPr>
        <dsp:cNvPr id="0" name=""/>
        <dsp:cNvSpPr/>
      </dsp:nvSpPr>
      <dsp:spPr>
        <a:xfrm>
          <a:off x="2392" y="2593663"/>
          <a:ext cx="1574860" cy="1298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CO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900" kern="1200" dirty="0"/>
            <a:t>Fenómeno Físico</a:t>
          </a:r>
        </a:p>
      </dsp:txBody>
      <dsp:txXfrm>
        <a:off x="32284" y="2623555"/>
        <a:ext cx="1515076" cy="960803"/>
      </dsp:txXfrm>
    </dsp:sp>
    <dsp:sp modelId="{AD4A9A0A-A165-4B24-9D24-AAA807D87DB4}">
      <dsp:nvSpPr>
        <dsp:cNvPr id="0" name=""/>
        <dsp:cNvSpPr/>
      </dsp:nvSpPr>
      <dsp:spPr>
        <a:xfrm>
          <a:off x="894020" y="2926723"/>
          <a:ext cx="1701774" cy="1701774"/>
        </a:xfrm>
        <a:prstGeom prst="leftCircularArrow">
          <a:avLst>
            <a:gd name="adj1" fmla="val 2950"/>
            <a:gd name="adj2" fmla="val 361308"/>
            <a:gd name="adj3" fmla="val 2136819"/>
            <a:gd name="adj4" fmla="val 9024489"/>
            <a:gd name="adj5" fmla="val 34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5627F-8DF1-41FF-B503-F4CEA424C49F}">
      <dsp:nvSpPr>
        <dsp:cNvPr id="0" name=""/>
        <dsp:cNvSpPr/>
      </dsp:nvSpPr>
      <dsp:spPr>
        <a:xfrm>
          <a:off x="352361" y="3614251"/>
          <a:ext cx="1399875" cy="5566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/>
            <a:t>Magnitud</a:t>
          </a:r>
        </a:p>
      </dsp:txBody>
      <dsp:txXfrm>
        <a:off x="368666" y="3630556"/>
        <a:ext cx="1367265" cy="524074"/>
      </dsp:txXfrm>
    </dsp:sp>
    <dsp:sp modelId="{FB042107-ADAA-40D4-B802-32ABE5DB0384}">
      <dsp:nvSpPr>
        <dsp:cNvPr id="0" name=""/>
        <dsp:cNvSpPr/>
      </dsp:nvSpPr>
      <dsp:spPr>
        <a:xfrm>
          <a:off x="1991305" y="2593663"/>
          <a:ext cx="1574860" cy="1298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900" kern="1200" dirty="0"/>
            <a:t>Transductor</a:t>
          </a:r>
        </a:p>
      </dsp:txBody>
      <dsp:txXfrm>
        <a:off x="2021197" y="2901898"/>
        <a:ext cx="1515076" cy="960803"/>
      </dsp:txXfrm>
    </dsp:sp>
    <dsp:sp modelId="{B8C61673-3CB0-439A-8311-7E67ADB3C93A}">
      <dsp:nvSpPr>
        <dsp:cNvPr id="0" name=""/>
        <dsp:cNvSpPr/>
      </dsp:nvSpPr>
      <dsp:spPr>
        <a:xfrm>
          <a:off x="2869808" y="1806830"/>
          <a:ext cx="1903006" cy="1903006"/>
        </a:xfrm>
        <a:prstGeom prst="circularArrow">
          <a:avLst>
            <a:gd name="adj1" fmla="val 2638"/>
            <a:gd name="adj2" fmla="val 320754"/>
            <a:gd name="adj3" fmla="val 19503735"/>
            <a:gd name="adj4" fmla="val 12575511"/>
            <a:gd name="adj5" fmla="val 307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519CC-C1EA-4087-A271-E4BEF95669C1}">
      <dsp:nvSpPr>
        <dsp:cNvPr id="0" name=""/>
        <dsp:cNvSpPr/>
      </dsp:nvSpPr>
      <dsp:spPr>
        <a:xfrm>
          <a:off x="2341273" y="2315321"/>
          <a:ext cx="1399875" cy="5566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/>
            <a:t>Señal continua</a:t>
          </a:r>
        </a:p>
      </dsp:txBody>
      <dsp:txXfrm>
        <a:off x="2357578" y="2331626"/>
        <a:ext cx="1367265" cy="524074"/>
      </dsp:txXfrm>
    </dsp:sp>
    <dsp:sp modelId="{3011C342-1D52-4C2D-99C1-1C30D67848D0}">
      <dsp:nvSpPr>
        <dsp:cNvPr id="0" name=""/>
        <dsp:cNvSpPr/>
      </dsp:nvSpPr>
      <dsp:spPr>
        <a:xfrm>
          <a:off x="3980217" y="2593663"/>
          <a:ext cx="1574860" cy="1298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CO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900" kern="1200" dirty="0" err="1"/>
            <a:t>Sample</a:t>
          </a:r>
          <a:r>
            <a:rPr lang="es-CO" sz="1900" kern="1200" dirty="0"/>
            <a:t> &amp; </a:t>
          </a:r>
          <a:r>
            <a:rPr lang="es-CO" sz="1900" kern="1200" dirty="0" err="1"/>
            <a:t>Hold</a:t>
          </a:r>
          <a:endParaRPr lang="es-CO" sz="1900" kern="1200" dirty="0"/>
        </a:p>
      </dsp:txBody>
      <dsp:txXfrm>
        <a:off x="4010109" y="2623555"/>
        <a:ext cx="1515076" cy="960803"/>
      </dsp:txXfrm>
    </dsp:sp>
    <dsp:sp modelId="{1C6B6854-7AEF-4D9E-9B98-69A3A91E3BD6}">
      <dsp:nvSpPr>
        <dsp:cNvPr id="0" name=""/>
        <dsp:cNvSpPr/>
      </dsp:nvSpPr>
      <dsp:spPr>
        <a:xfrm>
          <a:off x="4871845" y="2926723"/>
          <a:ext cx="1701774" cy="1701774"/>
        </a:xfrm>
        <a:prstGeom prst="leftCircularArrow">
          <a:avLst>
            <a:gd name="adj1" fmla="val 2950"/>
            <a:gd name="adj2" fmla="val 361308"/>
            <a:gd name="adj3" fmla="val 2136819"/>
            <a:gd name="adj4" fmla="val 9024489"/>
            <a:gd name="adj5" fmla="val 34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E83430-443E-4808-B777-F3462DAF9870}">
      <dsp:nvSpPr>
        <dsp:cNvPr id="0" name=""/>
        <dsp:cNvSpPr/>
      </dsp:nvSpPr>
      <dsp:spPr>
        <a:xfrm>
          <a:off x="4330186" y="3614251"/>
          <a:ext cx="1399875" cy="5566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/>
            <a:t>Señal Muestreada</a:t>
          </a:r>
        </a:p>
      </dsp:txBody>
      <dsp:txXfrm>
        <a:off x="4346491" y="3630556"/>
        <a:ext cx="1367265" cy="524074"/>
      </dsp:txXfrm>
    </dsp:sp>
    <dsp:sp modelId="{93AE45EF-6B8B-401B-8562-78B87E2589E1}">
      <dsp:nvSpPr>
        <dsp:cNvPr id="0" name=""/>
        <dsp:cNvSpPr/>
      </dsp:nvSpPr>
      <dsp:spPr>
        <a:xfrm>
          <a:off x="5969129" y="2593663"/>
          <a:ext cx="1574860" cy="1298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900" kern="1200" dirty="0"/>
            <a:t>Conversor Análogo/ Digital</a:t>
          </a:r>
        </a:p>
      </dsp:txBody>
      <dsp:txXfrm>
        <a:off x="5999021" y="2901898"/>
        <a:ext cx="1515076" cy="960803"/>
      </dsp:txXfrm>
    </dsp:sp>
    <dsp:sp modelId="{721C7D7D-17A4-45F6-A238-BE004BFE8366}">
      <dsp:nvSpPr>
        <dsp:cNvPr id="0" name=""/>
        <dsp:cNvSpPr/>
      </dsp:nvSpPr>
      <dsp:spPr>
        <a:xfrm>
          <a:off x="6847633" y="1806830"/>
          <a:ext cx="1903006" cy="1903006"/>
        </a:xfrm>
        <a:prstGeom prst="circularArrow">
          <a:avLst>
            <a:gd name="adj1" fmla="val 2638"/>
            <a:gd name="adj2" fmla="val 320754"/>
            <a:gd name="adj3" fmla="val 19503735"/>
            <a:gd name="adj4" fmla="val 12575511"/>
            <a:gd name="adj5" fmla="val 307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CB8228-412B-42E9-900C-D1F35F1F0947}">
      <dsp:nvSpPr>
        <dsp:cNvPr id="0" name=""/>
        <dsp:cNvSpPr/>
      </dsp:nvSpPr>
      <dsp:spPr>
        <a:xfrm>
          <a:off x="6319098" y="2315321"/>
          <a:ext cx="1399875" cy="5566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/>
            <a:t>Señal Digital</a:t>
          </a:r>
        </a:p>
      </dsp:txBody>
      <dsp:txXfrm>
        <a:off x="6335403" y="2331626"/>
        <a:ext cx="1367265" cy="524074"/>
      </dsp:txXfrm>
    </dsp:sp>
    <dsp:sp modelId="{D2BD1EA0-29C6-400C-8810-E5CF8757C900}">
      <dsp:nvSpPr>
        <dsp:cNvPr id="0" name=""/>
        <dsp:cNvSpPr/>
      </dsp:nvSpPr>
      <dsp:spPr>
        <a:xfrm>
          <a:off x="7958042" y="2593663"/>
          <a:ext cx="1574860" cy="1298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CO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900" b="1" kern="1200" dirty="0"/>
            <a:t>DSP</a:t>
          </a:r>
        </a:p>
      </dsp:txBody>
      <dsp:txXfrm>
        <a:off x="7987934" y="2623555"/>
        <a:ext cx="1515076" cy="960803"/>
      </dsp:txXfrm>
    </dsp:sp>
    <dsp:sp modelId="{1C2D37AB-E187-440F-878B-6096E78CE320}">
      <dsp:nvSpPr>
        <dsp:cNvPr id="0" name=""/>
        <dsp:cNvSpPr/>
      </dsp:nvSpPr>
      <dsp:spPr>
        <a:xfrm>
          <a:off x="8849669" y="2926723"/>
          <a:ext cx="1701774" cy="1701774"/>
        </a:xfrm>
        <a:prstGeom prst="leftCircularArrow">
          <a:avLst>
            <a:gd name="adj1" fmla="val 2950"/>
            <a:gd name="adj2" fmla="val 361308"/>
            <a:gd name="adj3" fmla="val 2136819"/>
            <a:gd name="adj4" fmla="val 9024489"/>
            <a:gd name="adj5" fmla="val 34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DD61BD-8C7E-4788-9D76-B036010363D2}">
      <dsp:nvSpPr>
        <dsp:cNvPr id="0" name=""/>
        <dsp:cNvSpPr/>
      </dsp:nvSpPr>
      <dsp:spPr>
        <a:xfrm>
          <a:off x="8308011" y="3614251"/>
          <a:ext cx="1399875" cy="5566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/>
            <a:t>Señal digital</a:t>
          </a:r>
        </a:p>
      </dsp:txBody>
      <dsp:txXfrm>
        <a:off x="8324316" y="3630556"/>
        <a:ext cx="1367265" cy="524074"/>
      </dsp:txXfrm>
    </dsp:sp>
    <dsp:sp modelId="{729B48AE-32F5-4C58-A70C-CF65A179817D}">
      <dsp:nvSpPr>
        <dsp:cNvPr id="0" name=""/>
        <dsp:cNvSpPr/>
      </dsp:nvSpPr>
      <dsp:spPr>
        <a:xfrm>
          <a:off x="9946954" y="2593663"/>
          <a:ext cx="1574860" cy="1298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900" kern="1200" dirty="0"/>
            <a:t>Conversor Digital/ Análogo</a:t>
          </a:r>
        </a:p>
      </dsp:txBody>
      <dsp:txXfrm>
        <a:off x="9976846" y="2901898"/>
        <a:ext cx="1515076" cy="960803"/>
      </dsp:txXfrm>
    </dsp:sp>
    <dsp:sp modelId="{A3307C2F-12C1-41AB-A2F1-7C04761FC3B2}">
      <dsp:nvSpPr>
        <dsp:cNvPr id="0" name=""/>
        <dsp:cNvSpPr/>
      </dsp:nvSpPr>
      <dsp:spPr>
        <a:xfrm>
          <a:off x="10296923" y="2315321"/>
          <a:ext cx="1399875" cy="5566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/>
            <a:t>Señal continua</a:t>
          </a:r>
        </a:p>
      </dsp:txBody>
      <dsp:txXfrm>
        <a:off x="10313228" y="2331626"/>
        <a:ext cx="1367265" cy="524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C78FD-90BF-481A-82A6-ED6961C297FF}" type="datetimeFigureOut">
              <a:rPr lang="es-CO" smtClean="0"/>
              <a:t>27/03/2019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FF79E-A453-4C15-8DF1-1E9ED8D715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7658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582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330"/>
            </a:lvl1pPr>
            <a:lvl2pPr marL="443927" indent="0" algn="ctr">
              <a:buNone/>
              <a:defRPr sz="1942"/>
            </a:lvl2pPr>
            <a:lvl3pPr marL="887855" indent="0" algn="ctr">
              <a:buNone/>
              <a:defRPr sz="1748"/>
            </a:lvl3pPr>
            <a:lvl4pPr marL="1331782" indent="0" algn="ctr">
              <a:buNone/>
              <a:defRPr sz="1554"/>
            </a:lvl4pPr>
            <a:lvl5pPr marL="1775710" indent="0" algn="ctr">
              <a:buNone/>
              <a:defRPr sz="1554"/>
            </a:lvl5pPr>
            <a:lvl6pPr marL="2219637" indent="0" algn="ctr">
              <a:buNone/>
              <a:defRPr sz="1554"/>
            </a:lvl6pPr>
            <a:lvl7pPr marL="2663565" indent="0" algn="ctr">
              <a:buNone/>
              <a:defRPr sz="1554"/>
            </a:lvl7pPr>
            <a:lvl8pPr marL="3107492" indent="0" algn="ctr">
              <a:buNone/>
              <a:defRPr sz="1554"/>
            </a:lvl8pPr>
            <a:lvl9pPr marL="3551420" indent="0" algn="ctr">
              <a:buNone/>
              <a:defRPr sz="155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062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0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1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1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3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54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582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330">
                <a:solidFill>
                  <a:schemeClr val="tx1"/>
                </a:solidFill>
              </a:defRPr>
            </a:lvl1pPr>
            <a:lvl2pPr marL="443927" indent="0">
              <a:buNone/>
              <a:defRPr sz="1942">
                <a:solidFill>
                  <a:schemeClr val="tx1">
                    <a:tint val="75000"/>
                  </a:schemeClr>
                </a:solidFill>
              </a:defRPr>
            </a:lvl2pPr>
            <a:lvl3pPr marL="887855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3pPr>
            <a:lvl4pPr marL="1331782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4pPr>
            <a:lvl5pPr marL="1775710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5pPr>
            <a:lvl6pPr marL="2219637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6pPr>
            <a:lvl7pPr marL="2663565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7pPr>
            <a:lvl8pPr marL="3107492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8pPr>
            <a:lvl9pPr marL="3551420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97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2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330" b="1"/>
            </a:lvl1pPr>
            <a:lvl2pPr marL="443927" indent="0">
              <a:buNone/>
              <a:defRPr sz="1942" b="1"/>
            </a:lvl2pPr>
            <a:lvl3pPr marL="887855" indent="0">
              <a:buNone/>
              <a:defRPr sz="1748" b="1"/>
            </a:lvl3pPr>
            <a:lvl4pPr marL="1331782" indent="0">
              <a:buNone/>
              <a:defRPr sz="1554" b="1"/>
            </a:lvl4pPr>
            <a:lvl5pPr marL="1775710" indent="0">
              <a:buNone/>
              <a:defRPr sz="1554" b="1"/>
            </a:lvl5pPr>
            <a:lvl6pPr marL="2219637" indent="0">
              <a:buNone/>
              <a:defRPr sz="1554" b="1"/>
            </a:lvl6pPr>
            <a:lvl7pPr marL="2663565" indent="0">
              <a:buNone/>
              <a:defRPr sz="1554" b="1"/>
            </a:lvl7pPr>
            <a:lvl8pPr marL="3107492" indent="0">
              <a:buNone/>
              <a:defRPr sz="1554" b="1"/>
            </a:lvl8pPr>
            <a:lvl9pPr marL="3551420" indent="0">
              <a:buNone/>
              <a:defRPr sz="1554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330" b="1"/>
            </a:lvl1pPr>
            <a:lvl2pPr marL="443927" indent="0">
              <a:buNone/>
              <a:defRPr sz="1942" b="1"/>
            </a:lvl2pPr>
            <a:lvl3pPr marL="887855" indent="0">
              <a:buNone/>
              <a:defRPr sz="1748" b="1"/>
            </a:lvl3pPr>
            <a:lvl4pPr marL="1331782" indent="0">
              <a:buNone/>
              <a:defRPr sz="1554" b="1"/>
            </a:lvl4pPr>
            <a:lvl5pPr marL="1775710" indent="0">
              <a:buNone/>
              <a:defRPr sz="1554" b="1"/>
            </a:lvl5pPr>
            <a:lvl6pPr marL="2219637" indent="0">
              <a:buNone/>
              <a:defRPr sz="1554" b="1"/>
            </a:lvl6pPr>
            <a:lvl7pPr marL="2663565" indent="0">
              <a:buNone/>
              <a:defRPr sz="1554" b="1"/>
            </a:lvl7pPr>
            <a:lvl8pPr marL="3107492" indent="0">
              <a:buNone/>
              <a:defRPr sz="1554" b="1"/>
            </a:lvl8pPr>
            <a:lvl9pPr marL="3551420" indent="0">
              <a:buNone/>
              <a:defRPr sz="1554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78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97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67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</p:spPr>
        <p:txBody>
          <a:bodyPr anchor="b"/>
          <a:lstStyle>
            <a:lvl1pPr>
              <a:defRPr sz="310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107"/>
            </a:lvl1pPr>
            <a:lvl2pPr>
              <a:defRPr sz="2719"/>
            </a:lvl2pPr>
            <a:lvl3pPr>
              <a:defRPr sz="2330"/>
            </a:lvl3pPr>
            <a:lvl4pPr>
              <a:defRPr sz="1942"/>
            </a:lvl4pPr>
            <a:lvl5pPr>
              <a:defRPr sz="1942"/>
            </a:lvl5pPr>
            <a:lvl6pPr>
              <a:defRPr sz="1942"/>
            </a:lvl6pPr>
            <a:lvl7pPr>
              <a:defRPr sz="1942"/>
            </a:lvl7pPr>
            <a:lvl8pPr>
              <a:defRPr sz="1942"/>
            </a:lvl8pPr>
            <a:lvl9pPr>
              <a:defRPr sz="1942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8" cy="3811588"/>
          </a:xfrm>
        </p:spPr>
        <p:txBody>
          <a:bodyPr/>
          <a:lstStyle>
            <a:lvl1pPr marL="0" indent="0">
              <a:buNone/>
              <a:defRPr sz="1554"/>
            </a:lvl1pPr>
            <a:lvl2pPr marL="443927" indent="0">
              <a:buNone/>
              <a:defRPr sz="1359"/>
            </a:lvl2pPr>
            <a:lvl3pPr marL="887855" indent="0">
              <a:buNone/>
              <a:defRPr sz="1165"/>
            </a:lvl3pPr>
            <a:lvl4pPr marL="1331782" indent="0">
              <a:buNone/>
              <a:defRPr sz="971"/>
            </a:lvl4pPr>
            <a:lvl5pPr marL="1775710" indent="0">
              <a:buNone/>
              <a:defRPr sz="971"/>
            </a:lvl5pPr>
            <a:lvl6pPr marL="2219637" indent="0">
              <a:buNone/>
              <a:defRPr sz="971"/>
            </a:lvl6pPr>
            <a:lvl7pPr marL="2663565" indent="0">
              <a:buNone/>
              <a:defRPr sz="971"/>
            </a:lvl7pPr>
            <a:lvl8pPr marL="3107492" indent="0">
              <a:buNone/>
              <a:defRPr sz="971"/>
            </a:lvl8pPr>
            <a:lvl9pPr marL="3551420" indent="0">
              <a:buNone/>
              <a:defRPr sz="97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39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</p:spPr>
        <p:txBody>
          <a:bodyPr anchor="b"/>
          <a:lstStyle>
            <a:lvl1pPr>
              <a:defRPr sz="310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107"/>
            </a:lvl1pPr>
            <a:lvl2pPr marL="443927" indent="0">
              <a:buNone/>
              <a:defRPr sz="2719"/>
            </a:lvl2pPr>
            <a:lvl3pPr marL="887855" indent="0">
              <a:buNone/>
              <a:defRPr sz="2330"/>
            </a:lvl3pPr>
            <a:lvl4pPr marL="1331782" indent="0">
              <a:buNone/>
              <a:defRPr sz="1942"/>
            </a:lvl4pPr>
            <a:lvl5pPr marL="1775710" indent="0">
              <a:buNone/>
              <a:defRPr sz="1942"/>
            </a:lvl5pPr>
            <a:lvl6pPr marL="2219637" indent="0">
              <a:buNone/>
              <a:defRPr sz="1942"/>
            </a:lvl6pPr>
            <a:lvl7pPr marL="2663565" indent="0">
              <a:buNone/>
              <a:defRPr sz="1942"/>
            </a:lvl7pPr>
            <a:lvl8pPr marL="3107492" indent="0">
              <a:buNone/>
              <a:defRPr sz="1942"/>
            </a:lvl8pPr>
            <a:lvl9pPr marL="3551420" indent="0">
              <a:buNone/>
              <a:defRPr sz="1942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8" cy="3811588"/>
          </a:xfrm>
        </p:spPr>
        <p:txBody>
          <a:bodyPr/>
          <a:lstStyle>
            <a:lvl1pPr marL="0" indent="0">
              <a:buNone/>
              <a:defRPr sz="1554"/>
            </a:lvl1pPr>
            <a:lvl2pPr marL="443927" indent="0">
              <a:buNone/>
              <a:defRPr sz="1359"/>
            </a:lvl2pPr>
            <a:lvl3pPr marL="887855" indent="0">
              <a:buNone/>
              <a:defRPr sz="1165"/>
            </a:lvl3pPr>
            <a:lvl4pPr marL="1331782" indent="0">
              <a:buNone/>
              <a:defRPr sz="971"/>
            </a:lvl4pPr>
            <a:lvl5pPr marL="1775710" indent="0">
              <a:buNone/>
              <a:defRPr sz="971"/>
            </a:lvl5pPr>
            <a:lvl6pPr marL="2219637" indent="0">
              <a:buNone/>
              <a:defRPr sz="971"/>
            </a:lvl6pPr>
            <a:lvl7pPr marL="2663565" indent="0">
              <a:buNone/>
              <a:defRPr sz="971"/>
            </a:lvl7pPr>
            <a:lvl8pPr marL="3107492" indent="0">
              <a:buNone/>
              <a:defRPr sz="971"/>
            </a:lvl8pPr>
            <a:lvl9pPr marL="3551420" indent="0">
              <a:buNone/>
              <a:defRPr sz="97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0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887855" rtl="0" eaLnBrk="1" latinLnBrk="0" hangingPunct="1">
        <a:lnSpc>
          <a:spcPct val="90000"/>
        </a:lnSpc>
        <a:spcBef>
          <a:spcPct val="0"/>
        </a:spcBef>
        <a:buNone/>
        <a:defRPr sz="42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1964" indent="-221964" algn="l" defTabSz="887855" rtl="0" eaLnBrk="1" latinLnBrk="0" hangingPunct="1">
        <a:lnSpc>
          <a:spcPct val="90000"/>
        </a:lnSpc>
        <a:spcBef>
          <a:spcPts val="971"/>
        </a:spcBef>
        <a:buFont typeface="Arial" panose="020B0604020202020204" pitchFamily="34" charset="0"/>
        <a:buChar char="•"/>
        <a:defRPr sz="2719" kern="1200">
          <a:solidFill>
            <a:schemeClr val="tx1"/>
          </a:solidFill>
          <a:latin typeface="+mn-lt"/>
          <a:ea typeface="+mn-ea"/>
          <a:cs typeface="+mn-cs"/>
        </a:defRPr>
      </a:lvl1pPr>
      <a:lvl2pPr marL="665891" indent="-221964" algn="l" defTabSz="887855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2330" kern="1200">
          <a:solidFill>
            <a:schemeClr val="tx1"/>
          </a:solidFill>
          <a:latin typeface="+mn-lt"/>
          <a:ea typeface="+mn-ea"/>
          <a:cs typeface="+mn-cs"/>
        </a:defRPr>
      </a:lvl2pPr>
      <a:lvl3pPr marL="1109819" indent="-221964" algn="l" defTabSz="887855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942" kern="1200">
          <a:solidFill>
            <a:schemeClr val="tx1"/>
          </a:solidFill>
          <a:latin typeface="+mn-lt"/>
          <a:ea typeface="+mn-ea"/>
          <a:cs typeface="+mn-cs"/>
        </a:defRPr>
      </a:lvl3pPr>
      <a:lvl4pPr marL="1553746" indent="-221964" algn="l" defTabSz="887855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4pPr>
      <a:lvl5pPr marL="1997674" indent="-221964" algn="l" defTabSz="887855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5pPr>
      <a:lvl6pPr marL="2441601" indent="-221964" algn="l" defTabSz="887855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6pPr>
      <a:lvl7pPr marL="2885529" indent="-221964" algn="l" defTabSz="887855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7pPr>
      <a:lvl8pPr marL="3329456" indent="-221964" algn="l" defTabSz="887855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8pPr>
      <a:lvl9pPr marL="3773384" indent="-221964" algn="l" defTabSz="887855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7855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1pPr>
      <a:lvl2pPr marL="443927" algn="l" defTabSz="887855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2pPr>
      <a:lvl3pPr marL="887855" algn="l" defTabSz="887855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3pPr>
      <a:lvl4pPr marL="1331782" algn="l" defTabSz="887855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4pPr>
      <a:lvl5pPr marL="1775710" algn="l" defTabSz="887855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5pPr>
      <a:lvl6pPr marL="2219637" algn="l" defTabSz="887855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6pPr>
      <a:lvl7pPr marL="2663565" algn="l" defTabSz="887855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7pPr>
      <a:lvl8pPr marL="3107492" algn="l" defTabSz="887855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8pPr>
      <a:lvl9pPr marL="3551420" algn="l" defTabSz="887855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5" Type="http://schemas.microsoft.com/office/2007/relationships/hdphoto" Target="../media/hdphoto8.wdp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microsoft.com/office/2007/relationships/hdphoto" Target="../media/hdphoto10.wdp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5" Type="http://schemas.microsoft.com/office/2007/relationships/hdphoto" Target="../media/hdphoto13.wdp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5.wdp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7" Type="http://schemas.microsoft.com/office/2007/relationships/hdphoto" Target="../media/hdphoto18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microsoft.com/office/2007/relationships/hdphoto" Target="../media/hdphoto17.wdp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9.wdp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5200" b="1" dirty="0">
                <a:solidFill>
                  <a:srgbClr val="002060"/>
                </a:solidFill>
              </a:rPr>
              <a:t>Fundamentos de procesamiento de datos no estructurados</a:t>
            </a:r>
          </a:p>
        </p:txBody>
      </p:sp>
    </p:spTree>
    <p:extLst>
      <p:ext uri="{BB962C8B-B14F-4D97-AF65-F5344CB8AC3E}">
        <p14:creationId xmlns:p14="http://schemas.microsoft.com/office/powerpoint/2010/main" val="936749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5200" b="1" dirty="0">
                <a:solidFill>
                  <a:srgbClr val="002060"/>
                </a:solidFill>
              </a:rPr>
              <a:t>Señales 1D - Ejercicio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560321" y="1535215"/>
            <a:ext cx="9793479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es-CO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CO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range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CO" sz="16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muestras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	</a:t>
            </a:r>
            <a:r>
              <a:rPr lang="es-CO" sz="1600" dirty="0">
                <a:solidFill>
                  <a:srgbClr val="008000"/>
                </a:solidFill>
                <a:highlight>
                  <a:srgbClr val="FFFFFF"/>
                </a:highlight>
              </a:rPr>
              <a:t># Estructuración de muestra por muestra</a:t>
            </a:r>
            <a:endParaRPr lang="es-CO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s-CO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waveData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CO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waveFile</a:t>
            </a:r>
            <a:r>
              <a:rPr lang="es-CO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CO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readframes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CO" sz="16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	</a:t>
            </a:r>
            <a:r>
              <a:rPr lang="es-CO" sz="1600" dirty="0">
                <a:solidFill>
                  <a:srgbClr val="008000"/>
                </a:solidFill>
                <a:highlight>
                  <a:srgbClr val="FFFFFF"/>
                </a:highlight>
              </a:rPr>
              <a:t># y almacenado en la variable channel1</a:t>
            </a:r>
            <a:endParaRPr lang="es-CO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   data 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CO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struct</a:t>
            </a:r>
            <a:r>
              <a:rPr lang="es-CO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CO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unpack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CO" sz="1600" dirty="0">
                <a:solidFill>
                  <a:srgbClr val="808080"/>
                </a:solidFill>
                <a:highlight>
                  <a:srgbClr val="FFFFFF"/>
                </a:highlight>
              </a:rPr>
              <a:t>"&lt;2h"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CO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waveData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CO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   channel1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]=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CO" sz="16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s-CO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</a:p>
          <a:p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c1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=(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channel1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CO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astype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int16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s-CO" sz="1600" dirty="0">
                <a:solidFill>
                  <a:srgbClr val="008000"/>
                </a:solidFill>
                <a:highlight>
                  <a:srgbClr val="FFFFFF"/>
                </a:highlight>
              </a:rPr>
              <a:t># Conversión de flotante a entero, uso de bits a tener en cuenta en </a:t>
            </a:r>
            <a:r>
              <a:rPr lang="es-CO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PyAudio</a:t>
            </a:r>
            <a:endParaRPr lang="es-CO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s-CO" sz="16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s-CO" sz="1600" dirty="0">
                <a:solidFill>
                  <a:srgbClr val="008000"/>
                </a:solidFill>
                <a:highlight>
                  <a:srgbClr val="FFFFFF"/>
                </a:highlight>
              </a:rPr>
              <a:t># Sección de reproducción de Audio</a:t>
            </a:r>
            <a:endParaRPr lang="es-CO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600" dirty="0">
                <a:solidFill>
                  <a:srgbClr val="008000"/>
                </a:solidFill>
                <a:highlight>
                  <a:srgbClr val="FFFFFF"/>
                </a:highlight>
              </a:rPr>
              <a:t># =============================================================================</a:t>
            </a:r>
            <a:endParaRPr lang="es-CO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PyAudio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CO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pyaudio</a:t>
            </a:r>
            <a:r>
              <a:rPr lang="es-CO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CO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PyAudio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	</a:t>
            </a:r>
            <a:r>
              <a:rPr lang="es-CO" sz="1600" dirty="0">
                <a:solidFill>
                  <a:srgbClr val="008000"/>
                </a:solidFill>
                <a:highlight>
                  <a:srgbClr val="FFFFFF"/>
                </a:highlight>
              </a:rPr>
              <a:t># Definición del objeto para la salida de audio</a:t>
            </a:r>
            <a:endParaRPr lang="es-CO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p 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CO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PyAudio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  	</a:t>
            </a:r>
            <a:r>
              <a:rPr lang="es-CO" sz="1600" dirty="0">
                <a:solidFill>
                  <a:srgbClr val="008000"/>
                </a:solidFill>
                <a:highlight>
                  <a:srgbClr val="FFFFFF"/>
                </a:highlight>
              </a:rPr>
              <a:t># Configuración del puerto de salida </a:t>
            </a:r>
            <a:endParaRPr lang="es-CO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stream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CO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</a:t>
            </a:r>
            <a:r>
              <a:rPr lang="es-CO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CO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open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CO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format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CO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</a:t>
            </a:r>
            <a:r>
              <a:rPr lang="es-CO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CO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get_format_from_width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CO" sz="16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s-CO" sz="1600" dirty="0">
                <a:solidFill>
                  <a:srgbClr val="008000"/>
                </a:solidFill>
                <a:highlight>
                  <a:srgbClr val="FFFFFF"/>
                </a:highlight>
              </a:rPr>
              <a:t># Resolución (1):1Byte=8bits; (2):2bytes=16bits… </a:t>
            </a:r>
            <a:endParaRPr lang="es-CO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</a:t>
            </a:r>
            <a:r>
              <a:rPr lang="es-CO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channels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CO" sz="16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	</a:t>
            </a:r>
            <a:r>
              <a:rPr lang="es-CO" sz="1600" dirty="0">
                <a:solidFill>
                  <a:srgbClr val="008000"/>
                </a:solidFill>
                <a:highlight>
                  <a:srgbClr val="FFFFFF"/>
                </a:highlight>
              </a:rPr>
              <a:t># Número de canales</a:t>
            </a:r>
            <a:endParaRPr lang="es-CO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</a:t>
            </a:r>
            <a:r>
              <a:rPr lang="es-CO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rate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CO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frameRate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	</a:t>
            </a:r>
            <a:r>
              <a:rPr lang="es-CO" sz="1600" dirty="0">
                <a:solidFill>
                  <a:srgbClr val="008000"/>
                </a:solidFill>
                <a:highlight>
                  <a:srgbClr val="FFFFFF"/>
                </a:highlight>
              </a:rPr>
              <a:t># Muestras por segundo</a:t>
            </a:r>
            <a:endParaRPr lang="es-CO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output 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CO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	</a:t>
            </a:r>
            <a:r>
              <a:rPr lang="es-CO" sz="1600" dirty="0">
                <a:solidFill>
                  <a:srgbClr val="008000"/>
                </a:solidFill>
                <a:highlight>
                  <a:srgbClr val="FFFFFF"/>
                </a:highlight>
              </a:rPr>
              <a:t># Activar altavoz</a:t>
            </a:r>
            <a:endParaRPr lang="es-CO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stream</a:t>
            </a:r>
            <a:r>
              <a:rPr lang="es-CO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CO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write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c1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		</a:t>
            </a:r>
            <a:r>
              <a:rPr lang="es-CO" sz="1600" dirty="0">
                <a:solidFill>
                  <a:srgbClr val="008000"/>
                </a:solidFill>
                <a:highlight>
                  <a:srgbClr val="FFFFFF"/>
                </a:highlight>
              </a:rPr>
              <a:t># Escribir los datos en el puerto de audio</a:t>
            </a:r>
            <a:endParaRPr lang="es-CO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stream</a:t>
            </a:r>
            <a:r>
              <a:rPr lang="es-CO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CO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stop_stream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   	</a:t>
            </a:r>
            <a:r>
              <a:rPr lang="es-CO" sz="1600" dirty="0">
                <a:solidFill>
                  <a:srgbClr val="008000"/>
                </a:solidFill>
                <a:highlight>
                  <a:srgbClr val="FFFFFF"/>
                </a:highlight>
              </a:rPr>
              <a:t># Terminar la escritura</a:t>
            </a:r>
            <a:endParaRPr lang="es-CO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stream</a:t>
            </a:r>
            <a:r>
              <a:rPr lang="es-CO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CO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close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  		</a:t>
            </a:r>
            <a:r>
              <a:rPr lang="es-CO" sz="1600" dirty="0">
                <a:solidFill>
                  <a:srgbClr val="008000"/>
                </a:solidFill>
                <a:highlight>
                  <a:srgbClr val="FFFFFF"/>
                </a:highlight>
              </a:rPr>
              <a:t># y</a:t>
            </a:r>
            <a:endParaRPr lang="es-CO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</a:t>
            </a:r>
            <a:r>
              <a:rPr lang="es-CO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CO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terminate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   		</a:t>
            </a:r>
            <a:r>
              <a:rPr lang="es-CO" sz="1600" dirty="0">
                <a:solidFill>
                  <a:srgbClr val="008000"/>
                </a:solidFill>
                <a:highlight>
                  <a:srgbClr val="FFFFFF"/>
                </a:highlight>
              </a:rPr>
              <a:t># Destruir el objeto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148468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5200" b="1" dirty="0">
                <a:solidFill>
                  <a:srgbClr val="002060"/>
                </a:solidFill>
              </a:rPr>
              <a:t>Señales 2D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838200" y="1566700"/>
            <a:ext cx="10515600" cy="763751"/>
          </a:xfrm>
        </p:spPr>
        <p:txBody>
          <a:bodyPr/>
          <a:lstStyle/>
          <a:p>
            <a:pPr marL="0" indent="0">
              <a:buNone/>
            </a:pPr>
            <a:r>
              <a:rPr lang="es-CO" sz="2330" b="1" dirty="0">
                <a:solidFill>
                  <a:srgbClr val="002060"/>
                </a:solidFill>
              </a:rPr>
              <a:t>Transductor</a:t>
            </a:r>
          </a:p>
          <a:p>
            <a:endParaRPr lang="es-CO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62" b="14947"/>
          <a:stretch/>
        </p:blipFill>
        <p:spPr>
          <a:xfrm>
            <a:off x="626959" y="2300288"/>
            <a:ext cx="5910574" cy="329720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8727" y="3410863"/>
            <a:ext cx="4953000" cy="31242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16415" y="1268018"/>
            <a:ext cx="4940306" cy="240387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626959" y="5653434"/>
            <a:ext cx="56124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Tomado de:	https://aprendefotografiadesdecero.files.wordpress.com/2013/08/camera-sensor.jpg </a:t>
            </a:r>
          </a:p>
          <a:p>
            <a:r>
              <a:rPr lang="es-CO" sz="1000" dirty="0"/>
              <a:t>		http://quecamarareflex.com/como-funciona-el-sensor-de-una-camara-digital</a:t>
            </a:r>
          </a:p>
          <a:p>
            <a:r>
              <a:rPr lang="es-CO" sz="1000" dirty="0"/>
              <a:t>		https://www.elvisualista.com/2016/05/05/que-es-un-mapa-de-bits-1/</a:t>
            </a:r>
          </a:p>
        </p:txBody>
      </p:sp>
    </p:spTree>
    <p:extLst>
      <p:ext uri="{BB962C8B-B14F-4D97-AF65-F5344CB8AC3E}">
        <p14:creationId xmlns:p14="http://schemas.microsoft.com/office/powerpoint/2010/main" val="4068907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5200" b="1" dirty="0">
                <a:solidFill>
                  <a:srgbClr val="002060"/>
                </a:solidFill>
              </a:rPr>
              <a:t>Señales 2D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sz="2330" b="1" dirty="0">
                <a:solidFill>
                  <a:srgbClr val="002060"/>
                </a:solidFill>
              </a:rPr>
              <a:t>Cuantificación (1 bit, 8 bits, 16 bits)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325" y="2682875"/>
            <a:ext cx="3175000" cy="30226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1" t="1081" r="568" b="1262"/>
          <a:stretch/>
        </p:blipFill>
        <p:spPr>
          <a:xfrm>
            <a:off x="1104900" y="2262526"/>
            <a:ext cx="4979705" cy="3998518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81956" y="6264411"/>
            <a:ext cx="7471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Tomado de: http://www.juntadeandalucia.es/averroes/centros-tic/14005663/helvia/aula/archivos/repositorio/0/230/html/gimp/gimp.htm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7299325" y="5788478"/>
            <a:ext cx="3228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Tomado de: https://www.prisma2.com/photo-col-can.php</a:t>
            </a:r>
          </a:p>
        </p:txBody>
      </p:sp>
    </p:spTree>
    <p:extLst>
      <p:ext uri="{BB962C8B-B14F-4D97-AF65-F5344CB8AC3E}">
        <p14:creationId xmlns:p14="http://schemas.microsoft.com/office/powerpoint/2010/main" val="2020199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5200" b="1" dirty="0">
                <a:solidFill>
                  <a:srgbClr val="002060"/>
                </a:solidFill>
              </a:rPr>
              <a:t>Señales 2D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sz="2330" b="1" dirty="0">
                <a:solidFill>
                  <a:srgbClr val="002060"/>
                </a:solidFill>
              </a:rPr>
              <a:t>Muestreo (tamaño imagen)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312" y="2362200"/>
            <a:ext cx="8231573" cy="356235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119312" y="5801439"/>
            <a:ext cx="6676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Tomado de: www.popartplay.com/impresio-digital-conceptos-claves/impresion-digital-conceptos-graficos/resolucion-grafica</a:t>
            </a:r>
          </a:p>
        </p:txBody>
      </p:sp>
    </p:spTree>
    <p:extLst>
      <p:ext uri="{BB962C8B-B14F-4D97-AF65-F5344CB8AC3E}">
        <p14:creationId xmlns:p14="http://schemas.microsoft.com/office/powerpoint/2010/main" val="793838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5200" b="1" dirty="0">
                <a:solidFill>
                  <a:srgbClr val="002060"/>
                </a:solidFill>
              </a:rPr>
              <a:t>Señales 2D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sz="2800" b="1" dirty="0">
                <a:solidFill>
                  <a:srgbClr val="002060"/>
                </a:solidFill>
              </a:rPr>
              <a:t>Objetivo</a:t>
            </a:r>
            <a:r>
              <a:rPr lang="es-CO" dirty="0"/>
              <a:t>: Visualizar la composición digital de una imagen</a:t>
            </a:r>
          </a:p>
          <a:p>
            <a:pPr lvl="1"/>
            <a:r>
              <a:rPr lang="es-CO" dirty="0"/>
              <a:t>Actividad 1: Implementar el siguiente código:</a:t>
            </a:r>
          </a:p>
          <a:p>
            <a:pPr lvl="1"/>
            <a:endParaRPr lang="es-CO" dirty="0"/>
          </a:p>
          <a:p>
            <a:pPr lvl="1"/>
            <a:endParaRPr lang="es-CO" dirty="0"/>
          </a:p>
          <a:p>
            <a:pPr lvl="1"/>
            <a:endParaRPr lang="es-CO" dirty="0"/>
          </a:p>
          <a:p>
            <a:pPr lvl="1"/>
            <a:endParaRPr lang="es-CO" dirty="0"/>
          </a:p>
          <a:p>
            <a:pPr lvl="1"/>
            <a:r>
              <a:rPr lang="es-CO" dirty="0"/>
              <a:t>Actividad 2: Copiar la información en la variable </a:t>
            </a:r>
            <a:r>
              <a:rPr lang="es-CO" b="1" dirty="0" err="1"/>
              <a:t>img</a:t>
            </a:r>
            <a:r>
              <a:rPr lang="es-CO" dirty="0"/>
              <a:t> (Explorador de variables) en un archivo de Microsoft Excel para su visualización.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490134" y="262466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b="1" dirty="0" err="1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s-CO" dirty="0">
                <a:solidFill>
                  <a:srgbClr val="000000"/>
                </a:solidFill>
                <a:highlight>
                  <a:srgbClr val="FFFFFF"/>
                </a:highlight>
              </a:rPr>
              <a:t> cv2</a:t>
            </a:r>
          </a:p>
          <a:p>
            <a:endParaRPr lang="es-CO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 Load an color image in grayscale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dirty="0" err="1">
                <a:solidFill>
                  <a:srgbClr val="000000"/>
                </a:solidFill>
                <a:highlight>
                  <a:srgbClr val="FFFFFF"/>
                </a:highlight>
              </a:rPr>
              <a:t>img</a:t>
            </a:r>
            <a:r>
              <a:rPr lang="es-C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CO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CO" dirty="0">
                <a:solidFill>
                  <a:srgbClr val="000000"/>
                </a:solidFill>
                <a:highlight>
                  <a:srgbClr val="FFFFFF"/>
                </a:highlight>
              </a:rPr>
              <a:t> cv2</a:t>
            </a:r>
            <a:r>
              <a:rPr lang="es-CO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CO" dirty="0">
                <a:solidFill>
                  <a:srgbClr val="000000"/>
                </a:solidFill>
                <a:highlight>
                  <a:srgbClr val="FFFFFF"/>
                </a:highlight>
              </a:rPr>
              <a:t>imread</a:t>
            </a:r>
            <a:r>
              <a:rPr lang="es-CO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CO" dirty="0">
                <a:solidFill>
                  <a:srgbClr val="808080"/>
                </a:solidFill>
                <a:highlight>
                  <a:srgbClr val="FFFFFF"/>
                </a:highlight>
              </a:rPr>
              <a:t>'lena.jpg'</a:t>
            </a:r>
            <a:r>
              <a:rPr lang="es-CO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CO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s-CO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70149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5200" b="1" dirty="0" smtClean="0">
                <a:solidFill>
                  <a:srgbClr val="002060"/>
                </a:solidFill>
              </a:rPr>
              <a:t>Retos</a:t>
            </a:r>
            <a:endParaRPr lang="es-CO" sz="5200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Utilizar ciclos FOR, para leer la imagen (flas, columnas) y guardar los valores en una imagen transpuesta (columnas, filas)</a:t>
            </a:r>
          </a:p>
          <a:p>
            <a:r>
              <a:rPr lang="es-CO" dirty="0" smtClean="0"/>
              <a:t>Cambiar los colores azul y verde de la imagen.</a:t>
            </a:r>
          </a:p>
          <a:p>
            <a:r>
              <a:rPr lang="es-CO" dirty="0" smtClean="0"/>
              <a:t>Cambiar los colores rojo y verde de la imagen.</a:t>
            </a:r>
          </a:p>
          <a:p>
            <a:r>
              <a:rPr lang="es-CO" dirty="0" smtClean="0"/>
              <a:t>Invertir la intensidad de los colores (si es 255 -&gt; 0, si es 0-&gt;255)</a:t>
            </a:r>
            <a:endParaRPr lang="es-CO" dirty="0"/>
          </a:p>
          <a:p>
            <a:r>
              <a:rPr lang="es-CO" dirty="0" smtClean="0"/>
              <a:t>Hacer </a:t>
            </a:r>
            <a:r>
              <a:rPr lang="es-CO" dirty="0" err="1" smtClean="0"/>
              <a:t>Flip</a:t>
            </a:r>
            <a:r>
              <a:rPr lang="es-CO" dirty="0" smtClean="0"/>
              <a:t> Horizontal (inversión de columnas)</a:t>
            </a:r>
          </a:p>
          <a:p>
            <a:r>
              <a:rPr lang="es-CO" dirty="0" smtClean="0"/>
              <a:t>Hacer </a:t>
            </a:r>
            <a:r>
              <a:rPr lang="es-CO" dirty="0" err="1" smtClean="0"/>
              <a:t>Flip</a:t>
            </a:r>
            <a:r>
              <a:rPr lang="es-CO" dirty="0" smtClean="0"/>
              <a:t> Vertical (inversión de filas)</a:t>
            </a:r>
          </a:p>
          <a:p>
            <a:r>
              <a:rPr lang="es-CO" dirty="0" smtClean="0"/>
              <a:t>Buscar un filtro de </a:t>
            </a:r>
            <a:r>
              <a:rPr lang="es-CO" dirty="0" err="1" smtClean="0"/>
              <a:t>openCV</a:t>
            </a:r>
            <a:r>
              <a:rPr lang="es-CO" dirty="0" smtClean="0"/>
              <a:t> en internet y aplicarlo a </a:t>
            </a:r>
            <a:r>
              <a:rPr lang="es-CO" smtClean="0"/>
              <a:t>la imagen.</a:t>
            </a: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3331497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5200" b="1" dirty="0">
                <a:solidFill>
                  <a:srgbClr val="002060"/>
                </a:solidFill>
              </a:rPr>
              <a:t>Filtros Digitales</a:t>
            </a:r>
          </a:p>
        </p:txBody>
      </p:sp>
    </p:spTree>
    <p:extLst>
      <p:ext uri="{BB962C8B-B14F-4D97-AF65-F5344CB8AC3E}">
        <p14:creationId xmlns:p14="http://schemas.microsoft.com/office/powerpoint/2010/main" val="124160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5200" b="1" dirty="0">
                <a:solidFill>
                  <a:srgbClr val="002060"/>
                </a:solidFill>
              </a:rPr>
              <a:t>Filtros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6050280" cy="4351338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Un </a:t>
            </a:r>
            <a:r>
              <a:rPr lang="es-CO" dirty="0" err="1"/>
              <a:t>ﬁltro</a:t>
            </a:r>
            <a:r>
              <a:rPr lang="es-CO" dirty="0"/>
              <a:t> se puede </a:t>
            </a:r>
            <a:r>
              <a:rPr lang="es-CO" dirty="0" err="1"/>
              <a:t>deﬁnir</a:t>
            </a:r>
            <a:r>
              <a:rPr lang="es-CO" dirty="0"/>
              <a:t> como todo procesado que altera la naturaleza de una señal de una forma o de otra. </a:t>
            </a:r>
          </a:p>
          <a:p>
            <a:pPr marL="0" indent="0">
              <a:buNone/>
            </a:pPr>
            <a:r>
              <a:rPr lang="es-CO" dirty="0"/>
              <a:t>Un </a:t>
            </a:r>
            <a:r>
              <a:rPr lang="es-CO" dirty="0" err="1"/>
              <a:t>ﬁltro</a:t>
            </a:r>
            <a:r>
              <a:rPr lang="es-CO" dirty="0"/>
              <a:t> es un proceso que se aplica en una gran cantidad de contextos. Existen filtros en circuitos electrónicos, en dispositivos ópticos, en el tratamiento de datos, en dispositivos purificadores de aire o agua, etc…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880" y="1690690"/>
            <a:ext cx="2286000" cy="390525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7658100" y="5595940"/>
            <a:ext cx="38938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00" dirty="0"/>
              <a:t>Tomando de: https://imoralesm.wordpress.com/2013/02/24/como-hacer-un-filtro-casero-para-el-agua/</a:t>
            </a:r>
          </a:p>
        </p:txBody>
      </p:sp>
    </p:spTree>
    <p:extLst>
      <p:ext uri="{BB962C8B-B14F-4D97-AF65-F5344CB8AC3E}">
        <p14:creationId xmlns:p14="http://schemas.microsoft.com/office/powerpoint/2010/main" val="544290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5200" b="1" dirty="0">
                <a:solidFill>
                  <a:srgbClr val="002060"/>
                </a:solidFill>
              </a:rPr>
              <a:t>Filtros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 Separación de señales que fueron combinadas desafortunadamente (ruido, interferencias provenientes de otros sistemas) </a:t>
            </a:r>
          </a:p>
          <a:p>
            <a:r>
              <a:rPr lang="es-CO" dirty="0"/>
              <a:t>Recuperación de señales distorsionadas de alguna forma (por ejemplo, al ser trasmitidas) </a:t>
            </a:r>
          </a:p>
          <a:p>
            <a:r>
              <a:rPr lang="es-CO" dirty="0"/>
              <a:t>Corregir deformaciones causadas por un sensor o por las condiciones de captura</a:t>
            </a:r>
          </a:p>
          <a:p>
            <a:r>
              <a:rPr lang="es-CO" dirty="0"/>
              <a:t>Resaltar alguna característica de la señal. </a:t>
            </a:r>
          </a:p>
        </p:txBody>
      </p:sp>
    </p:spTree>
    <p:extLst>
      <p:ext uri="{BB962C8B-B14F-4D97-AF65-F5344CB8AC3E}">
        <p14:creationId xmlns:p14="http://schemas.microsoft.com/office/powerpoint/2010/main" val="3116094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5200" b="1" dirty="0">
                <a:solidFill>
                  <a:srgbClr val="002060"/>
                </a:solidFill>
              </a:rPr>
              <a:t>Filtros Análogos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sz="2330" b="1" dirty="0">
                <a:solidFill>
                  <a:srgbClr val="002060"/>
                </a:solidFill>
              </a:rPr>
              <a:t>En el dominio del tiempo</a:t>
            </a:r>
          </a:p>
          <a:p>
            <a:endParaRPr lang="es-CO" dirty="0"/>
          </a:p>
          <a:p>
            <a:endParaRPr lang="es-CO" sz="4000" dirty="0"/>
          </a:p>
          <a:p>
            <a:pPr marL="0" indent="0">
              <a:buNone/>
            </a:pPr>
            <a:endParaRPr lang="es-CO" sz="233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s-CO" sz="2330" b="1" dirty="0">
                <a:solidFill>
                  <a:srgbClr val="002060"/>
                </a:solidFill>
              </a:rPr>
              <a:t>En el dominio de la frecuencia</a:t>
            </a:r>
          </a:p>
          <a:p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89212" y="4306456"/>
            <a:ext cx="8017290" cy="156534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89212" y="2237082"/>
            <a:ext cx="8017290" cy="1764212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589212" y="5871801"/>
            <a:ext cx="5391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Tomado de: https://www.eumus.edu.uy/eme/ensenanza/electivas/dsp/presentaciones/clase10.pdf</a:t>
            </a:r>
          </a:p>
        </p:txBody>
      </p:sp>
    </p:spTree>
    <p:extLst>
      <p:ext uri="{BB962C8B-B14F-4D97-AF65-F5344CB8AC3E}">
        <p14:creationId xmlns:p14="http://schemas.microsoft.com/office/powerpoint/2010/main" val="308313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5200" b="1" dirty="0">
                <a:solidFill>
                  <a:srgbClr val="002060"/>
                </a:solidFill>
              </a:rPr>
              <a:t>Tipos de Datos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>
          <a:xfrm>
            <a:off x="838200" y="2218732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330" b="1" dirty="0">
                <a:solidFill>
                  <a:srgbClr val="002060"/>
                </a:solidFill>
              </a:rPr>
              <a:t>Estructurados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xfrm>
            <a:off x="6172200" y="2218732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s-CO" sz="2330" b="1" dirty="0">
                <a:solidFill>
                  <a:srgbClr val="002060"/>
                </a:solidFill>
              </a:rPr>
              <a:t>No estructurados</a:t>
            </a:r>
          </a:p>
          <a:p>
            <a:pPr lvl="1" fontAlgn="base"/>
            <a:r>
              <a:rPr lang="es-CO" dirty="0"/>
              <a:t>Archivos PDF.</a:t>
            </a:r>
          </a:p>
          <a:p>
            <a:pPr lvl="1" fontAlgn="base"/>
            <a:r>
              <a:rPr lang="es-CO" dirty="0"/>
              <a:t>Correos electrónicos.</a:t>
            </a:r>
          </a:p>
          <a:p>
            <a:pPr lvl="1" fontAlgn="base"/>
            <a:r>
              <a:rPr lang="es-CO" dirty="0"/>
              <a:t>Imágenes digitales.</a:t>
            </a:r>
          </a:p>
          <a:p>
            <a:pPr lvl="1" fontAlgn="base"/>
            <a:r>
              <a:rPr lang="es-CO" dirty="0"/>
              <a:t>Vídeo.</a:t>
            </a:r>
          </a:p>
          <a:p>
            <a:pPr lvl="1" fontAlgn="base"/>
            <a:r>
              <a:rPr lang="es-CO" dirty="0"/>
              <a:t>Audio.</a:t>
            </a:r>
          </a:p>
          <a:p>
            <a:pPr lvl="1" fontAlgn="base"/>
            <a:r>
              <a:rPr lang="es-CO" dirty="0"/>
              <a:t>Publicaciones en medios sociales.</a:t>
            </a:r>
          </a:p>
          <a:p>
            <a:pPr lvl="1"/>
            <a:endParaRPr lang="es-CO" dirty="0"/>
          </a:p>
          <a:p>
            <a:pPr lvl="1"/>
            <a:endParaRPr lang="es-CO" dirty="0"/>
          </a:p>
          <a:p>
            <a:pPr lvl="1"/>
            <a:endParaRPr lang="es-CO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18972"/>
              </p:ext>
            </p:extLst>
          </p:nvPr>
        </p:nvGraphicFramePr>
        <p:xfrm>
          <a:off x="838200" y="2758440"/>
          <a:ext cx="4561840" cy="299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4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42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03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263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797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6030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493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Edad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Altura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Peso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930"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Paco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1,78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4930"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Juan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1,56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4930"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Andrés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1,64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4930"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Natalia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1,70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856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4930">
                <a:tc>
                  <a:txBody>
                    <a:bodyPr/>
                    <a:lstStyle/>
                    <a:p>
                      <a:r>
                        <a:rPr lang="es-C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Vanessa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1,65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4930">
                <a:tc>
                  <a:txBody>
                    <a:bodyPr/>
                    <a:lstStyle/>
                    <a:p>
                      <a:r>
                        <a:rPr lang="es-CO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Miriam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1,69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4930">
                <a:tc>
                  <a:txBody>
                    <a:bodyPr/>
                    <a:lstStyle/>
                    <a:p>
                      <a:r>
                        <a:rPr lang="es-CO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José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1,85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905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921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5200" b="1" dirty="0">
                <a:solidFill>
                  <a:srgbClr val="002060"/>
                </a:solidFill>
              </a:rPr>
              <a:t>Filtros Análogos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Transformada de Fourier: transforma una señal en el tiempo a una representación en frecuencia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t="5571" r="5755" b="6777"/>
          <a:stretch/>
        </p:blipFill>
        <p:spPr>
          <a:xfrm>
            <a:off x="3289347" y="2701277"/>
            <a:ext cx="5613305" cy="2827852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3289347" y="5529129"/>
            <a:ext cx="3785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Tomado de:  https://es.wikipedia.org/wiki/Transformada_de_Fourier</a:t>
            </a:r>
          </a:p>
        </p:txBody>
      </p:sp>
    </p:spTree>
    <p:extLst>
      <p:ext uri="{BB962C8B-B14F-4D97-AF65-F5344CB8AC3E}">
        <p14:creationId xmlns:p14="http://schemas.microsoft.com/office/powerpoint/2010/main" val="455875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5200" b="1" dirty="0">
                <a:solidFill>
                  <a:srgbClr val="002060"/>
                </a:solidFill>
              </a:rPr>
              <a:t>Tipos de Filtros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92083" y="1324879"/>
            <a:ext cx="5007834" cy="484281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400390" y="6044580"/>
            <a:ext cx="5391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Tomado de: https://www.eumus.edu.uy/eme/ensenanza/electivas/dsp/presentaciones/clase10.pdf</a:t>
            </a:r>
          </a:p>
        </p:txBody>
      </p:sp>
    </p:spTree>
    <p:extLst>
      <p:ext uri="{BB962C8B-B14F-4D97-AF65-F5344CB8AC3E}">
        <p14:creationId xmlns:p14="http://schemas.microsoft.com/office/powerpoint/2010/main" val="3374120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5200" b="1" dirty="0">
                <a:solidFill>
                  <a:srgbClr val="002060"/>
                </a:solidFill>
              </a:rPr>
              <a:t>Regiones de un filtro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02997" y="2133600"/>
            <a:ext cx="5230190" cy="3777622"/>
          </a:xfrm>
        </p:spPr>
        <p:txBody>
          <a:bodyPr>
            <a:normAutofit fontScale="92500"/>
          </a:bodyPr>
          <a:lstStyle/>
          <a:p>
            <a:r>
              <a:rPr lang="es-CO" dirty="0"/>
              <a:t>Banda pasante: Rango de frecuencias que el filtro permite pasar sin alterar. </a:t>
            </a:r>
          </a:p>
          <a:p>
            <a:r>
              <a:rPr lang="es-CO" dirty="0"/>
              <a:t>Banda atenuada: Rango de frecuencias que el filtro bloquea. </a:t>
            </a:r>
          </a:p>
          <a:p>
            <a:r>
              <a:rPr lang="es-CO" dirty="0"/>
              <a:t>Banda de transición: Región entre la banda pasante y la banda atenuada. </a:t>
            </a:r>
          </a:p>
          <a:p>
            <a:r>
              <a:rPr lang="es-CO" dirty="0"/>
              <a:t>Frecuencia de corte: Frecuencia entre la banda pasante y la banda de transición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31097" y="2133600"/>
            <a:ext cx="3787300" cy="273374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228339" y="4667287"/>
            <a:ext cx="3490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Tomado de: 	https://www.eumus.edu.uy/eme/ensenanza/</a:t>
            </a:r>
          </a:p>
          <a:p>
            <a:r>
              <a:rPr lang="es-CO" sz="1000" dirty="0"/>
              <a:t>		electivas/</a:t>
            </a:r>
            <a:r>
              <a:rPr lang="es-CO" sz="1000" dirty="0" err="1"/>
              <a:t>dsp</a:t>
            </a:r>
            <a:r>
              <a:rPr lang="es-CO" sz="1000" dirty="0"/>
              <a:t>/presentaciones/clase10.pdf</a:t>
            </a:r>
          </a:p>
        </p:txBody>
      </p:sp>
    </p:spTree>
    <p:extLst>
      <p:ext uri="{BB962C8B-B14F-4D97-AF65-F5344CB8AC3E}">
        <p14:creationId xmlns:p14="http://schemas.microsoft.com/office/powerpoint/2010/main" val="333331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5200" b="1" dirty="0">
                <a:solidFill>
                  <a:srgbClr val="002060"/>
                </a:solidFill>
              </a:rPr>
              <a:t>Parámetros de un filtro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sz="2800" b="1" dirty="0">
                <a:solidFill>
                  <a:srgbClr val="002060"/>
                </a:solidFill>
              </a:rPr>
              <a:t>Roll-off</a:t>
            </a:r>
            <a:r>
              <a:rPr lang="es-CO" b="1" dirty="0"/>
              <a:t>: </a:t>
            </a:r>
            <a:r>
              <a:rPr lang="es-CO" dirty="0"/>
              <a:t>es el ancho de la banda de transición. Un filtro de roll-off rápido significa que la banda de transición es angosta. Para separar componentes de frecuencia cercanos, el roll-off debe ser rápido.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62475" y="3050849"/>
            <a:ext cx="6667050" cy="292101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400390" y="5857260"/>
            <a:ext cx="5391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Tomado de: https://www.eumus.edu.uy/eme/ensenanza/electivas/dsp/presentaciones/clase10.pdf</a:t>
            </a:r>
          </a:p>
        </p:txBody>
      </p:sp>
    </p:spTree>
    <p:extLst>
      <p:ext uri="{BB962C8B-B14F-4D97-AF65-F5344CB8AC3E}">
        <p14:creationId xmlns:p14="http://schemas.microsoft.com/office/powerpoint/2010/main" val="3097676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5200" b="1" dirty="0">
                <a:solidFill>
                  <a:srgbClr val="002060"/>
                </a:solidFill>
              </a:rPr>
              <a:t>Parámetros de un filtro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839789" y="1390601"/>
            <a:ext cx="5157787" cy="823912"/>
          </a:xfrm>
        </p:spPr>
        <p:txBody>
          <a:bodyPr>
            <a:normAutofit/>
          </a:bodyPr>
          <a:lstStyle/>
          <a:p>
            <a:r>
              <a:rPr lang="es-CO" dirty="0">
                <a:solidFill>
                  <a:srgbClr val="002060"/>
                </a:solidFill>
              </a:rPr>
              <a:t>Sobre Pico o </a:t>
            </a:r>
            <a:r>
              <a:rPr lang="es-CO" dirty="0" err="1">
                <a:solidFill>
                  <a:srgbClr val="002060"/>
                </a:solidFill>
              </a:rPr>
              <a:t>Ripple</a:t>
            </a:r>
            <a:r>
              <a:rPr lang="es-CO" dirty="0">
                <a:solidFill>
                  <a:srgbClr val="002060"/>
                </a:solidFill>
              </a:rPr>
              <a:t> en la banda pasante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>
          <a:xfrm>
            <a:off x="839789" y="2214513"/>
            <a:ext cx="5157787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000" dirty="0"/>
              <a:t>oscilaciones en la banda pasante de la respuesta en magnitud. Para no alterar la magnitud de los componentes espectrales de la banda pasante, el filtro no debe tener sobre pico. 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1" y="1390601"/>
            <a:ext cx="5183188" cy="823912"/>
          </a:xfrm>
        </p:spPr>
        <p:txBody>
          <a:bodyPr>
            <a:normAutofit/>
          </a:bodyPr>
          <a:lstStyle/>
          <a:p>
            <a:r>
              <a:rPr lang="es-CO" dirty="0">
                <a:solidFill>
                  <a:srgbClr val="002060"/>
                </a:solidFill>
              </a:rPr>
              <a:t>Atenuación en la banda atenuada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1" y="2214513"/>
            <a:ext cx="5183188" cy="3684588"/>
          </a:xfrm>
        </p:spPr>
        <p:txBody>
          <a:bodyPr/>
          <a:lstStyle/>
          <a:p>
            <a:pPr marL="0" indent="0">
              <a:buNone/>
            </a:pPr>
            <a:r>
              <a:rPr lang="es-CO" sz="2000" dirty="0"/>
              <a:t>Es deseable buena atenuación en la banda atenuada para eliminar los componentes espectrales en esa región.</a:t>
            </a:r>
          </a:p>
          <a:p>
            <a:endParaRPr lang="es-CO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3575188"/>
            <a:ext cx="5069540" cy="232391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25752" y="3575187"/>
            <a:ext cx="5269976" cy="2323913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3401978" y="5899100"/>
            <a:ext cx="5391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Tomado de: https://www.eumus.edu.uy/eme/ensenanza/electivas/dsp/presentaciones/clase10.pdf</a:t>
            </a:r>
          </a:p>
        </p:txBody>
      </p:sp>
    </p:spTree>
    <p:extLst>
      <p:ext uri="{BB962C8B-B14F-4D97-AF65-F5344CB8AC3E}">
        <p14:creationId xmlns:p14="http://schemas.microsoft.com/office/powerpoint/2010/main" val="889349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5200" b="1" dirty="0">
                <a:solidFill>
                  <a:srgbClr val="002060"/>
                </a:solidFill>
              </a:rPr>
              <a:t>Filtros Digitales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Un filtro digital, es un filtro que opera sobre señales digitales. Es una operación matemática que toma una secuencia de números (la señal de entrada) y la modifica produciendo otra secuencia de números (la señal de salida) con el objetivo de resaltar o atenuar ciertas características. </a:t>
            </a:r>
          </a:p>
          <a:p>
            <a:r>
              <a:rPr lang="es-CO" dirty="0"/>
              <a:t>Puede existir como una fórmula en un papel, un </a:t>
            </a:r>
            <a:r>
              <a:rPr lang="es-CO" dirty="0" err="1"/>
              <a:t>loop</a:t>
            </a:r>
            <a:r>
              <a:rPr lang="es-CO" dirty="0"/>
              <a:t> en un programa de computadora, como un circuito integrado en un chip.</a:t>
            </a:r>
          </a:p>
        </p:txBody>
      </p:sp>
    </p:spTree>
    <p:extLst>
      <p:ext uri="{BB962C8B-B14F-4D97-AF65-F5344CB8AC3E}">
        <p14:creationId xmlns:p14="http://schemas.microsoft.com/office/powerpoint/2010/main" val="177711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5200" b="1" dirty="0" err="1">
                <a:solidFill>
                  <a:srgbClr val="002060"/>
                </a:solidFill>
              </a:rPr>
              <a:t>Fitros</a:t>
            </a:r>
            <a:r>
              <a:rPr lang="es-CO" sz="5200" b="1" dirty="0">
                <a:solidFill>
                  <a:srgbClr val="002060"/>
                </a:solidFill>
              </a:rPr>
              <a:t> digitales-Caracterización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83329" y="1338716"/>
            <a:ext cx="6025342" cy="473962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400390" y="6015050"/>
            <a:ext cx="5391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Tomado de: https://www.eumus.edu.uy/eme/ensenanza/electivas/dsp/presentaciones/clase10.pdf</a:t>
            </a:r>
          </a:p>
        </p:txBody>
      </p:sp>
    </p:spTree>
    <p:extLst>
      <p:ext uri="{BB962C8B-B14F-4D97-AF65-F5344CB8AC3E}">
        <p14:creationId xmlns:p14="http://schemas.microsoft.com/office/powerpoint/2010/main" val="2709811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5200" b="1" dirty="0">
                <a:solidFill>
                  <a:srgbClr val="002060"/>
                </a:solidFill>
              </a:rPr>
              <a:t>Filtros FIR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O" dirty="0"/>
              <a:t>Una muestra de la salida, en un filtro FIR, se puede </a:t>
            </a:r>
            <a:r>
              <a:rPr lang="es-CO" dirty="0" err="1"/>
              <a:t>deﬁnir</a:t>
            </a:r>
            <a:r>
              <a:rPr lang="es-CO" dirty="0"/>
              <a:t> como una combinación linear de muestras de la entrada presentes y pasadas. </a:t>
            </a:r>
          </a:p>
          <a:p>
            <a:r>
              <a:rPr lang="es-CO" dirty="0"/>
              <a:t>Tras un tiempo sin recibir estímulos en la entrada. Su salida será nula.</a:t>
            </a: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07947" y="1690690"/>
            <a:ext cx="4745853" cy="341733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07947" y="5207796"/>
            <a:ext cx="4772565" cy="573879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6285263" y="5781675"/>
            <a:ext cx="5391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Tomado de: https://www.eumus.edu.uy/eme/ensenanza/electivas/dsp/presentaciones/clase10.pdf</a:t>
            </a:r>
          </a:p>
        </p:txBody>
      </p:sp>
    </p:spTree>
    <p:extLst>
      <p:ext uri="{BB962C8B-B14F-4D97-AF65-F5344CB8AC3E}">
        <p14:creationId xmlns:p14="http://schemas.microsoft.com/office/powerpoint/2010/main" val="730609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5200" b="1" dirty="0">
                <a:solidFill>
                  <a:srgbClr val="002060"/>
                </a:solidFill>
              </a:rPr>
              <a:t>Filtros IIR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1"/>
          </p:nvPr>
        </p:nvPicPr>
        <p:blipFill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78163" y="2016093"/>
            <a:ext cx="4810889" cy="1946223"/>
          </a:xfrm>
          <a:prstGeom prst="rect">
            <a:avLst/>
          </a:prstGeom>
        </p:spPr>
      </p:pic>
      <p:sp>
        <p:nvSpPr>
          <p:cNvPr id="9" name="Marcador de contenido 8"/>
          <p:cNvSpPr>
            <a:spLocks noGrp="1"/>
          </p:cNvSpPr>
          <p:nvPr>
            <p:ph sz="half" idx="2"/>
          </p:nvPr>
        </p:nvSpPr>
        <p:spPr>
          <a:xfrm>
            <a:off x="1421349" y="1984311"/>
            <a:ext cx="4313864" cy="3777622"/>
          </a:xfrm>
        </p:spPr>
        <p:txBody>
          <a:bodyPr>
            <a:normAutofit fontScale="92500"/>
          </a:bodyPr>
          <a:lstStyle/>
          <a:p>
            <a:r>
              <a:rPr lang="es-CO" dirty="0"/>
              <a:t>El filtro tiene realimentación entre la entrada y la salida. </a:t>
            </a:r>
          </a:p>
          <a:p>
            <a:r>
              <a:rPr lang="es-CO" dirty="0"/>
              <a:t>En general, la respuesta al impulso de un filtro recursivo es una combinación de exponenciales y sinusoides decrecientes.</a:t>
            </a:r>
          </a:p>
          <a:p>
            <a:r>
              <a:rPr lang="es-CO" dirty="0"/>
              <a:t>Analíticamente, Tras recibir un estimulo, la salida de este filtro nunca será nulo</a:t>
            </a:r>
          </a:p>
          <a:p>
            <a:endParaRPr lang="es-CO" dirty="0"/>
          </a:p>
          <a:p>
            <a:endParaRPr lang="es-CO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20142" y="4143208"/>
            <a:ext cx="4313237" cy="685694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6081150" y="4763573"/>
            <a:ext cx="5391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Tomado de: https://www.eumus.edu.uy/eme/ensenanza/electivas/dsp/presentaciones/clase10.pdf</a:t>
            </a:r>
          </a:p>
        </p:txBody>
      </p:sp>
    </p:spTree>
    <p:extLst>
      <p:ext uri="{BB962C8B-B14F-4D97-AF65-F5344CB8AC3E}">
        <p14:creationId xmlns:p14="http://schemas.microsoft.com/office/powerpoint/2010/main" val="2992494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5200" b="1" dirty="0">
                <a:solidFill>
                  <a:srgbClr val="002060"/>
                </a:solidFill>
              </a:rPr>
              <a:t>Filtros - Estabilidad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935" y="2278616"/>
            <a:ext cx="4428116" cy="254317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584960" y="1690690"/>
            <a:ext cx="2415148" cy="415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87855">
              <a:lnSpc>
                <a:spcPct val="90000"/>
              </a:lnSpc>
              <a:spcBef>
                <a:spcPts val="971"/>
              </a:spcBef>
            </a:pPr>
            <a:r>
              <a:rPr lang="es-CO" sz="2330" b="1" dirty="0">
                <a:solidFill>
                  <a:srgbClr val="002060"/>
                </a:solidFill>
              </a:rPr>
              <a:t>Respuesta Estable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7201650" y="1690690"/>
            <a:ext cx="2660408" cy="415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87855">
              <a:lnSpc>
                <a:spcPct val="90000"/>
              </a:lnSpc>
              <a:spcBef>
                <a:spcPts val="971"/>
              </a:spcBef>
            </a:pPr>
            <a:r>
              <a:rPr lang="es-CO" sz="2330" b="1" dirty="0">
                <a:solidFill>
                  <a:srgbClr val="002060"/>
                </a:solidFill>
              </a:rPr>
              <a:t>Respuesta Inestable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241989" y="5041345"/>
            <a:ext cx="478849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00" dirty="0"/>
              <a:t>Tomado de: http://ciecfie.epn.edu.ec/</a:t>
            </a:r>
            <a:r>
              <a:rPr lang="es-CO" sz="1000" dirty="0" err="1"/>
              <a:t>wss</a:t>
            </a:r>
            <a:r>
              <a:rPr lang="es-CO" sz="1000" dirty="0"/>
              <a:t>/</a:t>
            </a:r>
            <a:r>
              <a:rPr lang="es-CO" sz="1000" dirty="0" err="1"/>
              <a:t>virtualdirectories</a:t>
            </a:r>
            <a:r>
              <a:rPr lang="es-CO" sz="1000" dirty="0"/>
              <a:t>/80/</a:t>
            </a:r>
            <a:r>
              <a:rPr lang="es-CO" sz="1000" dirty="0" err="1"/>
              <a:t>CControlC</a:t>
            </a:r>
            <a:r>
              <a:rPr lang="es-CO" sz="1000" dirty="0"/>
              <a:t>/materias/</a:t>
            </a:r>
            <a:r>
              <a:rPr lang="es-CO" sz="1000" dirty="0" err="1"/>
              <a:t>automatico</a:t>
            </a:r>
            <a:r>
              <a:rPr lang="es-CO" sz="1000" dirty="0"/>
              <a:t>/Descargas/Análisis/Lecturas/</a:t>
            </a:r>
            <a:r>
              <a:rPr lang="es-CO" sz="1000" dirty="0" err="1"/>
              <a:t>Lecturas_PDF</a:t>
            </a:r>
            <a:r>
              <a:rPr lang="es-CO" sz="1000" dirty="0"/>
              <a:t>/LECTURA_ANALISIS.pdf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1650" y="2479120"/>
            <a:ext cx="3371850" cy="2562225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6377640" y="5183444"/>
            <a:ext cx="537282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00" dirty="0"/>
              <a:t>Tomado de: https://www.monografias.com/trabajos46/sistemas-lineales/sistemas-lineales2.shtml</a:t>
            </a:r>
          </a:p>
        </p:txBody>
      </p:sp>
    </p:spTree>
    <p:extLst>
      <p:ext uri="{BB962C8B-B14F-4D97-AF65-F5344CB8AC3E}">
        <p14:creationId xmlns:p14="http://schemas.microsoft.com/office/powerpoint/2010/main" val="417553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5200" b="1" dirty="0">
                <a:solidFill>
                  <a:srgbClr val="002060"/>
                </a:solidFill>
              </a:rPr>
              <a:t>Datos no estructurados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>
              <a:spcBef>
                <a:spcPts val="971"/>
              </a:spcBef>
            </a:pPr>
            <a:r>
              <a:rPr lang="es-CO" sz="2000" dirty="0">
                <a:solidFill>
                  <a:srgbClr val="002060"/>
                </a:solidFill>
              </a:rPr>
              <a:t>Fenómenos físicos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43927" lvl="1" indent="0">
              <a:buNone/>
            </a:pPr>
            <a:r>
              <a:rPr lang="es-CO" dirty="0"/>
              <a:t>Transformación de variables físicas a señales eléctricas y almacenadas digitalmente</a:t>
            </a:r>
          </a:p>
          <a:p>
            <a:pPr lvl="1"/>
            <a:endParaRPr lang="es-CO" dirty="0"/>
          </a:p>
          <a:p>
            <a:pPr lvl="1"/>
            <a:endParaRPr lang="es-CO" dirty="0"/>
          </a:p>
          <a:p>
            <a:pPr marL="443927" lvl="1" indent="0">
              <a:buNone/>
            </a:pPr>
            <a:endParaRPr lang="es-CO" dirty="0"/>
          </a:p>
          <a:p>
            <a:pPr marL="457200" lvl="1" indent="0">
              <a:buNone/>
            </a:pP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marL="0" lvl="1">
              <a:spcBef>
                <a:spcPts val="971"/>
              </a:spcBef>
            </a:pPr>
            <a:r>
              <a:rPr lang="es-CO" sz="2000" dirty="0">
                <a:solidFill>
                  <a:srgbClr val="002060"/>
                </a:solidFill>
              </a:rPr>
              <a:t>Producción humana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43927" lvl="1" indent="0">
              <a:buNone/>
            </a:pPr>
            <a:r>
              <a:rPr lang="es-CO" dirty="0"/>
              <a:t>Información almacenada en un sistema sin estructura fija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3418682" y="1493114"/>
            <a:ext cx="49802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>
                <a:solidFill>
                  <a:srgbClr val="002060"/>
                </a:solidFill>
              </a:rPr>
              <a:t>De donde vienen los datos no estructurados?</a:t>
            </a:r>
          </a:p>
          <a:p>
            <a:endParaRPr lang="es-CO" sz="20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768" y="3761990"/>
            <a:ext cx="3657600" cy="227380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702" y="3516652"/>
            <a:ext cx="2250152" cy="2411413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1374768" y="5928065"/>
            <a:ext cx="28793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000" dirty="0"/>
              <a:t>Tomado de: https://es.wikipedia.org/wiki/Medición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6902388" y="5835743"/>
            <a:ext cx="38841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00" dirty="0"/>
              <a:t>Tomado de: https://www.tuexperto.com/2018/01/09/significado-origen-siglas-cc-cco-fw-correo-electronico/</a:t>
            </a:r>
          </a:p>
        </p:txBody>
      </p:sp>
    </p:spTree>
    <p:extLst>
      <p:ext uri="{BB962C8B-B14F-4D97-AF65-F5344CB8AC3E}">
        <p14:creationId xmlns:p14="http://schemas.microsoft.com/office/powerpoint/2010/main" val="12282560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5200" b="1" dirty="0">
                <a:solidFill>
                  <a:srgbClr val="002060"/>
                </a:solidFill>
              </a:rPr>
              <a:t>Ejercicio – Media Móvil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sz="2330" b="1" dirty="0">
                <a:solidFill>
                  <a:srgbClr val="002060"/>
                </a:solidFill>
              </a:rPr>
              <a:t>Señal Original</a:t>
            </a:r>
          </a:p>
          <a:p>
            <a:endParaRPr lang="es-CO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15050" y="1298961"/>
            <a:ext cx="5389561" cy="4604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330" b="1" dirty="0">
                <a:solidFill>
                  <a:srgbClr val="002060"/>
                </a:solidFill>
              </a:rPr>
              <a:t>Resultado de Filtro de Media Móvil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3400" y="2091199"/>
            <a:ext cx="5581650" cy="35242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09505" y="1711147"/>
            <a:ext cx="3662995" cy="4580293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933381" y="5589209"/>
            <a:ext cx="5391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Tomado de: https://www.eumus.edu.uy/eme/ensenanza/electivas/dsp/presentaciones/clase10.pdf</a:t>
            </a:r>
          </a:p>
        </p:txBody>
      </p:sp>
    </p:spTree>
    <p:extLst>
      <p:ext uri="{BB962C8B-B14F-4D97-AF65-F5344CB8AC3E}">
        <p14:creationId xmlns:p14="http://schemas.microsoft.com/office/powerpoint/2010/main" val="32108851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5200" b="1" dirty="0">
                <a:solidFill>
                  <a:srgbClr val="002060"/>
                </a:solidFill>
              </a:rPr>
              <a:t>Ejercicio Implementación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Un filtro de media móvil entrega como salida el promedio de las ultimas M muestras de entrada. Ejemplo con las últimas 5 muestras: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Implementación del filtro de media móvil mediante un Filtro FIR.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95396" y="4756613"/>
            <a:ext cx="3601208" cy="120040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1725" y="2924558"/>
            <a:ext cx="74485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2421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5200" b="1" dirty="0">
                <a:solidFill>
                  <a:srgbClr val="002060"/>
                </a:solidFill>
              </a:rPr>
              <a:t>Ejercicio Implementación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2246312" y="1555335"/>
            <a:ext cx="8915400" cy="4355887"/>
          </a:xfrm>
        </p:spPr>
        <p:txBody>
          <a:bodyPr>
            <a:normAutofit/>
          </a:bodyPr>
          <a:lstStyle/>
          <a:p>
            <a:r>
              <a:rPr lang="es-CO" dirty="0"/>
              <a:t>Implementación mediante un filtro IIR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Y[81] se puede calcular mediante la salida Y[80] así:</a:t>
            </a:r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Para todas las muestras la ecuación de recursión sería:</a:t>
            </a:r>
          </a:p>
          <a:p>
            <a:endParaRPr lang="es-CO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4486" y="1954156"/>
            <a:ext cx="7503371" cy="15289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4486" y="3969852"/>
            <a:ext cx="3616836" cy="86867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6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4486" y="5275423"/>
            <a:ext cx="7291548" cy="122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485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5200" b="1" dirty="0">
                <a:solidFill>
                  <a:srgbClr val="002060"/>
                </a:solidFill>
              </a:rPr>
              <a:t>Ejercicio Implementación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38200" y="1690690"/>
            <a:ext cx="1072995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MMM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CO" sz="1600" dirty="0">
                <a:solidFill>
                  <a:srgbClr val="FF0000"/>
                </a:solidFill>
                <a:highlight>
                  <a:srgbClr val="FFFFFF"/>
                </a:highlight>
              </a:rPr>
              <a:t>7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s-CO" sz="1600" dirty="0">
                <a:solidFill>
                  <a:srgbClr val="008000"/>
                </a:solidFill>
                <a:highlight>
                  <a:srgbClr val="FFFFFF"/>
                </a:highlight>
              </a:rPr>
              <a:t>#Muestras media móvil</a:t>
            </a:r>
            <a:endParaRPr lang="es-CO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s-CO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s-CO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600" dirty="0">
                <a:solidFill>
                  <a:srgbClr val="008000"/>
                </a:solidFill>
                <a:highlight>
                  <a:srgbClr val="FFFFFF"/>
                </a:highlight>
              </a:rPr>
              <a:t>#Filtro FIR Media Móvil</a:t>
            </a:r>
            <a:endParaRPr lang="es-CO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c1MediaMovil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CO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CO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CO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zeros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muestras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)).</a:t>
            </a:r>
            <a:r>
              <a:rPr lang="es-CO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astype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float64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CO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es-CO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CO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range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CO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MMM</a:t>
            </a:r>
            <a:r>
              <a:rPr lang="es-CO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CO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muestras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s-CO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  c1MediaMovil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]=(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c1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nn-NO" sz="1600" dirty="0">
                <a:solidFill>
                  <a:srgbClr val="FF0000"/>
                </a:solidFill>
                <a:highlight>
                  <a:srgbClr val="FFFFFF"/>
                </a:highlight>
              </a:rPr>
              <a:t>6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]/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MMM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c1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nn-NO" sz="1600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]/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MMM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c1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nn-NO" sz="1600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]/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MMM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c1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nn-NO" sz="16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]/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MMM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c1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nn-NO" sz="16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]/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MMM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c1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nn-NO" sz="16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]/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MMM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c1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]/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MMM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nn-NO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c1Filtrado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=(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c1MediaMovil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CO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astype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int16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endParaRPr lang="es-CO" sz="16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endParaRPr lang="es-CO" sz="1600" dirty="0"/>
          </a:p>
        </p:txBody>
      </p:sp>
      <p:sp>
        <p:nvSpPr>
          <p:cNvPr id="6" name="Rectángulo 5"/>
          <p:cNvSpPr/>
          <p:nvPr/>
        </p:nvSpPr>
        <p:spPr>
          <a:xfrm>
            <a:off x="838200" y="4156680"/>
            <a:ext cx="83058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dirty="0">
                <a:solidFill>
                  <a:srgbClr val="008000"/>
                </a:solidFill>
                <a:highlight>
                  <a:srgbClr val="FFFFFF"/>
                </a:highlight>
              </a:rPr>
              <a:t>#Filtro IIR Media Móvil</a:t>
            </a:r>
            <a:endParaRPr lang="es-CO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c1IIR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CO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CO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CO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zeros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muestras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)).</a:t>
            </a:r>
            <a:r>
              <a:rPr lang="es-CO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astype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float64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CO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j </a:t>
            </a:r>
            <a:r>
              <a:rPr lang="es-CO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CO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range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CO" sz="16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MMM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CO" sz="16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s-CO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   c1IIR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CO" sz="16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]+=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c1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]/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MMM</a:t>
            </a:r>
          </a:p>
          <a:p>
            <a:r>
              <a:rPr lang="es-CO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es-CO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CO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range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MMM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s-CO" sz="16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muestras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s-CO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   c1IIR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]=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c1IIR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nn-NO" sz="16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]+(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c1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]/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MMM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c1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MMM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]/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MMM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nn-NO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c1Filtrado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=(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c1IIR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CO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astype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int16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CO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219150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5200" b="1" dirty="0">
                <a:solidFill>
                  <a:srgbClr val="002060"/>
                </a:solidFill>
              </a:rPr>
              <a:t>Filtro en señales 2D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Al igual que en las señales 1D el filtro para señales 2D modifica la señal para: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11895" y="3437981"/>
            <a:ext cx="4358448" cy="22708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0422" y="3437981"/>
            <a:ext cx="4679981" cy="226985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892205" y="2715938"/>
            <a:ext cx="46964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700" dirty="0"/>
              <a:t>Separar señales o eliminar ruido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6372086" y="2715938"/>
            <a:ext cx="463806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700" dirty="0"/>
              <a:t>Corregir condiciones de captura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4100901" y="5794687"/>
            <a:ext cx="39901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Tomado de: http://informatica.uv.es/doctorado/AIRF/ParteAI/tema3.pdf</a:t>
            </a:r>
          </a:p>
        </p:txBody>
      </p:sp>
    </p:spTree>
    <p:extLst>
      <p:ext uri="{BB962C8B-B14F-4D97-AF65-F5344CB8AC3E}">
        <p14:creationId xmlns:p14="http://schemas.microsoft.com/office/powerpoint/2010/main" val="39848059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5200" b="1" dirty="0">
                <a:solidFill>
                  <a:srgbClr val="002060"/>
                </a:solidFill>
              </a:rPr>
              <a:t>Filtro en señales 2D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3483136" y="1955485"/>
            <a:ext cx="522572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700" dirty="0"/>
              <a:t>Resaltar características de una señal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57512" y="2728112"/>
            <a:ext cx="6276975" cy="304800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100901" y="5794687"/>
            <a:ext cx="39901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Tomado de: http://informatica.uv.es/doctorado/AIRF/ParteAI/tema3.pdf</a:t>
            </a:r>
          </a:p>
        </p:txBody>
      </p:sp>
    </p:spTree>
    <p:extLst>
      <p:ext uri="{BB962C8B-B14F-4D97-AF65-F5344CB8AC3E}">
        <p14:creationId xmlns:p14="http://schemas.microsoft.com/office/powerpoint/2010/main" val="1348232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5200" b="1" dirty="0">
                <a:solidFill>
                  <a:srgbClr val="002060"/>
                </a:solidFill>
              </a:rPr>
              <a:t>Filtro en señales 2D - Ejercicio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2655"/>
          </a:xfrm>
        </p:spPr>
        <p:txBody>
          <a:bodyPr/>
          <a:lstStyle/>
          <a:p>
            <a:pPr marL="0" indent="0">
              <a:buNone/>
            </a:pPr>
            <a:r>
              <a:rPr lang="es-CO" sz="2800" b="1" dirty="0">
                <a:solidFill>
                  <a:srgbClr val="002060"/>
                </a:solidFill>
              </a:rPr>
              <a:t>Objetivo: </a:t>
            </a:r>
            <a:r>
              <a:rPr lang="es-CO" dirty="0"/>
              <a:t>Observar el efecto de un filtro digital en una señal 2D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048000" y="2478280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b="1" dirty="0" err="1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s-C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CO" dirty="0" err="1">
                <a:solidFill>
                  <a:srgbClr val="000000"/>
                </a:solidFill>
                <a:highlight>
                  <a:srgbClr val="FFFFFF"/>
                </a:highlight>
              </a:rPr>
              <a:t>numpy</a:t>
            </a:r>
            <a:r>
              <a:rPr lang="es-C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CO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s-C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CO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endParaRPr lang="es-CO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b="1" dirty="0" err="1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s-CO" dirty="0">
                <a:solidFill>
                  <a:srgbClr val="000000"/>
                </a:solidFill>
                <a:highlight>
                  <a:srgbClr val="FFFFFF"/>
                </a:highlight>
              </a:rPr>
              <a:t> cv2</a:t>
            </a:r>
          </a:p>
          <a:p>
            <a:endParaRPr lang="es-CO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 Load an color image in grayscale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dirty="0" err="1">
                <a:solidFill>
                  <a:srgbClr val="000000"/>
                </a:solidFill>
                <a:highlight>
                  <a:srgbClr val="FFFFFF"/>
                </a:highlight>
              </a:rPr>
              <a:t>img</a:t>
            </a:r>
            <a:r>
              <a:rPr lang="es-C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CO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CO" dirty="0">
                <a:solidFill>
                  <a:srgbClr val="000000"/>
                </a:solidFill>
                <a:highlight>
                  <a:srgbClr val="FFFFFF"/>
                </a:highlight>
              </a:rPr>
              <a:t> cv2</a:t>
            </a:r>
            <a:r>
              <a:rPr lang="es-CO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CO" dirty="0">
                <a:solidFill>
                  <a:srgbClr val="000000"/>
                </a:solidFill>
                <a:highlight>
                  <a:srgbClr val="FFFFFF"/>
                </a:highlight>
              </a:rPr>
              <a:t>imread</a:t>
            </a:r>
            <a:r>
              <a:rPr lang="es-CO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CO" dirty="0">
                <a:solidFill>
                  <a:srgbClr val="808080"/>
                </a:solidFill>
                <a:highlight>
                  <a:srgbClr val="FFFFFF"/>
                </a:highlight>
              </a:rPr>
              <a:t>'lena.jpg'</a:t>
            </a:r>
            <a:r>
              <a:rPr lang="es-CO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CO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s-CO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CO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s-CO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dirty="0" err="1">
                <a:solidFill>
                  <a:srgbClr val="000000"/>
                </a:solidFill>
                <a:highlight>
                  <a:srgbClr val="FFFFFF"/>
                </a:highlight>
              </a:rPr>
              <a:t>blur</a:t>
            </a:r>
            <a:r>
              <a:rPr lang="es-C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CO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CO" dirty="0">
                <a:solidFill>
                  <a:srgbClr val="000000"/>
                </a:solidFill>
                <a:highlight>
                  <a:srgbClr val="FFFFFF"/>
                </a:highlight>
              </a:rPr>
              <a:t> cv2</a:t>
            </a:r>
            <a:r>
              <a:rPr lang="es-CO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CO" dirty="0">
                <a:solidFill>
                  <a:srgbClr val="000000"/>
                </a:solidFill>
                <a:highlight>
                  <a:srgbClr val="FFFFFF"/>
                </a:highlight>
              </a:rPr>
              <a:t>blur</a:t>
            </a:r>
            <a:r>
              <a:rPr lang="es-CO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CO" dirty="0" err="1">
                <a:solidFill>
                  <a:srgbClr val="000000"/>
                </a:solidFill>
                <a:highlight>
                  <a:srgbClr val="FFFFFF"/>
                </a:highlight>
              </a:rPr>
              <a:t>img</a:t>
            </a:r>
            <a:r>
              <a:rPr lang="es-CO" b="1" dirty="0">
                <a:solidFill>
                  <a:srgbClr val="000080"/>
                </a:solidFill>
                <a:highlight>
                  <a:srgbClr val="FFFFFF"/>
                </a:highlight>
              </a:rPr>
              <a:t>,(</a:t>
            </a:r>
            <a:r>
              <a:rPr lang="es-CO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es-CO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CO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es-CO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r>
              <a:rPr lang="es-C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CO" dirty="0">
                <a:solidFill>
                  <a:srgbClr val="008000"/>
                </a:solidFill>
                <a:highlight>
                  <a:srgbClr val="FFFFFF"/>
                </a:highlight>
              </a:rPr>
              <a:t># Aplicar filtro de suavizado a la imagen</a:t>
            </a:r>
            <a:endParaRPr lang="es-CO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s-CO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dirty="0">
                <a:solidFill>
                  <a:srgbClr val="000000"/>
                </a:solidFill>
                <a:highlight>
                  <a:srgbClr val="FFFFFF"/>
                </a:highlight>
              </a:rPr>
              <a:t>cv2</a:t>
            </a:r>
            <a:r>
              <a:rPr lang="es-CO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CO" dirty="0">
                <a:solidFill>
                  <a:srgbClr val="000000"/>
                </a:solidFill>
                <a:highlight>
                  <a:srgbClr val="FFFFFF"/>
                </a:highlight>
              </a:rPr>
              <a:t>imshow</a:t>
            </a:r>
            <a:r>
              <a:rPr lang="es-CO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CO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CO" dirty="0" err="1">
                <a:solidFill>
                  <a:srgbClr val="808080"/>
                </a:solidFill>
                <a:highlight>
                  <a:srgbClr val="FFFFFF"/>
                </a:highlight>
              </a:rPr>
              <a:t>image</a:t>
            </a:r>
            <a:r>
              <a:rPr lang="es-CO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CO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CO" dirty="0" err="1">
                <a:solidFill>
                  <a:srgbClr val="000000"/>
                </a:solidFill>
                <a:highlight>
                  <a:srgbClr val="FFFFFF"/>
                </a:highlight>
              </a:rPr>
              <a:t>img</a:t>
            </a:r>
            <a:r>
              <a:rPr lang="es-CO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CO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dirty="0">
                <a:solidFill>
                  <a:srgbClr val="000000"/>
                </a:solidFill>
                <a:highlight>
                  <a:srgbClr val="FFFFFF"/>
                </a:highlight>
              </a:rPr>
              <a:t>cv2</a:t>
            </a:r>
            <a:r>
              <a:rPr lang="es-CO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CO" dirty="0">
                <a:solidFill>
                  <a:srgbClr val="000000"/>
                </a:solidFill>
                <a:highlight>
                  <a:srgbClr val="FFFFFF"/>
                </a:highlight>
              </a:rPr>
              <a:t>imshow</a:t>
            </a:r>
            <a:r>
              <a:rPr lang="es-CO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CO" dirty="0">
                <a:solidFill>
                  <a:srgbClr val="808080"/>
                </a:solidFill>
                <a:highlight>
                  <a:srgbClr val="FFFFFF"/>
                </a:highlight>
              </a:rPr>
              <a:t>'filtrada'</a:t>
            </a:r>
            <a:r>
              <a:rPr lang="es-CO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CO" dirty="0" err="1">
                <a:solidFill>
                  <a:srgbClr val="000000"/>
                </a:solidFill>
                <a:highlight>
                  <a:srgbClr val="FFFFFF"/>
                </a:highlight>
              </a:rPr>
              <a:t>blur</a:t>
            </a:r>
            <a:r>
              <a:rPr lang="es-CO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CO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dirty="0">
                <a:solidFill>
                  <a:srgbClr val="000000"/>
                </a:solidFill>
                <a:highlight>
                  <a:srgbClr val="FFFFFF"/>
                </a:highlight>
              </a:rPr>
              <a:t>cv2</a:t>
            </a:r>
            <a:r>
              <a:rPr lang="es-CO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CO" dirty="0">
                <a:solidFill>
                  <a:srgbClr val="000000"/>
                </a:solidFill>
                <a:highlight>
                  <a:srgbClr val="FFFFFF"/>
                </a:highlight>
              </a:rPr>
              <a:t>waitKey</a:t>
            </a:r>
            <a:r>
              <a:rPr lang="es-CO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CO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s-CO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CO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dirty="0">
                <a:solidFill>
                  <a:srgbClr val="000000"/>
                </a:solidFill>
                <a:highlight>
                  <a:srgbClr val="FFFFFF"/>
                </a:highlight>
              </a:rPr>
              <a:t>cv2</a:t>
            </a:r>
            <a:r>
              <a:rPr lang="es-CO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CO" dirty="0">
                <a:solidFill>
                  <a:srgbClr val="000000"/>
                </a:solidFill>
                <a:highlight>
                  <a:srgbClr val="FFFFFF"/>
                </a:highlight>
              </a:rPr>
              <a:t>destroyAllWindows</a:t>
            </a:r>
            <a:r>
              <a:rPr lang="es-CO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751771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err="1"/>
              <a:t>Convolución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CO" dirty="0"/>
                  <a:t>La </a:t>
                </a:r>
                <a:r>
                  <a:rPr lang="es-CO" dirty="0" err="1"/>
                  <a:t>Convolución</a:t>
                </a:r>
                <a:r>
                  <a:rPr lang="es-CO" dirty="0"/>
                  <a:t> es una herramienta matemática en el dominio del tiempo que nos permite multiplicar los espectros de dos señales en el dominio de la frecuencia.</a:t>
                </a:r>
              </a:p>
              <a:p>
                <a:pPr marL="0" indent="0">
                  <a:buNone/>
                </a:pPr>
                <a:r>
                  <a:rPr lang="es-CO" dirty="0"/>
                  <a:t>Es sumamente útil para conocer la </a:t>
                </a:r>
                <a:r>
                  <a:rPr lang="es-CO" dirty="0" err="1"/>
                  <a:t>resupuesta</a:t>
                </a:r>
                <a:r>
                  <a:rPr lang="es-CO" dirty="0"/>
                  <a:t> de un sistema a cualquier entrada si se conoce su  respuesta al impulso (</a:t>
                </a:r>
                <a14:m>
                  <m:oMath xmlns:m="http://schemas.openxmlformats.org/officeDocument/2006/math">
                    <m:r>
                      <a:rPr lang="es-CO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s-CO" dirty="0"/>
                  <a:t>)</a:t>
                </a:r>
              </a:p>
              <a:p>
                <a:pPr marL="0" indent="0">
                  <a:buNone/>
                </a:pPr>
                <a:endParaRPr lang="es-CO" dirty="0"/>
              </a:p>
              <a:p>
                <a:pPr marL="0" indent="0">
                  <a:buNone/>
                </a:pPr>
                <a:r>
                  <a:rPr lang="es-CO" dirty="0"/>
                  <a:t>Y se define así:	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s-CO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59" t="-2381" r="-104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2220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err="1"/>
              <a:t>Convolución</a:t>
            </a:r>
            <a:r>
              <a:rPr lang="es-CO" dirty="0"/>
              <a:t> en tiempo continuo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92299" y="1611352"/>
            <a:ext cx="9007402" cy="4371053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592299" y="5982405"/>
            <a:ext cx="755170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00" dirty="0"/>
              <a:t>Tomado de: http://www.unet.edu.ve/aula10c/Asenales/Unid01/cuarto05.htm</a:t>
            </a:r>
          </a:p>
        </p:txBody>
      </p:sp>
    </p:spTree>
    <p:extLst>
      <p:ext uri="{BB962C8B-B14F-4D97-AF65-F5344CB8AC3E}">
        <p14:creationId xmlns:p14="http://schemas.microsoft.com/office/powerpoint/2010/main" val="19257083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Marcador de contenido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CO" dirty="0"/>
                  <a:t>Partiendo de </a:t>
                </a:r>
                <a14:m>
                  <m:oMath xmlns:m="http://schemas.openxmlformats.org/officeDocument/2006/math">
                    <m:r>
                      <a:rPr lang="es-CO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CO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CO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s-CO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CO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s-CO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s-C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s-CO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C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s-CO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s-C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r>
                  <a:rPr lang="es-CO" dirty="0"/>
                  <a:t>  se deben hacer los cambios de variable necesarios.</a:t>
                </a:r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8" name="Marcador de contenido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59" t="-98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err="1"/>
              <a:t>Convolución</a:t>
            </a:r>
            <a:r>
              <a:rPr lang="es-CO" dirty="0"/>
              <a:t> en tiempo continuo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20966" y="3360633"/>
            <a:ext cx="2858240" cy="2568501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72784" y="2490788"/>
            <a:ext cx="4191000" cy="3686175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2320149" y="5930742"/>
            <a:ext cx="755170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000" dirty="0"/>
              <a:t>Tomado de: http://www.unet.edu.ve/aula10c/Asenales/Unid01/cuarto05.htm</a:t>
            </a:r>
          </a:p>
        </p:txBody>
      </p:sp>
    </p:spTree>
    <p:extLst>
      <p:ext uri="{BB962C8B-B14F-4D97-AF65-F5344CB8AC3E}">
        <p14:creationId xmlns:p14="http://schemas.microsoft.com/office/powerpoint/2010/main" val="1613216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928167233"/>
              </p:ext>
            </p:extLst>
          </p:nvPr>
        </p:nvGraphicFramePr>
        <p:xfrm>
          <a:off x="145278" y="264920"/>
          <a:ext cx="11699192" cy="6486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5200" b="1" dirty="0">
                <a:solidFill>
                  <a:srgbClr val="002060"/>
                </a:solidFill>
              </a:rPr>
              <a:t>Datos no estructurados</a:t>
            </a:r>
          </a:p>
        </p:txBody>
      </p:sp>
    </p:spTree>
    <p:extLst>
      <p:ext uri="{BB962C8B-B14F-4D97-AF65-F5344CB8AC3E}">
        <p14:creationId xmlns:p14="http://schemas.microsoft.com/office/powerpoint/2010/main" val="434079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err="1"/>
              <a:t>Convolución</a:t>
            </a:r>
            <a:r>
              <a:rPr lang="es-CO" dirty="0"/>
              <a:t> en tiempo continuo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Gráficamente la </a:t>
            </a:r>
            <a:r>
              <a:rPr lang="es-CO" dirty="0" err="1"/>
              <a:t>convolución</a:t>
            </a:r>
            <a:r>
              <a:rPr lang="es-CO" dirty="0"/>
              <a:t> es la suma de las áreas de intersección al cambiar los valores de t.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37102" y="2557487"/>
            <a:ext cx="6723093" cy="3619476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2320149" y="6065677"/>
            <a:ext cx="755170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000" dirty="0"/>
              <a:t>Tomado de: http://www.unet.edu.ve/aula10c/Asenales/Unid01/cuarto05.htm</a:t>
            </a:r>
          </a:p>
        </p:txBody>
      </p:sp>
    </p:spTree>
    <p:extLst>
      <p:ext uri="{BB962C8B-B14F-4D97-AF65-F5344CB8AC3E}">
        <p14:creationId xmlns:p14="http://schemas.microsoft.com/office/powerpoint/2010/main" val="4677782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err="1"/>
              <a:t>Convolución</a:t>
            </a:r>
            <a:r>
              <a:rPr lang="es-CO" dirty="0"/>
              <a:t> en tiempo continuo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81079" y="1825625"/>
            <a:ext cx="6429841" cy="4351338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320148" y="6142779"/>
            <a:ext cx="755170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000" dirty="0"/>
              <a:t>Tomado de: http://www.unet.edu.ve/aula10c/Asenales/Unid01/cuarto05.htm</a:t>
            </a:r>
          </a:p>
        </p:txBody>
      </p:sp>
    </p:spTree>
    <p:extLst>
      <p:ext uri="{BB962C8B-B14F-4D97-AF65-F5344CB8AC3E}">
        <p14:creationId xmlns:p14="http://schemas.microsoft.com/office/powerpoint/2010/main" val="6461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err="1"/>
              <a:t>Convolución</a:t>
            </a:r>
            <a:r>
              <a:rPr lang="es-CO" dirty="0"/>
              <a:t> en tiempo continuo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 La integral de </a:t>
            </a:r>
            <a:r>
              <a:rPr lang="es-CO" dirty="0" err="1"/>
              <a:t>convolución</a:t>
            </a:r>
            <a:r>
              <a:rPr lang="es-CO" dirty="0"/>
              <a:t> se puede utilizar para determinar la respuesta de un sistema en situaciones donde la entrada x(t) y la respuesta impulsiva h(t) son conocidas, gráfica o analíticamente, pero no sus respectivas transformadas de Fourier.</a:t>
            </a:r>
          </a:p>
          <a:p>
            <a:r>
              <a:rPr lang="es-CO" dirty="0"/>
              <a:t>La integral de </a:t>
            </a:r>
            <a:r>
              <a:rPr lang="es-CO" dirty="0" err="1"/>
              <a:t>convolución</a:t>
            </a:r>
            <a:r>
              <a:rPr lang="es-CO" dirty="0"/>
              <a:t> introduce el concepto de “función de ponderación” o “memoria del sistema”. </a:t>
            </a:r>
          </a:p>
          <a:p>
            <a:r>
              <a:rPr lang="es-CO" dirty="0"/>
              <a:t>Como herramienta analítica, la integral de </a:t>
            </a:r>
            <a:r>
              <a:rPr lang="es-CO" dirty="0" err="1"/>
              <a:t>convolución</a:t>
            </a:r>
            <a:r>
              <a:rPr lang="es-CO" dirty="0"/>
              <a:t> proporciona  recursos para una resolución alterna de las Integrales de Fourier.</a:t>
            </a:r>
          </a:p>
        </p:txBody>
      </p:sp>
    </p:spTree>
    <p:extLst>
      <p:ext uri="{BB962C8B-B14F-4D97-AF65-F5344CB8AC3E}">
        <p14:creationId xmlns:p14="http://schemas.microsoft.com/office/powerpoint/2010/main" val="7456324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err="1"/>
              <a:t>Convolución</a:t>
            </a:r>
            <a:r>
              <a:rPr lang="es-CO" dirty="0"/>
              <a:t> de señales digitales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70218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Al igual que con las señales continuas, en señales digitales la </a:t>
            </a:r>
            <a:r>
              <a:rPr lang="es-CO" dirty="0" err="1"/>
              <a:t>convolcion</a:t>
            </a:r>
            <a:r>
              <a:rPr lang="es-CO" dirty="0"/>
              <a:t> nos permite conocer la salida de un sistema a partir de su respuesta al impulso.</a:t>
            </a:r>
          </a:p>
          <a:p>
            <a:pPr marL="0" indent="0">
              <a:buNone/>
            </a:pPr>
            <a:r>
              <a:rPr lang="es-CO" dirty="0"/>
              <a:t>En el dominio discreto, la integral </a:t>
            </a:r>
            <a:r>
              <a:rPr lang="es-CO" dirty="0" err="1"/>
              <a:t>convolucional</a:t>
            </a:r>
            <a:r>
              <a:rPr lang="es-CO" dirty="0"/>
              <a:t> se convierte en sumas consecutivas.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Y se define así: 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3819969" y="4154652"/>
                <a:ext cx="6375163" cy="10070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sz="2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CO" sz="2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O" sz="2400" i="1" smtClean="0"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lang="es-CO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CO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O" sz="2400" i="1">
                          <a:latin typeface="Cambria Math" panose="02040503050406030204" pitchFamily="18" charset="0"/>
                        </a:rPr>
                        <m:t>]∗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4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CO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O" sz="2400" i="1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s-CO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s-CO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sSub>
                            <m:sSubPr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969" y="4154652"/>
                <a:ext cx="6375163" cy="10070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7172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err="1"/>
              <a:t>Convolución</a:t>
            </a:r>
            <a:r>
              <a:rPr lang="es-CO" dirty="0"/>
              <a:t> digital 1D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6270"/>
          </a:xfrm>
        </p:spPr>
        <p:txBody>
          <a:bodyPr/>
          <a:lstStyle/>
          <a:p>
            <a:pPr marL="0" indent="0">
              <a:buNone/>
            </a:pPr>
            <a:r>
              <a:rPr lang="es-CO" b="1" dirty="0"/>
              <a:t>Pasos para calcular la </a:t>
            </a:r>
            <a:r>
              <a:rPr lang="es-CO" b="1" dirty="0" err="1"/>
              <a:t>convolución</a:t>
            </a:r>
            <a:r>
              <a:rPr lang="es-CO" b="1" dirty="0"/>
              <a:t> a mano</a:t>
            </a:r>
          </a:p>
          <a:p>
            <a:r>
              <a:rPr lang="es-CO" dirty="0"/>
              <a:t>Teniendo las señales:</a:t>
            </a:r>
          </a:p>
          <a:p>
            <a:r>
              <a:rPr lang="es-CO" dirty="0"/>
              <a:t>Se toma una de estas y se invierte su orden  </a:t>
            </a:r>
            <a:r>
              <a:rPr lang="es-CO" sz="1800" dirty="0"/>
              <a:t>reverseX2=[ 3       4      2 ]</a:t>
            </a:r>
          </a:p>
          <a:p>
            <a:r>
              <a:rPr lang="es-CO" dirty="0"/>
              <a:t>Se alinean la primera y la ultima posición</a:t>
            </a:r>
          </a:p>
          <a:p>
            <a:pPr>
              <a:lnSpc>
                <a:spcPct val="150000"/>
              </a:lnSpc>
            </a:pPr>
            <a:r>
              <a:rPr lang="es-CO" dirty="0"/>
              <a:t>Se suman las multiplicaciones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s-CO" dirty="0"/>
              <a:t>   de los alineados</a:t>
            </a:r>
          </a:p>
          <a:p>
            <a:r>
              <a:rPr lang="es-CO" dirty="0"/>
              <a:t>Se desplazan a la siguiente posición a la derecha</a:t>
            </a:r>
          </a:p>
          <a:p>
            <a:r>
              <a:rPr lang="es-CO" dirty="0"/>
              <a:t>Se repite el procedimiento hasta que ya no se </a:t>
            </a:r>
          </a:p>
          <a:p>
            <a:pPr marL="0" indent="0">
              <a:buNone/>
            </a:pPr>
            <a:r>
              <a:rPr lang="es-CO" dirty="0"/>
              <a:t>   encuentren elementos alineados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700190" y="2376479"/>
            <a:ext cx="6595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X1=[-2	5	3	4	1	-1]      y     X2=[       2           4          3       ]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735" y="3735095"/>
            <a:ext cx="1495425" cy="3143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004" y="3449345"/>
            <a:ext cx="2971800" cy="2857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267" y="5118906"/>
            <a:ext cx="1495425" cy="3143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063" y="4855384"/>
            <a:ext cx="2971800" cy="285750"/>
          </a:xfrm>
          <a:prstGeom prst="rect">
            <a:avLst/>
          </a:prstGeom>
        </p:spPr>
      </p:pic>
      <p:cxnSp>
        <p:nvCxnSpPr>
          <p:cNvPr id="11" name="Conector recto 10"/>
          <p:cNvCxnSpPr/>
          <p:nvPr/>
        </p:nvCxnSpPr>
        <p:spPr>
          <a:xfrm>
            <a:off x="6675735" y="4049420"/>
            <a:ext cx="41631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8001786" y="5433231"/>
            <a:ext cx="41631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6132367" y="4066754"/>
            <a:ext cx="2577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/>
              <a:t>Y[1]=  0  +  0  + (-4)=  -4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7714004" y="5388332"/>
            <a:ext cx="2456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/>
              <a:t>Y[1]=  0  + (-8) +10=  2</a:t>
            </a:r>
          </a:p>
        </p:txBody>
      </p:sp>
    </p:spTree>
    <p:extLst>
      <p:ext uri="{BB962C8B-B14F-4D97-AF65-F5344CB8AC3E}">
        <p14:creationId xmlns:p14="http://schemas.microsoft.com/office/powerpoint/2010/main" val="2756033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err="1"/>
              <a:t>Convolución</a:t>
            </a:r>
            <a:r>
              <a:rPr lang="es-CO" dirty="0"/>
              <a:t> digital 1D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11019" b="22431"/>
          <a:stretch/>
        </p:blipFill>
        <p:spPr>
          <a:xfrm>
            <a:off x="1301310" y="2012321"/>
            <a:ext cx="3338579" cy="2293179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427150" y="1598812"/>
            <a:ext cx="321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X1=[-2	5	3	4	1	-1]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1427150" y="4442465"/>
            <a:ext cx="2880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X1=[       2           4          3       ]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470" y="1964467"/>
            <a:ext cx="4797039" cy="3655996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5630401" y="1595135"/>
            <a:ext cx="5795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X1*X2=[										 	]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310" y="4790530"/>
            <a:ext cx="3338579" cy="148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579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err="1"/>
              <a:t>Convolución</a:t>
            </a:r>
            <a:r>
              <a:rPr lang="es-CO" dirty="0"/>
              <a:t> digital 1D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Con la </a:t>
            </a:r>
            <a:r>
              <a:rPr lang="es-CO" dirty="0" err="1"/>
              <a:t>convolución</a:t>
            </a:r>
            <a:r>
              <a:rPr lang="es-CO" dirty="0"/>
              <a:t> se pueden aplicar diferentes operaciones a una señal, dependiendo del la señal con que se opera (también llamado </a:t>
            </a:r>
            <a:r>
              <a:rPr lang="es-CO" dirty="0" err="1"/>
              <a:t>kernel</a:t>
            </a:r>
            <a:r>
              <a:rPr lang="es-CO" dirty="0"/>
              <a:t> o mascara de </a:t>
            </a:r>
            <a:r>
              <a:rPr lang="es-CO" dirty="0" err="1"/>
              <a:t>convolución</a:t>
            </a:r>
            <a:r>
              <a:rPr lang="es-CO" dirty="0"/>
              <a:t>). Las operaciones más comunes son:</a:t>
            </a:r>
          </a:p>
          <a:p>
            <a:r>
              <a:rPr lang="es-CO" dirty="0"/>
              <a:t>Filtros (usando como </a:t>
            </a:r>
            <a:r>
              <a:rPr lang="es-CO" dirty="0" err="1"/>
              <a:t>kernel</a:t>
            </a:r>
            <a:r>
              <a:rPr lang="es-CO" dirty="0"/>
              <a:t>, la respuesta al impulso del filtro)</a:t>
            </a:r>
          </a:p>
          <a:p>
            <a:r>
              <a:rPr lang="es-CO" dirty="0"/>
              <a:t>Derivada discreta (usando como </a:t>
            </a:r>
            <a:r>
              <a:rPr lang="es-CO" dirty="0" err="1"/>
              <a:t>kernel</a:t>
            </a:r>
            <a:r>
              <a:rPr lang="es-CO" dirty="0"/>
              <a:t> h=[1 -1])</a:t>
            </a:r>
          </a:p>
          <a:p>
            <a:r>
              <a:rPr lang="es-CO" dirty="0"/>
              <a:t>Integración discreta (usando un </a:t>
            </a:r>
            <a:r>
              <a:rPr lang="es-CO" dirty="0" err="1"/>
              <a:t>kernel</a:t>
            </a:r>
            <a:r>
              <a:rPr lang="es-CO" dirty="0"/>
              <a:t> de unos del tamaño de la señal a integrar. h=[1 1 1 … 1 1 1])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211441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Ejercicio - </a:t>
            </a:r>
            <a:r>
              <a:rPr lang="es-CO" dirty="0" err="1"/>
              <a:t>Convolución</a:t>
            </a:r>
            <a:r>
              <a:rPr lang="es-CO" dirty="0"/>
              <a:t> digital 1D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Usar como base el archivo </a:t>
            </a:r>
            <a:r>
              <a:rPr lang="es-CO" dirty="0" err="1"/>
              <a:t>Convolucion</a:t>
            </a:r>
            <a:r>
              <a:rPr lang="es-CO" dirty="0"/>
              <a:t> 1D.py  para aplicar una </a:t>
            </a:r>
            <a:r>
              <a:rPr lang="es-CO" dirty="0" err="1"/>
              <a:t>convolución</a:t>
            </a:r>
            <a:r>
              <a:rPr lang="es-CO" dirty="0"/>
              <a:t> a un archivo de audio.</a:t>
            </a:r>
          </a:p>
          <a:p>
            <a:r>
              <a:rPr lang="es-CO" dirty="0"/>
              <a:t>A tener en cuenta</a:t>
            </a:r>
          </a:p>
          <a:p>
            <a:pPr lvl="1"/>
            <a:r>
              <a:rPr lang="es-CO" dirty="0"/>
              <a:t>El tamaño de la señal de salida es igual a la suma del tamaño de las dos señales menos uno</a:t>
            </a:r>
          </a:p>
          <a:p>
            <a:pPr lvl="1"/>
            <a:r>
              <a:rPr lang="es-CO" dirty="0"/>
              <a:t>La señal original requiere de valores al inicio y al final para poder operar las </a:t>
            </a:r>
            <a:r>
              <a:rPr lang="es-CO" dirty="0" err="1"/>
              <a:t>multipicaciones</a:t>
            </a:r>
            <a:r>
              <a:rPr lang="es-CO" dirty="0"/>
              <a:t>. A estos valores se les llama: </a:t>
            </a:r>
            <a:r>
              <a:rPr lang="es-CO" dirty="0" err="1"/>
              <a:t>Pad</a:t>
            </a:r>
            <a:r>
              <a:rPr lang="es-CO" dirty="0"/>
              <a:t>.</a:t>
            </a:r>
          </a:p>
          <a:p>
            <a:pPr lvl="1"/>
            <a:endParaRPr lang="es-CO" dirty="0"/>
          </a:p>
          <a:p>
            <a:pPr lvl="1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73446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clrChange>
              <a:clrFrom>
                <a:srgbClr val="DDDDDD"/>
              </a:clrFrom>
              <a:clrTo>
                <a:srgbClr val="DDDDD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540" y="2316807"/>
            <a:ext cx="8041593" cy="420841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err="1"/>
              <a:t>Convolución</a:t>
            </a:r>
            <a:r>
              <a:rPr lang="es-CO" dirty="0"/>
              <a:t> digital 2D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91654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Una </a:t>
            </a:r>
            <a:r>
              <a:rPr lang="es-CO" dirty="0" err="1"/>
              <a:t>convolucion</a:t>
            </a:r>
            <a:r>
              <a:rPr lang="es-CO" dirty="0"/>
              <a:t> en 2D se aplica usando los mismo conceptos que en la </a:t>
            </a:r>
            <a:r>
              <a:rPr lang="es-CO" dirty="0" err="1"/>
              <a:t>convolucion</a:t>
            </a:r>
            <a:r>
              <a:rPr lang="es-CO" dirty="0"/>
              <a:t>, solo que  ahora se trabaja con matrices y no con vectores.</a:t>
            </a:r>
          </a:p>
          <a:p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2543798" y="6239460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000" dirty="0"/>
              <a:t>Tomado de: https://robologs.net/2015/07/26/como-filtrar-el-ruido-de-una-mascara-con-opencv/</a:t>
            </a:r>
          </a:p>
        </p:txBody>
      </p:sp>
    </p:spTree>
    <p:extLst>
      <p:ext uri="{BB962C8B-B14F-4D97-AF65-F5344CB8AC3E}">
        <p14:creationId xmlns:p14="http://schemas.microsoft.com/office/powerpoint/2010/main" val="31093394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err="1"/>
              <a:t>Convolución</a:t>
            </a:r>
            <a:r>
              <a:rPr lang="es-CO" dirty="0"/>
              <a:t> digital 2D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Al igual que en la </a:t>
            </a:r>
            <a:r>
              <a:rPr lang="es-CO" dirty="0" err="1"/>
              <a:t>convolución</a:t>
            </a:r>
            <a:r>
              <a:rPr lang="es-CO" dirty="0"/>
              <a:t>, dependiendo del </a:t>
            </a:r>
            <a:r>
              <a:rPr lang="es-CO" dirty="0" err="1"/>
              <a:t>Kernel</a:t>
            </a:r>
            <a:r>
              <a:rPr lang="es-CO" dirty="0"/>
              <a:t>, la </a:t>
            </a:r>
            <a:r>
              <a:rPr lang="es-CO" dirty="0" err="1"/>
              <a:t>convolución</a:t>
            </a:r>
            <a:r>
              <a:rPr lang="es-CO" dirty="0"/>
              <a:t> tiene diferentes usos, </a:t>
            </a:r>
            <a:r>
              <a:rPr lang="es-CO" dirty="0" err="1"/>
              <a:t>poe</a:t>
            </a:r>
            <a:r>
              <a:rPr lang="es-CO" dirty="0"/>
              <a:t> ejemplo</a:t>
            </a:r>
          </a:p>
          <a:p>
            <a:pPr>
              <a:lnSpc>
                <a:spcPct val="150000"/>
              </a:lnSpc>
            </a:pPr>
            <a:r>
              <a:rPr lang="es-CO" dirty="0"/>
              <a:t>Para el enfoque de una imagen: </a:t>
            </a:r>
          </a:p>
          <a:p>
            <a:pPr>
              <a:lnSpc>
                <a:spcPct val="150000"/>
              </a:lnSpc>
            </a:pPr>
            <a:r>
              <a:rPr lang="es-CO" dirty="0"/>
              <a:t>Para el desenfoque:</a:t>
            </a:r>
          </a:p>
          <a:p>
            <a:pPr>
              <a:lnSpc>
                <a:spcPct val="150000"/>
              </a:lnSpc>
            </a:pPr>
            <a:r>
              <a:rPr lang="es-CO" dirty="0"/>
              <a:t>Para dar efecto de repujado:</a:t>
            </a:r>
          </a:p>
          <a:p>
            <a:pPr>
              <a:lnSpc>
                <a:spcPct val="150000"/>
              </a:lnSpc>
            </a:pPr>
            <a:r>
              <a:rPr lang="es-CO" dirty="0"/>
              <a:t>Para detectar bordes: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981591"/>
              </p:ext>
            </p:extLst>
          </p:nvPr>
        </p:nvGraphicFramePr>
        <p:xfrm>
          <a:off x="5665862" y="2751745"/>
          <a:ext cx="734937" cy="754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49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49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49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>
                          <a:effectLst/>
                        </a:rPr>
                        <a:t>0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>
                          <a:effectLst/>
                        </a:rPr>
                        <a:t>-1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>
                          <a:effectLst/>
                        </a:rPr>
                        <a:t>0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>
                          <a:effectLst/>
                        </a:rPr>
                        <a:t>-1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>
                          <a:effectLst/>
                        </a:rPr>
                        <a:t>5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>
                          <a:effectLst/>
                        </a:rPr>
                        <a:t>-1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 dirty="0">
                          <a:effectLst/>
                        </a:rPr>
                        <a:t>0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>
                          <a:effectLst/>
                        </a:rPr>
                        <a:t>-1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 dirty="0">
                          <a:effectLst/>
                        </a:rPr>
                        <a:t>0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422673"/>
              </p:ext>
            </p:extLst>
          </p:nvPr>
        </p:nvGraphicFramePr>
        <p:xfrm>
          <a:off x="4049283" y="3485260"/>
          <a:ext cx="734937" cy="754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49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49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49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 dirty="0">
                          <a:effectLst/>
                        </a:rPr>
                        <a:t>1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 dirty="0">
                          <a:effectLst/>
                        </a:rPr>
                        <a:t>1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 dirty="0">
                          <a:effectLst/>
                        </a:rPr>
                        <a:t>1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 dirty="0">
                          <a:effectLst/>
                        </a:rPr>
                        <a:t>1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 dirty="0">
                          <a:effectLst/>
                        </a:rPr>
                        <a:t>1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187328"/>
              </p:ext>
            </p:extLst>
          </p:nvPr>
        </p:nvGraphicFramePr>
        <p:xfrm>
          <a:off x="5279877" y="4245836"/>
          <a:ext cx="734937" cy="754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49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49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49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-2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 dirty="0">
                          <a:effectLst/>
                        </a:rPr>
                        <a:t>-1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>
                          <a:effectLst/>
                        </a:rPr>
                        <a:t>0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 dirty="0">
                          <a:effectLst/>
                        </a:rPr>
                        <a:t>-1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 dirty="0">
                          <a:effectLst/>
                        </a:rPr>
                        <a:t>1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 dirty="0">
                          <a:effectLst/>
                        </a:rPr>
                        <a:t>0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 dirty="0">
                          <a:effectLst/>
                        </a:rPr>
                        <a:t>1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624930"/>
              </p:ext>
            </p:extLst>
          </p:nvPr>
        </p:nvGraphicFramePr>
        <p:xfrm>
          <a:off x="4331294" y="4997865"/>
          <a:ext cx="734937" cy="754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49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49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49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 dirty="0">
                          <a:effectLst/>
                        </a:rPr>
                        <a:t>0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 dirty="0">
                          <a:effectLst/>
                        </a:rPr>
                        <a:t>1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>
                          <a:effectLst/>
                        </a:rPr>
                        <a:t>0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 dirty="0">
                          <a:effectLst/>
                        </a:rPr>
                        <a:t>1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-4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 dirty="0">
                          <a:effectLst/>
                        </a:rPr>
                        <a:t>1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 dirty="0">
                          <a:effectLst/>
                        </a:rPr>
                        <a:t>0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 dirty="0">
                          <a:effectLst/>
                        </a:rPr>
                        <a:t>1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 dirty="0">
                          <a:effectLst/>
                        </a:rPr>
                        <a:t>0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089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5200" b="1" dirty="0">
                <a:solidFill>
                  <a:srgbClr val="002060"/>
                </a:solidFill>
              </a:rPr>
              <a:t>Señales 1D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>
          <a:xfrm>
            <a:off x="6564603" y="1532212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330" b="1" dirty="0">
                <a:solidFill>
                  <a:srgbClr val="002060"/>
                </a:solidFill>
              </a:rPr>
              <a:t>Electrocardiograma</a:t>
            </a:r>
          </a:p>
          <a:p>
            <a:pPr marL="0" indent="0">
              <a:buNone/>
            </a:pPr>
            <a:endParaRPr lang="es-CO" sz="233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s-CO" sz="233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s-CO" sz="233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s-CO" sz="233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s-CO" sz="233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s-CO" sz="2330" b="1" dirty="0">
                <a:solidFill>
                  <a:srgbClr val="002060"/>
                </a:solidFill>
              </a:rPr>
              <a:t>Texto</a:t>
            </a:r>
          </a:p>
          <a:p>
            <a:pPr marL="0" indent="0">
              <a:buNone/>
            </a:pPr>
            <a:r>
              <a:rPr lang="es-CO" sz="2400" dirty="0"/>
              <a:t>Palabra=112 097 108 097 098 114 097</a:t>
            </a:r>
          </a:p>
          <a:p>
            <a:pPr marL="0" indent="0">
              <a:buNone/>
            </a:pPr>
            <a:endParaRPr lang="es-CO" dirty="0"/>
          </a:p>
          <a:p>
            <a:endParaRPr lang="es-CO" dirty="0"/>
          </a:p>
        </p:txBody>
      </p:sp>
      <p:sp>
        <p:nvSpPr>
          <p:cNvPr id="10" name="Marcador de contenido 9"/>
          <p:cNvSpPr>
            <a:spLocks noGrp="1"/>
          </p:cNvSpPr>
          <p:nvPr>
            <p:ph sz="half" idx="2"/>
          </p:nvPr>
        </p:nvSpPr>
        <p:spPr>
          <a:xfrm>
            <a:off x="1110602" y="1532212"/>
            <a:ext cx="5181600" cy="47119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330" b="1" dirty="0">
                <a:solidFill>
                  <a:srgbClr val="002060"/>
                </a:solidFill>
              </a:rPr>
              <a:t>Temperatura</a:t>
            </a:r>
          </a:p>
          <a:p>
            <a:pPr marL="0" indent="0">
              <a:buNone/>
            </a:pPr>
            <a:endParaRPr lang="es-CO" sz="2400" dirty="0"/>
          </a:p>
          <a:p>
            <a:endParaRPr lang="es-CO" dirty="0"/>
          </a:p>
          <a:p>
            <a:endParaRPr lang="es-CO" dirty="0"/>
          </a:p>
          <a:p>
            <a:endParaRPr lang="es-CO" sz="3600" dirty="0"/>
          </a:p>
          <a:p>
            <a:pPr marL="0" indent="0">
              <a:buNone/>
            </a:pPr>
            <a:r>
              <a:rPr lang="es-CO" sz="2330" b="1" dirty="0">
                <a:solidFill>
                  <a:srgbClr val="002060"/>
                </a:solidFill>
              </a:rPr>
              <a:t>Sonido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l="3471" t="6541" r="9348" b="5003"/>
          <a:stretch/>
        </p:blipFill>
        <p:spPr>
          <a:xfrm>
            <a:off x="1674977" y="4392784"/>
            <a:ext cx="1760434" cy="1743343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6876683" y="3702742"/>
            <a:ext cx="36199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Tomado de: http://www.semergencantabria.org/calc/bmcalc.htm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1365631" y="3834763"/>
            <a:ext cx="3860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Tomado de: https://www.picuino.com/es/arduprog/sensor-temp.html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1407821" y="6207237"/>
            <a:ext cx="50000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Tomado de:  https://sites.google.com/site/sonidoymegafonialolicf/tema1/t03-el-microfono</a:t>
            </a: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821" y="1845695"/>
            <a:ext cx="3154952" cy="20950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683" y="1971367"/>
            <a:ext cx="2510905" cy="173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9675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Ejercicio - </a:t>
            </a:r>
            <a:r>
              <a:rPr lang="es-CO" dirty="0" err="1"/>
              <a:t>Convolución</a:t>
            </a:r>
            <a:r>
              <a:rPr lang="es-CO" dirty="0"/>
              <a:t> digital 2D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Usar como base el archivo </a:t>
            </a:r>
            <a:r>
              <a:rPr lang="es-CO" dirty="0" err="1"/>
              <a:t>Convolucion</a:t>
            </a:r>
            <a:r>
              <a:rPr lang="es-CO" dirty="0"/>
              <a:t> 2D.py  para aplicar una </a:t>
            </a:r>
            <a:r>
              <a:rPr lang="es-CO" dirty="0" err="1"/>
              <a:t>convolución</a:t>
            </a:r>
            <a:r>
              <a:rPr lang="es-CO" dirty="0"/>
              <a:t> a una imagen.</a:t>
            </a:r>
          </a:p>
          <a:p>
            <a:r>
              <a:rPr lang="es-CO" dirty="0"/>
              <a:t>A tener en cuenta</a:t>
            </a:r>
          </a:p>
          <a:p>
            <a:pPr lvl="1"/>
            <a:r>
              <a:rPr lang="es-CO" dirty="0"/>
              <a:t>El tamaño de la señal de salida en este caso será igual a la entrada.</a:t>
            </a:r>
          </a:p>
          <a:p>
            <a:pPr lvl="1"/>
            <a:r>
              <a:rPr lang="es-CO" dirty="0"/>
              <a:t>La señal original requiere de valores alrededor de la imagen para poder operar las </a:t>
            </a:r>
            <a:r>
              <a:rPr lang="es-CO" dirty="0" err="1"/>
              <a:t>multipicaciones</a:t>
            </a:r>
            <a:r>
              <a:rPr lang="es-CO" dirty="0"/>
              <a:t>. A estos valores  también se les llama: </a:t>
            </a:r>
            <a:r>
              <a:rPr lang="es-CO" dirty="0" err="1"/>
              <a:t>Pad</a:t>
            </a:r>
            <a:r>
              <a:rPr lang="es-CO" dirty="0"/>
              <a:t>.</a:t>
            </a:r>
          </a:p>
          <a:p>
            <a:pPr lvl="1"/>
            <a:r>
              <a:rPr lang="es-CO" dirty="0"/>
              <a:t>Cada valor de la imagen resultante será la suma de 9 multiplicaciones.</a:t>
            </a:r>
          </a:p>
          <a:p>
            <a:pPr lvl="1"/>
            <a:endParaRPr lang="es-CO" dirty="0"/>
          </a:p>
          <a:p>
            <a:pPr lvl="1"/>
            <a:endParaRPr lang="es-CO" dirty="0"/>
          </a:p>
          <a:p>
            <a:pPr lvl="1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46669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5200" b="1" dirty="0">
                <a:solidFill>
                  <a:srgbClr val="002060"/>
                </a:solidFill>
              </a:rPr>
              <a:t>Señales 1D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sz="2330" b="1" dirty="0">
                <a:solidFill>
                  <a:srgbClr val="002060"/>
                </a:solidFill>
              </a:rPr>
              <a:t>Transductor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pPr marL="0" indent="0">
              <a:buNone/>
            </a:pPr>
            <a:r>
              <a:rPr lang="es-CO" sz="2330" b="1" dirty="0" err="1">
                <a:solidFill>
                  <a:srgbClr val="002060"/>
                </a:solidFill>
              </a:rPr>
              <a:t>Sample</a:t>
            </a:r>
            <a:r>
              <a:rPr lang="es-CO" sz="2330" b="1" dirty="0">
                <a:solidFill>
                  <a:srgbClr val="002060"/>
                </a:solidFill>
              </a:rPr>
              <a:t> &amp; </a:t>
            </a:r>
            <a:r>
              <a:rPr lang="es-CO" sz="2330" b="1" dirty="0" err="1">
                <a:solidFill>
                  <a:srgbClr val="002060"/>
                </a:solidFill>
              </a:rPr>
              <a:t>hold</a:t>
            </a:r>
            <a:endParaRPr lang="es-CO" sz="2330" b="1" dirty="0">
              <a:solidFill>
                <a:srgbClr val="002060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37475" y="5077624"/>
            <a:ext cx="4165141" cy="74896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90657" y="2304756"/>
            <a:ext cx="8197553" cy="2293738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3869549" y="5802713"/>
            <a:ext cx="40543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Tomado de: http://arantxa.ii.uam.es/~taao1/teoria/tema1/pdf/tema1.pdf</a:t>
            </a:r>
          </a:p>
        </p:txBody>
      </p:sp>
    </p:spTree>
    <p:extLst>
      <p:ext uri="{BB962C8B-B14F-4D97-AF65-F5344CB8AC3E}">
        <p14:creationId xmlns:p14="http://schemas.microsoft.com/office/powerpoint/2010/main" val="21611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5200" b="1" dirty="0">
                <a:solidFill>
                  <a:srgbClr val="002060"/>
                </a:solidFill>
              </a:rPr>
              <a:t>Señales 1D – Conversor A/D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002060"/>
                </a:solidFill>
              </a:rPr>
              <a:t>Estructura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002060"/>
                </a:solidFill>
              </a:rPr>
              <a:t>Cuantificación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7588" y="2595056"/>
            <a:ext cx="3297664" cy="245210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3238405"/>
            <a:ext cx="4953896" cy="1635884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665164" y="5133197"/>
            <a:ext cx="40543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Tomado de: http://arantxa.ii.uam.es/~taao1/teoria/tema1/pdf/tema1.pdf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6172201" y="5133196"/>
            <a:ext cx="40543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Tomado de: http://arantxa.ii.uam.es/~taao1/teoria/tema1/pdf/tema1.pdf</a:t>
            </a:r>
          </a:p>
        </p:txBody>
      </p:sp>
    </p:spTree>
    <p:extLst>
      <p:ext uri="{BB962C8B-B14F-4D97-AF65-F5344CB8AC3E}">
        <p14:creationId xmlns:p14="http://schemas.microsoft.com/office/powerpoint/2010/main" val="3358192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5200" b="1" dirty="0">
                <a:solidFill>
                  <a:srgbClr val="002060"/>
                </a:solidFill>
              </a:rPr>
              <a:t>Señales 1D – Conversor A/D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9788" y="2532186"/>
            <a:ext cx="3540023" cy="2626697"/>
          </a:xfrm>
          <a:prstGeom prst="rect">
            <a:avLst/>
          </a:prstGeom>
        </p:spPr>
      </p:pic>
      <p:sp>
        <p:nvSpPr>
          <p:cNvPr id="7" name="Marcador de texto 6"/>
          <p:cNvSpPr>
            <a:spLocks noGrp="1"/>
          </p:cNvSpPr>
          <p:nvPr>
            <p:ph type="body" idx="1"/>
          </p:nvPr>
        </p:nvSpPr>
        <p:spPr>
          <a:xfrm>
            <a:off x="839789" y="1366947"/>
            <a:ext cx="5157787" cy="823912"/>
          </a:xfrm>
        </p:spPr>
        <p:txBody>
          <a:bodyPr>
            <a:normAutofit/>
          </a:bodyPr>
          <a:lstStyle/>
          <a:p>
            <a:r>
              <a:rPr lang="es-CO" dirty="0">
                <a:solidFill>
                  <a:srgbClr val="002060"/>
                </a:solidFill>
              </a:rPr>
              <a:t>Muestreo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733242" y="5500210"/>
            <a:ext cx="40543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Tomado de: http://arantxa.ii.uam.es/~taao1/teoria/tema1/pdf/tema1.pdf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5997576" y="5943442"/>
            <a:ext cx="45656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Tomado de: http://sistemasyse.blogspot.com/2013/02/ejemplos-de-senales_6.html</a:t>
            </a: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9694" y="2066763"/>
            <a:ext cx="2964325" cy="3846769"/>
          </a:xfrm>
          <a:prstGeom prst="rect">
            <a:avLst/>
          </a:prstGeom>
        </p:spPr>
      </p:pic>
      <p:sp>
        <p:nvSpPr>
          <p:cNvPr id="14" name="Marcador de contenido 5"/>
          <p:cNvSpPr>
            <a:spLocks noGrp="1"/>
          </p:cNvSpPr>
          <p:nvPr>
            <p:ph sz="half" idx="1"/>
          </p:nvPr>
        </p:nvSpPr>
        <p:spPr>
          <a:xfrm>
            <a:off x="6085682" y="1732100"/>
            <a:ext cx="5181600" cy="3445403"/>
          </a:xfrm>
        </p:spPr>
        <p:txBody>
          <a:bodyPr>
            <a:normAutofit/>
          </a:bodyPr>
          <a:lstStyle/>
          <a:p>
            <a:r>
              <a:rPr lang="es-CO" dirty="0">
                <a:solidFill>
                  <a:srgbClr val="002060"/>
                </a:solidFill>
              </a:rPr>
              <a:t>Señal análoga</a:t>
            </a:r>
          </a:p>
          <a:p>
            <a:endParaRPr lang="es-CO" dirty="0">
              <a:solidFill>
                <a:srgbClr val="002060"/>
              </a:solidFill>
            </a:endParaRPr>
          </a:p>
          <a:p>
            <a:endParaRPr lang="es-CO" dirty="0">
              <a:solidFill>
                <a:srgbClr val="002060"/>
              </a:solidFill>
            </a:endParaRPr>
          </a:p>
          <a:p>
            <a:endParaRPr lang="es-CO" dirty="0">
              <a:solidFill>
                <a:srgbClr val="002060"/>
              </a:solidFill>
            </a:endParaRPr>
          </a:p>
          <a:p>
            <a:endParaRPr lang="es-CO" dirty="0">
              <a:solidFill>
                <a:srgbClr val="002060"/>
              </a:solidFill>
            </a:endParaRPr>
          </a:p>
          <a:p>
            <a:r>
              <a:rPr lang="es-CO" dirty="0">
                <a:solidFill>
                  <a:srgbClr val="002060"/>
                </a:solidFill>
              </a:rPr>
              <a:t>Señal Digitalizada</a:t>
            </a:r>
          </a:p>
          <a:p>
            <a:pPr marL="0" indent="0">
              <a:buNone/>
            </a:pP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1322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5200" b="1" dirty="0">
                <a:solidFill>
                  <a:srgbClr val="002060"/>
                </a:solidFill>
              </a:rPr>
              <a:t>Señales 1D - Ejercicio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838200" y="1571625"/>
            <a:ext cx="10515600" cy="581025"/>
          </a:xfrm>
        </p:spPr>
        <p:txBody>
          <a:bodyPr/>
          <a:lstStyle/>
          <a:p>
            <a:pPr marL="0" indent="0">
              <a:buNone/>
            </a:pPr>
            <a:r>
              <a:rPr lang="es-CO" sz="2800" b="1" dirty="0">
                <a:solidFill>
                  <a:srgbClr val="002060"/>
                </a:solidFill>
              </a:rPr>
              <a:t>Objetivo</a:t>
            </a:r>
            <a:r>
              <a:rPr lang="es-CO" dirty="0"/>
              <a:t>: Cargar una señal de audio y observar su composición digital</a:t>
            </a:r>
          </a:p>
          <a:p>
            <a:pPr marL="0" indent="0">
              <a:buNone/>
            </a:pPr>
            <a:endParaRPr lang="es-CO" dirty="0"/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904876" y="1997839"/>
            <a:ext cx="987991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CO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numpy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CO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CO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	</a:t>
            </a:r>
            <a:r>
              <a:rPr lang="es-CO" sz="1600" dirty="0">
                <a:solidFill>
                  <a:srgbClr val="008000"/>
                </a:solidFill>
                <a:highlight>
                  <a:srgbClr val="FFFFFF"/>
                </a:highlight>
              </a:rPr>
              <a:t># Librería para operar vectores y matrices</a:t>
            </a:r>
            <a:endParaRPr lang="es-CO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wave        	</a:t>
            </a:r>
            <a:r>
              <a:rPr lang="es-CO" sz="1600" dirty="0">
                <a:solidFill>
                  <a:srgbClr val="008000"/>
                </a:solidFill>
                <a:highlight>
                  <a:srgbClr val="FFFFFF"/>
                </a:highlight>
              </a:rPr>
              <a:t># Librería para leer y escribir archivos WAV</a:t>
            </a:r>
            <a:endParaRPr lang="es-CO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CO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struct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	</a:t>
            </a:r>
            <a:r>
              <a:rPr lang="es-CO" sz="1600" dirty="0">
                <a:solidFill>
                  <a:srgbClr val="008000"/>
                </a:solidFill>
                <a:highlight>
                  <a:srgbClr val="FFFFFF"/>
                </a:highlight>
              </a:rPr>
              <a:t># Librería que estructura información dividida</a:t>
            </a:r>
            <a:endParaRPr lang="es-CO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CO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pyaudio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	</a:t>
            </a:r>
            <a:r>
              <a:rPr lang="es-CO" sz="1600" dirty="0">
                <a:solidFill>
                  <a:srgbClr val="008000"/>
                </a:solidFill>
                <a:highlight>
                  <a:srgbClr val="FFFFFF"/>
                </a:highlight>
              </a:rPr>
              <a:t># Librería para utilizar el audio del PC</a:t>
            </a:r>
          </a:p>
          <a:p>
            <a:endParaRPr lang="es-CO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600" dirty="0">
                <a:solidFill>
                  <a:srgbClr val="008000"/>
                </a:solidFill>
                <a:highlight>
                  <a:srgbClr val="FFFFFF"/>
                </a:highlight>
              </a:rPr>
              <a:t># Sección de lectura del archivo WAV</a:t>
            </a:r>
            <a:endParaRPr lang="es-CO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600" dirty="0">
                <a:solidFill>
                  <a:srgbClr val="008000"/>
                </a:solidFill>
                <a:highlight>
                  <a:srgbClr val="FFFFFF"/>
                </a:highlight>
              </a:rPr>
              <a:t># =============================================================================</a:t>
            </a:r>
            <a:endParaRPr lang="es-CO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waveFile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CO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wave</a:t>
            </a:r>
            <a:r>
              <a:rPr lang="es-CO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CO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open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CO" sz="1600" dirty="0">
                <a:solidFill>
                  <a:srgbClr val="808080"/>
                </a:solidFill>
                <a:highlight>
                  <a:srgbClr val="FFFFFF"/>
                </a:highlight>
              </a:rPr>
              <a:t>‘sound.</a:t>
            </a:r>
            <a:r>
              <a:rPr lang="es-CO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wav</a:t>
            </a:r>
            <a:r>
              <a:rPr lang="es-CO" sz="160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CO" sz="1600" dirty="0">
                <a:solidFill>
                  <a:srgbClr val="808080"/>
                </a:solidFill>
                <a:highlight>
                  <a:srgbClr val="FFFFFF"/>
                </a:highlight>
              </a:rPr>
              <a:t>'r'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  	</a:t>
            </a:r>
            <a:r>
              <a:rPr lang="es-CO" sz="1600" dirty="0">
                <a:solidFill>
                  <a:srgbClr val="008000"/>
                </a:solidFill>
                <a:highlight>
                  <a:srgbClr val="FFFFFF"/>
                </a:highlight>
              </a:rPr>
              <a:t># Lectura del archivo WAV dentro del objeto </a:t>
            </a:r>
            <a:r>
              <a:rPr lang="es-CO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waveFile</a:t>
            </a:r>
            <a:endParaRPr lang="es-CO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waveInfo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CO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waveFile</a:t>
            </a:r>
            <a:r>
              <a:rPr lang="es-CO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CO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getparams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   		</a:t>
            </a:r>
            <a:r>
              <a:rPr lang="es-CO" sz="1600" dirty="0">
                <a:solidFill>
                  <a:srgbClr val="008000"/>
                </a:solidFill>
                <a:highlight>
                  <a:srgbClr val="FFFFFF"/>
                </a:highlight>
              </a:rPr>
              <a:t># Obtiene los parámetros del archivo de audio</a:t>
            </a:r>
            <a:endParaRPr lang="es-CO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CO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waveInfo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			</a:t>
            </a:r>
            <a:r>
              <a:rPr lang="es-CO" sz="1600" dirty="0">
                <a:solidFill>
                  <a:srgbClr val="008000"/>
                </a:solidFill>
                <a:highlight>
                  <a:srgbClr val="FFFFFF"/>
                </a:highlight>
              </a:rPr>
              <a:t># Visualiza</a:t>
            </a:r>
            <a:endParaRPr lang="es-CO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s-CO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length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CO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waveFile</a:t>
            </a:r>
            <a:r>
              <a:rPr lang="es-CO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CO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getnframes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	</a:t>
            </a:r>
            <a:r>
              <a:rPr lang="es-CO" sz="1600" dirty="0">
                <a:solidFill>
                  <a:srgbClr val="008000"/>
                </a:solidFill>
                <a:highlight>
                  <a:srgbClr val="FFFFFF"/>
                </a:highlight>
              </a:rPr>
              <a:t># Obtiene el tamaño en muestras del archivo WAV</a:t>
            </a:r>
            <a:endParaRPr lang="es-CO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frameRate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CO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waveFile</a:t>
            </a:r>
            <a:r>
              <a:rPr lang="es-CO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CO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getframerate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  	</a:t>
            </a:r>
            <a:r>
              <a:rPr lang="es-CO" sz="1600" dirty="0">
                <a:solidFill>
                  <a:srgbClr val="008000"/>
                </a:solidFill>
                <a:highlight>
                  <a:srgbClr val="FFFFFF"/>
                </a:highlight>
              </a:rPr>
              <a:t># Obtiene muestras por </a:t>
            </a:r>
            <a:r>
              <a:rPr lang="es-CO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segurno</a:t>
            </a:r>
            <a:r>
              <a:rPr lang="es-CO" sz="1600" dirty="0">
                <a:solidFill>
                  <a:srgbClr val="008000"/>
                </a:solidFill>
                <a:highlight>
                  <a:srgbClr val="FFFFFF"/>
                </a:highlight>
              </a:rPr>
              <a:t> para la reproducción</a:t>
            </a:r>
            <a:endParaRPr lang="es-CO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s-CO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muestras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CO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int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CO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length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es-CO" sz="16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	</a:t>
            </a:r>
            <a:r>
              <a:rPr lang="es-CO" sz="1600" dirty="0">
                <a:solidFill>
                  <a:srgbClr val="008000"/>
                </a:solidFill>
                <a:highlight>
                  <a:srgbClr val="FFFFFF"/>
                </a:highlight>
              </a:rPr>
              <a:t># Muestras a utilizar en el Ejemplo</a:t>
            </a:r>
            <a:endParaRPr lang="es-CO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s-CO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channel1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CO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CO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CO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zeros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muestras</a:t>
            </a:r>
            <a:r>
              <a:rPr lang="es-C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   	</a:t>
            </a:r>
            <a:r>
              <a:rPr lang="es-CO" sz="1600" dirty="0">
                <a:solidFill>
                  <a:srgbClr val="008000"/>
                </a:solidFill>
                <a:highlight>
                  <a:srgbClr val="FFFFFF"/>
                </a:highlight>
              </a:rPr>
              <a:t># Declaración de vector para almacenar información del canal1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82257576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ción Propuesta y Avances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Propuesta y Avances</Template>
  <TotalTime>13045</TotalTime>
  <Words>2065</Words>
  <Application>Microsoft Office PowerPoint</Application>
  <PresentationFormat>Panorámica</PresentationFormat>
  <Paragraphs>425</Paragraphs>
  <Slides>50</Slides>
  <Notes>0</Notes>
  <HiddenSlides>4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Presentación Propuesta y Avances</vt:lpstr>
      <vt:lpstr>Fundamentos de procesamiento de datos no estructurados</vt:lpstr>
      <vt:lpstr>Tipos de Datos</vt:lpstr>
      <vt:lpstr>Datos no estructurados</vt:lpstr>
      <vt:lpstr>Datos no estructurados</vt:lpstr>
      <vt:lpstr>Señales 1D</vt:lpstr>
      <vt:lpstr>Señales 1D</vt:lpstr>
      <vt:lpstr>Señales 1D – Conversor A/D</vt:lpstr>
      <vt:lpstr>Señales 1D – Conversor A/D</vt:lpstr>
      <vt:lpstr>Señales 1D - Ejercicio</vt:lpstr>
      <vt:lpstr>Señales 1D - Ejercicio</vt:lpstr>
      <vt:lpstr>Señales 2D</vt:lpstr>
      <vt:lpstr>Señales 2D</vt:lpstr>
      <vt:lpstr>Señales 2D</vt:lpstr>
      <vt:lpstr>Señales 2D</vt:lpstr>
      <vt:lpstr>Retos</vt:lpstr>
      <vt:lpstr>Filtros Digitales</vt:lpstr>
      <vt:lpstr>Filtros</vt:lpstr>
      <vt:lpstr>Filtros</vt:lpstr>
      <vt:lpstr>Filtros Análogos</vt:lpstr>
      <vt:lpstr>Filtros Análogos</vt:lpstr>
      <vt:lpstr>Tipos de Filtros</vt:lpstr>
      <vt:lpstr>Regiones de un filtro</vt:lpstr>
      <vt:lpstr>Parámetros de un filtro</vt:lpstr>
      <vt:lpstr>Parámetros de un filtro</vt:lpstr>
      <vt:lpstr>Filtros Digitales</vt:lpstr>
      <vt:lpstr>Fitros digitales-Caracterización</vt:lpstr>
      <vt:lpstr>Filtros FIR</vt:lpstr>
      <vt:lpstr>Filtros IIR</vt:lpstr>
      <vt:lpstr>Filtros - Estabilidad</vt:lpstr>
      <vt:lpstr>Ejercicio – Media Móvil</vt:lpstr>
      <vt:lpstr>Ejercicio Implementación</vt:lpstr>
      <vt:lpstr>Ejercicio Implementación</vt:lpstr>
      <vt:lpstr>Ejercicio Implementación</vt:lpstr>
      <vt:lpstr>Filtro en señales 2D</vt:lpstr>
      <vt:lpstr>Filtro en señales 2D</vt:lpstr>
      <vt:lpstr>Filtro en señales 2D - Ejercicio</vt:lpstr>
      <vt:lpstr>Convolución</vt:lpstr>
      <vt:lpstr>Convolución en tiempo continuo</vt:lpstr>
      <vt:lpstr>Convolución en tiempo continuo</vt:lpstr>
      <vt:lpstr>Convolución en tiempo continuo</vt:lpstr>
      <vt:lpstr>Convolución en tiempo continuo</vt:lpstr>
      <vt:lpstr>Convolución en tiempo continuo</vt:lpstr>
      <vt:lpstr>Convolución de señales digitales</vt:lpstr>
      <vt:lpstr>Convolución digital 1D</vt:lpstr>
      <vt:lpstr>Convolución digital 1D</vt:lpstr>
      <vt:lpstr>Convolución digital 1D</vt:lpstr>
      <vt:lpstr>Ejercicio - Convolución digital 1D</vt:lpstr>
      <vt:lpstr>Convolución digital 2D</vt:lpstr>
      <vt:lpstr>Convolución digital 2D</vt:lpstr>
      <vt:lpstr>Ejercicio - Convolución digital 2D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procesamiento de datos no estructurados</dc:title>
  <dc:creator>Usuario de Windows</dc:creator>
  <cp:lastModifiedBy>Usuario de Windows</cp:lastModifiedBy>
  <cp:revision>118</cp:revision>
  <dcterms:created xsi:type="dcterms:W3CDTF">2018-08-20T21:54:40Z</dcterms:created>
  <dcterms:modified xsi:type="dcterms:W3CDTF">2019-03-27T22:40:42Z</dcterms:modified>
</cp:coreProperties>
</file>