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35" r:id="rId2"/>
    <p:sldId id="456" r:id="rId3"/>
    <p:sldId id="436" r:id="rId4"/>
    <p:sldId id="437" r:id="rId5"/>
    <p:sldId id="438" r:id="rId6"/>
    <p:sldId id="453" r:id="rId7"/>
    <p:sldId id="455" r:id="rId8"/>
    <p:sldId id="454" r:id="rId9"/>
    <p:sldId id="439" r:id="rId10"/>
    <p:sldId id="440" r:id="rId11"/>
    <p:sldId id="441" r:id="rId12"/>
    <p:sldId id="446" r:id="rId13"/>
    <p:sldId id="447" r:id="rId14"/>
    <p:sldId id="443" r:id="rId15"/>
    <p:sldId id="445" r:id="rId16"/>
    <p:sldId id="448" r:id="rId17"/>
    <p:sldId id="449" r:id="rId18"/>
    <p:sldId id="450" r:id="rId19"/>
    <p:sldId id="451" r:id="rId20"/>
  </p:sldIdLst>
  <p:sldSz cx="10693400" cy="7556500"/>
  <p:notesSz cx="10693400" cy="7556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2CF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2" autoAdjust="0"/>
    <p:restoredTop sz="86410" autoAdjust="0"/>
  </p:normalViewPr>
  <p:slideViewPr>
    <p:cSldViewPr>
      <p:cViewPr varScale="1">
        <p:scale>
          <a:sx n="70" d="100"/>
          <a:sy n="70" d="100"/>
        </p:scale>
        <p:origin x="874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7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9D53E-109E-4CCB-A7EB-84C00B6E3423}" type="datetimeFigureOut">
              <a:rPr lang="es-ES" smtClean="0"/>
              <a:t>26/05/2017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C7CDC-4DE8-4A88-B662-78AA37B03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30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217" y="228600"/>
            <a:ext cx="9464964" cy="6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34670" y="7027545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n-US"/>
              <a:t>Jueves,22 de marzo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>
          <a:xfrm>
            <a:off x="7699248" y="7027545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fld id="{84BD3863-A40B-4434-A31B-2E49746A836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007292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4273" y="6981913"/>
            <a:ext cx="8087995" cy="0"/>
          </a:xfrm>
          <a:custGeom>
            <a:avLst/>
            <a:gdLst/>
            <a:ahLst/>
            <a:cxnLst/>
            <a:rect l="l" t="t" r="r" b="b"/>
            <a:pathLst>
              <a:path w="8087995">
                <a:moveTo>
                  <a:pt x="0" y="0"/>
                </a:moveTo>
                <a:lnTo>
                  <a:pt x="8087544" y="0"/>
                </a:lnTo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8692" y="2598692"/>
            <a:ext cx="6541770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6156" y="1206586"/>
            <a:ext cx="8021086" cy="3545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86114" y="7078226"/>
            <a:ext cx="1062990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ilioRuiz/SIR-course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2"/>
          <p:cNvSpPr/>
          <p:nvPr/>
        </p:nvSpPr>
        <p:spPr>
          <a:xfrm>
            <a:off x="812293" y="6518052"/>
            <a:ext cx="9244876" cy="76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Basilio Ruiz Cobo, IAC </a:t>
            </a:r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SIR course at NSO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15 – 26 May, 2017</a:t>
            </a:r>
            <a:endParaRPr sz="1799" dirty="0"/>
          </a:p>
        </p:txBody>
      </p:sp>
      <p:sp>
        <p:nvSpPr>
          <p:cNvPr id="38" name="CustomShape 3"/>
          <p:cNvSpPr/>
          <p:nvPr/>
        </p:nvSpPr>
        <p:spPr>
          <a:xfrm>
            <a:off x="812293" y="2193639"/>
            <a:ext cx="8466882" cy="1583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</p:txBody>
      </p:sp>
      <p:sp>
        <p:nvSpPr>
          <p:cNvPr id="2" name="Rectángulo 1"/>
          <p:cNvSpPr/>
          <p:nvPr/>
        </p:nvSpPr>
        <p:spPr>
          <a:xfrm>
            <a:off x="2673350" y="1797050"/>
            <a:ext cx="53467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7040" indent="-434975">
              <a:lnSpc>
                <a:spcPct val="100000"/>
              </a:lnSpc>
            </a:pPr>
            <a:r>
              <a:rPr lang="en-US" sz="2000" spc="-5" dirty="0">
                <a:latin typeface="Arial"/>
                <a:cs typeface="Arial"/>
              </a:rPr>
              <a:t>Download exercises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from:</a:t>
            </a:r>
          </a:p>
          <a:p>
            <a:pPr marL="447040" indent="-434975">
              <a:lnSpc>
                <a:spcPct val="100000"/>
              </a:lnSpc>
            </a:pPr>
            <a:endParaRPr lang="en-US" sz="2000" dirty="0">
              <a:latin typeface="Arial"/>
              <a:cs typeface="Arial"/>
            </a:endParaRPr>
          </a:p>
          <a:p>
            <a:pPr marL="447040" indent="-434975">
              <a:lnSpc>
                <a:spcPct val="100000"/>
              </a:lnSpc>
            </a:pPr>
            <a:endParaRPr lang="en-US" sz="2000" dirty="0">
              <a:latin typeface="Arial"/>
              <a:cs typeface="Arial"/>
              <a:hlinkClick r:id="rId2"/>
            </a:endParaRPr>
          </a:p>
          <a:p>
            <a:pPr marL="447040" indent="-434975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https://github.com/BasilioRuiz/SIR-course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489" dirty="0" smtClean="0">
                <a:solidFill>
                  <a:srgbClr val="000000"/>
                </a:solidFill>
                <a:latin typeface="Arial"/>
                <a:ea typeface="DejaVu Sans"/>
              </a:rPr>
              <a:t>SIR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Exercises</a:t>
            </a: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949429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5</a:t>
            </a:r>
            <a:endParaRPr sz="1799"/>
          </a:p>
        </p:txBody>
      </p:sp>
      <p:sp>
        <p:nvSpPr>
          <p:cNvPr id="52" name="CustomShape 2"/>
          <p:cNvSpPr/>
          <p:nvPr/>
        </p:nvSpPr>
        <p:spPr>
          <a:xfrm>
            <a:off x="743922" y="6755082"/>
            <a:ext cx="9217887" cy="71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No need for macroturbulence when high-resolution data are inverted using telescope PSF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following weights: 1,4,4,4</a:t>
            </a:r>
            <a:endParaRPr sz="1799"/>
          </a:p>
        </p:txBody>
      </p:sp>
      <p:sp>
        <p:nvSpPr>
          <p:cNvPr id="53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quiet-Sun internetwork.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Hinode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/SP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 observations at disk center, integrated for 6 min,  SNR~10</a:t>
            </a:r>
            <a:r>
              <a:rPr lang="en-US" sz="1999" baseline="30000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, still high spatial resolution.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Two lines Fe I 630.1 and 630.2 nm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Extremely weak signals, but linear polarization clearly seen.     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Large asymmetries.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Use three cycles with increasing number of nodes.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 3. Invert stray-light fraction,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microturbulence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(flat stratification).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4. Interpret resulting model 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711498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6</a:t>
            </a:r>
            <a:endParaRPr sz="1799"/>
          </a:p>
        </p:txBody>
      </p:sp>
      <p:sp>
        <p:nvSpPr>
          <p:cNvPr id="55" name="CustomShape 2"/>
          <p:cNvSpPr/>
          <p:nvPr/>
        </p:nvSpPr>
        <p:spPr>
          <a:xfrm>
            <a:off x="743922" y="6041142"/>
            <a:ext cx="9217887" cy="1426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Inversion of these profiles will not be easy. Do your best! </a:t>
            </a: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Give more weight to Stokes V to force better fits. Increase weight with cycle.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instrumental PSF and macroturbulence at the same time.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If everything fails, use superpowers....</a:t>
            </a:r>
            <a:endParaRPr sz="1799"/>
          </a:p>
        </p:txBody>
      </p:sp>
      <p:sp>
        <p:nvSpPr>
          <p:cNvPr id="56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sunspot penumbral profiles near PIL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Hinode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/SP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 observations with SNR~1000, no telluric lines, two lines Fe I 630.1 and 630.2 nm.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Strong signals, but Stokes V profile with three lobes...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2. One-component model with opposite magnetic  along LOS? Two-component model?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3. Try both!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1964941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Penumbra observed at Fe I 6173 A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940050"/>
            <a:ext cx="646303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Peak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559050"/>
            <a:ext cx="6996430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9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1" name="CustomShape 2"/>
          <p:cNvSpPr/>
          <p:nvPr/>
        </p:nvSpPr>
        <p:spPr>
          <a:xfrm>
            <a:off x="734926" y="5683250"/>
            <a:ext cx="9322243" cy="1668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Example of Stokes profiles observed with a </a:t>
            </a:r>
            <a:r>
              <a:rPr lang="en-US" sz="1799" dirty="0" err="1">
                <a:solidFill>
                  <a:srgbClr val="C00000"/>
                </a:solidFill>
                <a:latin typeface="Calibri"/>
                <a:ea typeface="DejaVu Sans"/>
              </a:rPr>
              <a:t>Fabry-Pérot</a:t>
            </a:r>
            <a:r>
              <a:rPr lang="en-US" sz="1799" dirty="0">
                <a:solidFill>
                  <a:srgbClr val="C00000"/>
                </a:solidFill>
                <a:latin typeface="Calibri"/>
                <a:ea typeface="DejaVu Sans"/>
              </a:rPr>
              <a:t> interferometer.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H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igh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spatial resolution, but modest spectral resolution 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(20-30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mA at 617 nm).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To include points in the profile you can use: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1F4E79"/>
                </a:solidFill>
                <a:ea typeface="ArialMT"/>
              </a:rPr>
              <a:t>IDL</a:t>
            </a:r>
            <a:r>
              <a:rPr lang="en-US" dirty="0" smtClean="0">
                <a:solidFill>
                  <a:srgbClr val="1F4E79"/>
                </a:solidFill>
                <a:ea typeface="ArialMT"/>
              </a:rPr>
              <a:t>&gt; </a:t>
            </a:r>
            <a:r>
              <a:rPr lang="en-US" smtClean="0">
                <a:solidFill>
                  <a:srgbClr val="C00000"/>
                </a:solidFill>
                <a:ea typeface="ArialMT"/>
              </a:rPr>
              <a:t>introduce_points,</a:t>
            </a:r>
            <a:r>
              <a:rPr lang="en-US" smtClean="0">
                <a:solidFill>
                  <a:srgbClr val="000000"/>
                </a:solidFill>
                <a:ea typeface="ArialMT"/>
              </a:rPr>
              <a:t>x,si,sq,su,sv</a:t>
            </a:r>
            <a:r>
              <a:rPr lang="en-US" dirty="0" smtClean="0">
                <a:solidFill>
                  <a:srgbClr val="000000"/>
                </a:solidFill>
                <a:ea typeface="ArialMT"/>
              </a:rPr>
              <a:t>, x1,si1, sq1,su1,sv1</a:t>
            </a:r>
          </a:p>
          <a:p>
            <a:pPr>
              <a:lnSpc>
                <a:spcPct val="100000"/>
              </a:lnSpc>
            </a:pP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Where x is the old grid and x1 the new one</a:t>
            </a:r>
          </a:p>
          <a:p>
            <a:pPr>
              <a:lnSpc>
                <a:spcPct val="100000"/>
              </a:lnSpc>
            </a:pP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Peak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sz="1999" dirty="0" smtClean="0">
                <a:latin typeface="Calibri"/>
              </a:rPr>
              <a:t>High spatial resolution</a:t>
            </a:r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Profiles are not equally spaced  in wavelength: interpolate to a 10 mA resolution and write a “-1” over the new points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2. The profiles are wider than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FTS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: Consider to include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smtClean="0">
                <a:solidFill>
                  <a:srgbClr val="000000"/>
                </a:solidFill>
                <a:latin typeface="Calibri"/>
                <a:ea typeface="ArialMT"/>
              </a:rPr>
              <a:t>the </a:t>
            </a:r>
            <a:r>
              <a:rPr lang="en-US" sz="1999" smtClean="0">
                <a:solidFill>
                  <a:srgbClr val="000000"/>
                </a:solidFill>
                <a:latin typeface="Calibri"/>
                <a:ea typeface="ArialMT"/>
              </a:rPr>
              <a:t>spectral PSF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and a </a:t>
            </a:r>
            <a:r>
              <a:rPr lang="en-US" sz="1999" dirty="0" err="1" smtClean="0">
                <a:solidFill>
                  <a:srgbClr val="000000"/>
                </a:solidFill>
                <a:latin typeface="Calibri"/>
                <a:ea typeface="ArialMT"/>
              </a:rPr>
              <a:t>macroturbulence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.</a:t>
            </a:r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360030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7bis</a:t>
            </a:r>
            <a:endParaRPr sz="1799" dirty="0"/>
          </a:p>
        </p:txBody>
      </p:sp>
      <p:sp>
        <p:nvSpPr>
          <p:cNvPr id="61" name="CustomShape 2"/>
          <p:cNvSpPr/>
          <p:nvPr/>
        </p:nvSpPr>
        <p:spPr>
          <a:xfrm>
            <a:off x="734926" y="6302392"/>
            <a:ext cx="9322243" cy="1049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799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Example of Stokes profiles observed with a </a:t>
            </a:r>
            <a:r>
              <a:rPr lang="en-US" sz="1799">
                <a:solidFill>
                  <a:srgbClr val="C00000"/>
                </a:solidFill>
                <a:latin typeface="Calibri"/>
                <a:ea typeface="DejaVu Sans"/>
              </a:rPr>
              <a:t>Fabry-Pérot interferometer. </a:t>
            </a: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Extremely high spatial resolution, but modest spectral resolution (~50 mA at 617 nm).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Sequential sampling of line means first and last wavelengths are observed ~30 s apart. </a:t>
            </a:r>
            <a:endParaRPr sz="1799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CRISP profiles from sunspot penumbrae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  <a:ea typeface="ArialMT"/>
              </a:rPr>
              <a:t>SST/CRISP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observations with SNR~500, sequential spectral sampling of Fe I 617.3 nm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(30 wavelengths in ~30 s)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Strongly Doppler-shifted polarization profiles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Include stray-light contamination, and a small weight for Q &amp; U stokes profile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(for instance: 10, 0.1,0.1,10)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09520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1093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330451"/>
            <a:ext cx="7284719" cy="52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29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1246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18969"/>
            <a:ext cx="7162800" cy="51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4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370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</a:p>
          <a:p>
            <a:endParaRPr lang="en-US" dirty="0"/>
          </a:p>
          <a:p>
            <a:r>
              <a:rPr lang="en-US" dirty="0" smtClean="0"/>
              <a:t>1. Invert the 5 profiles of the pixels marked on the map. Try to determine gradients of B and </a:t>
            </a:r>
            <a:r>
              <a:rPr lang="en-US" dirty="0" err="1" smtClean="0"/>
              <a:t>V_LoS</a:t>
            </a:r>
            <a:r>
              <a:rPr lang="en-US" dirty="0" smtClean="0"/>
              <a:t> in the second cycle.</a:t>
            </a:r>
          </a:p>
          <a:p>
            <a:endParaRPr lang="en-US" dirty="0" smtClean="0"/>
          </a:p>
          <a:p>
            <a:r>
              <a:rPr lang="en-US" dirty="0" smtClean="0"/>
              <a:t>2. Are these gradients reliable? 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476362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370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Gas Pressure (simulated data)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s-ES" sz="1799" dirty="0" err="1" smtClean="0"/>
              <a:t>We</a:t>
            </a:r>
            <a:r>
              <a:rPr lang="es-ES" sz="1799" dirty="0" smtClean="0"/>
              <a:t> </a:t>
            </a:r>
            <a:r>
              <a:rPr lang="es-ES" sz="1799" dirty="0" err="1" smtClean="0"/>
              <a:t>have</a:t>
            </a:r>
            <a:r>
              <a:rPr lang="es-ES" sz="1799" dirty="0" smtClean="0"/>
              <a:t> </a:t>
            </a:r>
            <a:r>
              <a:rPr lang="es-ES" sz="1799" dirty="0" err="1" smtClean="0"/>
              <a:t>selected</a:t>
            </a:r>
            <a:r>
              <a:rPr lang="es-ES" sz="1799" dirty="0"/>
              <a:t> </a:t>
            </a:r>
            <a:r>
              <a:rPr lang="es-ES" sz="1799" dirty="0" err="1" smtClean="0"/>
              <a:t>the</a:t>
            </a:r>
            <a:r>
              <a:rPr lang="es-ES" sz="1799" dirty="0" smtClean="0"/>
              <a:t> </a:t>
            </a:r>
            <a:r>
              <a:rPr lang="es-ES" sz="1799" dirty="0" err="1" smtClean="0"/>
              <a:t>spectral</a:t>
            </a:r>
            <a:r>
              <a:rPr lang="es-ES" sz="1799" dirty="0" smtClean="0"/>
              <a:t> </a:t>
            </a:r>
            <a:r>
              <a:rPr lang="es-ES" sz="1799" dirty="0" err="1" smtClean="0"/>
              <a:t>region</a:t>
            </a:r>
            <a:r>
              <a:rPr lang="es-ES" sz="1799" dirty="0" smtClean="0"/>
              <a:t> 614.7 – 615.1 </a:t>
            </a:r>
            <a:r>
              <a:rPr lang="es-ES" sz="1799" dirty="0" err="1" smtClean="0"/>
              <a:t>containig</a:t>
            </a:r>
            <a:r>
              <a:rPr lang="es-ES" sz="1799" dirty="0" smtClean="0"/>
              <a:t> Fe I, Fe II, Ti &amp; V </a:t>
            </a:r>
            <a:r>
              <a:rPr lang="es-ES" sz="1799" dirty="0" err="1" smtClean="0"/>
              <a:t>lines</a:t>
            </a:r>
            <a:r>
              <a:rPr lang="es-ES" sz="1799" dirty="0" smtClean="0"/>
              <a:t>, </a:t>
            </a:r>
            <a:r>
              <a:rPr lang="es-ES" sz="1799" dirty="0" err="1" smtClean="0"/>
              <a:t>because</a:t>
            </a:r>
            <a:r>
              <a:rPr lang="es-ES" sz="1799" dirty="0" smtClean="0"/>
              <a:t> </a:t>
            </a:r>
            <a:r>
              <a:rPr lang="es-ES" sz="1799" dirty="0" err="1" smtClean="0"/>
              <a:t>they</a:t>
            </a: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s-ES" sz="1799" dirty="0"/>
              <a:t>s</a:t>
            </a:r>
            <a:r>
              <a:rPr lang="es-ES" sz="1799" dirty="0" smtClean="0"/>
              <a:t>how </a:t>
            </a:r>
            <a:r>
              <a:rPr lang="es-ES" sz="1799" dirty="0" err="1" smtClean="0"/>
              <a:t>different</a:t>
            </a:r>
            <a:r>
              <a:rPr lang="es-ES" sz="1799" dirty="0" smtClean="0"/>
              <a:t> </a:t>
            </a:r>
            <a:r>
              <a:rPr lang="es-ES" sz="1799" dirty="0" err="1" smtClean="0"/>
              <a:t>sensitivity</a:t>
            </a:r>
            <a:r>
              <a:rPr lang="es-ES" sz="1799" dirty="0" smtClean="0"/>
              <a:t> to T &amp; </a:t>
            </a:r>
            <a:r>
              <a:rPr lang="es-ES" sz="1799" dirty="0" err="1" smtClean="0"/>
              <a:t>Pg</a:t>
            </a:r>
            <a:r>
              <a:rPr lang="es-ES" sz="1799" dirty="0" smtClean="0"/>
              <a:t> 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I have perturbed the VALC model introducing a 10% perturbation in T &amp; </a:t>
            </a:r>
            <a:r>
              <a:rPr lang="en-US" dirty="0" err="1" smtClean="0"/>
              <a:t>Pg</a:t>
            </a:r>
            <a:r>
              <a:rPr lang="en-US" dirty="0" smtClean="0"/>
              <a:t>, and synthetized the profiles. Try to recover T and </a:t>
            </a:r>
            <a:r>
              <a:rPr lang="en-US" dirty="0" err="1" smtClean="0"/>
              <a:t>Pg</a:t>
            </a:r>
            <a:r>
              <a:rPr lang="en-US" dirty="0" smtClean="0"/>
              <a:t> perturbations by inverting the simulated profiles.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I have included a velocity perturbation</a:t>
            </a:r>
            <a:r>
              <a:rPr lang="en-US" dirty="0"/>
              <a:t>. Try to recover </a:t>
            </a:r>
            <a:r>
              <a:rPr lang="en-US" dirty="0" smtClean="0"/>
              <a:t>T, </a:t>
            </a:r>
            <a:r>
              <a:rPr lang="en-US" dirty="0" err="1" smtClean="0"/>
              <a:t>Pg</a:t>
            </a:r>
            <a:r>
              <a:rPr lang="en-US" dirty="0" smtClean="0"/>
              <a:t> and </a:t>
            </a:r>
            <a:r>
              <a:rPr lang="en-US" dirty="0" err="1">
                <a:ea typeface="ArialMT"/>
              </a:rPr>
              <a:t>v</a:t>
            </a:r>
            <a:r>
              <a:rPr lang="en-US" baseline="-25000" dirty="0" err="1">
                <a:ea typeface="ArialMT"/>
              </a:rPr>
              <a:t>LOS</a:t>
            </a:r>
            <a:r>
              <a:rPr lang="en-US" baseline="-25000" dirty="0">
                <a:ea typeface="ArialMT"/>
              </a:rPr>
              <a:t> </a:t>
            </a:r>
            <a:r>
              <a:rPr lang="en-US" dirty="0" smtClean="0"/>
              <a:t> perturbations. 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Determine the region of maximum sensitivity (the </a:t>
            </a:r>
            <a:r>
              <a:rPr lang="en-US" dirty="0" err="1" smtClean="0"/>
              <a:t>logtau</a:t>
            </a:r>
            <a:r>
              <a:rPr lang="en-US" dirty="0" smtClean="0"/>
              <a:t> range) to relative perturbation of </a:t>
            </a:r>
            <a:r>
              <a:rPr lang="en-US" dirty="0" err="1" smtClean="0"/>
              <a:t>Pg</a:t>
            </a:r>
            <a:r>
              <a:rPr lang="en-US" dirty="0" smtClean="0"/>
              <a:t> using the Response Functions of T and </a:t>
            </a:r>
            <a:r>
              <a:rPr lang="en-US" dirty="0" err="1" smtClean="0"/>
              <a:t>Pe</a:t>
            </a:r>
            <a:r>
              <a:rPr lang="en-US" dirty="0" smtClean="0"/>
              <a:t>. Which is the minimum S/N ratio we would need in order to recover a </a:t>
            </a:r>
            <a:r>
              <a:rPr lang="en-US" dirty="0" err="1" smtClean="0"/>
              <a:t>Pg</a:t>
            </a:r>
            <a:r>
              <a:rPr lang="en-US" dirty="0" smtClean="0"/>
              <a:t> perturbation of around a 10%?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sp>
        <p:nvSpPr>
          <p:cNvPr id="4" name="CustomShape 2"/>
          <p:cNvSpPr/>
          <p:nvPr/>
        </p:nvSpPr>
        <p:spPr>
          <a:xfrm>
            <a:off x="704083" y="4768850"/>
            <a:ext cx="9322243" cy="2362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/>
                <a:ea typeface="DejaVu Sans"/>
              </a:rPr>
              <a:t>For the case 2) </a:t>
            </a:r>
            <a:r>
              <a:rPr lang="en-US" sz="1400" dirty="0">
                <a:latin typeface="Calibri"/>
                <a:ea typeface="DejaVu Sans"/>
              </a:rPr>
              <a:t>u</a:t>
            </a:r>
            <a:r>
              <a:rPr lang="en-US" sz="1400" dirty="0" smtClean="0">
                <a:latin typeface="Calibri"/>
                <a:ea typeface="DejaVu Sans"/>
              </a:rPr>
              <a:t>se several cycles, first inverting T &amp; </a:t>
            </a:r>
            <a:r>
              <a:rPr lang="en-US" sz="1400" dirty="0" err="1" smtClean="0">
                <a:latin typeface="Calibri"/>
                <a:ea typeface="DejaVu Sans"/>
              </a:rPr>
              <a:t>Pe</a:t>
            </a:r>
            <a:r>
              <a:rPr lang="en-US" sz="1400" dirty="0" smtClean="0">
                <a:latin typeface="Calibri"/>
                <a:ea typeface="DejaVu Sans"/>
              </a:rPr>
              <a:t> in Hydrostatic Equilibrium and later allow also for </a:t>
            </a:r>
            <a:r>
              <a:rPr lang="en-US" sz="1400" dirty="0" err="1" smtClean="0">
                <a:latin typeface="Calibri"/>
                <a:ea typeface="DejaVu Sans"/>
              </a:rPr>
              <a:t>Pe</a:t>
            </a:r>
            <a:r>
              <a:rPr lang="en-US" sz="1400" dirty="0" smtClean="0">
                <a:latin typeface="Calibri"/>
                <a:ea typeface="DejaVu Sans"/>
              </a:rPr>
              <a:t> perturbations.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/>
              </a:rPr>
              <a:t>Evaluate the RF to T &amp; </a:t>
            </a:r>
            <a:r>
              <a:rPr lang="en-US" sz="1400" dirty="0" err="1" smtClean="0">
                <a:latin typeface="Calibri"/>
              </a:rPr>
              <a:t>Pe</a:t>
            </a:r>
            <a:r>
              <a:rPr lang="en-US" sz="1400" dirty="0" smtClean="0">
                <a:latin typeface="Calibri"/>
              </a:rPr>
              <a:t>. You can read it using: 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      IDL&gt;  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read_RF_nomag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, ’guess_4.rpe’ ,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rpe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,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ntau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, 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nlam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alibri"/>
              </a:rPr>
              <a:t>       To evaluate RF to </a:t>
            </a:r>
            <a:r>
              <a:rPr lang="en-US" sz="1400" dirty="0" err="1" smtClean="0">
                <a:latin typeface="Calibri"/>
              </a:rPr>
              <a:t>Pg</a:t>
            </a:r>
            <a:r>
              <a:rPr lang="en-US" sz="1400" dirty="0" smtClean="0">
                <a:latin typeface="Calibri"/>
              </a:rPr>
              <a:t> apply the chain rule. You can calculate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400" dirty="0" err="1"/>
              <a:t>dPg</a:t>
            </a:r>
            <a:r>
              <a:rPr lang="en-US" sz="1400" dirty="0"/>
              <a:t>/</a:t>
            </a:r>
            <a:r>
              <a:rPr lang="en-US" sz="1400" dirty="0" err="1"/>
              <a:t>dPe</a:t>
            </a:r>
            <a:r>
              <a:rPr lang="en-US" sz="1400" dirty="0"/>
              <a:t> and </a:t>
            </a:r>
            <a:r>
              <a:rPr lang="en-US" sz="1400" dirty="0" err="1" smtClean="0"/>
              <a:t>dPg</a:t>
            </a:r>
            <a:r>
              <a:rPr lang="en-US" sz="1400" dirty="0" smtClean="0"/>
              <a:t>/</a:t>
            </a:r>
            <a:r>
              <a:rPr lang="en-US" sz="1400" dirty="0" err="1" smtClean="0"/>
              <a:t>dT</a:t>
            </a:r>
            <a:r>
              <a:rPr lang="en-US" sz="1400" dirty="0" smtClean="0"/>
              <a:t>  by using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       IDL&gt;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Pgderivatives,T,Pe,Pg,dlogPgdT,dlogPgdPe</a:t>
            </a:r>
            <a:endParaRPr lang="en-US" sz="14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alibri"/>
              </a:rPr>
              <a:t>       This programs calls to </a:t>
            </a:r>
            <a:r>
              <a:rPr lang="en-US" sz="1400" dirty="0"/>
              <a:t>the </a:t>
            </a:r>
            <a:r>
              <a:rPr lang="en-US" sz="1400" dirty="0" err="1"/>
              <a:t>fortran</a:t>
            </a:r>
            <a:r>
              <a:rPr lang="en-US" sz="1400" dirty="0"/>
              <a:t> </a:t>
            </a:r>
            <a:r>
              <a:rPr lang="en-US" sz="1400" dirty="0" smtClean="0"/>
              <a:t>program </a:t>
            </a:r>
            <a:r>
              <a:rPr lang="en-US" sz="1400" dirty="0" err="1" smtClean="0"/>
              <a:t>Pgderivatives_i.x</a:t>
            </a:r>
            <a:r>
              <a:rPr lang="en-US" sz="1400" dirty="0" smtClean="0"/>
              <a:t>. To compile this program (in the SIR folder):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        make </a:t>
            </a:r>
            <a:r>
              <a:rPr lang="en-US" sz="1400" dirty="0"/>
              <a:t>fc=</a:t>
            </a:r>
            <a:r>
              <a:rPr lang="en-US" sz="1400" dirty="0" err="1"/>
              <a:t>gfortran</a:t>
            </a:r>
            <a:r>
              <a:rPr lang="en-US" sz="1400" dirty="0"/>
              <a:t> </a:t>
            </a:r>
            <a:r>
              <a:rPr lang="en-US" sz="1400" dirty="0" err="1" smtClean="0"/>
              <a:t>Pgderivatives_i.x</a:t>
            </a:r>
            <a:r>
              <a:rPr lang="en-US" sz="1400" dirty="0" smtClean="0"/>
              <a:t>    or   make </a:t>
            </a:r>
            <a:r>
              <a:rPr lang="en-US" sz="1400" dirty="0" err="1"/>
              <a:t>Pgderivatives_i.x</a:t>
            </a:r>
            <a:r>
              <a:rPr lang="en-US" sz="1400" dirty="0"/>
              <a:t> (if you </a:t>
            </a:r>
            <a:r>
              <a:rPr lang="en-US" sz="1400" dirty="0" smtClean="0"/>
              <a:t>use the  </a:t>
            </a:r>
            <a:r>
              <a:rPr lang="en-US" sz="1400" dirty="0" err="1"/>
              <a:t>ifort</a:t>
            </a:r>
            <a:r>
              <a:rPr lang="en-US" sz="1400" dirty="0"/>
              <a:t> compiler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To </a:t>
            </a:r>
            <a:r>
              <a:rPr lang="en-US" sz="1400" dirty="0"/>
              <a:t>get the RF to relative perturbation multiply the RF by the parameter</a:t>
            </a:r>
            <a:r>
              <a:rPr lang="en-US" sz="1400" dirty="0" smtClean="0"/>
              <a:t>.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</a:rPr>
              <a:t>E</a:t>
            </a:r>
            <a:r>
              <a:rPr lang="en-US" sz="1400" dirty="0" smtClean="0">
                <a:latin typeface="Calibri"/>
              </a:rPr>
              <a:t>valuate, for each optical depth, the maximum response (RF at the wavelength at which |RF| is max).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latin typeface="Calibri"/>
            </a:endParaRPr>
          </a:p>
          <a:p>
            <a:pPr>
              <a:lnSpc>
                <a:spcPct val="100000"/>
              </a:lnSpc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231720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3"/>
          <p:cNvSpPr/>
          <p:nvPr/>
        </p:nvSpPr>
        <p:spPr>
          <a:xfrm>
            <a:off x="812293" y="2193639"/>
            <a:ext cx="8466882" cy="1583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</p:txBody>
      </p:sp>
      <p:sp>
        <p:nvSpPr>
          <p:cNvPr id="6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489" dirty="0" smtClean="0">
                <a:solidFill>
                  <a:srgbClr val="000000"/>
                </a:solidFill>
                <a:latin typeface="Arial"/>
                <a:ea typeface="DejaVu Sans"/>
              </a:rPr>
              <a:t>SIR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Exercises: Goals</a:t>
            </a:r>
            <a:endParaRPr sz="1799" dirty="0"/>
          </a:p>
        </p:txBody>
      </p:sp>
      <p:sp>
        <p:nvSpPr>
          <p:cNvPr id="3" name="CuadroTexto 2"/>
          <p:cNvSpPr txBox="1"/>
          <p:nvPr/>
        </p:nvSpPr>
        <p:spPr>
          <a:xfrm>
            <a:off x="812293" y="1048742"/>
            <a:ext cx="92448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main goals </a:t>
            </a:r>
            <a:r>
              <a:rPr lang="en-US" dirty="0" smtClean="0"/>
              <a:t>are: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1: Testing and first contact with synthesis, inversion and </a:t>
            </a:r>
            <a:r>
              <a:rPr lang="en-US" dirty="0" smtClean="0"/>
              <a:t>result visualization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2: HINODE data. Analysis of strong and symmetric signals. How many </a:t>
            </a:r>
            <a:r>
              <a:rPr lang="en-US" dirty="0" smtClean="0"/>
              <a:t>nodes should </a:t>
            </a:r>
            <a:r>
              <a:rPr lang="en-US" dirty="0"/>
              <a:t>be used? 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Is </a:t>
            </a:r>
            <a:r>
              <a:rPr lang="en-US" dirty="0"/>
              <a:t>it always better to use many nodes? Weights </a:t>
            </a:r>
            <a:r>
              <a:rPr lang="en-US" dirty="0" smtClean="0"/>
              <a:t>of Q</a:t>
            </a:r>
            <a:r>
              <a:rPr lang="en-US" dirty="0"/>
              <a:t>, U &amp; V</a:t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3: Error bars and uncertainties determination</a:t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4: SPINOR data. How to select lines in a large spectral </a:t>
            </a:r>
            <a:r>
              <a:rPr lang="en-US" dirty="0" smtClean="0"/>
              <a:t>region. Using </a:t>
            </a:r>
            <a:r>
              <a:rPr lang="en-US" dirty="0"/>
              <a:t>macro- and </a:t>
            </a:r>
            <a:r>
              <a:rPr lang="en-US" dirty="0" smtClean="0"/>
              <a:t>micro-  </a:t>
            </a:r>
          </a:p>
          <a:p>
            <a:r>
              <a:rPr lang="en-US" dirty="0"/>
              <a:t> </a:t>
            </a:r>
            <a:r>
              <a:rPr lang="en-US" dirty="0" smtClean="0"/>
              <a:t>         turbulence</a:t>
            </a:r>
            <a:r>
              <a:rPr lang="en-US" dirty="0"/>
              <a:t>. Gradients determination.</a:t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4 </a:t>
            </a:r>
            <a:r>
              <a:rPr lang="en-US" dirty="0" err="1"/>
              <a:t>bis</a:t>
            </a:r>
            <a:r>
              <a:rPr lang="en-US" dirty="0"/>
              <a:t>: Optional. Strong asymmetries and use of stray-light.</a:t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5: HINODE data.  High signal to noise profiles. Extremely weak linear polarization signal</a:t>
            </a:r>
            <a:br>
              <a:rPr lang="en-US" dirty="0"/>
            </a:br>
            <a:r>
              <a:rPr lang="en-US" dirty="0"/>
              <a:t>         </a:t>
            </a:r>
            <a:r>
              <a:rPr lang="en-US" dirty="0" smtClean="0"/>
              <a:t> but </a:t>
            </a:r>
            <a:r>
              <a:rPr lang="en-US" dirty="0"/>
              <a:t>large asymmetries.</a:t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6: Stokes V with 3 lobes. One versus 2 components </a:t>
            </a:r>
            <a:r>
              <a:rPr lang="en-US" dirty="0" smtClean="0"/>
              <a:t>inversions.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7: IBIS profiles: high spatial resolution bad modest spectral </a:t>
            </a:r>
            <a:r>
              <a:rPr lang="en-US" dirty="0" smtClean="0"/>
              <a:t>sampling. Introducing </a:t>
            </a:r>
            <a:r>
              <a:rPr lang="en-US" dirty="0"/>
              <a:t>points in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the </a:t>
            </a:r>
            <a:r>
              <a:rPr lang="en-US" dirty="0"/>
              <a:t>spectra that will not be consider in the </a:t>
            </a:r>
            <a:r>
              <a:rPr lang="en-US" dirty="0" smtClean="0"/>
              <a:t>chi^2</a:t>
            </a:r>
          </a:p>
          <a:p>
            <a:r>
              <a:rPr lang="en-US" dirty="0" smtClean="0"/>
              <a:t>Ex </a:t>
            </a:r>
            <a:r>
              <a:rPr lang="en-US" dirty="0"/>
              <a:t>7bis: Optional, because the topic was covered by ex 7 but with CRISP </a:t>
            </a:r>
            <a:r>
              <a:rPr lang="en-US" dirty="0" smtClean="0"/>
              <a:t>data. Strong asymmetric </a:t>
            </a:r>
          </a:p>
          <a:p>
            <a:r>
              <a:rPr lang="en-US" dirty="0"/>
              <a:t> </a:t>
            </a:r>
            <a:r>
              <a:rPr lang="en-US" dirty="0" smtClean="0"/>
              <a:t>         profiles </a:t>
            </a:r>
            <a:r>
              <a:rPr lang="en-US" dirty="0"/>
              <a:t>and use of stray </a:t>
            </a:r>
            <a:r>
              <a:rPr lang="en-US" dirty="0" smtClean="0"/>
              <a:t>light. Very </a:t>
            </a:r>
            <a:r>
              <a:rPr lang="en-US" dirty="0"/>
              <a:t>high spatial resolution bad poor </a:t>
            </a:r>
            <a:r>
              <a:rPr lang="en-US" dirty="0" smtClean="0"/>
              <a:t>spectral resolution.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8: FIRS profiles. How reliable are the obtained gradients in </a:t>
            </a:r>
            <a:r>
              <a:rPr lang="en-US" dirty="0" smtClean="0"/>
              <a:t>different solar scenarios?</a:t>
            </a:r>
          </a:p>
          <a:p>
            <a:r>
              <a:rPr lang="en-US" dirty="0" smtClean="0"/>
              <a:t>Ex </a:t>
            </a:r>
            <a:r>
              <a:rPr lang="en-US" dirty="0"/>
              <a:t>9: Inversion of gas pressures. Sensitivity to gas pressure. How to </a:t>
            </a:r>
            <a:r>
              <a:rPr lang="en-US" dirty="0" smtClean="0"/>
              <a:t>evaluate the </a:t>
            </a:r>
            <a:r>
              <a:rPr lang="en-US" dirty="0"/>
              <a:t>Response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functions </a:t>
            </a:r>
            <a:r>
              <a:rPr lang="en-US" dirty="0"/>
              <a:t>(RF) </a:t>
            </a:r>
            <a:r>
              <a:rPr lang="en-US" dirty="0" smtClean="0"/>
              <a:t>to </a:t>
            </a:r>
            <a:r>
              <a:rPr lang="en-US" smtClean="0"/>
              <a:t>gas pressure </a:t>
            </a:r>
            <a:r>
              <a:rPr lang="en-US" dirty="0"/>
              <a:t>from the RF to temperature and electronic pressure.</a:t>
            </a:r>
          </a:p>
        </p:txBody>
      </p:sp>
    </p:spTree>
    <p:extLst>
      <p:ext uri="{BB962C8B-B14F-4D97-AF65-F5344CB8AC3E}">
        <p14:creationId xmlns:p14="http://schemas.microsoft.com/office/powerpoint/2010/main" val="3453341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1</a:t>
            </a:r>
            <a:endParaRPr sz="1799"/>
          </a:p>
        </p:txBody>
      </p:sp>
      <p:sp>
        <p:nvSpPr>
          <p:cNvPr id="40" name="CustomShape 2"/>
          <p:cNvSpPr/>
          <p:nvPr/>
        </p:nvSpPr>
        <p:spPr>
          <a:xfrm>
            <a:off x="726290" y="6389476"/>
            <a:ext cx="9330879" cy="1078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 dirty="0">
                <a:solidFill>
                  <a:srgbClr val="C00000"/>
                </a:solidFill>
                <a:latin typeface="Arial"/>
                <a:ea typeface="ArialMT"/>
              </a:rPr>
              <a:t>read_model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,'hsra11.mod',</a:t>
            </a:r>
            <a:r>
              <a:rPr lang="en-US" sz="1399" dirty="0" smtClean="0">
                <a:solidFill>
                  <a:srgbClr val="000000"/>
                </a:solidFill>
                <a:latin typeface="Arial"/>
                <a:ea typeface="ArialMT"/>
              </a:rPr>
              <a:t>logtau,T,pe,mic,B,V_LOS,gamma,phi,z,pg,rho,mac,filling,stray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B=1000+400.*</a:t>
            </a:r>
            <a:r>
              <a:rPr lang="en-US" sz="1399" dirty="0" err="1">
                <a:solidFill>
                  <a:srgbClr val="000000"/>
                </a:solidFill>
                <a:latin typeface="Arial"/>
                <a:ea typeface="ArialMT"/>
              </a:rPr>
              <a:t>logtau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           &amp;   v=2.e5+0.*</a:t>
            </a:r>
            <a:r>
              <a:rPr lang="en-US" sz="1399" dirty="0" err="1">
                <a:solidFill>
                  <a:srgbClr val="000000"/>
                </a:solidFill>
                <a:latin typeface="Arial"/>
                <a:ea typeface="ArialMT"/>
              </a:rPr>
              <a:t>logtau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       &amp; gamma=60.+  0.*</a:t>
            </a:r>
            <a:r>
              <a:rPr lang="en-US" sz="1399" dirty="0" err="1">
                <a:solidFill>
                  <a:srgbClr val="000000"/>
                </a:solidFill>
                <a:latin typeface="Arial"/>
                <a:ea typeface="ArialMT"/>
              </a:rPr>
              <a:t>logtau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 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 dirty="0">
                <a:solidFill>
                  <a:srgbClr val="C00000"/>
                </a:solidFill>
                <a:latin typeface="Arial"/>
                <a:ea typeface="ArialMT"/>
              </a:rPr>
              <a:t>write_model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,'model1.mod',</a:t>
            </a:r>
            <a:r>
              <a:rPr lang="en-US" sz="1399" dirty="0" smtClean="0">
                <a:solidFill>
                  <a:srgbClr val="000000"/>
                </a:solidFill>
                <a:latin typeface="Arial"/>
                <a:ea typeface="ArialMT"/>
              </a:rPr>
              <a:t>logtau,T,pe,mic,B,V_LOS,gamma,phi,z,pg,rho,mac,filling,stray</a:t>
            </a:r>
            <a:endParaRPr sz="1799" dirty="0"/>
          </a:p>
          <a:p>
            <a:pPr algn="ctr">
              <a:lnSpc>
                <a:spcPct val="100000"/>
              </a:lnSpc>
            </a:pPr>
            <a:endParaRPr sz="1799" dirty="0"/>
          </a:p>
        </p:txBody>
      </p:sp>
      <p:sp>
        <p:nvSpPr>
          <p:cNvPr id="41" name="CustomShape 3"/>
          <p:cNvSpPr/>
          <p:nvPr/>
        </p:nvSpPr>
        <p:spPr>
          <a:xfrm>
            <a:off x="812293" y="1236801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Spectral synthesis and inversion of synthetic profiles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Use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HSRA model to </a:t>
            </a:r>
            <a:r>
              <a:rPr lang="en-US" sz="1999" dirty="0">
                <a:solidFill>
                  <a:srgbClr val="C00000"/>
                </a:solidFill>
                <a:latin typeface="Calibri"/>
                <a:ea typeface="ArialMT"/>
              </a:rPr>
              <a:t>synthesize Stokes profiles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with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1.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constant B, inclination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(e.g., 1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kG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60º, 2 km/s)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2.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constant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gradients of B and inclination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3.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gradients of B, inclination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Invert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profiles from (3.), starting from initial guess model with flat stratifications of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and inclination (modify hsra11.mod)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•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1 node in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inclination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•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2 nodes in B,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inclination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32906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2</a:t>
            </a:r>
            <a:endParaRPr sz="1799" dirty="0"/>
          </a:p>
        </p:txBody>
      </p:sp>
      <p:sp>
        <p:nvSpPr>
          <p:cNvPr id="43" name="CustomShape 2"/>
          <p:cNvSpPr/>
          <p:nvPr/>
        </p:nvSpPr>
        <p:spPr>
          <a:xfrm>
            <a:off x="743922" y="6659363"/>
            <a:ext cx="9217887" cy="808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5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If no instrumental PSF is available, </a:t>
            </a:r>
            <a:r>
              <a:rPr lang="en-US" sz="1399">
                <a:solidFill>
                  <a:srgbClr val="C00000"/>
                </a:solidFill>
                <a:latin typeface="Calibri"/>
                <a:ea typeface="ArialMT"/>
              </a:rPr>
              <a:t>use macroturbulence 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to mimic its effect (i.e, invert v</a:t>
            </a:r>
            <a:r>
              <a:rPr lang="en-US" sz="1399" baseline="-25000">
                <a:solidFill>
                  <a:srgbClr val="000000"/>
                </a:solidFill>
                <a:latin typeface="Calibri"/>
                <a:ea typeface="ArialMT"/>
              </a:rPr>
              <a:t>mac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)</a:t>
            </a:r>
            <a:endParaRPr sz="1799"/>
          </a:p>
          <a:p>
            <a:pPr>
              <a:lnSpc>
                <a:spcPct val="15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ArialMT"/>
              </a:rPr>
              <a:t>Use more weight for Q, U and V 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to force better fits to those parameters</a:t>
            </a:r>
            <a:endParaRPr sz="1799"/>
          </a:p>
          <a:p>
            <a:pPr algn="ctr">
              <a:lnSpc>
                <a:spcPct val="100000"/>
              </a:lnSpc>
            </a:pPr>
            <a:endParaRPr sz="1799"/>
          </a:p>
        </p:txBody>
      </p:sp>
      <p:sp>
        <p:nvSpPr>
          <p:cNvPr id="44" name="CustomShape 3"/>
          <p:cNvSpPr/>
          <p:nvPr/>
        </p:nvSpPr>
        <p:spPr>
          <a:xfrm>
            <a:off x="812293" y="1236801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Inversion of profiles from dark-cored penumbral filament.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  <a:ea typeface="ArialMT"/>
              </a:rPr>
              <a:t>Hinode</a:t>
            </a:r>
            <a:r>
              <a:rPr lang="en-US" sz="1999" dirty="0" smtClean="0">
                <a:solidFill>
                  <a:schemeClr val="tx2"/>
                </a:solidFill>
                <a:latin typeface="Calibri"/>
                <a:ea typeface="ArialMT"/>
              </a:rPr>
              <a:t>/SO 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ArialMT"/>
              </a:rPr>
              <a:t>observations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with SNR~1000, no telluric lines, 2 lines Fe I 630.1 &amp; 630.2 nm. Strong, symmetric signals.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1. What kind of model would you use to invert them?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2. Can the fit be improved with more nodes in T? (use 2 cycles!)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3. What happens with 2 nodes in B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?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4. What happens with 10 nodes in B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? </a:t>
            </a:r>
            <a:endParaRPr sz="1799" dirty="0"/>
          </a:p>
          <a:p>
            <a:pPr algn="just"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36968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3</a:t>
            </a:r>
            <a:endParaRPr sz="1799"/>
          </a:p>
        </p:txBody>
      </p:sp>
      <p:sp>
        <p:nvSpPr>
          <p:cNvPr id="46" name="CustomShape 2"/>
          <p:cNvSpPr/>
          <p:nvPr/>
        </p:nvSpPr>
        <p:spPr>
          <a:xfrm>
            <a:off x="812293" y="6119589"/>
            <a:ext cx="9244876" cy="1339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SIR writes the error bars in a .err file that you can read using:  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1F4E79"/>
                </a:solidFill>
                <a:latin typeface="Calibri"/>
                <a:ea typeface="ArialMT"/>
              </a:rPr>
              <a:t>IDL&gt; </a:t>
            </a:r>
            <a:r>
              <a:rPr lang="en-US" sz="1399" dirty="0" err="1">
                <a:solidFill>
                  <a:srgbClr val="C00000"/>
                </a:solidFill>
                <a:latin typeface="Calibri"/>
                <a:ea typeface="ArialMT"/>
              </a:rPr>
              <a:t>read_model</a:t>
            </a:r>
            <a:r>
              <a:rPr lang="en-US" sz="1399" dirty="0">
                <a:solidFill>
                  <a:srgbClr val="C00000"/>
                </a:solidFill>
                <a:latin typeface="Calibri"/>
                <a:ea typeface="ArialMT"/>
              </a:rPr>
              <a:t>,</a:t>
            </a: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' [   ].err',</a:t>
            </a:r>
            <a:r>
              <a:rPr lang="en-US" sz="1399" dirty="0" smtClean="0">
                <a:solidFill>
                  <a:srgbClr val="000000"/>
                </a:solidFill>
                <a:latin typeface="Calibri"/>
                <a:ea typeface="ArialMT"/>
              </a:rPr>
              <a:t>logtau,T_err,p_err,mic_err,B_err,V_LOS,gamma,phi,z,pg,rho,mac,filling,stray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And the region of sensitivity by: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1F4E79"/>
                </a:solidFill>
                <a:latin typeface="Calibri"/>
                <a:ea typeface="ArialMT"/>
              </a:rPr>
              <a:t>IDL&gt; </a:t>
            </a:r>
            <a:r>
              <a:rPr lang="en-US" sz="1399" dirty="0">
                <a:solidFill>
                  <a:srgbClr val="C00000"/>
                </a:solidFill>
                <a:latin typeface="Calibri"/>
                <a:ea typeface="ArialMT"/>
              </a:rPr>
              <a:t>sensitivity</a:t>
            </a: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, </a:t>
            </a:r>
            <a:r>
              <a:rPr lang="en-US" sz="1399" dirty="0" err="1">
                <a:solidFill>
                  <a:srgbClr val="000000"/>
                </a:solidFill>
                <a:latin typeface="Calibri"/>
                <a:ea typeface="ArialMT"/>
              </a:rPr>
              <a:t>Stokes_obs,Stokes_syn,model,RF,logtau,uncertainties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	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Error estimation and Region of sensitivity.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Evaluate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the error bars for magnetic field strength, inclination and azimuth for the last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 inversion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of Exercise 2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Evaluate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the region of sensitivity of the azimuth.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4171591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lang="en-US" sz="1999" dirty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178049"/>
            <a:ext cx="7924800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lang="en-US" sz="1999" dirty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222500"/>
            <a:ext cx="7467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9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Multiline inversion including blends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Calibri"/>
              <a:ea typeface="ArialMT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1. Select the spectral regions around the Fe I lines: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    1562.1, 1563.2, 1564.5 (blended with 64.85 &amp; 65.29), 1566.2 (blended with 66.5)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2. Write the profile and grid files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3. Invert, including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micro- 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macro-turbulence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(because we have not used PSF)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. Use 2 cycles to obtain gradients (because we have several lines)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 increasing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 number of nodes in 2nd cycle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.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 </a:t>
            </a:r>
            <a:endParaRPr lang="en-US"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782622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 </a:t>
            </a:r>
            <a:r>
              <a:rPr lang="en-US" sz="2799" dirty="0" err="1" smtClean="0">
                <a:solidFill>
                  <a:srgbClr val="000000"/>
                </a:solidFill>
                <a:latin typeface="Calibri"/>
                <a:ea typeface="DejaVu Sans"/>
              </a:rPr>
              <a:t>bis</a:t>
            </a:r>
            <a:endParaRPr sz="1799" dirty="0"/>
          </a:p>
        </p:txBody>
      </p:sp>
      <p:sp>
        <p:nvSpPr>
          <p:cNvPr id="49" name="CustomShape 2"/>
          <p:cNvSpPr/>
          <p:nvPr/>
        </p:nvSpPr>
        <p:spPr>
          <a:xfrm>
            <a:off x="743922" y="6041142"/>
            <a:ext cx="9217887" cy="1426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We invert Stokes I and V only, </a:t>
            </a: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so vertical fields should be assumed.</a:t>
            </a: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large negative number (e.g., -2) in profiles to ignore blends in Stokes I during inversion .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instrumental PSF and macroturbulence at the same time.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stray light profile. 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weights of 10 and 100  for Stokes V.</a:t>
            </a:r>
            <a:endParaRPr sz="1799"/>
          </a:p>
        </p:txBody>
      </p:sp>
      <p:sp>
        <p:nvSpPr>
          <p:cNvPr id="50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facular profiles in quiet Sun.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Advanced Stokes </a:t>
            </a: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Polarimeter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  <a:ea typeface="DejaVu Sans"/>
              </a:rPr>
              <a:t>(HAO)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DejaVu Sans"/>
              </a:rPr>
              <a:t>observations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, averaged over facular region, SNR~10000, but poor spatial resolution.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Two lines Fe I 630.1 and 630.2 nm (plus telluric lines!) .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Strong signals, large Stokes V area and amplitude asymmetries.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Use two cycles, increasing number of nodes in 2nd cycle.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 3. Invert stray-light fraction, micro- and macro-turbulence.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4260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1155</Words>
  <Application>Microsoft Office PowerPoint</Application>
  <PresentationFormat>Personalizado</PresentationFormat>
  <Paragraphs>323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ArialMT</vt:lpstr>
      <vt:lpstr>Calibri</vt:lpstr>
      <vt:lpstr>DejaVu Sans</vt:lpstr>
      <vt:lpstr>Helvetica;Arial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Stokes inversions</dc:title>
  <dc:creator>Basilio Ruiz Cobo</dc:creator>
  <cp:lastModifiedBy>Basilio Ruiz Cobo</cp:lastModifiedBy>
  <cp:revision>321</cp:revision>
  <dcterms:created xsi:type="dcterms:W3CDTF">2017-02-09T13:09:03Z</dcterms:created>
  <dcterms:modified xsi:type="dcterms:W3CDTF">2017-05-26T14:41:39Z</dcterms:modified>
</cp:coreProperties>
</file>