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825F-AFDA-4CFF-AAA4-9024F0229DEB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2B89-35C8-4F61-A532-7DDCD1E9D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12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825F-AFDA-4CFF-AAA4-9024F0229DEB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2B89-35C8-4F61-A532-7DDCD1E9D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55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825F-AFDA-4CFF-AAA4-9024F0229DEB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2B89-35C8-4F61-A532-7DDCD1E9D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1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825F-AFDA-4CFF-AAA4-9024F0229DEB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2B89-35C8-4F61-A532-7DDCD1E9D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62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825F-AFDA-4CFF-AAA4-9024F0229DEB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2B89-35C8-4F61-A532-7DDCD1E9D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9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825F-AFDA-4CFF-AAA4-9024F0229DEB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2B89-35C8-4F61-A532-7DDCD1E9D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65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825F-AFDA-4CFF-AAA4-9024F0229DEB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2B89-35C8-4F61-A532-7DDCD1E9D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97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825F-AFDA-4CFF-AAA4-9024F0229DEB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2B89-35C8-4F61-A532-7DDCD1E9D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48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825F-AFDA-4CFF-AAA4-9024F0229DEB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2B89-35C8-4F61-A532-7DDCD1E9D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02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825F-AFDA-4CFF-AAA4-9024F0229DEB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2B89-35C8-4F61-A532-7DDCD1E9D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36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825F-AFDA-4CFF-AAA4-9024F0229DEB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2B89-35C8-4F61-A532-7DDCD1E9D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06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825F-AFDA-4CFF-AAA4-9024F0229DEB}" type="datetimeFigureOut">
              <a:rPr lang="fr-FR" smtClean="0"/>
              <a:t>26/10/2017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2B89-35C8-4F61-A532-7DDCD1E9D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5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ialects_Burykin-cs2_Sebian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6868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re 2"/>
          <p:cNvSpPr txBox="1">
            <a:spLocks/>
          </p:cNvSpPr>
          <p:nvPr/>
        </p:nvSpPr>
        <p:spPr>
          <a:xfrm>
            <a:off x="457200" y="476672"/>
            <a:ext cx="8229600" cy="94096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/>
              <a:t>Distribution of Even dialects</a:t>
            </a:r>
            <a:endParaRPr lang="fr-FR" sz="32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63648" y="6186790"/>
            <a:ext cx="41152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 dirty="0"/>
              <a:t>Map </a:t>
            </a:r>
            <a:r>
              <a:rPr lang="en-GB" sz="1600" dirty="0" smtClean="0"/>
              <a:t>by Natalia </a:t>
            </a:r>
            <a:r>
              <a:rPr lang="en-GB" sz="1600" dirty="0" err="1" smtClean="0"/>
              <a:t>Aralova</a:t>
            </a:r>
            <a:r>
              <a:rPr lang="en-GB" sz="1600" dirty="0" smtClean="0"/>
              <a:t> &amp; Hans-J</a:t>
            </a:r>
            <a:r>
              <a:rPr lang="de-DE" sz="1600" dirty="0" err="1" smtClean="0"/>
              <a:t>örg</a:t>
            </a:r>
            <a:r>
              <a:rPr lang="de-DE" sz="1600" dirty="0" smtClean="0"/>
              <a:t> </a:t>
            </a:r>
            <a:r>
              <a:rPr lang="de-DE" sz="1600" dirty="0" err="1" smtClean="0"/>
              <a:t>Bibiko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372200" y="3789040"/>
            <a:ext cx="2520280" cy="2122810"/>
          </a:xfrm>
          <a:prstGeom prst="rect">
            <a:avLst/>
          </a:prstGeom>
          <a:solidFill>
            <a:srgbClr val="D9EEF5"/>
          </a:solidFill>
          <a:ln>
            <a:solidFill>
              <a:srgbClr val="D9E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580112" y="4725144"/>
            <a:ext cx="3315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yellow = western dialects</a:t>
            </a:r>
          </a:p>
          <a:p>
            <a:r>
              <a:rPr lang="en-GB" sz="2200" dirty="0" smtClean="0"/>
              <a:t>green = eastern dialects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9413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ialects_Burykin-cs2_Sebian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6868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re 2"/>
          <p:cNvSpPr txBox="1">
            <a:spLocks/>
          </p:cNvSpPr>
          <p:nvPr/>
        </p:nvSpPr>
        <p:spPr>
          <a:xfrm>
            <a:off x="457200" y="476672"/>
            <a:ext cx="8229600" cy="94096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/>
              <a:t>Fieldwork data from 2 </a:t>
            </a:r>
            <a:r>
              <a:rPr lang="en-GB" sz="3200" b="1" dirty="0" smtClean="0">
                <a:ea typeface="Arial Unicode MS"/>
                <a:cs typeface="Arial Unicode MS"/>
              </a:rPr>
              <a:t>dialects</a:t>
            </a:r>
            <a:r>
              <a:rPr lang="fr-FR" sz="3200" b="1" dirty="0"/>
              <a:t>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63648" y="6186790"/>
            <a:ext cx="41152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 dirty="0"/>
              <a:t>Map </a:t>
            </a:r>
            <a:r>
              <a:rPr lang="en-GB" sz="1600" dirty="0" smtClean="0"/>
              <a:t>by Natalia </a:t>
            </a:r>
            <a:r>
              <a:rPr lang="en-GB" sz="1600" dirty="0" err="1" smtClean="0"/>
              <a:t>Aralova</a:t>
            </a:r>
            <a:r>
              <a:rPr lang="en-GB" sz="1600" dirty="0" smtClean="0"/>
              <a:t> &amp; Hans-J</a:t>
            </a:r>
            <a:r>
              <a:rPr lang="de-DE" sz="1600" dirty="0" err="1" smtClean="0"/>
              <a:t>örg</a:t>
            </a:r>
            <a:r>
              <a:rPr lang="de-DE" sz="1600" dirty="0" smtClean="0"/>
              <a:t> </a:t>
            </a:r>
            <a:r>
              <a:rPr lang="de-DE" sz="1600" dirty="0" err="1" smtClean="0"/>
              <a:t>Bibiko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372200" y="3789040"/>
            <a:ext cx="2520280" cy="2122810"/>
          </a:xfrm>
          <a:prstGeom prst="rect">
            <a:avLst/>
          </a:prstGeom>
          <a:solidFill>
            <a:srgbClr val="D9EEF5"/>
          </a:solidFill>
          <a:ln>
            <a:solidFill>
              <a:srgbClr val="D9E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434529" y="2667140"/>
            <a:ext cx="1234480" cy="648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633664" y="4077072"/>
            <a:ext cx="1234480" cy="648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526560" y="446572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DE" sz="2200" b="1" dirty="0" err="1" smtClean="0"/>
              <a:t>Lamunkhin</a:t>
            </a:r>
            <a:endParaRPr lang="de-DE" sz="2200" b="1" dirty="0" smtClean="0"/>
          </a:p>
          <a:p>
            <a:pPr marL="342900" indent="-342900">
              <a:spcBef>
                <a:spcPts val="1200"/>
              </a:spcBef>
              <a:buAutoNum type="arabicParenR"/>
            </a:pPr>
            <a:r>
              <a:rPr lang="de-DE" sz="2200" b="1" dirty="0" err="1" smtClean="0"/>
              <a:t>Bystraja</a:t>
            </a:r>
            <a:endParaRPr lang="fr-FR" sz="22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11560" y="2276872"/>
            <a:ext cx="412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 smtClean="0"/>
              <a:t>1)</a:t>
            </a:r>
            <a:endParaRPr lang="fr-FR" sz="22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4735772" y="3718193"/>
            <a:ext cx="412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 smtClean="0"/>
              <a:t>2)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9062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DE" sz="2800" dirty="0" err="1" smtClean="0"/>
              <a:t>Lamunkhin</a:t>
            </a:r>
            <a:r>
              <a:rPr lang="de-DE" sz="2800" dirty="0" smtClean="0"/>
              <a:t> (LAM)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29842" y="2698260"/>
            <a:ext cx="3868340" cy="3684588"/>
          </a:xfrm>
        </p:spPr>
        <p:txBody>
          <a:bodyPr>
            <a:normAutofit/>
          </a:bodyPr>
          <a:lstStyle/>
          <a:p>
            <a:r>
              <a:rPr lang="en-GB" dirty="0" smtClean="0"/>
              <a:t>western dialect</a:t>
            </a:r>
          </a:p>
          <a:p>
            <a:r>
              <a:rPr lang="en-GB" dirty="0" smtClean="0"/>
              <a:t>spoken in </a:t>
            </a:r>
            <a:r>
              <a:rPr lang="en-GB" dirty="0" err="1" smtClean="0"/>
              <a:t>Sebjan</a:t>
            </a:r>
            <a:r>
              <a:rPr lang="en-GB" dirty="0" smtClean="0"/>
              <a:t>-K</a:t>
            </a:r>
            <a:r>
              <a:rPr lang="de-DE" dirty="0" err="1" smtClean="0"/>
              <a:t>üöl</a:t>
            </a:r>
            <a:r>
              <a:rPr lang="de-DE" dirty="0" smtClean="0"/>
              <a:t> (</a:t>
            </a:r>
            <a:r>
              <a:rPr lang="de-DE" dirty="0" err="1" smtClean="0"/>
              <a:t>Yakutia</a:t>
            </a:r>
            <a:r>
              <a:rPr lang="de-DE" dirty="0" smtClean="0"/>
              <a:t>)</a:t>
            </a:r>
            <a:endParaRPr lang="de-DE" dirty="0"/>
          </a:p>
          <a:p>
            <a:r>
              <a:rPr lang="en-GB" dirty="0" smtClean="0"/>
              <a:t>still viable (passed on to children)</a:t>
            </a:r>
          </a:p>
          <a:p>
            <a:r>
              <a:rPr lang="de-DE" dirty="0" err="1" smtClean="0"/>
              <a:t>intense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Turkic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Sakha</a:t>
            </a:r>
            <a:r>
              <a:rPr lang="de-DE" dirty="0" smtClean="0"/>
              <a:t> (</a:t>
            </a:r>
            <a:r>
              <a:rPr lang="de-DE" dirty="0" err="1" smtClean="0"/>
              <a:t>Yakut</a:t>
            </a:r>
            <a:r>
              <a:rPr lang="de-DE" dirty="0" smtClean="0"/>
              <a:t>)</a:t>
            </a:r>
            <a:endParaRPr lang="de-DE" sz="24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DE" sz="2800" dirty="0" err="1" smtClean="0"/>
              <a:t>Bystraja</a:t>
            </a:r>
            <a:r>
              <a:rPr lang="de-DE" sz="2800" dirty="0" smtClean="0"/>
              <a:t> (BYS)</a:t>
            </a:r>
            <a:endParaRPr lang="fr-FR" sz="28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698260"/>
            <a:ext cx="3887391" cy="3684588"/>
          </a:xfrm>
        </p:spPr>
        <p:txBody>
          <a:bodyPr>
            <a:normAutofit/>
          </a:bodyPr>
          <a:lstStyle/>
          <a:p>
            <a:r>
              <a:rPr lang="de-DE" dirty="0" err="1" smtClean="0"/>
              <a:t>eastern</a:t>
            </a:r>
            <a:r>
              <a:rPr lang="de-DE" dirty="0" smtClean="0"/>
              <a:t> </a:t>
            </a:r>
            <a:r>
              <a:rPr lang="de-DE" dirty="0" err="1" smtClean="0"/>
              <a:t>dialect</a:t>
            </a:r>
            <a:endParaRPr lang="de-DE" dirty="0" smtClean="0"/>
          </a:p>
          <a:p>
            <a:r>
              <a:rPr lang="de-DE" dirty="0" err="1" smtClean="0"/>
              <a:t>spoken</a:t>
            </a:r>
            <a:r>
              <a:rPr lang="de-DE" dirty="0" smtClean="0"/>
              <a:t> in </a:t>
            </a:r>
            <a:r>
              <a:rPr lang="de-DE" dirty="0" err="1" smtClean="0"/>
              <a:t>central</a:t>
            </a:r>
            <a:r>
              <a:rPr lang="de-DE" dirty="0" smtClean="0"/>
              <a:t> </a:t>
            </a:r>
            <a:r>
              <a:rPr lang="de-DE" dirty="0" err="1" smtClean="0"/>
              <a:t>Kamchatka</a:t>
            </a:r>
            <a:endParaRPr lang="de-DE" dirty="0"/>
          </a:p>
          <a:p>
            <a:r>
              <a:rPr lang="de-DE" dirty="0"/>
              <a:t>moribund </a:t>
            </a:r>
            <a:r>
              <a:rPr lang="de-DE" dirty="0" err="1" smtClean="0"/>
              <a:t>dialect</a:t>
            </a:r>
            <a:r>
              <a:rPr lang="de-DE" dirty="0" smtClean="0"/>
              <a:t> (</a:t>
            </a:r>
            <a:r>
              <a:rPr lang="de-DE" dirty="0" err="1" smtClean="0"/>
              <a:t>speakers</a:t>
            </a:r>
            <a:r>
              <a:rPr lang="de-DE" dirty="0" smtClean="0"/>
              <a:t> ≥ 40 </a:t>
            </a:r>
            <a:r>
              <a:rPr lang="de-DE" dirty="0" err="1" smtClean="0"/>
              <a:t>yrs</a:t>
            </a:r>
            <a:r>
              <a:rPr lang="de-DE" dirty="0" smtClean="0"/>
              <a:t>)</a:t>
            </a:r>
          </a:p>
          <a:p>
            <a:r>
              <a:rPr lang="de-DE" dirty="0" smtClean="0"/>
              <a:t>rapid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death</a:t>
            </a:r>
            <a:r>
              <a:rPr lang="de-DE" dirty="0" smtClean="0"/>
              <a:t>, </a:t>
            </a:r>
            <a:r>
              <a:rPr lang="de-DE" dirty="0" err="1" smtClean="0"/>
              <a:t>shift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Russian</a:t>
            </a:r>
            <a:endParaRPr lang="de-DE" sz="240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Titre 2"/>
          <p:cNvSpPr txBox="1">
            <a:spLocks/>
          </p:cNvSpPr>
          <p:nvPr/>
        </p:nvSpPr>
        <p:spPr>
          <a:xfrm>
            <a:off x="457200" y="476672"/>
            <a:ext cx="8229600" cy="94096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/>
              <a:t>Fieldwork data from 2 </a:t>
            </a:r>
            <a:r>
              <a:rPr lang="en-GB" sz="3200" b="1" dirty="0" smtClean="0">
                <a:ea typeface="Arial Unicode MS"/>
                <a:cs typeface="Arial Unicode MS"/>
              </a:rPr>
              <a:t>dialects</a:t>
            </a:r>
            <a:r>
              <a:rPr lang="fr-FR" sz="32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434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smtClean="0"/>
              <a:t>Some more information on </a:t>
            </a:r>
            <a:br>
              <a:rPr lang="en-GB" sz="3200" b="1" smtClean="0"/>
            </a:br>
            <a:r>
              <a:rPr lang="en-GB" sz="3200" b="1" smtClean="0"/>
              <a:t>Sebjan-K</a:t>
            </a:r>
            <a:r>
              <a:rPr lang="de-DE" sz="3200" b="1" smtClean="0"/>
              <a:t>üöl </a:t>
            </a:r>
            <a:r>
              <a:rPr lang="en-GB" sz="3200" b="1" smtClean="0"/>
              <a:t>(2009 household data)</a:t>
            </a:r>
            <a:endParaRPr lang="fr-FR" sz="3200" b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863 inhabitants</a:t>
            </a:r>
          </a:p>
          <a:p>
            <a:pPr lvl="1"/>
            <a:r>
              <a:rPr lang="en-GB" sz="2800" dirty="0" smtClean="0"/>
              <a:t>731 Evens (84.7%)</a:t>
            </a:r>
          </a:p>
          <a:p>
            <a:pPr lvl="1"/>
            <a:r>
              <a:rPr lang="en-GB" sz="2800" dirty="0" smtClean="0"/>
              <a:t>64 Sakha (7.4%)</a:t>
            </a:r>
          </a:p>
          <a:p>
            <a:pPr lvl="1"/>
            <a:r>
              <a:rPr lang="en-GB" sz="2800" dirty="0" smtClean="0"/>
              <a:t>18 Russians and Ukrainians</a:t>
            </a:r>
          </a:p>
          <a:p>
            <a:pPr lvl="1"/>
            <a:r>
              <a:rPr lang="en-GB" sz="2800" dirty="0" smtClean="0"/>
              <a:t>1 Tatar, 1 Buryat, 1 Yukaghir</a:t>
            </a:r>
          </a:p>
          <a:p>
            <a:pPr lvl="1"/>
            <a:r>
              <a:rPr lang="en-GB" sz="2800" dirty="0"/>
              <a:t>47 unspecified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9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smtClean="0"/>
              <a:t>Some more information on </a:t>
            </a:r>
            <a:br>
              <a:rPr lang="en-GB" sz="3200" b="1" smtClean="0"/>
            </a:br>
            <a:r>
              <a:rPr lang="en-GB" sz="3200" b="1" smtClean="0"/>
              <a:t>Lamunkhin Even</a:t>
            </a:r>
            <a:endParaRPr lang="fr-FR" sz="3200" b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mtClean="0"/>
          </a:p>
          <a:p>
            <a:r>
              <a:rPr lang="en-GB"/>
              <a:t>dialect still viable: some children are still acquiring Even as their home language</a:t>
            </a:r>
            <a:endParaRPr lang="fr-FR"/>
          </a:p>
          <a:p>
            <a:r>
              <a:rPr lang="en-GB" smtClean="0"/>
              <a:t>practically all Even speakers are bilingual in Sakha (actually, trilingual in Even, Sakha, and Russian) </a:t>
            </a:r>
            <a:r>
              <a:rPr lang="en-GB">
                <a:sym typeface="Wingdings" panose="05000000000000000000" pitchFamily="2" charset="2"/>
              </a:rPr>
              <a:t> Sakha picked up from peers in kindergarten and at school</a:t>
            </a:r>
            <a:endParaRPr lang="en-GB" smtClean="0"/>
          </a:p>
          <a:p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5104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180</Words>
  <Application>Microsoft Office PowerPoint</Application>
  <PresentationFormat>Affichage à l'écran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Some more information on  Sebjan-Küöl (2009 household data)</vt:lpstr>
      <vt:lpstr>Some more information on  Lamunkhin Even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Brigitte</dc:creator>
  <cp:lastModifiedBy>Brigitte</cp:lastModifiedBy>
  <cp:revision>1</cp:revision>
  <dcterms:created xsi:type="dcterms:W3CDTF">2017-10-26T07:55:01Z</dcterms:created>
  <dcterms:modified xsi:type="dcterms:W3CDTF">2017-10-26T07:58:40Z</dcterms:modified>
</cp:coreProperties>
</file>