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9" r:id="rId11"/>
    <p:sldId id="267" r:id="rId12"/>
    <p:sldId id="272" r:id="rId13"/>
    <p:sldId id="273" r:id="rId14"/>
    <p:sldId id="274" r:id="rId15"/>
    <p:sldId id="275" r:id="rId16"/>
    <p:sldId id="268" r:id="rId17"/>
    <p:sldId id="271" r:id="rId18"/>
    <p:sldId id="265" r:id="rId19"/>
    <p:sldId id="266" r:id="rId20"/>
    <p:sldId id="270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D68F-CD81-1940-B8D0-E2670501CBF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66FA-B00C-704F-AFEF-16C02206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morphy2.readthedocs.io/en/latest/internals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che-mskstoredata04.cdn.yandex.net/download.yandex.ru/company/iseg-las-vegas.pdf#page=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Предобработка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Катя </a:t>
            </a:r>
            <a:r>
              <a:rPr lang="ru-RU" dirty="0" err="1" smtClean="0"/>
              <a:t>герасименко</a:t>
            </a:r>
            <a:r>
              <a:rPr lang="ru-RU" dirty="0" smtClean="0"/>
              <a:t>, Маша </a:t>
            </a:r>
            <a:r>
              <a:rPr lang="ru-RU" dirty="0" err="1" smtClean="0"/>
              <a:t>шеянова</a:t>
            </a:r>
            <a:r>
              <a:rPr lang="ru-RU" dirty="0" smtClean="0"/>
              <a:t>, </a:t>
            </a:r>
            <a:r>
              <a:rPr lang="ru-RU" dirty="0" err="1" smtClean="0"/>
              <a:t>вася</a:t>
            </a:r>
            <a:r>
              <a:rPr lang="ru-RU" dirty="0" smtClean="0"/>
              <a:t> </a:t>
            </a:r>
            <a:r>
              <a:rPr lang="ru-RU" dirty="0" err="1" smtClean="0"/>
              <a:t>андриянец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4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</a:t>
            </a:r>
            <a:r>
              <a:rPr lang="en-US" dirty="0" smtClean="0"/>
              <a:t>NLTK!</a:t>
            </a:r>
          </a:p>
          <a:p>
            <a:r>
              <a:rPr lang="ru-RU" dirty="0" smtClean="0"/>
              <a:t>Большая и тяжёлая система правил</a:t>
            </a:r>
          </a:p>
          <a:p>
            <a:r>
              <a:rPr lang="ru-RU" dirty="0" smtClean="0"/>
              <a:t>Работает не всегда хорошо, но работает</a:t>
            </a:r>
          </a:p>
          <a:p>
            <a:r>
              <a:rPr lang="ru-RU" dirty="0" smtClean="0"/>
              <a:t>(В конце концов исходники открыты и вы можете сами что-то переписать</a:t>
            </a:r>
            <a:r>
              <a:rPr lang="mr-IN" dirty="0" smtClean="0"/>
              <a:t>…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Лемматизация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Русский язык — язык с богатой морфологией.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	(с) каждая лекция по предобработке</a:t>
            </a:r>
          </a:p>
          <a:p>
            <a:r>
              <a:rPr lang="ru-RU" dirty="0" smtClean="0"/>
              <a:t>Цель: привести всё к начальной форме</a:t>
            </a:r>
          </a:p>
          <a:p>
            <a:r>
              <a:rPr lang="ru-RU" dirty="0"/>
              <a:t>Лемма — то же, что начальная </a:t>
            </a:r>
            <a:r>
              <a:rPr lang="ru-RU" dirty="0" smtClean="0"/>
              <a:t>форма</a:t>
            </a:r>
          </a:p>
          <a:p>
            <a:endParaRPr lang="ru-RU" dirty="0"/>
          </a:p>
          <a:p>
            <a:r>
              <a:rPr lang="ru-RU" dirty="0" err="1" smtClean="0"/>
              <a:t>Лемматизация</a:t>
            </a:r>
            <a:r>
              <a:rPr lang="ru-RU" dirty="0" smtClean="0"/>
              <a:t> для английского </a:t>
            </a:r>
            <a:r>
              <a:rPr lang="mr-IN" dirty="0" smtClean="0"/>
              <a:t>–</a:t>
            </a:r>
            <a:r>
              <a:rPr lang="ru-RU" dirty="0" smtClean="0"/>
              <a:t> не обязательно</a:t>
            </a:r>
          </a:p>
          <a:p>
            <a:r>
              <a:rPr lang="ru-RU" dirty="0" err="1" smtClean="0"/>
              <a:t>Лемматизация</a:t>
            </a:r>
            <a:r>
              <a:rPr lang="ru-RU" dirty="0" smtClean="0"/>
              <a:t> для русского — </a:t>
            </a:r>
            <a:r>
              <a:rPr lang="en-US" dirty="0" smtClean="0"/>
              <a:t>a must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21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Лемматизация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проблемы?</a:t>
            </a:r>
          </a:p>
          <a:p>
            <a:r>
              <a:rPr lang="ru-RU" dirty="0" smtClean="0"/>
              <a:t>Самая большая — омонимия</a:t>
            </a:r>
          </a:p>
          <a:p>
            <a:pPr lvl="1"/>
            <a:r>
              <a:rPr lang="ru-RU" dirty="0" smtClean="0"/>
              <a:t>сорок сорок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Морфологический анализ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Включает в себя </a:t>
            </a:r>
            <a:r>
              <a:rPr lang="ru-RU" dirty="0" err="1" smtClean="0"/>
              <a:t>лемматизацию</a:t>
            </a:r>
            <a:r>
              <a:rPr lang="ru-RU" dirty="0" smtClean="0"/>
              <a:t>, но </a:t>
            </a:r>
            <a:r>
              <a:rPr lang="ru-RU" dirty="0" err="1" smtClean="0"/>
              <a:t>лемматизация</a:t>
            </a:r>
            <a:r>
              <a:rPr lang="ru-RU" dirty="0" smtClean="0"/>
              <a:t> часто ходит в одиночку</a:t>
            </a:r>
          </a:p>
          <a:p>
            <a:r>
              <a:rPr lang="ru-RU" dirty="0" smtClean="0"/>
              <a:t>Цель: выяснить, к какой части речи относится </a:t>
            </a:r>
            <a:r>
              <a:rPr lang="ru-RU" dirty="0" err="1" smtClean="0"/>
              <a:t>токен</a:t>
            </a:r>
            <a:r>
              <a:rPr lang="ru-RU" dirty="0" smtClean="0"/>
              <a:t> и определить его грамматические характеристики (число, падеж, лицо, время, </a:t>
            </a:r>
            <a:r>
              <a:rPr lang="mr-IN" dirty="0" smtClean="0"/>
              <a:t>…</a:t>
            </a:r>
            <a:r>
              <a:rPr lang="ru-RU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8DD50E-1D2D-48C6-A470-79FB7F337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B0ED7D-0741-41C8-9BCD-85B80680FB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0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Дизамбигуация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выбрать правильный анализ для каждого </a:t>
            </a:r>
            <a:r>
              <a:rPr lang="ru-RU" dirty="0" err="1" smtClean="0"/>
              <a:t>токена</a:t>
            </a:r>
            <a:endParaRPr lang="ru-RU" dirty="0" smtClean="0"/>
          </a:p>
          <a:p>
            <a:r>
              <a:rPr lang="ru-RU" dirty="0" smtClean="0"/>
              <a:t>Подходы:</a:t>
            </a:r>
          </a:p>
          <a:p>
            <a:pPr lvl="1"/>
            <a:r>
              <a:rPr lang="ru-RU" dirty="0" smtClean="0"/>
              <a:t>основанные только на частотности</a:t>
            </a:r>
          </a:p>
          <a:p>
            <a:pPr lvl="1"/>
            <a:r>
              <a:rPr lang="ru-RU" dirty="0" smtClean="0"/>
              <a:t>основанные на контексте</a:t>
            </a:r>
          </a:p>
          <a:p>
            <a:r>
              <a:rPr lang="ru-RU" dirty="0" smtClean="0"/>
              <a:t>Это необходимый шаг после морфологического анализа, обычно морфологический анализ включает и </a:t>
            </a:r>
            <a:r>
              <a:rPr lang="ru-RU" dirty="0" err="1" smtClean="0"/>
              <a:t>дизамбигуацию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pymorphy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словарь </a:t>
            </a:r>
            <a:r>
              <a:rPr lang="ru-RU" dirty="0">
                <a:hlinkClick r:id="rId2"/>
              </a:rPr>
              <a:t>+ правила</a:t>
            </a:r>
            <a:endParaRPr lang="ru-RU" dirty="0"/>
          </a:p>
          <a:p>
            <a:r>
              <a:rPr lang="ru-RU" dirty="0" smtClean="0"/>
              <a:t>не </a:t>
            </a:r>
            <a:r>
              <a:rPr lang="ru-RU" dirty="0"/>
              <a:t>смотрит на контекст, у слова одинаковые разборы и их порядок тоже одинаковый</a:t>
            </a:r>
          </a:p>
          <a:p>
            <a:r>
              <a:rPr lang="ru-RU" dirty="0" smtClean="0"/>
              <a:t>«</a:t>
            </a:r>
            <a:r>
              <a:rPr lang="ru-RU" dirty="0"/>
              <a:t>скор» разбора считается по частотности парадигмы, не по словам</a:t>
            </a:r>
          </a:p>
          <a:p>
            <a:r>
              <a:rPr lang="ru-RU" dirty="0" smtClean="0"/>
              <a:t>много </a:t>
            </a:r>
            <a:r>
              <a:rPr lang="ru-RU" dirty="0"/>
              <a:t>разных функций и хорошо выстроенная архитектура</a:t>
            </a:r>
          </a:p>
          <a:p>
            <a:r>
              <a:rPr lang="ru-RU" dirty="0" smtClean="0"/>
              <a:t>быстрый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mystem</a:t>
            </a:r>
            <a:endParaRPr lang="en-US" dirty="0" smtClean="0"/>
          </a:p>
          <a:p>
            <a:r>
              <a:rPr lang="ru-RU" dirty="0" smtClean="0">
                <a:hlinkClick r:id="rId2"/>
              </a:rPr>
              <a:t>префиксные </a:t>
            </a:r>
            <a:r>
              <a:rPr lang="ru-RU" dirty="0">
                <a:hlinkClick r:id="rId2"/>
              </a:rPr>
              <a:t>деревья (</a:t>
            </a:r>
            <a:r>
              <a:rPr lang="ru-RU" i="1" dirty="0" err="1">
                <a:hlinkClick r:id="rId2"/>
              </a:rPr>
              <a:t>trie</a:t>
            </a:r>
            <a:r>
              <a:rPr lang="ru-RU" dirty="0">
                <a:hlinkClick r:id="rId2"/>
              </a:rPr>
              <a:t>)</a:t>
            </a:r>
            <a:r>
              <a:rPr lang="ru-RU" dirty="0"/>
              <a:t>+ статистика</a:t>
            </a:r>
          </a:p>
          <a:p>
            <a:r>
              <a:rPr lang="ru-RU" dirty="0" smtClean="0"/>
              <a:t>учитывает </a:t>
            </a:r>
            <a:r>
              <a:rPr lang="ru-RU" dirty="0"/>
              <a:t>контекст при снятии омонимии</a:t>
            </a:r>
          </a:p>
          <a:p>
            <a:r>
              <a:rPr lang="ru-RU" dirty="0" smtClean="0"/>
              <a:t>есть </a:t>
            </a:r>
            <a:r>
              <a:rPr lang="ru-RU" dirty="0"/>
              <a:t>обертка для питона, но не всегда удобно пользоваться + дольше по сравнению с запуском из командной </a:t>
            </a:r>
            <a:r>
              <a:rPr lang="ru-RU" dirty="0" smtClean="0"/>
              <a:t>строки</a:t>
            </a:r>
            <a:endParaRPr lang="en-US" dirty="0" smtClean="0"/>
          </a:p>
          <a:p>
            <a:r>
              <a:rPr lang="ru-RU" dirty="0" smtClean="0"/>
              <a:t>умеет только </a:t>
            </a:r>
            <a:r>
              <a:rPr lang="ru-RU" dirty="0" err="1" smtClean="0"/>
              <a:t>лемматизировать</a:t>
            </a:r>
            <a:r>
              <a:rPr lang="ru-RU" dirty="0" smtClean="0"/>
              <a:t> и давать морфологический анализ</a:t>
            </a:r>
            <a:endParaRPr lang="ru-RU" dirty="0"/>
          </a:p>
          <a:p>
            <a:r>
              <a:rPr lang="ru-RU" dirty="0" err="1" smtClean="0"/>
              <a:t>mystem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целом чудовищно долго работает на </a:t>
            </a:r>
            <a:r>
              <a:rPr lang="ru-RU" dirty="0" err="1" smtClean="0"/>
              <a:t>Windows</a:t>
            </a:r>
            <a:endParaRPr lang="en-US" dirty="0" smtClean="0"/>
          </a:p>
          <a:p>
            <a:pPr lvl="1"/>
            <a:r>
              <a:rPr lang="ru-RU" dirty="0" smtClean="0"/>
              <a:t>(ещё одна причина переходить на </a:t>
            </a:r>
            <a:r>
              <a:rPr lang="en-US" dirty="0" smtClean="0"/>
              <a:t>Linux!)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Регистр: приводить к одному или оставить всё или что-то приводить, а что-то нет?</a:t>
            </a:r>
          </a:p>
          <a:p>
            <a:pPr lvl="1"/>
            <a:r>
              <a:rPr lang="ru-RU" dirty="0" smtClean="0"/>
              <a:t>Какое-то решение: в </a:t>
            </a:r>
            <a:r>
              <a:rPr lang="en-US" dirty="0" err="1" smtClean="0"/>
              <a:t>mystem</a:t>
            </a:r>
            <a:r>
              <a:rPr lang="en-US" dirty="0" smtClean="0"/>
              <a:t> </a:t>
            </a:r>
            <a:r>
              <a:rPr lang="ru-RU" dirty="0" smtClean="0"/>
              <a:t>есть какой-то список имён собственных, так что некоторые имена он распознает и капитализирует</a:t>
            </a:r>
          </a:p>
          <a:p>
            <a:r>
              <a:rPr lang="ru-RU" dirty="0" smtClean="0"/>
              <a:t>В каких-то задачах это не важно, в каких-то (например, извлечение именованных сущностей) необходимо оставлять такую информацию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441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Стоп-слова: слишком частые и </a:t>
            </a:r>
            <a:r>
              <a:rPr lang="ru-RU" dirty="0" err="1" smtClean="0"/>
              <a:t>не-</a:t>
            </a:r>
            <a:r>
              <a:rPr lang="ru-RU" dirty="0" smtClean="0"/>
              <a:t> или малоинформативные </a:t>
            </a:r>
            <a:r>
              <a:rPr lang="ru-RU" dirty="0" err="1" smtClean="0"/>
              <a:t>токены</a:t>
            </a:r>
            <a:endParaRPr lang="ru-RU" dirty="0" smtClean="0"/>
          </a:p>
          <a:p>
            <a:pPr lvl="1"/>
            <a:r>
              <a:rPr lang="ru-RU" dirty="0" smtClean="0"/>
              <a:t>и, не, я, человек, быть, </a:t>
            </a:r>
            <a:r>
              <a:rPr lang="mr-IN" dirty="0" smtClean="0"/>
              <a:t>…</a:t>
            </a:r>
            <a:endParaRPr lang="ru-RU" dirty="0" smtClean="0"/>
          </a:p>
          <a:p>
            <a:r>
              <a:rPr lang="ru-RU" dirty="0" smtClean="0"/>
              <a:t>Часто создают только шум </a:t>
            </a:r>
          </a:p>
          <a:p>
            <a:r>
              <a:rPr lang="ru-RU" dirty="0" smtClean="0"/>
              <a:t>(На практике выкидывать их часто — не лучшая идея</a:t>
            </a:r>
            <a:r>
              <a:rPr lang="mr-IN" dirty="0" smtClean="0"/>
              <a:t>…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4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ака</a:t>
            </a:r>
            <a:r>
              <a:rPr lang="ru-RU" dirty="0" smtClean="0"/>
              <a:t> </a:t>
            </a:r>
            <a:r>
              <a:rPr lang="ru-RU" dirty="0" err="1" smtClean="0"/>
              <a:t>Препроцессинг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чего это нужно?</a:t>
            </a:r>
          </a:p>
          <a:p>
            <a:r>
              <a:rPr lang="ru-RU" dirty="0" smtClean="0"/>
              <a:t>Обычный текст</a:t>
            </a:r>
          </a:p>
          <a:p>
            <a:pPr lvl="1"/>
            <a:r>
              <a:rPr lang="ru-RU" dirty="0" smtClean="0"/>
              <a:t>сокращения</a:t>
            </a:r>
          </a:p>
          <a:p>
            <a:pPr lvl="1"/>
            <a:r>
              <a:rPr lang="ru-RU" dirty="0" smtClean="0"/>
              <a:t>большие буквы</a:t>
            </a:r>
          </a:p>
          <a:p>
            <a:pPr lvl="1"/>
            <a:r>
              <a:rPr lang="ru-RU" dirty="0" smtClean="0"/>
              <a:t>БОЛЬШИЕ БУКВЫ</a:t>
            </a:r>
          </a:p>
          <a:p>
            <a:pPr lvl="1"/>
            <a:r>
              <a:rPr lang="ru-RU" dirty="0" smtClean="0"/>
              <a:t>знаки препинания</a:t>
            </a:r>
          </a:p>
          <a:p>
            <a:pPr lvl="1"/>
            <a:r>
              <a:rPr lang="ru-RU" dirty="0" smtClean="0"/>
              <a:t>опечатки</a:t>
            </a:r>
          </a:p>
          <a:p>
            <a:pPr lvl="1"/>
            <a:r>
              <a:rPr lang="ru-RU" dirty="0" smtClean="0"/>
              <a:t>склонённые и спряжённые формы</a:t>
            </a:r>
          </a:p>
          <a:p>
            <a:r>
              <a:rPr lang="ru-RU" dirty="0" smtClean="0"/>
              <a:t>Всё это машине не нужно!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3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Спеллингчек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Степень необходимости зависит от задачи.</a:t>
            </a:r>
          </a:p>
          <a:p>
            <a:r>
              <a:rPr lang="ru-RU" dirty="0"/>
              <a:t>В чат-боте и поиске лучше иметь (и вообще возможность нечеткого поиска </a:t>
            </a:r>
            <a:r>
              <a:rPr lang="ru-RU" dirty="0" smtClean="0"/>
              <a:t>– </a:t>
            </a:r>
            <a:r>
              <a:rPr lang="ru-RU" dirty="0" err="1" smtClean="0"/>
              <a:t>fuzzy</a:t>
            </a:r>
            <a:r>
              <a:rPr lang="ru-RU" dirty="0" smtClean="0"/>
              <a:t> </a:t>
            </a:r>
            <a:r>
              <a:rPr lang="ru-RU" dirty="0" err="1"/>
              <a:t>search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основе хорошего </a:t>
            </a:r>
            <a:r>
              <a:rPr lang="ru-RU" dirty="0" err="1"/>
              <a:t>спеллингчека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модель </a:t>
            </a:r>
            <a:r>
              <a:rPr lang="ru-RU" dirty="0"/>
              <a:t>для подбора кандидатов (расстояние </a:t>
            </a:r>
            <a:r>
              <a:rPr lang="ru-RU" dirty="0" err="1"/>
              <a:t>Дамерау</a:t>
            </a:r>
            <a:r>
              <a:rPr lang="ru-RU" dirty="0"/>
              <a:t>-Левенштейна, например)</a:t>
            </a:r>
          </a:p>
          <a:p>
            <a:pPr lvl="1"/>
            <a:r>
              <a:rPr lang="ru-RU" dirty="0" smtClean="0"/>
              <a:t>языковая </a:t>
            </a:r>
            <a:r>
              <a:rPr lang="ru-RU" dirty="0"/>
              <a:t>модель для выбора среди кандидатов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0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Левенштейна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Левенштейна (одна из метрик редакционного расстояния (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distance</a:t>
            </a:r>
            <a:r>
              <a:rPr lang="ru-RU" dirty="0"/>
              <a:t>)) </a:t>
            </a:r>
            <a:r>
              <a:rPr lang="ru-RU" dirty="0" smtClean="0"/>
              <a:t>– минимальное </a:t>
            </a:r>
            <a:r>
              <a:rPr lang="ru-RU" dirty="0"/>
              <a:t>количество операций вставки, удаления и замены, требующееся для того чтобы превратить одну строку в другую.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33" y="3890433"/>
            <a:ext cx="7162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Расстояние </a:t>
            </a:r>
            <a:r>
              <a:rPr lang="ru-RU" dirty="0" smtClean="0"/>
              <a:t>Левенштейна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/>
              <a:t>давать больший вес замене</a:t>
            </a:r>
          </a:p>
          <a:p>
            <a:r>
              <a:rPr lang="ru-RU" dirty="0" smtClean="0"/>
              <a:t>Можно </a:t>
            </a:r>
            <a:r>
              <a:rPr lang="ru-RU" dirty="0"/>
              <a:t>учитывать еще транспозицию (80% всех опечаток) </a:t>
            </a:r>
            <a:r>
              <a:rPr lang="ru-RU" dirty="0" smtClean="0"/>
              <a:t>– расстояние </a:t>
            </a:r>
            <a:r>
              <a:rPr lang="ru-RU" dirty="0" err="1"/>
              <a:t>Дамерау</a:t>
            </a:r>
            <a:r>
              <a:rPr lang="ru-RU" dirty="0"/>
              <a:t>-Левенштейна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это такое?</a:t>
            </a:r>
          </a:p>
          <a:p>
            <a:r>
              <a:rPr lang="ru-RU" dirty="0" smtClean="0"/>
              <a:t>Что бы мы ни делали с текстовыми данными, мы почти всегда делаем определённые стандартные шаги в определённой последовательности</a:t>
            </a:r>
          </a:p>
          <a:p>
            <a:r>
              <a:rPr lang="ru-RU" dirty="0" smtClean="0"/>
              <a:t>Это и есть </a:t>
            </a:r>
            <a:r>
              <a:rPr lang="ru-RU" dirty="0" err="1" smtClean="0"/>
              <a:t>пайплайн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en-US" dirty="0" smtClean="0"/>
              <a:t>Pipeline — </a:t>
            </a:r>
            <a:r>
              <a:rPr lang="ru-RU" dirty="0" smtClean="0"/>
              <a:t>конвейер, последовательность действий)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 </a:t>
            </a:r>
            <a:r>
              <a:rPr lang="ru-RU" dirty="0" err="1" smtClean="0"/>
              <a:t>пайплайна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низкоуровневых к высокоуровневым:</a:t>
            </a:r>
          </a:p>
          <a:p>
            <a:pPr lvl="1"/>
            <a:r>
              <a:rPr lang="ru-RU" dirty="0" smtClean="0"/>
              <a:t>сегментация</a:t>
            </a:r>
          </a:p>
          <a:p>
            <a:pPr lvl="1"/>
            <a:r>
              <a:rPr lang="ru-RU" dirty="0" err="1" smtClean="0"/>
              <a:t>токенизация</a:t>
            </a:r>
            <a:endParaRPr lang="ru-RU" dirty="0" smtClean="0"/>
          </a:p>
          <a:p>
            <a:pPr lvl="1"/>
            <a:r>
              <a:rPr lang="ru-RU" dirty="0" smtClean="0"/>
              <a:t>морфологический анализ</a:t>
            </a:r>
          </a:p>
          <a:p>
            <a:pPr lvl="1"/>
            <a:r>
              <a:rPr lang="ru-RU" dirty="0"/>
              <a:t>м</a:t>
            </a:r>
            <a:r>
              <a:rPr lang="ru-RU" dirty="0" smtClean="0"/>
              <a:t>орфологическая </a:t>
            </a:r>
            <a:r>
              <a:rPr lang="ru-RU" dirty="0" err="1" smtClean="0"/>
              <a:t>дизамбигуация</a:t>
            </a:r>
            <a:r>
              <a:rPr lang="ru-RU" dirty="0" smtClean="0"/>
              <a:t> (разрешение неоднозначности)</a:t>
            </a:r>
          </a:p>
          <a:p>
            <a:pPr lvl="1"/>
            <a:r>
              <a:rPr lang="ru-RU" dirty="0" smtClean="0"/>
              <a:t>синтаксический анализ</a:t>
            </a:r>
          </a:p>
          <a:p>
            <a:pPr lvl="1"/>
            <a:r>
              <a:rPr lang="ru-RU" dirty="0" smtClean="0"/>
              <a:t>семантический анализ</a:t>
            </a:r>
          </a:p>
          <a:p>
            <a:r>
              <a:rPr lang="ru-RU" dirty="0" smtClean="0"/>
              <a:t>Не для каждой задачи нужны все шаги, но почти каждый следующий шаг требует предыдущий.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2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8DD50E-1D2D-48C6-A470-79FB7F337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F78DAAE-B0C3-49A3-8AB1-AD2FF0E36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6A8A81D-3338-4B0F-A26F-A3D259D27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155665-7CE2-4939-AE5E-020DC1D207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234" y="1284394"/>
            <a:ext cx="6440701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на предложения</a:t>
            </a:r>
          </a:p>
          <a:p>
            <a:r>
              <a:rPr lang="ru-RU" dirty="0" smtClean="0"/>
              <a:t>Цель: получить список предложений</a:t>
            </a:r>
          </a:p>
          <a:p>
            <a:r>
              <a:rPr lang="ru-RU" dirty="0" smtClean="0"/>
              <a:t>Например, нужно для выравнивания параллельных корпусов</a:t>
            </a:r>
          </a:p>
        </p:txBody>
      </p:sp>
    </p:spTree>
    <p:extLst>
      <p:ext uri="{BB962C8B-B14F-4D97-AF65-F5344CB8AC3E}">
        <p14:creationId xmlns:p14="http://schemas.microsoft.com/office/powerpoint/2010/main" val="46047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могут быть сложности?</a:t>
            </a:r>
          </a:p>
          <a:p>
            <a:r>
              <a:rPr lang="ru-RU" dirty="0" smtClean="0"/>
              <a:t>Наивный подход: делить по .?!</a:t>
            </a:r>
          </a:p>
          <a:p>
            <a:r>
              <a:rPr lang="ru-RU" dirty="0" smtClean="0"/>
              <a:t>Главная проблема: точка бывает и в середине предложения.</a:t>
            </a:r>
          </a:p>
          <a:p>
            <a:pPr lvl="1"/>
            <a:r>
              <a:rPr lang="ru-RU" dirty="0" smtClean="0"/>
              <a:t>г. Москва</a:t>
            </a:r>
          </a:p>
          <a:p>
            <a:pPr lvl="1"/>
            <a:r>
              <a:rPr lang="ru-RU" dirty="0" smtClean="0"/>
              <a:t>23.05.2019</a:t>
            </a:r>
          </a:p>
          <a:p>
            <a:pPr lvl="1"/>
            <a:r>
              <a:rPr lang="ru-RU" dirty="0" smtClean="0"/>
              <a:t>согласно п. 2113</a:t>
            </a:r>
          </a:p>
          <a:p>
            <a:pPr lvl="1"/>
            <a:r>
              <a:rPr lang="ru-RU" dirty="0" smtClean="0"/>
              <a:t>супер проблема: сокращение в конце предложения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2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получить список </a:t>
            </a:r>
            <a:r>
              <a:rPr lang="ru-RU" dirty="0" err="1" smtClean="0"/>
              <a:t>токенов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Токен</a:t>
            </a:r>
            <a:r>
              <a:rPr lang="ru-RU" dirty="0" smtClean="0"/>
              <a:t> — в первую очередь слово, но также знаки препинания, даты и прочие сегменты предложения.</a:t>
            </a:r>
          </a:p>
          <a:p>
            <a:r>
              <a:rPr lang="ru-RU" dirty="0" smtClean="0"/>
              <a:t>Необходима для практически всех (кроме тех, где задача решается на уровне символов) лингвистических задач и всех следующих шагов </a:t>
            </a:r>
            <a:r>
              <a:rPr lang="ru-RU" dirty="0" err="1" smtClean="0"/>
              <a:t>пайплайна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5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может пойти не так?</a:t>
            </a:r>
          </a:p>
          <a:p>
            <a:r>
              <a:rPr lang="ru-RU" dirty="0" smtClean="0"/>
              <a:t>Наивный способ: делить по пробелам</a:t>
            </a:r>
          </a:p>
          <a:p>
            <a:r>
              <a:rPr lang="ru-RU" dirty="0" smtClean="0"/>
              <a:t>Проблемы:</a:t>
            </a:r>
          </a:p>
          <a:p>
            <a:pPr lvl="1"/>
            <a:r>
              <a:rPr lang="ru-RU" dirty="0" smtClean="0"/>
              <a:t>оставлять ли знаки препинания</a:t>
            </a:r>
          </a:p>
          <a:p>
            <a:pPr lvl="1"/>
            <a:r>
              <a:rPr lang="ru-RU" dirty="0" smtClean="0"/>
              <a:t>разворачивать ли сокращения</a:t>
            </a:r>
          </a:p>
          <a:p>
            <a:pPr lvl="1"/>
            <a:r>
              <a:rPr lang="ru-RU" dirty="0" smtClean="0"/>
              <a:t>дефисы (диван-кровать </a:t>
            </a:r>
            <a:r>
              <a:rPr lang="en-US" dirty="0" smtClean="0"/>
              <a:t>vs. </a:t>
            </a:r>
            <a:r>
              <a:rPr lang="ru-RU" dirty="0" smtClean="0"/>
              <a:t>Санкт-Петербург)</a:t>
            </a:r>
          </a:p>
          <a:p>
            <a:pPr lvl="1"/>
            <a:r>
              <a:rPr lang="ru-RU" dirty="0" smtClean="0"/>
              <a:t>не смотря на</a:t>
            </a:r>
          </a:p>
          <a:p>
            <a:pPr lvl="1"/>
            <a:r>
              <a:rPr lang="ru-RU" dirty="0" smtClean="0"/>
              <a:t>и т. д. и т. 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660</Words>
  <Application>Microsoft Macintosh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Century Gothic</vt:lpstr>
      <vt:lpstr>Mangal</vt:lpstr>
      <vt:lpstr>Wingdings 3</vt:lpstr>
      <vt:lpstr>Arial</vt:lpstr>
      <vt:lpstr>Ion Boardroom</vt:lpstr>
      <vt:lpstr>Предобработка</vt:lpstr>
      <vt:lpstr>ака Препроцессинг</vt:lpstr>
      <vt:lpstr>Pipeline</vt:lpstr>
      <vt:lpstr>Шаги пайплайна</vt:lpstr>
      <vt:lpstr>PowerPoint Presentation</vt:lpstr>
      <vt:lpstr>Сегментация</vt:lpstr>
      <vt:lpstr>Сегментация</vt:lpstr>
      <vt:lpstr>Токенизация</vt:lpstr>
      <vt:lpstr>Токенизация</vt:lpstr>
      <vt:lpstr>Что делать?</vt:lpstr>
      <vt:lpstr>Лемматизация</vt:lpstr>
      <vt:lpstr>Лемматизация</vt:lpstr>
      <vt:lpstr>Морфологический анализ</vt:lpstr>
      <vt:lpstr>PowerPoint Presentation</vt:lpstr>
      <vt:lpstr>Дизамбигуация</vt:lpstr>
      <vt:lpstr>Что делать?</vt:lpstr>
      <vt:lpstr>Что делать?</vt:lpstr>
      <vt:lpstr>Разное</vt:lpstr>
      <vt:lpstr>Разное</vt:lpstr>
      <vt:lpstr>Спеллингчек</vt:lpstr>
      <vt:lpstr>Расстояние Левенштейна</vt:lpstr>
      <vt:lpstr>Расстояние Левенштейна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Предобработка</dc:title>
  <dc:creator>Андрей Примачев</dc:creator>
  <cp:lastModifiedBy>Андрей Примачев</cp:lastModifiedBy>
  <cp:revision>10</cp:revision>
  <dcterms:created xsi:type="dcterms:W3CDTF">2019-07-29T20:44:30Z</dcterms:created>
  <dcterms:modified xsi:type="dcterms:W3CDTF">2019-07-29T22:54:56Z</dcterms:modified>
</cp:coreProperties>
</file>