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310" r:id="rId3"/>
    <p:sldId id="311" r:id="rId4"/>
    <p:sldId id="327" r:id="rId5"/>
    <p:sldId id="312" r:id="rId6"/>
    <p:sldId id="366" r:id="rId7"/>
    <p:sldId id="341" r:id="rId8"/>
    <p:sldId id="342" r:id="rId9"/>
    <p:sldId id="343" r:id="rId10"/>
    <p:sldId id="344" r:id="rId11"/>
    <p:sldId id="345" r:id="rId12"/>
    <p:sldId id="314" r:id="rId13"/>
    <p:sldId id="326" r:id="rId14"/>
    <p:sldId id="329" r:id="rId15"/>
    <p:sldId id="340" r:id="rId16"/>
    <p:sldId id="330" r:id="rId17"/>
    <p:sldId id="331" r:id="rId18"/>
    <p:sldId id="338" r:id="rId19"/>
    <p:sldId id="332" r:id="rId20"/>
    <p:sldId id="339" r:id="rId21"/>
    <p:sldId id="333" r:id="rId22"/>
    <p:sldId id="335" r:id="rId23"/>
    <p:sldId id="336" r:id="rId24"/>
    <p:sldId id="337" r:id="rId25"/>
    <p:sldId id="346" r:id="rId26"/>
    <p:sldId id="347" r:id="rId27"/>
    <p:sldId id="348" r:id="rId28"/>
    <p:sldId id="365" r:id="rId29"/>
    <p:sldId id="351" r:id="rId30"/>
    <p:sldId id="349" r:id="rId31"/>
    <p:sldId id="353" r:id="rId32"/>
    <p:sldId id="359" r:id="rId33"/>
    <p:sldId id="360" r:id="rId34"/>
    <p:sldId id="361" r:id="rId35"/>
    <p:sldId id="362" r:id="rId36"/>
    <p:sldId id="355" r:id="rId37"/>
    <p:sldId id="358" r:id="rId38"/>
    <p:sldId id="363" r:id="rId39"/>
    <p:sldId id="352" r:id="rId40"/>
    <p:sldId id="350" r:id="rId41"/>
    <p:sldId id="371" r:id="rId42"/>
    <p:sldId id="372" r:id="rId43"/>
    <p:sldId id="382" r:id="rId44"/>
    <p:sldId id="381" r:id="rId45"/>
    <p:sldId id="390" r:id="rId46"/>
    <p:sldId id="389" r:id="rId47"/>
    <p:sldId id="379" r:id="rId48"/>
    <p:sldId id="384" r:id="rId49"/>
    <p:sldId id="373" r:id="rId50"/>
    <p:sldId id="385" r:id="rId51"/>
    <p:sldId id="388" r:id="rId52"/>
    <p:sldId id="368" r:id="rId53"/>
    <p:sldId id="374" r:id="rId54"/>
    <p:sldId id="387" r:id="rId55"/>
    <p:sldId id="386" r:id="rId56"/>
    <p:sldId id="370" r:id="rId57"/>
    <p:sldId id="391" r:id="rId58"/>
    <p:sldId id="392" r:id="rId59"/>
    <p:sldId id="395" r:id="rId60"/>
    <p:sldId id="403" r:id="rId61"/>
    <p:sldId id="397" r:id="rId62"/>
    <p:sldId id="393" r:id="rId63"/>
    <p:sldId id="394" r:id="rId64"/>
    <p:sldId id="400" r:id="rId65"/>
    <p:sldId id="401" r:id="rId66"/>
    <p:sldId id="398" r:id="rId67"/>
    <p:sldId id="376" r:id="rId68"/>
    <p:sldId id="293" r:id="rId69"/>
    <p:sldId id="375" r:id="rId70"/>
    <p:sldId id="402" r:id="rId71"/>
    <p:sldId id="364" r:id="rId72"/>
    <p:sldId id="396" r:id="rId7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EFB133-2F28-42F5-A60C-4E63A085BB8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60FA931-517D-4143-85F4-FF2E974B8B84}">
      <dgm:prSet phldrT="[Text]" custT="1"/>
      <dgm:spPr/>
      <dgm:t>
        <a:bodyPr/>
        <a:lstStyle/>
        <a:p>
          <a:r>
            <a:rPr lang="en-US" sz="1600" dirty="0"/>
            <a:t>Define search space(</a:t>
          </a:r>
          <a:r>
            <a:rPr lang="en-IN" sz="1600" dirty="0"/>
            <a:t>p∈[0,3], d∈[0,1], q∈[0,3], P∈[0,2], D∈[0,1], Q∈[0,2], s∈{5,7,12}</a:t>
          </a:r>
          <a:endParaRPr lang="en-IN" sz="1600" dirty="0">
            <a:solidFill>
              <a:schemeClr val="tx2"/>
            </a:solidFill>
          </a:endParaRPr>
        </a:p>
      </dgm:t>
    </dgm:pt>
    <dgm:pt modelId="{AA71A248-8023-47E6-A4B8-BB7D7234E1F8}" type="parTrans" cxnId="{695080E0-BC5C-44B1-BA52-CB6C300097DE}">
      <dgm:prSet/>
      <dgm:spPr/>
      <dgm:t>
        <a:bodyPr/>
        <a:lstStyle/>
        <a:p>
          <a:endParaRPr lang="en-IN"/>
        </a:p>
      </dgm:t>
    </dgm:pt>
    <dgm:pt modelId="{6097BF8A-A3D7-466F-AF31-EA1E0C813E8E}" type="sibTrans" cxnId="{695080E0-BC5C-44B1-BA52-CB6C300097DE}">
      <dgm:prSet/>
      <dgm:spPr/>
      <dgm:t>
        <a:bodyPr/>
        <a:lstStyle/>
        <a:p>
          <a:endParaRPr lang="en-IN"/>
        </a:p>
      </dgm:t>
    </dgm:pt>
    <dgm:pt modelId="{02A24140-1E06-48F8-8BAC-9A71D270F3D5}">
      <dgm:prSet phldrT="[Text]" custT="1"/>
      <dgm:spPr/>
      <dgm:t>
        <a:bodyPr/>
        <a:lstStyle/>
        <a:p>
          <a:r>
            <a:rPr lang="en-US" sz="1600" dirty="0"/>
            <a:t>Fit each candidate model, estimate </a:t>
          </a:r>
          <a:r>
            <a:rPr lang="el-GR" sz="1600" dirty="0"/>
            <a:t>μ</a:t>
          </a:r>
          <a:r>
            <a:rPr lang="en-US" sz="1600" dirty="0"/>
            <a:t>,</a:t>
          </a:r>
          <a:r>
            <a:rPr lang="el-GR" sz="1600" dirty="0"/>
            <a:t>ϕ,θ,σ</a:t>
          </a:r>
          <a:r>
            <a:rPr lang="el-GR" sz="1600" baseline="30000" dirty="0"/>
            <a:t>2</a:t>
          </a:r>
          <a:r>
            <a:rPr lang="el-GR" sz="1600" dirty="0"/>
            <a:t>,β</a:t>
          </a:r>
          <a:r>
            <a:rPr lang="en-US" sz="1600" dirty="0"/>
            <a:t>,</a:t>
          </a:r>
          <a:r>
            <a:rPr lang="el-GR" sz="1600" dirty="0"/>
            <a:t>Φ</a:t>
          </a:r>
          <a:r>
            <a:rPr lang="en-US" sz="1600" dirty="0"/>
            <a:t>,</a:t>
          </a:r>
          <a:r>
            <a:rPr lang="el-GR" sz="1600" dirty="0"/>
            <a:t>Θ</a:t>
          </a:r>
          <a:r>
            <a:rPr lang="en-US" sz="1600" dirty="0"/>
            <a:t>  by </a:t>
          </a:r>
          <a:r>
            <a:rPr lang="en-IN" sz="1600" b="0" dirty="0"/>
            <a:t>MLE and compute maximum log likelihood</a:t>
          </a:r>
        </a:p>
      </dgm:t>
    </dgm:pt>
    <dgm:pt modelId="{A08F5A09-C762-403B-9B7C-14624CA8692D}" type="parTrans" cxnId="{0DB6A7C6-CD2F-4C5C-AD0D-707D00E7E67F}">
      <dgm:prSet/>
      <dgm:spPr/>
      <dgm:t>
        <a:bodyPr/>
        <a:lstStyle/>
        <a:p>
          <a:endParaRPr lang="en-IN"/>
        </a:p>
      </dgm:t>
    </dgm:pt>
    <dgm:pt modelId="{E18B676A-DC9A-422E-B347-DF131B4B4743}" type="sibTrans" cxnId="{0DB6A7C6-CD2F-4C5C-AD0D-707D00E7E67F}">
      <dgm:prSet/>
      <dgm:spPr/>
      <dgm:t>
        <a:bodyPr/>
        <a:lstStyle/>
        <a:p>
          <a:endParaRPr lang="en-IN"/>
        </a:p>
      </dgm:t>
    </dgm:pt>
    <dgm:pt modelId="{DE97D5DE-3160-4115-9A79-F439B5DDCDD4}">
      <dgm:prSet phldrT="[Text]" custT="1"/>
      <dgm:spPr/>
      <dgm:t>
        <a:bodyPr/>
        <a:lstStyle/>
        <a:p>
          <a:r>
            <a:rPr lang="en-US" sz="1600" dirty="0"/>
            <a:t>Compute AIC using maximum log likelihood</a:t>
          </a:r>
          <a:endParaRPr lang="en-IN" sz="1600" dirty="0"/>
        </a:p>
      </dgm:t>
    </dgm:pt>
    <dgm:pt modelId="{768A7662-66C8-4D37-ADDC-1CF51EB097EC}" type="parTrans" cxnId="{37689E62-908F-4331-8736-7943253B192B}">
      <dgm:prSet/>
      <dgm:spPr/>
      <dgm:t>
        <a:bodyPr/>
        <a:lstStyle/>
        <a:p>
          <a:endParaRPr lang="en-IN"/>
        </a:p>
      </dgm:t>
    </dgm:pt>
    <dgm:pt modelId="{E0ABED3B-A7FE-4236-B41E-F8D35B4304A9}" type="sibTrans" cxnId="{37689E62-908F-4331-8736-7943253B192B}">
      <dgm:prSet/>
      <dgm:spPr/>
      <dgm:t>
        <a:bodyPr/>
        <a:lstStyle/>
        <a:p>
          <a:endParaRPr lang="en-IN"/>
        </a:p>
      </dgm:t>
    </dgm:pt>
    <dgm:pt modelId="{669E810C-7AC8-4FD0-8FF7-42C1386645D1}">
      <dgm:prSet phldrT="[Text]" custT="1"/>
      <dgm:spPr/>
      <dgm:t>
        <a:bodyPr/>
        <a:lstStyle/>
        <a:p>
          <a:r>
            <a:rPr lang="en-US" sz="1600" dirty="0"/>
            <a:t>Compare models and pick the model with the lowest AIC</a:t>
          </a:r>
          <a:endParaRPr lang="en-IN" sz="1600" dirty="0"/>
        </a:p>
      </dgm:t>
    </dgm:pt>
    <dgm:pt modelId="{4147A95E-5616-457E-A354-B2512B3C8040}" type="parTrans" cxnId="{78610FDC-7476-48B9-B2E7-E68C40D5C249}">
      <dgm:prSet/>
      <dgm:spPr/>
      <dgm:t>
        <a:bodyPr/>
        <a:lstStyle/>
        <a:p>
          <a:endParaRPr lang="en-IN"/>
        </a:p>
      </dgm:t>
    </dgm:pt>
    <dgm:pt modelId="{B8A825A8-A2D6-4942-8A79-93DE9DF3A0D0}" type="sibTrans" cxnId="{78610FDC-7476-48B9-B2E7-E68C40D5C249}">
      <dgm:prSet/>
      <dgm:spPr/>
      <dgm:t>
        <a:bodyPr/>
        <a:lstStyle/>
        <a:p>
          <a:endParaRPr lang="en-IN"/>
        </a:p>
      </dgm:t>
    </dgm:pt>
    <dgm:pt modelId="{EF0FFEBE-FAB4-448C-B6BB-871B751D49FF}" type="pres">
      <dgm:prSet presAssocID="{EDEFB133-2F28-42F5-A60C-4E63A085BB84}" presName="linear" presStyleCnt="0">
        <dgm:presLayoutVars>
          <dgm:dir/>
          <dgm:animLvl val="lvl"/>
          <dgm:resizeHandles val="exact"/>
        </dgm:presLayoutVars>
      </dgm:prSet>
      <dgm:spPr/>
    </dgm:pt>
    <dgm:pt modelId="{7ED2669D-530F-4804-B638-3B0CBF74AAF3}" type="pres">
      <dgm:prSet presAssocID="{360FA931-517D-4143-85F4-FF2E974B8B84}" presName="parentLin" presStyleCnt="0"/>
      <dgm:spPr/>
    </dgm:pt>
    <dgm:pt modelId="{5957A56D-D0FC-4C6F-968E-96711941CF1F}" type="pres">
      <dgm:prSet presAssocID="{360FA931-517D-4143-85F4-FF2E974B8B84}" presName="parentLeftMargin" presStyleLbl="node1" presStyleIdx="0" presStyleCnt="4"/>
      <dgm:spPr/>
    </dgm:pt>
    <dgm:pt modelId="{5CA114F7-5FD9-43A0-B77A-7F7D75F5024F}" type="pres">
      <dgm:prSet presAssocID="{360FA931-517D-4143-85F4-FF2E974B8B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DC221E-C1E2-44DA-9BC5-C7B365E2B485}" type="pres">
      <dgm:prSet presAssocID="{360FA931-517D-4143-85F4-FF2E974B8B84}" presName="negativeSpace" presStyleCnt="0"/>
      <dgm:spPr/>
    </dgm:pt>
    <dgm:pt modelId="{61255974-6338-4683-9864-E69CE4D18F36}" type="pres">
      <dgm:prSet presAssocID="{360FA931-517D-4143-85F4-FF2E974B8B84}" presName="childText" presStyleLbl="conFgAcc1" presStyleIdx="0" presStyleCnt="4">
        <dgm:presLayoutVars>
          <dgm:bulletEnabled val="1"/>
        </dgm:presLayoutVars>
      </dgm:prSet>
      <dgm:spPr/>
    </dgm:pt>
    <dgm:pt modelId="{2E9D2A17-7B66-4C70-AD25-7307B89641FA}" type="pres">
      <dgm:prSet presAssocID="{6097BF8A-A3D7-466F-AF31-EA1E0C813E8E}" presName="spaceBetweenRectangles" presStyleCnt="0"/>
      <dgm:spPr/>
    </dgm:pt>
    <dgm:pt modelId="{47065591-08B3-49A4-A671-DF1B96166936}" type="pres">
      <dgm:prSet presAssocID="{02A24140-1E06-48F8-8BAC-9A71D270F3D5}" presName="parentLin" presStyleCnt="0"/>
      <dgm:spPr/>
    </dgm:pt>
    <dgm:pt modelId="{7A1F82A8-BCF1-423D-98C3-10B2F13DDACC}" type="pres">
      <dgm:prSet presAssocID="{02A24140-1E06-48F8-8BAC-9A71D270F3D5}" presName="parentLeftMargin" presStyleLbl="node1" presStyleIdx="0" presStyleCnt="4"/>
      <dgm:spPr/>
    </dgm:pt>
    <dgm:pt modelId="{89D4A146-F917-4FB8-A30E-013F42C2C1AE}" type="pres">
      <dgm:prSet presAssocID="{02A24140-1E06-48F8-8BAC-9A71D270F3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4DC0C8-3579-4DA4-9CE7-CD04EDF06EA5}" type="pres">
      <dgm:prSet presAssocID="{02A24140-1E06-48F8-8BAC-9A71D270F3D5}" presName="negativeSpace" presStyleCnt="0"/>
      <dgm:spPr/>
    </dgm:pt>
    <dgm:pt modelId="{278785E6-9C4F-40C1-BE1E-EB8FF4020CD9}" type="pres">
      <dgm:prSet presAssocID="{02A24140-1E06-48F8-8BAC-9A71D270F3D5}" presName="childText" presStyleLbl="conFgAcc1" presStyleIdx="1" presStyleCnt="4">
        <dgm:presLayoutVars>
          <dgm:bulletEnabled val="1"/>
        </dgm:presLayoutVars>
      </dgm:prSet>
      <dgm:spPr/>
    </dgm:pt>
    <dgm:pt modelId="{6E0BBA3F-FB17-4A41-91B0-052559AFC729}" type="pres">
      <dgm:prSet presAssocID="{E18B676A-DC9A-422E-B347-DF131B4B4743}" presName="spaceBetweenRectangles" presStyleCnt="0"/>
      <dgm:spPr/>
    </dgm:pt>
    <dgm:pt modelId="{BF60B6AF-B1C1-44F6-9268-A5FAF9FEC75B}" type="pres">
      <dgm:prSet presAssocID="{DE97D5DE-3160-4115-9A79-F439B5DDCDD4}" presName="parentLin" presStyleCnt="0"/>
      <dgm:spPr/>
    </dgm:pt>
    <dgm:pt modelId="{1AB95D88-9E25-45FB-9966-E7F0788B577B}" type="pres">
      <dgm:prSet presAssocID="{DE97D5DE-3160-4115-9A79-F439B5DDCDD4}" presName="parentLeftMargin" presStyleLbl="node1" presStyleIdx="1" presStyleCnt="4"/>
      <dgm:spPr/>
    </dgm:pt>
    <dgm:pt modelId="{936804B7-0F23-4CA6-8167-755EF0087BA5}" type="pres">
      <dgm:prSet presAssocID="{DE97D5DE-3160-4115-9A79-F439B5DDCDD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37D2FE-E4F0-498E-8FD1-0373627F077D}" type="pres">
      <dgm:prSet presAssocID="{DE97D5DE-3160-4115-9A79-F439B5DDCDD4}" presName="negativeSpace" presStyleCnt="0"/>
      <dgm:spPr/>
    </dgm:pt>
    <dgm:pt modelId="{52690BF4-E69B-4EE7-964E-C135EBAF6472}" type="pres">
      <dgm:prSet presAssocID="{DE97D5DE-3160-4115-9A79-F439B5DDCDD4}" presName="childText" presStyleLbl="conFgAcc1" presStyleIdx="2" presStyleCnt="4">
        <dgm:presLayoutVars>
          <dgm:bulletEnabled val="1"/>
        </dgm:presLayoutVars>
      </dgm:prSet>
      <dgm:spPr/>
    </dgm:pt>
    <dgm:pt modelId="{2F670779-90B3-4DA0-A804-D3B417912EE0}" type="pres">
      <dgm:prSet presAssocID="{E0ABED3B-A7FE-4236-B41E-F8D35B4304A9}" presName="spaceBetweenRectangles" presStyleCnt="0"/>
      <dgm:spPr/>
    </dgm:pt>
    <dgm:pt modelId="{B94F1106-5E81-478F-AFEE-A0535CBDE6AA}" type="pres">
      <dgm:prSet presAssocID="{669E810C-7AC8-4FD0-8FF7-42C1386645D1}" presName="parentLin" presStyleCnt="0"/>
      <dgm:spPr/>
    </dgm:pt>
    <dgm:pt modelId="{8AF089CF-5CBA-4BF3-A1BD-FA60796F1A09}" type="pres">
      <dgm:prSet presAssocID="{669E810C-7AC8-4FD0-8FF7-42C1386645D1}" presName="parentLeftMargin" presStyleLbl="node1" presStyleIdx="2" presStyleCnt="4"/>
      <dgm:spPr/>
    </dgm:pt>
    <dgm:pt modelId="{55CB9880-B2B0-493A-AAE8-997B144879C2}" type="pres">
      <dgm:prSet presAssocID="{669E810C-7AC8-4FD0-8FF7-42C1386645D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C363A54-AB2A-4FDF-A99F-C380E68AA782}" type="pres">
      <dgm:prSet presAssocID="{669E810C-7AC8-4FD0-8FF7-42C1386645D1}" presName="negativeSpace" presStyleCnt="0"/>
      <dgm:spPr/>
    </dgm:pt>
    <dgm:pt modelId="{EF6A2B10-D109-42A2-AB9D-1D75185760C7}" type="pres">
      <dgm:prSet presAssocID="{669E810C-7AC8-4FD0-8FF7-42C1386645D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689E62-908F-4331-8736-7943253B192B}" srcId="{EDEFB133-2F28-42F5-A60C-4E63A085BB84}" destId="{DE97D5DE-3160-4115-9A79-F439B5DDCDD4}" srcOrd="2" destOrd="0" parTransId="{768A7662-66C8-4D37-ADDC-1CF51EB097EC}" sibTransId="{E0ABED3B-A7FE-4236-B41E-F8D35B4304A9}"/>
    <dgm:cxn modelId="{DC35D649-CD24-4DBE-B750-B29D62C97EAD}" type="presOf" srcId="{360FA931-517D-4143-85F4-FF2E974B8B84}" destId="{5957A56D-D0FC-4C6F-968E-96711941CF1F}" srcOrd="0" destOrd="0" presId="urn:microsoft.com/office/officeart/2005/8/layout/list1"/>
    <dgm:cxn modelId="{93BE9251-0C1F-4F5B-88B7-4C51C17FD2DD}" type="presOf" srcId="{DE97D5DE-3160-4115-9A79-F439B5DDCDD4}" destId="{936804B7-0F23-4CA6-8167-755EF0087BA5}" srcOrd="1" destOrd="0" presId="urn:microsoft.com/office/officeart/2005/8/layout/list1"/>
    <dgm:cxn modelId="{4664627F-7414-428B-946A-22A2D11FE25B}" type="presOf" srcId="{360FA931-517D-4143-85F4-FF2E974B8B84}" destId="{5CA114F7-5FD9-43A0-B77A-7F7D75F5024F}" srcOrd="1" destOrd="0" presId="urn:microsoft.com/office/officeart/2005/8/layout/list1"/>
    <dgm:cxn modelId="{20B3A690-0752-493A-998E-2B572A2DD461}" type="presOf" srcId="{669E810C-7AC8-4FD0-8FF7-42C1386645D1}" destId="{8AF089CF-5CBA-4BF3-A1BD-FA60796F1A09}" srcOrd="0" destOrd="0" presId="urn:microsoft.com/office/officeart/2005/8/layout/list1"/>
    <dgm:cxn modelId="{9CBB3FB4-821B-4EB0-A5B1-8B908EB30FC2}" type="presOf" srcId="{EDEFB133-2F28-42F5-A60C-4E63A085BB84}" destId="{EF0FFEBE-FAB4-448C-B6BB-871B751D49FF}" srcOrd="0" destOrd="0" presId="urn:microsoft.com/office/officeart/2005/8/layout/list1"/>
    <dgm:cxn modelId="{0DB6A7C6-CD2F-4C5C-AD0D-707D00E7E67F}" srcId="{EDEFB133-2F28-42F5-A60C-4E63A085BB84}" destId="{02A24140-1E06-48F8-8BAC-9A71D270F3D5}" srcOrd="1" destOrd="0" parTransId="{A08F5A09-C762-403B-9B7C-14624CA8692D}" sibTransId="{E18B676A-DC9A-422E-B347-DF131B4B4743}"/>
    <dgm:cxn modelId="{CD5651D0-3A5B-4EAF-8E85-C1BE37EA7020}" type="presOf" srcId="{DE97D5DE-3160-4115-9A79-F439B5DDCDD4}" destId="{1AB95D88-9E25-45FB-9966-E7F0788B577B}" srcOrd="0" destOrd="0" presId="urn:microsoft.com/office/officeart/2005/8/layout/list1"/>
    <dgm:cxn modelId="{E5EF51D1-89AE-45CD-B0D8-CFFEAC6C6857}" type="presOf" srcId="{669E810C-7AC8-4FD0-8FF7-42C1386645D1}" destId="{55CB9880-B2B0-493A-AAE8-997B144879C2}" srcOrd="1" destOrd="0" presId="urn:microsoft.com/office/officeart/2005/8/layout/list1"/>
    <dgm:cxn modelId="{78610FDC-7476-48B9-B2E7-E68C40D5C249}" srcId="{EDEFB133-2F28-42F5-A60C-4E63A085BB84}" destId="{669E810C-7AC8-4FD0-8FF7-42C1386645D1}" srcOrd="3" destOrd="0" parTransId="{4147A95E-5616-457E-A354-B2512B3C8040}" sibTransId="{B8A825A8-A2D6-4942-8A79-93DE9DF3A0D0}"/>
    <dgm:cxn modelId="{695080E0-BC5C-44B1-BA52-CB6C300097DE}" srcId="{EDEFB133-2F28-42F5-A60C-4E63A085BB84}" destId="{360FA931-517D-4143-85F4-FF2E974B8B84}" srcOrd="0" destOrd="0" parTransId="{AA71A248-8023-47E6-A4B8-BB7D7234E1F8}" sibTransId="{6097BF8A-A3D7-466F-AF31-EA1E0C813E8E}"/>
    <dgm:cxn modelId="{7FFD31F6-78F6-42E7-B607-8B5C9A22F2BA}" type="presOf" srcId="{02A24140-1E06-48F8-8BAC-9A71D270F3D5}" destId="{7A1F82A8-BCF1-423D-98C3-10B2F13DDACC}" srcOrd="0" destOrd="0" presId="urn:microsoft.com/office/officeart/2005/8/layout/list1"/>
    <dgm:cxn modelId="{B08A00F9-7966-4E0C-BC9C-D340B105DB07}" type="presOf" srcId="{02A24140-1E06-48F8-8BAC-9A71D270F3D5}" destId="{89D4A146-F917-4FB8-A30E-013F42C2C1AE}" srcOrd="1" destOrd="0" presId="urn:microsoft.com/office/officeart/2005/8/layout/list1"/>
    <dgm:cxn modelId="{506179EE-2A2A-4447-BDC0-FDCD92A2C33D}" type="presParOf" srcId="{EF0FFEBE-FAB4-448C-B6BB-871B751D49FF}" destId="{7ED2669D-530F-4804-B638-3B0CBF74AAF3}" srcOrd="0" destOrd="0" presId="urn:microsoft.com/office/officeart/2005/8/layout/list1"/>
    <dgm:cxn modelId="{5CC83809-9504-403D-8806-1A3B337D002D}" type="presParOf" srcId="{7ED2669D-530F-4804-B638-3B0CBF74AAF3}" destId="{5957A56D-D0FC-4C6F-968E-96711941CF1F}" srcOrd="0" destOrd="0" presId="urn:microsoft.com/office/officeart/2005/8/layout/list1"/>
    <dgm:cxn modelId="{8B852A9B-5960-4BD4-B20A-BC5B19DF296A}" type="presParOf" srcId="{7ED2669D-530F-4804-B638-3B0CBF74AAF3}" destId="{5CA114F7-5FD9-43A0-B77A-7F7D75F5024F}" srcOrd="1" destOrd="0" presId="urn:microsoft.com/office/officeart/2005/8/layout/list1"/>
    <dgm:cxn modelId="{3FD1419D-2C88-4D11-893D-36EFCF8347B4}" type="presParOf" srcId="{EF0FFEBE-FAB4-448C-B6BB-871B751D49FF}" destId="{83DC221E-C1E2-44DA-9BC5-C7B365E2B485}" srcOrd="1" destOrd="0" presId="urn:microsoft.com/office/officeart/2005/8/layout/list1"/>
    <dgm:cxn modelId="{08D6BDE0-3453-4389-AF6B-E11DFDA44A36}" type="presParOf" srcId="{EF0FFEBE-FAB4-448C-B6BB-871B751D49FF}" destId="{61255974-6338-4683-9864-E69CE4D18F36}" srcOrd="2" destOrd="0" presId="urn:microsoft.com/office/officeart/2005/8/layout/list1"/>
    <dgm:cxn modelId="{D21BD18D-EC40-4EE1-8906-6558BC85EC32}" type="presParOf" srcId="{EF0FFEBE-FAB4-448C-B6BB-871B751D49FF}" destId="{2E9D2A17-7B66-4C70-AD25-7307B89641FA}" srcOrd="3" destOrd="0" presId="urn:microsoft.com/office/officeart/2005/8/layout/list1"/>
    <dgm:cxn modelId="{0E6FC547-9579-415B-87C8-2269066684D6}" type="presParOf" srcId="{EF0FFEBE-FAB4-448C-B6BB-871B751D49FF}" destId="{47065591-08B3-49A4-A671-DF1B96166936}" srcOrd="4" destOrd="0" presId="urn:microsoft.com/office/officeart/2005/8/layout/list1"/>
    <dgm:cxn modelId="{F87A157A-55ED-4B6D-B2DA-8800945EA439}" type="presParOf" srcId="{47065591-08B3-49A4-A671-DF1B96166936}" destId="{7A1F82A8-BCF1-423D-98C3-10B2F13DDACC}" srcOrd="0" destOrd="0" presId="urn:microsoft.com/office/officeart/2005/8/layout/list1"/>
    <dgm:cxn modelId="{42624A8F-5082-4885-8A33-638DAD3B55FB}" type="presParOf" srcId="{47065591-08B3-49A4-A671-DF1B96166936}" destId="{89D4A146-F917-4FB8-A30E-013F42C2C1AE}" srcOrd="1" destOrd="0" presId="urn:microsoft.com/office/officeart/2005/8/layout/list1"/>
    <dgm:cxn modelId="{FC83C0C1-1558-441D-A219-6B8FBE1A3AB7}" type="presParOf" srcId="{EF0FFEBE-FAB4-448C-B6BB-871B751D49FF}" destId="{C24DC0C8-3579-4DA4-9CE7-CD04EDF06EA5}" srcOrd="5" destOrd="0" presId="urn:microsoft.com/office/officeart/2005/8/layout/list1"/>
    <dgm:cxn modelId="{9E4D9DE4-C8AA-454E-BDDD-F1A2A146C601}" type="presParOf" srcId="{EF0FFEBE-FAB4-448C-B6BB-871B751D49FF}" destId="{278785E6-9C4F-40C1-BE1E-EB8FF4020CD9}" srcOrd="6" destOrd="0" presId="urn:microsoft.com/office/officeart/2005/8/layout/list1"/>
    <dgm:cxn modelId="{AFB421DB-4B71-4F93-A6B1-36FC978C69D8}" type="presParOf" srcId="{EF0FFEBE-FAB4-448C-B6BB-871B751D49FF}" destId="{6E0BBA3F-FB17-4A41-91B0-052559AFC729}" srcOrd="7" destOrd="0" presId="urn:microsoft.com/office/officeart/2005/8/layout/list1"/>
    <dgm:cxn modelId="{AFC27D74-5104-4D20-A4E7-32F53E9FB6DB}" type="presParOf" srcId="{EF0FFEBE-FAB4-448C-B6BB-871B751D49FF}" destId="{BF60B6AF-B1C1-44F6-9268-A5FAF9FEC75B}" srcOrd="8" destOrd="0" presId="urn:microsoft.com/office/officeart/2005/8/layout/list1"/>
    <dgm:cxn modelId="{3C17CB26-C695-4C2F-8B6D-9FF535C6E771}" type="presParOf" srcId="{BF60B6AF-B1C1-44F6-9268-A5FAF9FEC75B}" destId="{1AB95D88-9E25-45FB-9966-E7F0788B577B}" srcOrd="0" destOrd="0" presId="urn:microsoft.com/office/officeart/2005/8/layout/list1"/>
    <dgm:cxn modelId="{CA4DD894-2990-4EC8-9807-E38C4271D41C}" type="presParOf" srcId="{BF60B6AF-B1C1-44F6-9268-A5FAF9FEC75B}" destId="{936804B7-0F23-4CA6-8167-755EF0087BA5}" srcOrd="1" destOrd="0" presId="urn:microsoft.com/office/officeart/2005/8/layout/list1"/>
    <dgm:cxn modelId="{A2D92D53-6C2E-4442-9EAA-5DE1CB13EC4A}" type="presParOf" srcId="{EF0FFEBE-FAB4-448C-B6BB-871B751D49FF}" destId="{CB37D2FE-E4F0-498E-8FD1-0373627F077D}" srcOrd="9" destOrd="0" presId="urn:microsoft.com/office/officeart/2005/8/layout/list1"/>
    <dgm:cxn modelId="{C1ADEEFF-BF4D-4759-BC00-EF291E811B08}" type="presParOf" srcId="{EF0FFEBE-FAB4-448C-B6BB-871B751D49FF}" destId="{52690BF4-E69B-4EE7-964E-C135EBAF6472}" srcOrd="10" destOrd="0" presId="urn:microsoft.com/office/officeart/2005/8/layout/list1"/>
    <dgm:cxn modelId="{D74DBB51-1A55-4A1C-9F4F-6FD314B97803}" type="presParOf" srcId="{EF0FFEBE-FAB4-448C-B6BB-871B751D49FF}" destId="{2F670779-90B3-4DA0-A804-D3B417912EE0}" srcOrd="11" destOrd="0" presId="urn:microsoft.com/office/officeart/2005/8/layout/list1"/>
    <dgm:cxn modelId="{B374CEE5-2714-4963-84FC-1F3A1F3A825E}" type="presParOf" srcId="{EF0FFEBE-FAB4-448C-B6BB-871B751D49FF}" destId="{B94F1106-5E81-478F-AFEE-A0535CBDE6AA}" srcOrd="12" destOrd="0" presId="urn:microsoft.com/office/officeart/2005/8/layout/list1"/>
    <dgm:cxn modelId="{B57448FF-3E0B-47A2-B075-372ECBA3794B}" type="presParOf" srcId="{B94F1106-5E81-478F-AFEE-A0535CBDE6AA}" destId="{8AF089CF-5CBA-4BF3-A1BD-FA60796F1A09}" srcOrd="0" destOrd="0" presId="urn:microsoft.com/office/officeart/2005/8/layout/list1"/>
    <dgm:cxn modelId="{BC5E580F-2E2A-4668-9407-967397CC1B01}" type="presParOf" srcId="{B94F1106-5E81-478F-AFEE-A0535CBDE6AA}" destId="{55CB9880-B2B0-493A-AAE8-997B144879C2}" srcOrd="1" destOrd="0" presId="urn:microsoft.com/office/officeart/2005/8/layout/list1"/>
    <dgm:cxn modelId="{22E2F5BB-EC13-4A02-AEE8-2AF5A5290524}" type="presParOf" srcId="{EF0FFEBE-FAB4-448C-B6BB-871B751D49FF}" destId="{8C363A54-AB2A-4FDF-A99F-C380E68AA782}" srcOrd="13" destOrd="0" presId="urn:microsoft.com/office/officeart/2005/8/layout/list1"/>
    <dgm:cxn modelId="{5089A5F3-6D9D-4FFF-B4B0-4F216F6EB17A}" type="presParOf" srcId="{EF0FFEBE-FAB4-448C-B6BB-871B751D49FF}" destId="{EF6A2B10-D109-42A2-AB9D-1D75185760C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EFB133-2F28-42F5-A60C-4E63A085BB8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60FA931-517D-4143-85F4-FF2E974B8B84}">
      <dgm:prSet phldrT="[Text]"/>
      <dgm:spPr/>
      <dgm:t>
        <a:bodyPr/>
        <a:lstStyle/>
        <a:p>
          <a:r>
            <a:rPr lang="en-US" dirty="0"/>
            <a:t>Choose trial values for parameters(</a:t>
          </a:r>
          <a:r>
            <a:rPr lang="el-GR" dirty="0"/>
            <a:t>μ</a:t>
          </a:r>
          <a:r>
            <a:rPr lang="en-US" dirty="0"/>
            <a:t>,</a:t>
          </a:r>
          <a:r>
            <a:rPr lang="el-GR" dirty="0"/>
            <a:t>ϕ,θ,σ</a:t>
          </a:r>
          <a:r>
            <a:rPr lang="el-GR" baseline="30000" dirty="0"/>
            <a:t>2</a:t>
          </a:r>
          <a:r>
            <a:rPr lang="el-GR" dirty="0"/>
            <a:t>,β</a:t>
          </a:r>
          <a:r>
            <a:rPr lang="en-US" dirty="0"/>
            <a:t>,</a:t>
          </a:r>
          <a:r>
            <a:rPr lang="el-GR" dirty="0"/>
            <a:t>Φ</a:t>
          </a:r>
          <a:r>
            <a:rPr lang="en-US" dirty="0"/>
            <a:t>,</a:t>
          </a:r>
          <a:r>
            <a:rPr lang="el-GR" dirty="0"/>
            <a:t>Θ</a:t>
          </a:r>
          <a:r>
            <a:rPr lang="en-US" dirty="0"/>
            <a:t>)</a:t>
          </a:r>
          <a:endParaRPr lang="en-IN" dirty="0">
            <a:solidFill>
              <a:schemeClr val="tx2"/>
            </a:solidFill>
          </a:endParaRPr>
        </a:p>
      </dgm:t>
    </dgm:pt>
    <dgm:pt modelId="{AA71A248-8023-47E6-A4B8-BB7D7234E1F8}" type="parTrans" cxnId="{695080E0-BC5C-44B1-BA52-CB6C300097DE}">
      <dgm:prSet/>
      <dgm:spPr/>
      <dgm:t>
        <a:bodyPr/>
        <a:lstStyle/>
        <a:p>
          <a:endParaRPr lang="en-IN"/>
        </a:p>
      </dgm:t>
    </dgm:pt>
    <dgm:pt modelId="{6097BF8A-A3D7-466F-AF31-EA1E0C813E8E}" type="sibTrans" cxnId="{695080E0-BC5C-44B1-BA52-CB6C300097D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02A24140-1E06-48F8-8BAC-9A71D270F3D5}">
          <dgm:prSet phldrT="[Text]"/>
          <dgm:spPr/>
          <dgm:t>
            <a:bodyPr/>
            <a:lstStyle/>
            <a:p>
              <a:r>
                <a:rPr lang="en-US" dirty="0"/>
                <a:t>Compute residuals (</a:t>
              </a:r>
              <a14:m>
                <m:oMath xmlns:m="http://schemas.openxmlformats.org/officeDocument/2006/math">
                  <m:r>
                    <m:rPr>
                      <m:nor/>
                    </m:rPr>
                    <a:rPr lang="el-GR" i="0" smtClean="0">
                      <a:solidFill>
                        <a:schemeClr val="tx2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ε</m:t>
                  </m:r>
                  <m:r>
                    <m:rPr>
                      <m:nor/>
                    </m:rPr>
                    <a:rPr lang="en-IN" i="0" baseline="-25000" smtClean="0">
                      <a:solidFill>
                        <a:schemeClr val="tx2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t</m:t>
                  </m:r>
                </m:oMath>
              </a14:m>
              <a:r>
                <a:rPr lang="en-US" i="0" dirty="0">
                  <a:solidFill>
                    <a:schemeClr val="tx2"/>
                  </a:solidFill>
                </a:rPr>
                <a:t> = </a:t>
              </a:r>
              <a:r>
                <a:rPr lang="en-US" i="0" dirty="0" err="1">
                  <a:solidFill>
                    <a:schemeClr val="tx2"/>
                  </a:solidFill>
                </a:rPr>
                <a:t>x</a:t>
              </a:r>
              <a:r>
                <a:rPr lang="en-US" i="0" baseline="-25000" dirty="0" err="1">
                  <a:solidFill>
                    <a:schemeClr val="tx2"/>
                  </a:solidFill>
                </a:rPr>
                <a:t>t</a:t>
              </a:r>
              <a:r>
                <a:rPr lang="en-US" i="0" dirty="0">
                  <a:solidFill>
                    <a:schemeClr val="tx2"/>
                  </a:solidFill>
                </a:rPr>
                <a:t> –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</m:e>
                    <m:sub>
                      <m:r>
                        <m:rPr>
                          <m:sty m:val="p"/>
                        </m:rPr>
                        <a:rPr lang="en-US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a14:m>
              <a:r>
                <a:rPr lang="en-US" i="0" dirty="0">
                  <a:solidFill>
                    <a:schemeClr val="tx2"/>
                  </a:solidFill>
                </a:rPr>
                <a:t> </a:t>
              </a:r>
              <a:r>
                <a:rPr lang="en-US" dirty="0"/>
                <a:t>)</a:t>
              </a:r>
              <a:endParaRPr lang="en-IN" dirty="0"/>
            </a:p>
          </dgm:t>
        </dgm:pt>
      </mc:Choice>
      <mc:Fallback xmlns="">
        <dgm:pt modelId="{02A24140-1E06-48F8-8BAC-9A71D270F3D5}">
          <dgm:prSet phldrT="[Text]"/>
          <dgm:spPr/>
          <dgm:t>
            <a:bodyPr/>
            <a:lstStyle/>
            <a:p>
              <a:r>
                <a:rPr lang="en-US" dirty="0"/>
                <a:t>Compute residuals (</a:t>
              </a:r>
              <a:r>
                <a:rPr lang="el-GR" i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"ε</a:t>
              </a:r>
              <a:r>
                <a:rPr lang="en-IN" i="0" baseline="-2500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t"</a:t>
              </a:r>
              <a:r>
                <a:rPr lang="en-US" i="0" dirty="0">
                  <a:solidFill>
                    <a:schemeClr val="tx2"/>
                  </a:solidFill>
                </a:rPr>
                <a:t> = </a:t>
              </a:r>
              <a:r>
                <a:rPr lang="en-US" i="0" dirty="0" err="1">
                  <a:solidFill>
                    <a:schemeClr val="tx2"/>
                  </a:solidFill>
                </a:rPr>
                <a:t>x</a:t>
              </a:r>
              <a:r>
                <a:rPr lang="en-US" i="0" baseline="-25000" dirty="0" err="1">
                  <a:solidFill>
                    <a:schemeClr val="tx2"/>
                  </a:solidFill>
                </a:rPr>
                <a:t>t</a:t>
              </a:r>
              <a:r>
                <a:rPr lang="en-US" i="0" dirty="0">
                  <a:solidFill>
                    <a:schemeClr val="tx2"/>
                  </a:solidFill>
                </a:rPr>
                <a:t> – </a:t>
              </a:r>
              <a:r>
                <a:rPr lang="en-US" i="0">
                  <a:solidFill>
                    <a:schemeClr val="tx2"/>
                  </a:solidFill>
                  <a:latin typeface="Cambria Math" panose="02040503050406030204" pitchFamily="18" charset="0"/>
                </a:rPr>
                <a:t>x ̂_t</a:t>
              </a:r>
              <a:r>
                <a:rPr lang="en-US" i="0" dirty="0">
                  <a:solidFill>
                    <a:schemeClr val="tx2"/>
                  </a:solidFill>
                </a:rPr>
                <a:t> </a:t>
              </a:r>
              <a:r>
                <a:rPr lang="en-US" dirty="0"/>
                <a:t>)</a:t>
              </a:r>
              <a:endParaRPr lang="en-IN" dirty="0"/>
            </a:p>
          </dgm:t>
        </dgm:pt>
      </mc:Fallback>
    </mc:AlternateContent>
    <dgm:pt modelId="{A08F5A09-C762-403B-9B7C-14624CA8692D}" type="parTrans" cxnId="{0DB6A7C6-CD2F-4C5C-AD0D-707D00E7E67F}">
      <dgm:prSet/>
      <dgm:spPr/>
      <dgm:t>
        <a:bodyPr/>
        <a:lstStyle/>
        <a:p>
          <a:endParaRPr lang="en-IN"/>
        </a:p>
      </dgm:t>
    </dgm:pt>
    <dgm:pt modelId="{E18B676A-DC9A-422E-B347-DF131B4B4743}" type="sibTrans" cxnId="{0DB6A7C6-CD2F-4C5C-AD0D-707D00E7E67F}">
      <dgm:prSet/>
      <dgm:spPr/>
      <dgm:t>
        <a:bodyPr/>
        <a:lstStyle/>
        <a:p>
          <a:endParaRPr lang="en-IN"/>
        </a:p>
      </dgm:t>
    </dgm:pt>
    <dgm:pt modelId="{DE97D5DE-3160-4115-9A79-F439B5DDCDD4}">
      <dgm:prSet phldrT="[Text]"/>
      <dgm:spPr/>
      <dgm:t>
        <a:bodyPr/>
        <a:lstStyle/>
        <a:p>
          <a:r>
            <a:rPr lang="en-US" dirty="0"/>
            <a:t>Plug into log-likelihood formula</a:t>
          </a:r>
          <a:endParaRPr lang="en-IN" dirty="0"/>
        </a:p>
      </dgm:t>
    </dgm:pt>
    <dgm:pt modelId="{768A7662-66C8-4D37-ADDC-1CF51EB097EC}" type="parTrans" cxnId="{37689E62-908F-4331-8736-7943253B192B}">
      <dgm:prSet/>
      <dgm:spPr/>
      <dgm:t>
        <a:bodyPr/>
        <a:lstStyle/>
        <a:p>
          <a:endParaRPr lang="en-IN"/>
        </a:p>
      </dgm:t>
    </dgm:pt>
    <dgm:pt modelId="{E0ABED3B-A7FE-4236-B41E-F8D35B4304A9}" type="sibTrans" cxnId="{37689E62-908F-4331-8736-7943253B192B}">
      <dgm:prSet/>
      <dgm:spPr/>
      <dgm:t>
        <a:bodyPr/>
        <a:lstStyle/>
        <a:p>
          <a:endParaRPr lang="en-IN"/>
        </a:p>
      </dgm:t>
    </dgm:pt>
    <dgm:pt modelId="{669E810C-7AC8-4FD0-8FF7-42C1386645D1}">
      <dgm:prSet phldrT="[Text]"/>
      <dgm:spPr/>
      <dgm:t>
        <a:bodyPr/>
        <a:lstStyle/>
        <a:p>
          <a:r>
            <a:rPr lang="en-US" dirty="0"/>
            <a:t>Iterate to maximize log-likelihood</a:t>
          </a:r>
          <a:endParaRPr lang="en-IN" dirty="0"/>
        </a:p>
      </dgm:t>
    </dgm:pt>
    <dgm:pt modelId="{4147A95E-5616-457E-A354-B2512B3C8040}" type="parTrans" cxnId="{78610FDC-7476-48B9-B2E7-E68C40D5C249}">
      <dgm:prSet/>
      <dgm:spPr/>
      <dgm:t>
        <a:bodyPr/>
        <a:lstStyle/>
        <a:p>
          <a:endParaRPr lang="en-IN"/>
        </a:p>
      </dgm:t>
    </dgm:pt>
    <dgm:pt modelId="{B8A825A8-A2D6-4942-8A79-93DE9DF3A0D0}" type="sibTrans" cxnId="{78610FDC-7476-48B9-B2E7-E68C40D5C249}">
      <dgm:prSet/>
      <dgm:spPr/>
      <dgm:t>
        <a:bodyPr/>
        <a:lstStyle/>
        <a:p>
          <a:endParaRPr lang="en-IN"/>
        </a:p>
      </dgm:t>
    </dgm:pt>
    <dgm:pt modelId="{EF0FFEBE-FAB4-448C-B6BB-871B751D49FF}" type="pres">
      <dgm:prSet presAssocID="{EDEFB133-2F28-42F5-A60C-4E63A085BB84}" presName="linear" presStyleCnt="0">
        <dgm:presLayoutVars>
          <dgm:dir/>
          <dgm:animLvl val="lvl"/>
          <dgm:resizeHandles val="exact"/>
        </dgm:presLayoutVars>
      </dgm:prSet>
      <dgm:spPr/>
    </dgm:pt>
    <dgm:pt modelId="{7ED2669D-530F-4804-B638-3B0CBF74AAF3}" type="pres">
      <dgm:prSet presAssocID="{360FA931-517D-4143-85F4-FF2E974B8B84}" presName="parentLin" presStyleCnt="0"/>
      <dgm:spPr/>
    </dgm:pt>
    <dgm:pt modelId="{5957A56D-D0FC-4C6F-968E-96711941CF1F}" type="pres">
      <dgm:prSet presAssocID="{360FA931-517D-4143-85F4-FF2E974B8B84}" presName="parentLeftMargin" presStyleLbl="node1" presStyleIdx="0" presStyleCnt="4"/>
      <dgm:spPr/>
    </dgm:pt>
    <dgm:pt modelId="{5CA114F7-5FD9-43A0-B77A-7F7D75F5024F}" type="pres">
      <dgm:prSet presAssocID="{360FA931-517D-4143-85F4-FF2E974B8B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DC221E-C1E2-44DA-9BC5-C7B365E2B485}" type="pres">
      <dgm:prSet presAssocID="{360FA931-517D-4143-85F4-FF2E974B8B84}" presName="negativeSpace" presStyleCnt="0"/>
      <dgm:spPr/>
    </dgm:pt>
    <dgm:pt modelId="{61255974-6338-4683-9864-E69CE4D18F36}" type="pres">
      <dgm:prSet presAssocID="{360FA931-517D-4143-85F4-FF2E974B8B84}" presName="childText" presStyleLbl="conFgAcc1" presStyleIdx="0" presStyleCnt="4">
        <dgm:presLayoutVars>
          <dgm:bulletEnabled val="1"/>
        </dgm:presLayoutVars>
      </dgm:prSet>
      <dgm:spPr/>
    </dgm:pt>
    <dgm:pt modelId="{2E9D2A17-7B66-4C70-AD25-7307B89641FA}" type="pres">
      <dgm:prSet presAssocID="{6097BF8A-A3D7-466F-AF31-EA1E0C813E8E}" presName="spaceBetweenRectangles" presStyleCnt="0"/>
      <dgm:spPr/>
    </dgm:pt>
    <dgm:pt modelId="{47065591-08B3-49A4-A671-DF1B96166936}" type="pres">
      <dgm:prSet presAssocID="{02A24140-1E06-48F8-8BAC-9A71D270F3D5}" presName="parentLin" presStyleCnt="0"/>
      <dgm:spPr/>
    </dgm:pt>
    <dgm:pt modelId="{7A1F82A8-BCF1-423D-98C3-10B2F13DDACC}" type="pres">
      <dgm:prSet presAssocID="{02A24140-1E06-48F8-8BAC-9A71D270F3D5}" presName="parentLeftMargin" presStyleLbl="node1" presStyleIdx="0" presStyleCnt="4"/>
      <dgm:spPr/>
    </dgm:pt>
    <dgm:pt modelId="{89D4A146-F917-4FB8-A30E-013F42C2C1AE}" type="pres">
      <dgm:prSet presAssocID="{02A24140-1E06-48F8-8BAC-9A71D270F3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4DC0C8-3579-4DA4-9CE7-CD04EDF06EA5}" type="pres">
      <dgm:prSet presAssocID="{02A24140-1E06-48F8-8BAC-9A71D270F3D5}" presName="negativeSpace" presStyleCnt="0"/>
      <dgm:spPr/>
    </dgm:pt>
    <dgm:pt modelId="{278785E6-9C4F-40C1-BE1E-EB8FF4020CD9}" type="pres">
      <dgm:prSet presAssocID="{02A24140-1E06-48F8-8BAC-9A71D270F3D5}" presName="childText" presStyleLbl="conFgAcc1" presStyleIdx="1" presStyleCnt="4">
        <dgm:presLayoutVars>
          <dgm:bulletEnabled val="1"/>
        </dgm:presLayoutVars>
      </dgm:prSet>
      <dgm:spPr/>
    </dgm:pt>
    <dgm:pt modelId="{6E0BBA3F-FB17-4A41-91B0-052559AFC729}" type="pres">
      <dgm:prSet presAssocID="{E18B676A-DC9A-422E-B347-DF131B4B4743}" presName="spaceBetweenRectangles" presStyleCnt="0"/>
      <dgm:spPr/>
    </dgm:pt>
    <dgm:pt modelId="{BF60B6AF-B1C1-44F6-9268-A5FAF9FEC75B}" type="pres">
      <dgm:prSet presAssocID="{DE97D5DE-3160-4115-9A79-F439B5DDCDD4}" presName="parentLin" presStyleCnt="0"/>
      <dgm:spPr/>
    </dgm:pt>
    <dgm:pt modelId="{1AB95D88-9E25-45FB-9966-E7F0788B577B}" type="pres">
      <dgm:prSet presAssocID="{DE97D5DE-3160-4115-9A79-F439B5DDCDD4}" presName="parentLeftMargin" presStyleLbl="node1" presStyleIdx="1" presStyleCnt="4"/>
      <dgm:spPr/>
    </dgm:pt>
    <dgm:pt modelId="{936804B7-0F23-4CA6-8167-755EF0087BA5}" type="pres">
      <dgm:prSet presAssocID="{DE97D5DE-3160-4115-9A79-F439B5DDCDD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37D2FE-E4F0-498E-8FD1-0373627F077D}" type="pres">
      <dgm:prSet presAssocID="{DE97D5DE-3160-4115-9A79-F439B5DDCDD4}" presName="negativeSpace" presStyleCnt="0"/>
      <dgm:spPr/>
    </dgm:pt>
    <dgm:pt modelId="{52690BF4-E69B-4EE7-964E-C135EBAF6472}" type="pres">
      <dgm:prSet presAssocID="{DE97D5DE-3160-4115-9A79-F439B5DDCDD4}" presName="childText" presStyleLbl="conFgAcc1" presStyleIdx="2" presStyleCnt="4">
        <dgm:presLayoutVars>
          <dgm:bulletEnabled val="1"/>
        </dgm:presLayoutVars>
      </dgm:prSet>
      <dgm:spPr/>
    </dgm:pt>
    <dgm:pt modelId="{2F670779-90B3-4DA0-A804-D3B417912EE0}" type="pres">
      <dgm:prSet presAssocID="{E0ABED3B-A7FE-4236-B41E-F8D35B4304A9}" presName="spaceBetweenRectangles" presStyleCnt="0"/>
      <dgm:spPr/>
    </dgm:pt>
    <dgm:pt modelId="{B94F1106-5E81-478F-AFEE-A0535CBDE6AA}" type="pres">
      <dgm:prSet presAssocID="{669E810C-7AC8-4FD0-8FF7-42C1386645D1}" presName="parentLin" presStyleCnt="0"/>
      <dgm:spPr/>
    </dgm:pt>
    <dgm:pt modelId="{8AF089CF-5CBA-4BF3-A1BD-FA60796F1A09}" type="pres">
      <dgm:prSet presAssocID="{669E810C-7AC8-4FD0-8FF7-42C1386645D1}" presName="parentLeftMargin" presStyleLbl="node1" presStyleIdx="2" presStyleCnt="4"/>
      <dgm:spPr/>
    </dgm:pt>
    <dgm:pt modelId="{55CB9880-B2B0-493A-AAE8-997B144879C2}" type="pres">
      <dgm:prSet presAssocID="{669E810C-7AC8-4FD0-8FF7-42C1386645D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C363A54-AB2A-4FDF-A99F-C380E68AA782}" type="pres">
      <dgm:prSet presAssocID="{669E810C-7AC8-4FD0-8FF7-42C1386645D1}" presName="negativeSpace" presStyleCnt="0"/>
      <dgm:spPr/>
    </dgm:pt>
    <dgm:pt modelId="{EF6A2B10-D109-42A2-AB9D-1D75185760C7}" type="pres">
      <dgm:prSet presAssocID="{669E810C-7AC8-4FD0-8FF7-42C1386645D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689E62-908F-4331-8736-7943253B192B}" srcId="{EDEFB133-2F28-42F5-A60C-4E63A085BB84}" destId="{DE97D5DE-3160-4115-9A79-F439B5DDCDD4}" srcOrd="2" destOrd="0" parTransId="{768A7662-66C8-4D37-ADDC-1CF51EB097EC}" sibTransId="{E0ABED3B-A7FE-4236-B41E-F8D35B4304A9}"/>
    <dgm:cxn modelId="{DC35D649-CD24-4DBE-B750-B29D62C97EAD}" type="presOf" srcId="{360FA931-517D-4143-85F4-FF2E974B8B84}" destId="{5957A56D-D0FC-4C6F-968E-96711941CF1F}" srcOrd="0" destOrd="0" presId="urn:microsoft.com/office/officeart/2005/8/layout/list1"/>
    <dgm:cxn modelId="{93BE9251-0C1F-4F5B-88B7-4C51C17FD2DD}" type="presOf" srcId="{DE97D5DE-3160-4115-9A79-F439B5DDCDD4}" destId="{936804B7-0F23-4CA6-8167-755EF0087BA5}" srcOrd="1" destOrd="0" presId="urn:microsoft.com/office/officeart/2005/8/layout/list1"/>
    <dgm:cxn modelId="{4664627F-7414-428B-946A-22A2D11FE25B}" type="presOf" srcId="{360FA931-517D-4143-85F4-FF2E974B8B84}" destId="{5CA114F7-5FD9-43A0-B77A-7F7D75F5024F}" srcOrd="1" destOrd="0" presId="urn:microsoft.com/office/officeart/2005/8/layout/list1"/>
    <dgm:cxn modelId="{20B3A690-0752-493A-998E-2B572A2DD461}" type="presOf" srcId="{669E810C-7AC8-4FD0-8FF7-42C1386645D1}" destId="{8AF089CF-5CBA-4BF3-A1BD-FA60796F1A09}" srcOrd="0" destOrd="0" presId="urn:microsoft.com/office/officeart/2005/8/layout/list1"/>
    <dgm:cxn modelId="{9CBB3FB4-821B-4EB0-A5B1-8B908EB30FC2}" type="presOf" srcId="{EDEFB133-2F28-42F5-A60C-4E63A085BB84}" destId="{EF0FFEBE-FAB4-448C-B6BB-871B751D49FF}" srcOrd="0" destOrd="0" presId="urn:microsoft.com/office/officeart/2005/8/layout/list1"/>
    <dgm:cxn modelId="{0DB6A7C6-CD2F-4C5C-AD0D-707D00E7E67F}" srcId="{EDEFB133-2F28-42F5-A60C-4E63A085BB84}" destId="{02A24140-1E06-48F8-8BAC-9A71D270F3D5}" srcOrd="1" destOrd="0" parTransId="{A08F5A09-C762-403B-9B7C-14624CA8692D}" sibTransId="{E18B676A-DC9A-422E-B347-DF131B4B4743}"/>
    <dgm:cxn modelId="{CD5651D0-3A5B-4EAF-8E85-C1BE37EA7020}" type="presOf" srcId="{DE97D5DE-3160-4115-9A79-F439B5DDCDD4}" destId="{1AB95D88-9E25-45FB-9966-E7F0788B577B}" srcOrd="0" destOrd="0" presId="urn:microsoft.com/office/officeart/2005/8/layout/list1"/>
    <dgm:cxn modelId="{E5EF51D1-89AE-45CD-B0D8-CFFEAC6C6857}" type="presOf" srcId="{669E810C-7AC8-4FD0-8FF7-42C1386645D1}" destId="{55CB9880-B2B0-493A-AAE8-997B144879C2}" srcOrd="1" destOrd="0" presId="urn:microsoft.com/office/officeart/2005/8/layout/list1"/>
    <dgm:cxn modelId="{78610FDC-7476-48B9-B2E7-E68C40D5C249}" srcId="{EDEFB133-2F28-42F5-A60C-4E63A085BB84}" destId="{669E810C-7AC8-4FD0-8FF7-42C1386645D1}" srcOrd="3" destOrd="0" parTransId="{4147A95E-5616-457E-A354-B2512B3C8040}" sibTransId="{B8A825A8-A2D6-4942-8A79-93DE9DF3A0D0}"/>
    <dgm:cxn modelId="{695080E0-BC5C-44B1-BA52-CB6C300097DE}" srcId="{EDEFB133-2F28-42F5-A60C-4E63A085BB84}" destId="{360FA931-517D-4143-85F4-FF2E974B8B84}" srcOrd="0" destOrd="0" parTransId="{AA71A248-8023-47E6-A4B8-BB7D7234E1F8}" sibTransId="{6097BF8A-A3D7-466F-AF31-EA1E0C813E8E}"/>
    <dgm:cxn modelId="{7FFD31F6-78F6-42E7-B607-8B5C9A22F2BA}" type="presOf" srcId="{02A24140-1E06-48F8-8BAC-9A71D270F3D5}" destId="{7A1F82A8-BCF1-423D-98C3-10B2F13DDACC}" srcOrd="0" destOrd="0" presId="urn:microsoft.com/office/officeart/2005/8/layout/list1"/>
    <dgm:cxn modelId="{B08A00F9-7966-4E0C-BC9C-D340B105DB07}" type="presOf" srcId="{02A24140-1E06-48F8-8BAC-9A71D270F3D5}" destId="{89D4A146-F917-4FB8-A30E-013F42C2C1AE}" srcOrd="1" destOrd="0" presId="urn:microsoft.com/office/officeart/2005/8/layout/list1"/>
    <dgm:cxn modelId="{506179EE-2A2A-4447-BDC0-FDCD92A2C33D}" type="presParOf" srcId="{EF0FFEBE-FAB4-448C-B6BB-871B751D49FF}" destId="{7ED2669D-530F-4804-B638-3B0CBF74AAF3}" srcOrd="0" destOrd="0" presId="urn:microsoft.com/office/officeart/2005/8/layout/list1"/>
    <dgm:cxn modelId="{5CC83809-9504-403D-8806-1A3B337D002D}" type="presParOf" srcId="{7ED2669D-530F-4804-B638-3B0CBF74AAF3}" destId="{5957A56D-D0FC-4C6F-968E-96711941CF1F}" srcOrd="0" destOrd="0" presId="urn:microsoft.com/office/officeart/2005/8/layout/list1"/>
    <dgm:cxn modelId="{8B852A9B-5960-4BD4-B20A-BC5B19DF296A}" type="presParOf" srcId="{7ED2669D-530F-4804-B638-3B0CBF74AAF3}" destId="{5CA114F7-5FD9-43A0-B77A-7F7D75F5024F}" srcOrd="1" destOrd="0" presId="urn:microsoft.com/office/officeart/2005/8/layout/list1"/>
    <dgm:cxn modelId="{3FD1419D-2C88-4D11-893D-36EFCF8347B4}" type="presParOf" srcId="{EF0FFEBE-FAB4-448C-B6BB-871B751D49FF}" destId="{83DC221E-C1E2-44DA-9BC5-C7B365E2B485}" srcOrd="1" destOrd="0" presId="urn:microsoft.com/office/officeart/2005/8/layout/list1"/>
    <dgm:cxn modelId="{08D6BDE0-3453-4389-AF6B-E11DFDA44A36}" type="presParOf" srcId="{EF0FFEBE-FAB4-448C-B6BB-871B751D49FF}" destId="{61255974-6338-4683-9864-E69CE4D18F36}" srcOrd="2" destOrd="0" presId="urn:microsoft.com/office/officeart/2005/8/layout/list1"/>
    <dgm:cxn modelId="{D21BD18D-EC40-4EE1-8906-6558BC85EC32}" type="presParOf" srcId="{EF0FFEBE-FAB4-448C-B6BB-871B751D49FF}" destId="{2E9D2A17-7B66-4C70-AD25-7307B89641FA}" srcOrd="3" destOrd="0" presId="urn:microsoft.com/office/officeart/2005/8/layout/list1"/>
    <dgm:cxn modelId="{0E6FC547-9579-415B-87C8-2269066684D6}" type="presParOf" srcId="{EF0FFEBE-FAB4-448C-B6BB-871B751D49FF}" destId="{47065591-08B3-49A4-A671-DF1B96166936}" srcOrd="4" destOrd="0" presId="urn:microsoft.com/office/officeart/2005/8/layout/list1"/>
    <dgm:cxn modelId="{F87A157A-55ED-4B6D-B2DA-8800945EA439}" type="presParOf" srcId="{47065591-08B3-49A4-A671-DF1B96166936}" destId="{7A1F82A8-BCF1-423D-98C3-10B2F13DDACC}" srcOrd="0" destOrd="0" presId="urn:microsoft.com/office/officeart/2005/8/layout/list1"/>
    <dgm:cxn modelId="{42624A8F-5082-4885-8A33-638DAD3B55FB}" type="presParOf" srcId="{47065591-08B3-49A4-A671-DF1B96166936}" destId="{89D4A146-F917-4FB8-A30E-013F42C2C1AE}" srcOrd="1" destOrd="0" presId="urn:microsoft.com/office/officeart/2005/8/layout/list1"/>
    <dgm:cxn modelId="{FC83C0C1-1558-441D-A219-6B8FBE1A3AB7}" type="presParOf" srcId="{EF0FFEBE-FAB4-448C-B6BB-871B751D49FF}" destId="{C24DC0C8-3579-4DA4-9CE7-CD04EDF06EA5}" srcOrd="5" destOrd="0" presId="urn:microsoft.com/office/officeart/2005/8/layout/list1"/>
    <dgm:cxn modelId="{9E4D9DE4-C8AA-454E-BDDD-F1A2A146C601}" type="presParOf" srcId="{EF0FFEBE-FAB4-448C-B6BB-871B751D49FF}" destId="{278785E6-9C4F-40C1-BE1E-EB8FF4020CD9}" srcOrd="6" destOrd="0" presId="urn:microsoft.com/office/officeart/2005/8/layout/list1"/>
    <dgm:cxn modelId="{AFB421DB-4B71-4F93-A6B1-36FC978C69D8}" type="presParOf" srcId="{EF0FFEBE-FAB4-448C-B6BB-871B751D49FF}" destId="{6E0BBA3F-FB17-4A41-91B0-052559AFC729}" srcOrd="7" destOrd="0" presId="urn:microsoft.com/office/officeart/2005/8/layout/list1"/>
    <dgm:cxn modelId="{AFC27D74-5104-4D20-A4E7-32F53E9FB6DB}" type="presParOf" srcId="{EF0FFEBE-FAB4-448C-B6BB-871B751D49FF}" destId="{BF60B6AF-B1C1-44F6-9268-A5FAF9FEC75B}" srcOrd="8" destOrd="0" presId="urn:microsoft.com/office/officeart/2005/8/layout/list1"/>
    <dgm:cxn modelId="{3C17CB26-C695-4C2F-8B6D-9FF535C6E771}" type="presParOf" srcId="{BF60B6AF-B1C1-44F6-9268-A5FAF9FEC75B}" destId="{1AB95D88-9E25-45FB-9966-E7F0788B577B}" srcOrd="0" destOrd="0" presId="urn:microsoft.com/office/officeart/2005/8/layout/list1"/>
    <dgm:cxn modelId="{CA4DD894-2990-4EC8-9807-E38C4271D41C}" type="presParOf" srcId="{BF60B6AF-B1C1-44F6-9268-A5FAF9FEC75B}" destId="{936804B7-0F23-4CA6-8167-755EF0087BA5}" srcOrd="1" destOrd="0" presId="urn:microsoft.com/office/officeart/2005/8/layout/list1"/>
    <dgm:cxn modelId="{A2D92D53-6C2E-4442-9EAA-5DE1CB13EC4A}" type="presParOf" srcId="{EF0FFEBE-FAB4-448C-B6BB-871B751D49FF}" destId="{CB37D2FE-E4F0-498E-8FD1-0373627F077D}" srcOrd="9" destOrd="0" presId="urn:microsoft.com/office/officeart/2005/8/layout/list1"/>
    <dgm:cxn modelId="{C1ADEEFF-BF4D-4759-BC00-EF291E811B08}" type="presParOf" srcId="{EF0FFEBE-FAB4-448C-B6BB-871B751D49FF}" destId="{52690BF4-E69B-4EE7-964E-C135EBAF6472}" srcOrd="10" destOrd="0" presId="urn:microsoft.com/office/officeart/2005/8/layout/list1"/>
    <dgm:cxn modelId="{D74DBB51-1A55-4A1C-9F4F-6FD314B97803}" type="presParOf" srcId="{EF0FFEBE-FAB4-448C-B6BB-871B751D49FF}" destId="{2F670779-90B3-4DA0-A804-D3B417912EE0}" srcOrd="11" destOrd="0" presId="urn:microsoft.com/office/officeart/2005/8/layout/list1"/>
    <dgm:cxn modelId="{B374CEE5-2714-4963-84FC-1F3A1F3A825E}" type="presParOf" srcId="{EF0FFEBE-FAB4-448C-B6BB-871B751D49FF}" destId="{B94F1106-5E81-478F-AFEE-A0535CBDE6AA}" srcOrd="12" destOrd="0" presId="urn:microsoft.com/office/officeart/2005/8/layout/list1"/>
    <dgm:cxn modelId="{B57448FF-3E0B-47A2-B075-372ECBA3794B}" type="presParOf" srcId="{B94F1106-5E81-478F-AFEE-A0535CBDE6AA}" destId="{8AF089CF-5CBA-4BF3-A1BD-FA60796F1A09}" srcOrd="0" destOrd="0" presId="urn:microsoft.com/office/officeart/2005/8/layout/list1"/>
    <dgm:cxn modelId="{BC5E580F-2E2A-4668-9407-967397CC1B01}" type="presParOf" srcId="{B94F1106-5E81-478F-AFEE-A0535CBDE6AA}" destId="{55CB9880-B2B0-493A-AAE8-997B144879C2}" srcOrd="1" destOrd="0" presId="urn:microsoft.com/office/officeart/2005/8/layout/list1"/>
    <dgm:cxn modelId="{22E2F5BB-EC13-4A02-AEE8-2AF5A5290524}" type="presParOf" srcId="{EF0FFEBE-FAB4-448C-B6BB-871B751D49FF}" destId="{8C363A54-AB2A-4FDF-A99F-C380E68AA782}" srcOrd="13" destOrd="0" presId="urn:microsoft.com/office/officeart/2005/8/layout/list1"/>
    <dgm:cxn modelId="{5089A5F3-6D9D-4FFF-B4B0-4F216F6EB17A}" type="presParOf" srcId="{EF0FFEBE-FAB4-448C-B6BB-871B751D49FF}" destId="{EF6A2B10-D109-42A2-AB9D-1D75185760C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EFB133-2F28-42F5-A60C-4E63A085BB8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60FA931-517D-4143-85F4-FF2E974B8B84}">
      <dgm:prSet phldrT="[Text]"/>
      <dgm:spPr/>
      <dgm:t>
        <a:bodyPr/>
        <a:lstStyle/>
        <a:p>
          <a:r>
            <a:rPr lang="en-US" dirty="0"/>
            <a:t>Choose trial values for parameters(</a:t>
          </a:r>
          <a:r>
            <a:rPr lang="el-GR" dirty="0"/>
            <a:t>μ</a:t>
          </a:r>
          <a:r>
            <a:rPr lang="en-US" dirty="0"/>
            <a:t>,</a:t>
          </a:r>
          <a:r>
            <a:rPr lang="el-GR" dirty="0"/>
            <a:t>ϕ,θ,σ</a:t>
          </a:r>
          <a:r>
            <a:rPr lang="el-GR" baseline="30000" dirty="0"/>
            <a:t>2</a:t>
          </a:r>
          <a:r>
            <a:rPr lang="el-GR" dirty="0"/>
            <a:t>,β</a:t>
          </a:r>
          <a:r>
            <a:rPr lang="en-US" dirty="0"/>
            <a:t>,</a:t>
          </a:r>
          <a:r>
            <a:rPr lang="el-GR" dirty="0"/>
            <a:t>Φ</a:t>
          </a:r>
          <a:r>
            <a:rPr lang="en-US" dirty="0"/>
            <a:t>,</a:t>
          </a:r>
          <a:r>
            <a:rPr lang="el-GR" dirty="0"/>
            <a:t>Θ</a:t>
          </a:r>
          <a:r>
            <a:rPr lang="en-US" dirty="0"/>
            <a:t>)</a:t>
          </a:r>
          <a:endParaRPr lang="en-IN" dirty="0">
            <a:solidFill>
              <a:schemeClr val="tx2"/>
            </a:solidFill>
          </a:endParaRPr>
        </a:p>
      </dgm:t>
    </dgm:pt>
    <dgm:pt modelId="{AA71A248-8023-47E6-A4B8-BB7D7234E1F8}" type="parTrans" cxnId="{695080E0-BC5C-44B1-BA52-CB6C300097DE}">
      <dgm:prSet/>
      <dgm:spPr/>
      <dgm:t>
        <a:bodyPr/>
        <a:lstStyle/>
        <a:p>
          <a:endParaRPr lang="en-IN"/>
        </a:p>
      </dgm:t>
    </dgm:pt>
    <dgm:pt modelId="{6097BF8A-A3D7-466F-AF31-EA1E0C813E8E}" type="sibTrans" cxnId="{695080E0-BC5C-44B1-BA52-CB6C300097DE}">
      <dgm:prSet/>
      <dgm:spPr/>
      <dgm:t>
        <a:bodyPr/>
        <a:lstStyle/>
        <a:p>
          <a:endParaRPr lang="en-IN"/>
        </a:p>
      </dgm:t>
    </dgm:pt>
    <dgm:pt modelId="{02A24140-1E06-48F8-8BAC-9A71D270F3D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A08F5A09-C762-403B-9B7C-14624CA8692D}" type="parTrans" cxnId="{0DB6A7C6-CD2F-4C5C-AD0D-707D00E7E67F}">
      <dgm:prSet/>
      <dgm:spPr/>
      <dgm:t>
        <a:bodyPr/>
        <a:lstStyle/>
        <a:p>
          <a:endParaRPr lang="en-IN"/>
        </a:p>
      </dgm:t>
    </dgm:pt>
    <dgm:pt modelId="{E18B676A-DC9A-422E-B347-DF131B4B4743}" type="sibTrans" cxnId="{0DB6A7C6-CD2F-4C5C-AD0D-707D00E7E67F}">
      <dgm:prSet/>
      <dgm:spPr/>
      <dgm:t>
        <a:bodyPr/>
        <a:lstStyle/>
        <a:p>
          <a:endParaRPr lang="en-IN"/>
        </a:p>
      </dgm:t>
    </dgm:pt>
    <dgm:pt modelId="{DE97D5DE-3160-4115-9A79-F439B5DDCDD4}">
      <dgm:prSet phldrT="[Text]"/>
      <dgm:spPr/>
      <dgm:t>
        <a:bodyPr/>
        <a:lstStyle/>
        <a:p>
          <a:r>
            <a:rPr lang="en-US" dirty="0"/>
            <a:t>Plug into log-likelihood formula</a:t>
          </a:r>
          <a:endParaRPr lang="en-IN" dirty="0"/>
        </a:p>
      </dgm:t>
    </dgm:pt>
    <dgm:pt modelId="{768A7662-66C8-4D37-ADDC-1CF51EB097EC}" type="parTrans" cxnId="{37689E62-908F-4331-8736-7943253B192B}">
      <dgm:prSet/>
      <dgm:spPr/>
      <dgm:t>
        <a:bodyPr/>
        <a:lstStyle/>
        <a:p>
          <a:endParaRPr lang="en-IN"/>
        </a:p>
      </dgm:t>
    </dgm:pt>
    <dgm:pt modelId="{E0ABED3B-A7FE-4236-B41E-F8D35B4304A9}" type="sibTrans" cxnId="{37689E62-908F-4331-8736-7943253B192B}">
      <dgm:prSet/>
      <dgm:spPr/>
      <dgm:t>
        <a:bodyPr/>
        <a:lstStyle/>
        <a:p>
          <a:endParaRPr lang="en-IN"/>
        </a:p>
      </dgm:t>
    </dgm:pt>
    <dgm:pt modelId="{669E810C-7AC8-4FD0-8FF7-42C1386645D1}">
      <dgm:prSet phldrT="[Text]"/>
      <dgm:spPr/>
      <dgm:t>
        <a:bodyPr/>
        <a:lstStyle/>
        <a:p>
          <a:r>
            <a:rPr lang="en-US" dirty="0"/>
            <a:t>Iterate to maximize log-likelihood</a:t>
          </a:r>
          <a:endParaRPr lang="en-IN" dirty="0"/>
        </a:p>
      </dgm:t>
    </dgm:pt>
    <dgm:pt modelId="{4147A95E-5616-457E-A354-B2512B3C8040}" type="parTrans" cxnId="{78610FDC-7476-48B9-B2E7-E68C40D5C249}">
      <dgm:prSet/>
      <dgm:spPr/>
      <dgm:t>
        <a:bodyPr/>
        <a:lstStyle/>
        <a:p>
          <a:endParaRPr lang="en-IN"/>
        </a:p>
      </dgm:t>
    </dgm:pt>
    <dgm:pt modelId="{B8A825A8-A2D6-4942-8A79-93DE9DF3A0D0}" type="sibTrans" cxnId="{78610FDC-7476-48B9-B2E7-E68C40D5C249}">
      <dgm:prSet/>
      <dgm:spPr/>
      <dgm:t>
        <a:bodyPr/>
        <a:lstStyle/>
        <a:p>
          <a:endParaRPr lang="en-IN"/>
        </a:p>
      </dgm:t>
    </dgm:pt>
    <dgm:pt modelId="{EF0FFEBE-FAB4-448C-B6BB-871B751D49FF}" type="pres">
      <dgm:prSet presAssocID="{EDEFB133-2F28-42F5-A60C-4E63A085BB84}" presName="linear" presStyleCnt="0">
        <dgm:presLayoutVars>
          <dgm:dir/>
          <dgm:animLvl val="lvl"/>
          <dgm:resizeHandles val="exact"/>
        </dgm:presLayoutVars>
      </dgm:prSet>
      <dgm:spPr/>
    </dgm:pt>
    <dgm:pt modelId="{7ED2669D-530F-4804-B638-3B0CBF74AAF3}" type="pres">
      <dgm:prSet presAssocID="{360FA931-517D-4143-85F4-FF2E974B8B84}" presName="parentLin" presStyleCnt="0"/>
      <dgm:spPr/>
    </dgm:pt>
    <dgm:pt modelId="{5957A56D-D0FC-4C6F-968E-96711941CF1F}" type="pres">
      <dgm:prSet presAssocID="{360FA931-517D-4143-85F4-FF2E974B8B84}" presName="parentLeftMargin" presStyleLbl="node1" presStyleIdx="0" presStyleCnt="4"/>
      <dgm:spPr/>
    </dgm:pt>
    <dgm:pt modelId="{5CA114F7-5FD9-43A0-B77A-7F7D75F5024F}" type="pres">
      <dgm:prSet presAssocID="{360FA931-517D-4143-85F4-FF2E974B8B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DC221E-C1E2-44DA-9BC5-C7B365E2B485}" type="pres">
      <dgm:prSet presAssocID="{360FA931-517D-4143-85F4-FF2E974B8B84}" presName="negativeSpace" presStyleCnt="0"/>
      <dgm:spPr/>
    </dgm:pt>
    <dgm:pt modelId="{61255974-6338-4683-9864-E69CE4D18F36}" type="pres">
      <dgm:prSet presAssocID="{360FA931-517D-4143-85F4-FF2E974B8B84}" presName="childText" presStyleLbl="conFgAcc1" presStyleIdx="0" presStyleCnt="4">
        <dgm:presLayoutVars>
          <dgm:bulletEnabled val="1"/>
        </dgm:presLayoutVars>
      </dgm:prSet>
      <dgm:spPr/>
    </dgm:pt>
    <dgm:pt modelId="{2E9D2A17-7B66-4C70-AD25-7307B89641FA}" type="pres">
      <dgm:prSet presAssocID="{6097BF8A-A3D7-466F-AF31-EA1E0C813E8E}" presName="spaceBetweenRectangles" presStyleCnt="0"/>
      <dgm:spPr/>
    </dgm:pt>
    <dgm:pt modelId="{47065591-08B3-49A4-A671-DF1B96166936}" type="pres">
      <dgm:prSet presAssocID="{02A24140-1E06-48F8-8BAC-9A71D270F3D5}" presName="parentLin" presStyleCnt="0"/>
      <dgm:spPr/>
    </dgm:pt>
    <dgm:pt modelId="{7A1F82A8-BCF1-423D-98C3-10B2F13DDACC}" type="pres">
      <dgm:prSet presAssocID="{02A24140-1E06-48F8-8BAC-9A71D270F3D5}" presName="parentLeftMargin" presStyleLbl="node1" presStyleIdx="0" presStyleCnt="4"/>
      <dgm:spPr/>
    </dgm:pt>
    <dgm:pt modelId="{89D4A146-F917-4FB8-A30E-013F42C2C1AE}" type="pres">
      <dgm:prSet presAssocID="{02A24140-1E06-48F8-8BAC-9A71D270F3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24DC0C8-3579-4DA4-9CE7-CD04EDF06EA5}" type="pres">
      <dgm:prSet presAssocID="{02A24140-1E06-48F8-8BAC-9A71D270F3D5}" presName="negativeSpace" presStyleCnt="0"/>
      <dgm:spPr/>
    </dgm:pt>
    <dgm:pt modelId="{278785E6-9C4F-40C1-BE1E-EB8FF4020CD9}" type="pres">
      <dgm:prSet presAssocID="{02A24140-1E06-48F8-8BAC-9A71D270F3D5}" presName="childText" presStyleLbl="conFgAcc1" presStyleIdx="1" presStyleCnt="4">
        <dgm:presLayoutVars>
          <dgm:bulletEnabled val="1"/>
        </dgm:presLayoutVars>
      </dgm:prSet>
      <dgm:spPr/>
    </dgm:pt>
    <dgm:pt modelId="{6E0BBA3F-FB17-4A41-91B0-052559AFC729}" type="pres">
      <dgm:prSet presAssocID="{E18B676A-DC9A-422E-B347-DF131B4B4743}" presName="spaceBetweenRectangles" presStyleCnt="0"/>
      <dgm:spPr/>
    </dgm:pt>
    <dgm:pt modelId="{BF60B6AF-B1C1-44F6-9268-A5FAF9FEC75B}" type="pres">
      <dgm:prSet presAssocID="{DE97D5DE-3160-4115-9A79-F439B5DDCDD4}" presName="parentLin" presStyleCnt="0"/>
      <dgm:spPr/>
    </dgm:pt>
    <dgm:pt modelId="{1AB95D88-9E25-45FB-9966-E7F0788B577B}" type="pres">
      <dgm:prSet presAssocID="{DE97D5DE-3160-4115-9A79-F439B5DDCDD4}" presName="parentLeftMargin" presStyleLbl="node1" presStyleIdx="1" presStyleCnt="4"/>
      <dgm:spPr/>
    </dgm:pt>
    <dgm:pt modelId="{936804B7-0F23-4CA6-8167-755EF0087BA5}" type="pres">
      <dgm:prSet presAssocID="{DE97D5DE-3160-4115-9A79-F439B5DDCDD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37D2FE-E4F0-498E-8FD1-0373627F077D}" type="pres">
      <dgm:prSet presAssocID="{DE97D5DE-3160-4115-9A79-F439B5DDCDD4}" presName="negativeSpace" presStyleCnt="0"/>
      <dgm:spPr/>
    </dgm:pt>
    <dgm:pt modelId="{52690BF4-E69B-4EE7-964E-C135EBAF6472}" type="pres">
      <dgm:prSet presAssocID="{DE97D5DE-3160-4115-9A79-F439B5DDCDD4}" presName="childText" presStyleLbl="conFgAcc1" presStyleIdx="2" presStyleCnt="4">
        <dgm:presLayoutVars>
          <dgm:bulletEnabled val="1"/>
        </dgm:presLayoutVars>
      </dgm:prSet>
      <dgm:spPr/>
    </dgm:pt>
    <dgm:pt modelId="{2F670779-90B3-4DA0-A804-D3B417912EE0}" type="pres">
      <dgm:prSet presAssocID="{E0ABED3B-A7FE-4236-B41E-F8D35B4304A9}" presName="spaceBetweenRectangles" presStyleCnt="0"/>
      <dgm:spPr/>
    </dgm:pt>
    <dgm:pt modelId="{B94F1106-5E81-478F-AFEE-A0535CBDE6AA}" type="pres">
      <dgm:prSet presAssocID="{669E810C-7AC8-4FD0-8FF7-42C1386645D1}" presName="parentLin" presStyleCnt="0"/>
      <dgm:spPr/>
    </dgm:pt>
    <dgm:pt modelId="{8AF089CF-5CBA-4BF3-A1BD-FA60796F1A09}" type="pres">
      <dgm:prSet presAssocID="{669E810C-7AC8-4FD0-8FF7-42C1386645D1}" presName="parentLeftMargin" presStyleLbl="node1" presStyleIdx="2" presStyleCnt="4"/>
      <dgm:spPr/>
    </dgm:pt>
    <dgm:pt modelId="{55CB9880-B2B0-493A-AAE8-997B144879C2}" type="pres">
      <dgm:prSet presAssocID="{669E810C-7AC8-4FD0-8FF7-42C1386645D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C363A54-AB2A-4FDF-A99F-C380E68AA782}" type="pres">
      <dgm:prSet presAssocID="{669E810C-7AC8-4FD0-8FF7-42C1386645D1}" presName="negativeSpace" presStyleCnt="0"/>
      <dgm:spPr/>
    </dgm:pt>
    <dgm:pt modelId="{EF6A2B10-D109-42A2-AB9D-1D75185760C7}" type="pres">
      <dgm:prSet presAssocID="{669E810C-7AC8-4FD0-8FF7-42C1386645D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689E62-908F-4331-8736-7943253B192B}" srcId="{EDEFB133-2F28-42F5-A60C-4E63A085BB84}" destId="{DE97D5DE-3160-4115-9A79-F439B5DDCDD4}" srcOrd="2" destOrd="0" parTransId="{768A7662-66C8-4D37-ADDC-1CF51EB097EC}" sibTransId="{E0ABED3B-A7FE-4236-B41E-F8D35B4304A9}"/>
    <dgm:cxn modelId="{DC35D649-CD24-4DBE-B750-B29D62C97EAD}" type="presOf" srcId="{360FA931-517D-4143-85F4-FF2E974B8B84}" destId="{5957A56D-D0FC-4C6F-968E-96711941CF1F}" srcOrd="0" destOrd="0" presId="urn:microsoft.com/office/officeart/2005/8/layout/list1"/>
    <dgm:cxn modelId="{93BE9251-0C1F-4F5B-88B7-4C51C17FD2DD}" type="presOf" srcId="{DE97D5DE-3160-4115-9A79-F439B5DDCDD4}" destId="{936804B7-0F23-4CA6-8167-755EF0087BA5}" srcOrd="1" destOrd="0" presId="urn:microsoft.com/office/officeart/2005/8/layout/list1"/>
    <dgm:cxn modelId="{4664627F-7414-428B-946A-22A2D11FE25B}" type="presOf" srcId="{360FA931-517D-4143-85F4-FF2E974B8B84}" destId="{5CA114F7-5FD9-43A0-B77A-7F7D75F5024F}" srcOrd="1" destOrd="0" presId="urn:microsoft.com/office/officeart/2005/8/layout/list1"/>
    <dgm:cxn modelId="{20B3A690-0752-493A-998E-2B572A2DD461}" type="presOf" srcId="{669E810C-7AC8-4FD0-8FF7-42C1386645D1}" destId="{8AF089CF-5CBA-4BF3-A1BD-FA60796F1A09}" srcOrd="0" destOrd="0" presId="urn:microsoft.com/office/officeart/2005/8/layout/list1"/>
    <dgm:cxn modelId="{9CBB3FB4-821B-4EB0-A5B1-8B908EB30FC2}" type="presOf" srcId="{EDEFB133-2F28-42F5-A60C-4E63A085BB84}" destId="{EF0FFEBE-FAB4-448C-B6BB-871B751D49FF}" srcOrd="0" destOrd="0" presId="urn:microsoft.com/office/officeart/2005/8/layout/list1"/>
    <dgm:cxn modelId="{0DB6A7C6-CD2F-4C5C-AD0D-707D00E7E67F}" srcId="{EDEFB133-2F28-42F5-A60C-4E63A085BB84}" destId="{02A24140-1E06-48F8-8BAC-9A71D270F3D5}" srcOrd="1" destOrd="0" parTransId="{A08F5A09-C762-403B-9B7C-14624CA8692D}" sibTransId="{E18B676A-DC9A-422E-B347-DF131B4B4743}"/>
    <dgm:cxn modelId="{CD5651D0-3A5B-4EAF-8E85-C1BE37EA7020}" type="presOf" srcId="{DE97D5DE-3160-4115-9A79-F439B5DDCDD4}" destId="{1AB95D88-9E25-45FB-9966-E7F0788B577B}" srcOrd="0" destOrd="0" presId="urn:microsoft.com/office/officeart/2005/8/layout/list1"/>
    <dgm:cxn modelId="{E5EF51D1-89AE-45CD-B0D8-CFFEAC6C6857}" type="presOf" srcId="{669E810C-7AC8-4FD0-8FF7-42C1386645D1}" destId="{55CB9880-B2B0-493A-AAE8-997B144879C2}" srcOrd="1" destOrd="0" presId="urn:microsoft.com/office/officeart/2005/8/layout/list1"/>
    <dgm:cxn modelId="{78610FDC-7476-48B9-B2E7-E68C40D5C249}" srcId="{EDEFB133-2F28-42F5-A60C-4E63A085BB84}" destId="{669E810C-7AC8-4FD0-8FF7-42C1386645D1}" srcOrd="3" destOrd="0" parTransId="{4147A95E-5616-457E-A354-B2512B3C8040}" sibTransId="{B8A825A8-A2D6-4942-8A79-93DE9DF3A0D0}"/>
    <dgm:cxn modelId="{695080E0-BC5C-44B1-BA52-CB6C300097DE}" srcId="{EDEFB133-2F28-42F5-A60C-4E63A085BB84}" destId="{360FA931-517D-4143-85F4-FF2E974B8B84}" srcOrd="0" destOrd="0" parTransId="{AA71A248-8023-47E6-A4B8-BB7D7234E1F8}" sibTransId="{6097BF8A-A3D7-466F-AF31-EA1E0C813E8E}"/>
    <dgm:cxn modelId="{7FFD31F6-78F6-42E7-B607-8B5C9A22F2BA}" type="presOf" srcId="{02A24140-1E06-48F8-8BAC-9A71D270F3D5}" destId="{7A1F82A8-BCF1-423D-98C3-10B2F13DDACC}" srcOrd="0" destOrd="0" presId="urn:microsoft.com/office/officeart/2005/8/layout/list1"/>
    <dgm:cxn modelId="{B08A00F9-7966-4E0C-BC9C-D340B105DB07}" type="presOf" srcId="{02A24140-1E06-48F8-8BAC-9A71D270F3D5}" destId="{89D4A146-F917-4FB8-A30E-013F42C2C1AE}" srcOrd="1" destOrd="0" presId="urn:microsoft.com/office/officeart/2005/8/layout/list1"/>
    <dgm:cxn modelId="{506179EE-2A2A-4447-BDC0-FDCD92A2C33D}" type="presParOf" srcId="{EF0FFEBE-FAB4-448C-B6BB-871B751D49FF}" destId="{7ED2669D-530F-4804-B638-3B0CBF74AAF3}" srcOrd="0" destOrd="0" presId="urn:microsoft.com/office/officeart/2005/8/layout/list1"/>
    <dgm:cxn modelId="{5CC83809-9504-403D-8806-1A3B337D002D}" type="presParOf" srcId="{7ED2669D-530F-4804-B638-3B0CBF74AAF3}" destId="{5957A56D-D0FC-4C6F-968E-96711941CF1F}" srcOrd="0" destOrd="0" presId="urn:microsoft.com/office/officeart/2005/8/layout/list1"/>
    <dgm:cxn modelId="{8B852A9B-5960-4BD4-B20A-BC5B19DF296A}" type="presParOf" srcId="{7ED2669D-530F-4804-B638-3B0CBF74AAF3}" destId="{5CA114F7-5FD9-43A0-B77A-7F7D75F5024F}" srcOrd="1" destOrd="0" presId="urn:microsoft.com/office/officeart/2005/8/layout/list1"/>
    <dgm:cxn modelId="{3FD1419D-2C88-4D11-893D-36EFCF8347B4}" type="presParOf" srcId="{EF0FFEBE-FAB4-448C-B6BB-871B751D49FF}" destId="{83DC221E-C1E2-44DA-9BC5-C7B365E2B485}" srcOrd="1" destOrd="0" presId="urn:microsoft.com/office/officeart/2005/8/layout/list1"/>
    <dgm:cxn modelId="{08D6BDE0-3453-4389-AF6B-E11DFDA44A36}" type="presParOf" srcId="{EF0FFEBE-FAB4-448C-B6BB-871B751D49FF}" destId="{61255974-6338-4683-9864-E69CE4D18F36}" srcOrd="2" destOrd="0" presId="urn:microsoft.com/office/officeart/2005/8/layout/list1"/>
    <dgm:cxn modelId="{D21BD18D-EC40-4EE1-8906-6558BC85EC32}" type="presParOf" srcId="{EF0FFEBE-FAB4-448C-B6BB-871B751D49FF}" destId="{2E9D2A17-7B66-4C70-AD25-7307B89641FA}" srcOrd="3" destOrd="0" presId="urn:microsoft.com/office/officeart/2005/8/layout/list1"/>
    <dgm:cxn modelId="{0E6FC547-9579-415B-87C8-2269066684D6}" type="presParOf" srcId="{EF0FFEBE-FAB4-448C-B6BB-871B751D49FF}" destId="{47065591-08B3-49A4-A671-DF1B96166936}" srcOrd="4" destOrd="0" presId="urn:microsoft.com/office/officeart/2005/8/layout/list1"/>
    <dgm:cxn modelId="{F87A157A-55ED-4B6D-B2DA-8800945EA439}" type="presParOf" srcId="{47065591-08B3-49A4-A671-DF1B96166936}" destId="{7A1F82A8-BCF1-423D-98C3-10B2F13DDACC}" srcOrd="0" destOrd="0" presId="urn:microsoft.com/office/officeart/2005/8/layout/list1"/>
    <dgm:cxn modelId="{42624A8F-5082-4885-8A33-638DAD3B55FB}" type="presParOf" srcId="{47065591-08B3-49A4-A671-DF1B96166936}" destId="{89D4A146-F917-4FB8-A30E-013F42C2C1AE}" srcOrd="1" destOrd="0" presId="urn:microsoft.com/office/officeart/2005/8/layout/list1"/>
    <dgm:cxn modelId="{FC83C0C1-1558-441D-A219-6B8FBE1A3AB7}" type="presParOf" srcId="{EF0FFEBE-FAB4-448C-B6BB-871B751D49FF}" destId="{C24DC0C8-3579-4DA4-9CE7-CD04EDF06EA5}" srcOrd="5" destOrd="0" presId="urn:microsoft.com/office/officeart/2005/8/layout/list1"/>
    <dgm:cxn modelId="{9E4D9DE4-C8AA-454E-BDDD-F1A2A146C601}" type="presParOf" srcId="{EF0FFEBE-FAB4-448C-B6BB-871B751D49FF}" destId="{278785E6-9C4F-40C1-BE1E-EB8FF4020CD9}" srcOrd="6" destOrd="0" presId="urn:microsoft.com/office/officeart/2005/8/layout/list1"/>
    <dgm:cxn modelId="{AFB421DB-4B71-4F93-A6B1-36FC978C69D8}" type="presParOf" srcId="{EF0FFEBE-FAB4-448C-B6BB-871B751D49FF}" destId="{6E0BBA3F-FB17-4A41-91B0-052559AFC729}" srcOrd="7" destOrd="0" presId="urn:microsoft.com/office/officeart/2005/8/layout/list1"/>
    <dgm:cxn modelId="{AFC27D74-5104-4D20-A4E7-32F53E9FB6DB}" type="presParOf" srcId="{EF0FFEBE-FAB4-448C-B6BB-871B751D49FF}" destId="{BF60B6AF-B1C1-44F6-9268-A5FAF9FEC75B}" srcOrd="8" destOrd="0" presId="urn:microsoft.com/office/officeart/2005/8/layout/list1"/>
    <dgm:cxn modelId="{3C17CB26-C695-4C2F-8B6D-9FF535C6E771}" type="presParOf" srcId="{BF60B6AF-B1C1-44F6-9268-A5FAF9FEC75B}" destId="{1AB95D88-9E25-45FB-9966-E7F0788B577B}" srcOrd="0" destOrd="0" presId="urn:microsoft.com/office/officeart/2005/8/layout/list1"/>
    <dgm:cxn modelId="{CA4DD894-2990-4EC8-9807-E38C4271D41C}" type="presParOf" srcId="{BF60B6AF-B1C1-44F6-9268-A5FAF9FEC75B}" destId="{936804B7-0F23-4CA6-8167-755EF0087BA5}" srcOrd="1" destOrd="0" presId="urn:microsoft.com/office/officeart/2005/8/layout/list1"/>
    <dgm:cxn modelId="{A2D92D53-6C2E-4442-9EAA-5DE1CB13EC4A}" type="presParOf" srcId="{EF0FFEBE-FAB4-448C-B6BB-871B751D49FF}" destId="{CB37D2FE-E4F0-498E-8FD1-0373627F077D}" srcOrd="9" destOrd="0" presId="urn:microsoft.com/office/officeart/2005/8/layout/list1"/>
    <dgm:cxn modelId="{C1ADEEFF-BF4D-4759-BC00-EF291E811B08}" type="presParOf" srcId="{EF0FFEBE-FAB4-448C-B6BB-871B751D49FF}" destId="{52690BF4-E69B-4EE7-964E-C135EBAF6472}" srcOrd="10" destOrd="0" presId="urn:microsoft.com/office/officeart/2005/8/layout/list1"/>
    <dgm:cxn modelId="{D74DBB51-1A55-4A1C-9F4F-6FD314B97803}" type="presParOf" srcId="{EF0FFEBE-FAB4-448C-B6BB-871B751D49FF}" destId="{2F670779-90B3-4DA0-A804-D3B417912EE0}" srcOrd="11" destOrd="0" presId="urn:microsoft.com/office/officeart/2005/8/layout/list1"/>
    <dgm:cxn modelId="{B374CEE5-2714-4963-84FC-1F3A1F3A825E}" type="presParOf" srcId="{EF0FFEBE-FAB4-448C-B6BB-871B751D49FF}" destId="{B94F1106-5E81-478F-AFEE-A0535CBDE6AA}" srcOrd="12" destOrd="0" presId="urn:microsoft.com/office/officeart/2005/8/layout/list1"/>
    <dgm:cxn modelId="{B57448FF-3E0B-47A2-B075-372ECBA3794B}" type="presParOf" srcId="{B94F1106-5E81-478F-AFEE-A0535CBDE6AA}" destId="{8AF089CF-5CBA-4BF3-A1BD-FA60796F1A09}" srcOrd="0" destOrd="0" presId="urn:microsoft.com/office/officeart/2005/8/layout/list1"/>
    <dgm:cxn modelId="{BC5E580F-2E2A-4668-9407-967397CC1B01}" type="presParOf" srcId="{B94F1106-5E81-478F-AFEE-A0535CBDE6AA}" destId="{55CB9880-B2B0-493A-AAE8-997B144879C2}" srcOrd="1" destOrd="0" presId="urn:microsoft.com/office/officeart/2005/8/layout/list1"/>
    <dgm:cxn modelId="{22E2F5BB-EC13-4A02-AEE8-2AF5A5290524}" type="presParOf" srcId="{EF0FFEBE-FAB4-448C-B6BB-871B751D49FF}" destId="{8C363A54-AB2A-4FDF-A99F-C380E68AA782}" srcOrd="13" destOrd="0" presId="urn:microsoft.com/office/officeart/2005/8/layout/list1"/>
    <dgm:cxn modelId="{5089A5F3-6D9D-4FFF-B4B0-4F216F6EB17A}" type="presParOf" srcId="{EF0FFEBE-FAB4-448C-B6BB-871B751D49FF}" destId="{EF6A2B10-D109-42A2-AB9D-1D75185760C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55974-6338-4683-9864-E69CE4D18F36}">
      <dsp:nvSpPr>
        <dsp:cNvPr id="0" name=""/>
        <dsp:cNvSpPr/>
      </dsp:nvSpPr>
      <dsp:spPr>
        <a:xfrm>
          <a:off x="0" y="342640"/>
          <a:ext cx="649374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114F7-5FD9-43A0-B77A-7F7D75F5024F}">
      <dsp:nvSpPr>
        <dsp:cNvPr id="0" name=""/>
        <dsp:cNvSpPr/>
      </dsp:nvSpPr>
      <dsp:spPr>
        <a:xfrm>
          <a:off x="324687" y="32680"/>
          <a:ext cx="4545622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14" tIns="0" rIns="1718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Define search space(</a:t>
          </a:r>
          <a:r>
            <a:rPr lang="en-IN" sz="1600" kern="1200" dirty="0"/>
            <a:t>p∈[0,3], d∈[0,1], q∈[0,3], P∈[0,2], D∈[0,1], Q∈[0,2], s∈{5,7,12}</a:t>
          </a:r>
          <a:endParaRPr lang="en-IN" sz="1600" kern="1200" dirty="0">
            <a:solidFill>
              <a:schemeClr val="tx2"/>
            </a:solidFill>
          </a:endParaRPr>
        </a:p>
      </dsp:txBody>
      <dsp:txXfrm>
        <a:off x="354949" y="62942"/>
        <a:ext cx="4485098" cy="559396"/>
      </dsp:txXfrm>
    </dsp:sp>
    <dsp:sp modelId="{278785E6-9C4F-40C1-BE1E-EB8FF4020CD9}">
      <dsp:nvSpPr>
        <dsp:cNvPr id="0" name=""/>
        <dsp:cNvSpPr/>
      </dsp:nvSpPr>
      <dsp:spPr>
        <a:xfrm>
          <a:off x="0" y="1295200"/>
          <a:ext cx="649374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4A146-F917-4FB8-A30E-013F42C2C1AE}">
      <dsp:nvSpPr>
        <dsp:cNvPr id="0" name=""/>
        <dsp:cNvSpPr/>
      </dsp:nvSpPr>
      <dsp:spPr>
        <a:xfrm>
          <a:off x="324687" y="985240"/>
          <a:ext cx="4545622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14" tIns="0" rIns="1718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Fit each candidate model, estimate </a:t>
          </a:r>
          <a:r>
            <a:rPr lang="el-GR" sz="1600" kern="1200" dirty="0"/>
            <a:t>μ</a:t>
          </a:r>
          <a:r>
            <a:rPr lang="en-US" sz="1600" kern="1200" dirty="0"/>
            <a:t>,</a:t>
          </a:r>
          <a:r>
            <a:rPr lang="el-GR" sz="1600" kern="1200" dirty="0"/>
            <a:t>ϕ,θ,σ</a:t>
          </a:r>
          <a:r>
            <a:rPr lang="el-GR" sz="1600" kern="1200" baseline="30000" dirty="0"/>
            <a:t>2</a:t>
          </a:r>
          <a:r>
            <a:rPr lang="el-GR" sz="1600" kern="1200" dirty="0"/>
            <a:t>,β</a:t>
          </a:r>
          <a:r>
            <a:rPr lang="en-US" sz="1600" kern="1200" dirty="0"/>
            <a:t>,</a:t>
          </a:r>
          <a:r>
            <a:rPr lang="el-GR" sz="1600" kern="1200" dirty="0"/>
            <a:t>Φ</a:t>
          </a:r>
          <a:r>
            <a:rPr lang="en-US" sz="1600" kern="1200" dirty="0"/>
            <a:t>,</a:t>
          </a:r>
          <a:r>
            <a:rPr lang="el-GR" sz="1600" kern="1200" dirty="0"/>
            <a:t>Θ</a:t>
          </a:r>
          <a:r>
            <a:rPr lang="en-US" sz="1600" kern="1200" dirty="0"/>
            <a:t>  by </a:t>
          </a:r>
          <a:r>
            <a:rPr lang="en-IN" sz="1600" b="0" kern="1200" dirty="0"/>
            <a:t>MLE and compute maximum log likelihood</a:t>
          </a:r>
        </a:p>
      </dsp:txBody>
      <dsp:txXfrm>
        <a:off x="354949" y="1015502"/>
        <a:ext cx="4485098" cy="559396"/>
      </dsp:txXfrm>
    </dsp:sp>
    <dsp:sp modelId="{52690BF4-E69B-4EE7-964E-C135EBAF6472}">
      <dsp:nvSpPr>
        <dsp:cNvPr id="0" name=""/>
        <dsp:cNvSpPr/>
      </dsp:nvSpPr>
      <dsp:spPr>
        <a:xfrm>
          <a:off x="0" y="2247761"/>
          <a:ext cx="649374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804B7-0F23-4CA6-8167-755EF0087BA5}">
      <dsp:nvSpPr>
        <dsp:cNvPr id="0" name=""/>
        <dsp:cNvSpPr/>
      </dsp:nvSpPr>
      <dsp:spPr>
        <a:xfrm>
          <a:off x="324687" y="1937800"/>
          <a:ext cx="4545622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14" tIns="0" rIns="1718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Compute AIC using maximum log likelihood</a:t>
          </a:r>
          <a:endParaRPr lang="en-IN" sz="1600" kern="1200" dirty="0"/>
        </a:p>
      </dsp:txBody>
      <dsp:txXfrm>
        <a:off x="354949" y="1968062"/>
        <a:ext cx="4485098" cy="559396"/>
      </dsp:txXfrm>
    </dsp:sp>
    <dsp:sp modelId="{EF6A2B10-D109-42A2-AB9D-1D75185760C7}">
      <dsp:nvSpPr>
        <dsp:cNvPr id="0" name=""/>
        <dsp:cNvSpPr/>
      </dsp:nvSpPr>
      <dsp:spPr>
        <a:xfrm>
          <a:off x="0" y="3200321"/>
          <a:ext cx="649374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B9880-B2B0-493A-AAE8-997B144879C2}">
      <dsp:nvSpPr>
        <dsp:cNvPr id="0" name=""/>
        <dsp:cNvSpPr/>
      </dsp:nvSpPr>
      <dsp:spPr>
        <a:xfrm>
          <a:off x="324687" y="2890361"/>
          <a:ext cx="4545622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14" tIns="0" rIns="17181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Compare models and pick the model with the lowest AIC</a:t>
          </a:r>
          <a:endParaRPr lang="en-IN" sz="1600" kern="1200" dirty="0"/>
        </a:p>
      </dsp:txBody>
      <dsp:txXfrm>
        <a:off x="354949" y="2920623"/>
        <a:ext cx="4485098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55974-6338-4683-9864-E69CE4D18F36}">
      <dsp:nvSpPr>
        <dsp:cNvPr id="0" name=""/>
        <dsp:cNvSpPr/>
      </dsp:nvSpPr>
      <dsp:spPr>
        <a:xfrm>
          <a:off x="0" y="345718"/>
          <a:ext cx="635508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A114F7-5FD9-43A0-B77A-7F7D75F5024F}">
      <dsp:nvSpPr>
        <dsp:cNvPr id="0" name=""/>
        <dsp:cNvSpPr/>
      </dsp:nvSpPr>
      <dsp:spPr>
        <a:xfrm>
          <a:off x="317754" y="35758"/>
          <a:ext cx="4448556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145" tIns="0" rIns="1681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Choose trial values for parameters(</a:t>
          </a:r>
          <a:r>
            <a:rPr lang="el-GR" sz="2100" kern="1200" dirty="0"/>
            <a:t>μ</a:t>
          </a:r>
          <a:r>
            <a:rPr lang="en-US" sz="2100" kern="1200" dirty="0"/>
            <a:t>,</a:t>
          </a:r>
          <a:r>
            <a:rPr lang="el-GR" sz="2100" kern="1200" dirty="0"/>
            <a:t>ϕ,θ,σ</a:t>
          </a:r>
          <a:r>
            <a:rPr lang="el-GR" sz="2100" kern="1200" baseline="30000" dirty="0"/>
            <a:t>2</a:t>
          </a:r>
          <a:r>
            <a:rPr lang="el-GR" sz="2100" kern="1200" dirty="0"/>
            <a:t>,β</a:t>
          </a:r>
          <a:r>
            <a:rPr lang="en-US" sz="2100" kern="1200" dirty="0"/>
            <a:t>,</a:t>
          </a:r>
          <a:r>
            <a:rPr lang="el-GR" sz="2100" kern="1200" dirty="0"/>
            <a:t>Φ</a:t>
          </a:r>
          <a:r>
            <a:rPr lang="en-US" sz="2100" kern="1200" dirty="0"/>
            <a:t>,</a:t>
          </a:r>
          <a:r>
            <a:rPr lang="el-GR" sz="2100" kern="1200" dirty="0"/>
            <a:t>Θ</a:t>
          </a:r>
          <a:r>
            <a:rPr lang="en-US" sz="2100" kern="1200" dirty="0"/>
            <a:t>)</a:t>
          </a:r>
          <a:endParaRPr lang="en-IN" sz="2100" kern="1200" dirty="0">
            <a:solidFill>
              <a:schemeClr val="tx2"/>
            </a:solidFill>
          </a:endParaRPr>
        </a:p>
      </dsp:txBody>
      <dsp:txXfrm>
        <a:off x="348016" y="66020"/>
        <a:ext cx="4388032" cy="559396"/>
      </dsp:txXfrm>
    </dsp:sp>
    <dsp:sp modelId="{278785E6-9C4F-40C1-BE1E-EB8FF4020CD9}">
      <dsp:nvSpPr>
        <dsp:cNvPr id="0" name=""/>
        <dsp:cNvSpPr/>
      </dsp:nvSpPr>
      <dsp:spPr>
        <a:xfrm>
          <a:off x="0" y="1298278"/>
          <a:ext cx="635508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4A146-F917-4FB8-A30E-013F42C2C1AE}">
      <dsp:nvSpPr>
        <dsp:cNvPr id="0" name=""/>
        <dsp:cNvSpPr/>
      </dsp:nvSpPr>
      <dsp:spPr>
        <a:xfrm>
          <a:off x="317754" y="988318"/>
          <a:ext cx="4448556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145" tIns="0" rIns="1681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Compute residuals (</a:t>
          </a:r>
          <a14:m xmlns:a14="http://schemas.microsoft.com/office/drawing/2010/main">
            <m:oMath xmlns:m="http://schemas.openxmlformats.org/officeDocument/2006/math">
              <m:r>
                <m:rPr>
                  <m:nor/>
                </m:rPr>
                <a:rPr lang="el-GR" sz="2100" i="0" kern="120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ε</m:t>
              </m:r>
              <m:r>
                <m:rPr>
                  <m:nor/>
                </m:rPr>
                <a:rPr lang="en-IN" sz="2100" i="0" kern="1200" baseline="-2500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m:t>t</m:t>
              </m:r>
            </m:oMath>
          </a14:m>
          <a:r>
            <a:rPr lang="en-US" sz="2100" i="0" kern="1200" dirty="0">
              <a:solidFill>
                <a:schemeClr val="tx2"/>
              </a:solidFill>
            </a:rPr>
            <a:t> = </a:t>
          </a:r>
          <a:r>
            <a:rPr lang="en-US" sz="2100" i="0" kern="1200" dirty="0" err="1">
              <a:solidFill>
                <a:schemeClr val="tx2"/>
              </a:solidFill>
            </a:rPr>
            <a:t>x</a:t>
          </a:r>
          <a:r>
            <a:rPr lang="en-US" sz="2100" i="0" kern="1200" baseline="-25000" dirty="0" err="1">
              <a:solidFill>
                <a:schemeClr val="tx2"/>
              </a:solidFill>
            </a:rPr>
            <a:t>t</a:t>
          </a:r>
          <a:r>
            <a:rPr lang="en-US" sz="2100" i="0" kern="1200" dirty="0">
              <a:solidFill>
                <a:schemeClr val="tx2"/>
              </a:solidFill>
            </a:rPr>
            <a:t> –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100" i="1" kern="1200" smtClean="0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̂"/>
                      <m:ctrlPr>
                        <a:rPr lang="en-US" sz="2100" i="1" kern="120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m:rPr>
                          <m:sty m:val="p"/>
                        </m:rPr>
                        <a:rPr lang="en-US" sz="2100" i="0" kern="120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acc>
                </m:e>
                <m:sub>
                  <m:r>
                    <m:rPr>
                      <m:sty m:val="p"/>
                    </m:rPr>
                    <a:rPr lang="en-US" sz="2100" i="0" kern="1200" smtClean="0">
                      <a:solidFill>
                        <a:schemeClr val="tx2"/>
                      </a:solidFill>
                      <a:latin typeface="Cambria Math" panose="02040503050406030204" pitchFamily="18" charset="0"/>
                    </a:rPr>
                    <m:t>t</m:t>
                  </m:r>
                </m:sub>
              </m:sSub>
            </m:oMath>
          </a14:m>
          <a:r>
            <a:rPr lang="en-US" sz="2100" i="0" kern="1200" dirty="0">
              <a:solidFill>
                <a:schemeClr val="tx2"/>
              </a:solidFill>
            </a:rPr>
            <a:t> </a:t>
          </a:r>
          <a:r>
            <a:rPr lang="en-US" sz="2100" kern="1200" dirty="0"/>
            <a:t>)</a:t>
          </a:r>
          <a:endParaRPr lang="en-IN" sz="2100" kern="1200" dirty="0"/>
        </a:p>
      </dsp:txBody>
      <dsp:txXfrm>
        <a:off x="348016" y="1018580"/>
        <a:ext cx="4388032" cy="559396"/>
      </dsp:txXfrm>
    </dsp:sp>
    <dsp:sp modelId="{52690BF4-E69B-4EE7-964E-C135EBAF6472}">
      <dsp:nvSpPr>
        <dsp:cNvPr id="0" name=""/>
        <dsp:cNvSpPr/>
      </dsp:nvSpPr>
      <dsp:spPr>
        <a:xfrm>
          <a:off x="0" y="2250838"/>
          <a:ext cx="635508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804B7-0F23-4CA6-8167-755EF0087BA5}">
      <dsp:nvSpPr>
        <dsp:cNvPr id="0" name=""/>
        <dsp:cNvSpPr/>
      </dsp:nvSpPr>
      <dsp:spPr>
        <a:xfrm>
          <a:off x="317754" y="1940878"/>
          <a:ext cx="4448556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145" tIns="0" rIns="1681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Plug into log-likelihood formula</a:t>
          </a:r>
          <a:endParaRPr lang="en-IN" sz="2100" kern="1200" dirty="0"/>
        </a:p>
      </dsp:txBody>
      <dsp:txXfrm>
        <a:off x="348016" y="1971140"/>
        <a:ext cx="4388032" cy="559396"/>
      </dsp:txXfrm>
    </dsp:sp>
    <dsp:sp modelId="{EF6A2B10-D109-42A2-AB9D-1D75185760C7}">
      <dsp:nvSpPr>
        <dsp:cNvPr id="0" name=""/>
        <dsp:cNvSpPr/>
      </dsp:nvSpPr>
      <dsp:spPr>
        <a:xfrm>
          <a:off x="0" y="3203398"/>
          <a:ext cx="635508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B9880-B2B0-493A-AAE8-997B144879C2}">
      <dsp:nvSpPr>
        <dsp:cNvPr id="0" name=""/>
        <dsp:cNvSpPr/>
      </dsp:nvSpPr>
      <dsp:spPr>
        <a:xfrm>
          <a:off x="317754" y="2893438"/>
          <a:ext cx="4448556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8145" tIns="0" rIns="16814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Iterate to maximize log-likelihood</a:t>
          </a:r>
          <a:endParaRPr lang="en-IN" sz="2100" kern="1200" dirty="0"/>
        </a:p>
      </dsp:txBody>
      <dsp:txXfrm>
        <a:off x="348016" y="2923700"/>
        <a:ext cx="4388032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2213-A19D-4D10-8EED-E6F724AD285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00B1E-2B73-4765-84BA-92EAF7A29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00B1E-2B73-4765-84BA-92EAF7A2966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4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(small pictur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FRAME White">
            <a:extLst>
              <a:ext uri="{FF2B5EF4-FFF2-40B4-BE49-F238E27FC236}">
                <a16:creationId xmlns:a16="http://schemas.microsoft.com/office/drawing/2014/main" id="{15DAF63E-3799-4D6A-959B-7DE1A063DBBF}"/>
              </a:ext>
            </a:extLst>
          </p:cNvPr>
          <p:cNvGrpSpPr/>
          <p:nvPr/>
        </p:nvGrpSpPr>
        <p:grpSpPr>
          <a:xfrm>
            <a:off x="0" y="1"/>
            <a:ext cx="12193200" cy="6858001"/>
            <a:chOff x="0" y="0"/>
            <a:chExt cx="12193200" cy="6858001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146DD86-BBB9-4F16-BDE4-93175C4C67B1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577A2A5-0C0B-4048-A501-27F709D10B73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2475753-285F-487A-AEEF-6F0E0B816F2F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2B760C1-D34C-47B0-B44E-83FCED00374F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4" name="Bildplatzhalter">
            <a:extLst>
              <a:ext uri="{FF2B5EF4-FFF2-40B4-BE49-F238E27FC236}">
                <a16:creationId xmlns:a16="http://schemas.microsoft.com/office/drawing/2014/main" id="{830BE22D-5FF6-42FB-85B3-DB82480465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2089" y="188911"/>
            <a:ext cx="11807827" cy="3708403"/>
          </a:xfrm>
          <a:custGeom>
            <a:avLst/>
            <a:gdLst>
              <a:gd name="connsiteX0" fmla="*/ 0 w 11807827"/>
              <a:gd name="connsiteY0" fmla="*/ 0 h 3708402"/>
              <a:gd name="connsiteX1" fmla="*/ 288941 w 11807827"/>
              <a:gd name="connsiteY1" fmla="*/ 0 h 3708402"/>
              <a:gd name="connsiteX2" fmla="*/ 288941 w 11807827"/>
              <a:gd name="connsiteY2" fmla="*/ 1058993 h 3708402"/>
              <a:gd name="connsiteX3" fmla="*/ 2752882 w 11807827"/>
              <a:gd name="connsiteY3" fmla="*/ 1058993 h 3708402"/>
              <a:gd name="connsiteX4" fmla="*/ 2752882 w 11807827"/>
              <a:gd name="connsiteY4" fmla="*/ 0 h 3708402"/>
              <a:gd name="connsiteX5" fmla="*/ 11807827 w 11807827"/>
              <a:gd name="connsiteY5" fmla="*/ 0 h 3708402"/>
              <a:gd name="connsiteX6" fmla="*/ 11807827 w 11807827"/>
              <a:gd name="connsiteY6" fmla="*/ 3708402 h 3708402"/>
              <a:gd name="connsiteX7" fmla="*/ 0 w 11807827"/>
              <a:gd name="connsiteY7" fmla="*/ 3708402 h 370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3708402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3708402"/>
                </a:lnTo>
                <a:lnTo>
                  <a:pt x="0" y="3708402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426" y="4149080"/>
            <a:ext cx="11233151" cy="54000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79426" y="4609881"/>
            <a:ext cx="11233151" cy="1198127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6034837"/>
            <a:ext cx="3600000" cy="382497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5" y="6031833"/>
            <a:ext cx="5400000" cy="382499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5" name="Logo">
            <a:extLst>
              <a:ext uri="{FF2B5EF4-FFF2-40B4-BE49-F238E27FC236}">
                <a16:creationId xmlns:a16="http://schemas.microsoft.com/office/drawing/2014/main" id="{05907349-0A63-4400-8904-0092523F0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30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68D9D-A71B-4491-8644-B948906D9288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3C886000-CE1E-4D1D-8274-1A9E11AF9518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DCFEC8-1D53-47C5-ACF7-F4A3F6140C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11916-1B0E-4985-9F06-8277EDF39A5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63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02">
          <p15:clr>
            <a:srgbClr val="FBAE40"/>
          </p15:clr>
        </p15:guide>
        <p15:guide id="3" pos="737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6681138-8BDE-4A59-B317-F143904C074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9" y="1520827"/>
            <a:ext cx="11376025" cy="205263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08B235C7-A324-4329-88AD-6A90AC60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99ED5E01-D7A3-4C00-8B85-854DC5E74FF9}"/>
              </a:ext>
            </a:extLst>
          </p:cNvPr>
          <p:cNvSpPr/>
          <p:nvPr/>
        </p:nvSpPr>
        <p:spPr>
          <a:xfrm>
            <a:off x="10743631" y="476673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86F8EC9E-1AEB-4B13-B233-C5D28F109AD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444BCA8-BAAE-45F1-BF20-9C985694BA0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97373417-F7FA-4C7C-AA99-5CA17883335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18F89E35-4A03-46B8-BF60-0D6BE509F84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758724-2774-4003-B210-E8EC4053BE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65DEC8-0849-4990-B80A-03623FEB725B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18D2EA-30EC-47FC-A49F-9A4EC99FEC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B7DB90-8B7C-489D-8168-F01E066FC3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668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2251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8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0F6B8F5-B9AF-44C3-89D8-96E3D5B3B75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89" y="3753036"/>
            <a:ext cx="11376025" cy="23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35A8D545-A93C-45AE-904B-B3D2A6DB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50CB5D9B-214B-42ED-A44B-ED98105C3A9C}"/>
              </a:ext>
            </a:extLst>
          </p:cNvPr>
          <p:cNvSpPr/>
          <p:nvPr/>
        </p:nvSpPr>
        <p:spPr>
          <a:xfrm>
            <a:off x="10743631" y="476673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F91FA335-A736-4869-A5F5-27416157CD3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1C3BDA8D-21CF-4C1C-92C8-92B4F9AC146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92294B2A-223A-41EB-A4D3-73498DD17D4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2D3E43CD-D260-43D5-985B-A6070AF35D87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9E9889-D9B8-4464-90AE-1C5694A443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F9BB31-5E88-439D-87D0-1F2292BDE569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D05C85-19A1-4720-A46F-ADB94A001E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34AA7-56F5-4DFB-BB0A-73487C84C2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62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2364">
          <p15:clr>
            <a:srgbClr val="FBAE40"/>
          </p15:clr>
        </p15:guide>
        <p15:guide id="4" orient="horz" pos="3838">
          <p15:clr>
            <a:srgbClr val="FBAE40"/>
          </p15:clr>
        </p15:guide>
        <p15:guide id="5" orient="horz" pos="95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B7171F9-7DA5-4A30-B943-1B7EB8CD5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990" y="1520827"/>
            <a:ext cx="5616575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F174CBBD-5F0D-4FFF-8F95-BF88F43E44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3951" y="1520827"/>
            <a:ext cx="558006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el 11">
            <a:extLst>
              <a:ext uri="{FF2B5EF4-FFF2-40B4-BE49-F238E27FC236}">
                <a16:creationId xmlns:a16="http://schemas.microsoft.com/office/drawing/2014/main" id="{D0DE6B78-D7ED-430E-8E20-CAE06AA0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F9B4AFCB-DB45-49B7-B777-4CDF88C0ABB9}"/>
              </a:ext>
            </a:extLst>
          </p:cNvPr>
          <p:cNvSpPr/>
          <p:nvPr/>
        </p:nvSpPr>
        <p:spPr>
          <a:xfrm>
            <a:off x="10743631" y="476673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23D7AA8A-E342-4FD0-BCBD-1470358DADF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0A8BA5EE-6B72-40E7-8ED5-DC20CE557046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E348A05D-E816-4522-A298-6D62550566C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Class-DE" hidden="1">
            <a:extLst>
              <a:ext uri="{FF2B5EF4-FFF2-40B4-BE49-F238E27FC236}">
                <a16:creationId xmlns:a16="http://schemas.microsoft.com/office/drawing/2014/main" id="{38C380F1-7DBC-4B80-AD8A-F2033035894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CCA592D-71D0-4327-ABCD-E620EE710FE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ACD886-5EEB-4C3C-85AB-03929C9A3887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AAB68FE-1F4D-466F-8B73-E98C083921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A6B1C62-6525-45D9-8F43-B4254E6802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214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7423">
          <p15:clr>
            <a:srgbClr val="FBAE40"/>
          </p15:clr>
        </p15:guide>
        <p15:guide id="3" pos="3795">
          <p15:clr>
            <a:srgbClr val="FBAE40"/>
          </p15:clr>
        </p15:guide>
        <p15:guide id="4" pos="3908">
          <p15:clr>
            <a:srgbClr val="FBAE40"/>
          </p15:clr>
        </p15:guide>
        <p15:guide id="5" orient="horz" pos="3838">
          <p15:clr>
            <a:srgbClr val="FBAE40"/>
          </p15:clr>
        </p15:guide>
        <p15:guide id="6" orient="horz" pos="9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CAEDC9-3FCE-450A-8086-C3C7F18E795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4924" y="1520824"/>
            <a:ext cx="3679075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1FFD298C-9A50-4D7B-938B-36B0E744507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9263" y="1523205"/>
            <a:ext cx="3672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F1EF5954-3317-44D7-A8B1-CAE9C63D802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12270" y="1520824"/>
            <a:ext cx="3671999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el 8">
            <a:extLst>
              <a:ext uri="{FF2B5EF4-FFF2-40B4-BE49-F238E27FC236}">
                <a16:creationId xmlns:a16="http://schemas.microsoft.com/office/drawing/2014/main" id="{C525BCE3-0679-47A8-9F40-CCABBDB7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6" name="MIO_LOGOPLACEHOLDER#Logo_16x9" hidden="1">
            <a:extLst>
              <a:ext uri="{FF2B5EF4-FFF2-40B4-BE49-F238E27FC236}">
                <a16:creationId xmlns:a16="http://schemas.microsoft.com/office/drawing/2014/main" id="{8C448D31-1F9D-46B9-8C3D-CE6A70EA0C8E}"/>
              </a:ext>
            </a:extLst>
          </p:cNvPr>
          <p:cNvSpPr/>
          <p:nvPr/>
        </p:nvSpPr>
        <p:spPr>
          <a:xfrm>
            <a:off x="10743631" y="476673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7" name="Masterfeld-Info-EN">
            <a:extLst>
              <a:ext uri="{FF2B5EF4-FFF2-40B4-BE49-F238E27FC236}">
                <a16:creationId xmlns:a16="http://schemas.microsoft.com/office/drawing/2014/main" id="{63F71440-52CB-414F-B926-8F4ADFC90EE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Info-DE" hidden="1">
            <a:extLst>
              <a:ext uri="{FF2B5EF4-FFF2-40B4-BE49-F238E27FC236}">
                <a16:creationId xmlns:a16="http://schemas.microsoft.com/office/drawing/2014/main" id="{6568D25D-9208-4FF5-9DDC-D50BD8DCEA2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Class-EN">
            <a:extLst>
              <a:ext uri="{FF2B5EF4-FFF2-40B4-BE49-F238E27FC236}">
                <a16:creationId xmlns:a16="http://schemas.microsoft.com/office/drawing/2014/main" id="{FD8EC8A8-538F-418B-8779-77DEB0A52A5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Masterfeld-Class-DE" hidden="1">
            <a:extLst>
              <a:ext uri="{FF2B5EF4-FFF2-40B4-BE49-F238E27FC236}">
                <a16:creationId xmlns:a16="http://schemas.microsoft.com/office/drawing/2014/main" id="{A6862E4D-B72F-4CB2-A981-E6F069AAC9C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DA6242-2A62-498D-A40B-38E9D6DA479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5853A189-F066-4A00-B193-DF9417E16902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BB03AA-901B-4D1B-962C-C642C71BC2E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1DC0F9-8FFF-4E46-A52F-5510428137B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57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684">
          <p15:clr>
            <a:srgbClr val="FBAE40"/>
          </p15:clr>
        </p15:guide>
        <p15:guide id="2" pos="7423">
          <p15:clr>
            <a:srgbClr val="FBAE40"/>
          </p15:clr>
        </p15:guide>
        <p15:guide id="3" pos="5110">
          <p15:clr>
            <a:srgbClr val="FBAE40"/>
          </p15:clr>
        </p15:guide>
        <p15:guide id="4" pos="4997">
          <p15:clr>
            <a:srgbClr val="FBAE40"/>
          </p15:clr>
        </p15:guide>
        <p15:guide id="5" pos="2570">
          <p15:clr>
            <a:srgbClr val="FBAE40"/>
          </p15:clr>
        </p15:guide>
        <p15:guide id="6" pos="257">
          <p15:clr>
            <a:srgbClr val="FBAE40"/>
          </p15:clr>
        </p15:guide>
        <p15:guide id="7" orient="horz" pos="3838">
          <p15:clr>
            <a:srgbClr val="FBAE40"/>
          </p15:clr>
        </p15:guide>
        <p15:guide id="8" orient="horz" pos="9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BC0F0D8-9FF5-4203-B448-39BAF7EAAC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7990" y="1520825"/>
            <a:ext cx="5616575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9C105228-F1CC-4FBD-A39D-54C96A5AE7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03951" y="1520825"/>
            <a:ext cx="5580063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842B77-A3FA-4B92-A31A-0DF1B28C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7D80BD4F-7884-47C7-A491-DDF6970D8D0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7990" y="3898800"/>
            <a:ext cx="5616575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43501644-F383-4B53-B31C-362D1CCDBB0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03951" y="3898800"/>
            <a:ext cx="5580063" cy="2196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MIO_LOGOPLACEHOLDER#Logo_16x9" hidden="1">
            <a:extLst>
              <a:ext uri="{FF2B5EF4-FFF2-40B4-BE49-F238E27FC236}">
                <a16:creationId xmlns:a16="http://schemas.microsoft.com/office/drawing/2014/main" id="{AE83C1C4-2440-4C35-8A90-849EB54D0C99}"/>
              </a:ext>
            </a:extLst>
          </p:cNvPr>
          <p:cNvSpPr/>
          <p:nvPr/>
        </p:nvSpPr>
        <p:spPr>
          <a:xfrm>
            <a:off x="10743631" y="476673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5" name="Masterfeld-Info-EN">
            <a:extLst>
              <a:ext uri="{FF2B5EF4-FFF2-40B4-BE49-F238E27FC236}">
                <a16:creationId xmlns:a16="http://schemas.microsoft.com/office/drawing/2014/main" id="{A4F32111-9F5F-47D1-8FA5-15FB4F65DC6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Info-DE" hidden="1">
            <a:extLst>
              <a:ext uri="{FF2B5EF4-FFF2-40B4-BE49-F238E27FC236}">
                <a16:creationId xmlns:a16="http://schemas.microsoft.com/office/drawing/2014/main" id="{A565A0D1-29C1-4751-A3DE-B8D9766B712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Masterfeld-Class-EN">
            <a:extLst>
              <a:ext uri="{FF2B5EF4-FFF2-40B4-BE49-F238E27FC236}">
                <a16:creationId xmlns:a16="http://schemas.microsoft.com/office/drawing/2014/main" id="{2020EDE3-6EDC-46BA-9114-0499D5A5E09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Class-DE" hidden="1">
            <a:extLst>
              <a:ext uri="{FF2B5EF4-FFF2-40B4-BE49-F238E27FC236}">
                <a16:creationId xmlns:a16="http://schemas.microsoft.com/office/drawing/2014/main" id="{6E826D26-BB6D-4FDC-BF77-093C80E0D747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43BA914-5104-45EC-B47B-AF6860250B7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E322F9E-2EEB-49F3-9A84-16A2E0EFFA24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B45B8B6-642B-4F83-911A-02F584B9722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E9945D-4C35-4C6B-907F-8412ED727B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436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57">
          <p15:clr>
            <a:srgbClr val="FBAE40"/>
          </p15:clr>
        </p15:guide>
        <p15:guide id="3" pos="7423">
          <p15:clr>
            <a:srgbClr val="FBAE40"/>
          </p15:clr>
        </p15:guide>
        <p15:guide id="4" pos="3908">
          <p15:clr>
            <a:srgbClr val="FBAE40"/>
          </p15:clr>
        </p15:guide>
        <p15:guide id="5" orient="horz" pos="2341">
          <p15:clr>
            <a:srgbClr val="FBAE40"/>
          </p15:clr>
        </p15:guide>
        <p15:guide id="6" orient="horz" pos="957">
          <p15:clr>
            <a:srgbClr val="FBAE40"/>
          </p15:clr>
        </p15:guide>
        <p15:guide id="7" orient="horz" pos="2455">
          <p15:clr>
            <a:srgbClr val="FBAE40"/>
          </p15:clr>
        </p15:guide>
        <p15:guide id="8" orient="horz" pos="383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/>
        </p:nvSpPr>
        <p:spPr>
          <a:xfrm>
            <a:off x="10743631" y="476673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2D4DE71-37CA-4C60-A882-0C4191E06E1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6E8844C0-0B34-4969-933B-8EB54078E3B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FAD41F3-0F53-498D-8891-916DD854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E0E4-DF59-43E6-AE65-D789B5D25EDF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4DE63F-CE96-406B-8AA0-D15BA990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D0E597A-3526-48A9-A062-D5CA87A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617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orient="horz" pos="95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Only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9">
            <a:extLst>
              <a:ext uri="{FF2B5EF4-FFF2-40B4-BE49-F238E27FC236}">
                <a16:creationId xmlns:a16="http://schemas.microsoft.com/office/drawing/2014/main" id="{F572801F-5369-450D-8FC5-7EC9A0B02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9" name="FRAME White">
            <a:extLst>
              <a:ext uri="{FF2B5EF4-FFF2-40B4-BE49-F238E27FC236}">
                <a16:creationId xmlns:a16="http://schemas.microsoft.com/office/drawing/2014/main" id="{B6B72D05-1B3B-43F9-9F79-FE5C1F292472}"/>
              </a:ext>
            </a:extLst>
          </p:cNvPr>
          <p:cNvGrpSpPr/>
          <p:nvPr/>
        </p:nvGrpSpPr>
        <p:grpSpPr>
          <a:xfrm>
            <a:off x="0" y="1"/>
            <a:ext cx="12193200" cy="6858001"/>
            <a:chOff x="0" y="0"/>
            <a:chExt cx="12193200" cy="6858001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906AF43-7ED3-47F7-A2C5-CA61EE2A30D4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AB89114-49EB-47FB-AECB-74CF755AA900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FB3FE2BA-FABF-40EC-A2D8-14B92090D0ED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B9CFE73-E58D-465A-9C4E-6D6B5CBC526C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MIO_LOGOPLACEHOLDER#Logo_16x9" hidden="1">
            <a:extLst>
              <a:ext uri="{FF2B5EF4-FFF2-40B4-BE49-F238E27FC236}">
                <a16:creationId xmlns:a16="http://schemas.microsoft.com/office/drawing/2014/main" id="{538DCDCD-709A-47C3-B872-1E7729B2D967}"/>
              </a:ext>
            </a:extLst>
          </p:cNvPr>
          <p:cNvSpPr/>
          <p:nvPr/>
        </p:nvSpPr>
        <p:spPr>
          <a:xfrm>
            <a:off x="10743631" y="476673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cxnSp>
        <p:nvCxnSpPr>
          <p:cNvPr id="11" name="Gerade Verbindung 12">
            <a:extLst>
              <a:ext uri="{FF2B5EF4-FFF2-40B4-BE49-F238E27FC236}">
                <a16:creationId xmlns:a16="http://schemas.microsoft.com/office/drawing/2014/main" id="{2F9BF584-A5D3-4786-989F-D5B795E2A39D}"/>
              </a:ext>
            </a:extLst>
          </p:cNvPr>
          <p:cNvCxnSpPr>
            <a:cxnSpLocks/>
          </p:cNvCxnSpPr>
          <p:nvPr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AD784115-DDC7-402B-BE08-5AF99DBFF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1" y="6336000"/>
            <a:ext cx="1054887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CE7A2DCD-19B9-4230-BE95-2102E5489DE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7EC192F8-B1F4-47DC-A746-001DCD5EE65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2D4DE71-37CA-4C60-A882-0C4191E06E1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6E8844C0-0B34-4969-933B-8EB54078E3B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65FFC57-6077-4AEA-8BDB-9C82DDC3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04A0-0CC4-4EB8-A6B9-4351B541CFAA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5B69130-6EA9-4EBA-9D05-9A378F78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EC34FCF-8B3A-4505-9567-B2E67210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497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orient="horz" pos="95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IO_LOGOPLACEHOLDER#Logo_16x9" hidden="1">
            <a:extLst>
              <a:ext uri="{FF2B5EF4-FFF2-40B4-BE49-F238E27FC236}">
                <a16:creationId xmlns:a16="http://schemas.microsoft.com/office/drawing/2014/main" id="{B00BF2E9-B74D-4FDD-95DE-38211AF3D5FF}"/>
              </a:ext>
            </a:extLst>
          </p:cNvPr>
          <p:cNvSpPr/>
          <p:nvPr/>
        </p:nvSpPr>
        <p:spPr>
          <a:xfrm>
            <a:off x="10743631" y="476673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3" name="Masterfeld-Info-EN">
            <a:extLst>
              <a:ext uri="{FF2B5EF4-FFF2-40B4-BE49-F238E27FC236}">
                <a16:creationId xmlns:a16="http://schemas.microsoft.com/office/drawing/2014/main" id="{6BAB1632-9C6F-4747-8F5E-BBC921261A6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Masterfeld-Info-DE" hidden="1">
            <a:extLst>
              <a:ext uri="{FF2B5EF4-FFF2-40B4-BE49-F238E27FC236}">
                <a16:creationId xmlns:a16="http://schemas.microsoft.com/office/drawing/2014/main" id="{A39E4CF0-29B6-43FF-86DF-891652331A3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Class-EN">
            <a:extLst>
              <a:ext uri="{FF2B5EF4-FFF2-40B4-BE49-F238E27FC236}">
                <a16:creationId xmlns:a16="http://schemas.microsoft.com/office/drawing/2014/main" id="{ADC13DB3-94D1-4BAF-8174-DC397C08082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DE" hidden="1">
            <a:extLst>
              <a:ext uri="{FF2B5EF4-FFF2-40B4-BE49-F238E27FC236}">
                <a16:creationId xmlns:a16="http://schemas.microsoft.com/office/drawing/2014/main" id="{64A8EFFA-7D94-4C22-A264-9815DFCCF52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CA0499-F19D-406D-B321-383D04CA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80724-7ADF-408D-BE4D-E5C3C7BB05F4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A9B86F-88DC-4014-B48D-C9E776E6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85D8B5-A468-406C-971C-66C2C9FE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1288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BF5D74A2-C7F1-48E8-B7B4-2B0BF866C16F}"/>
              </a:ext>
            </a:extLst>
          </p:cNvPr>
          <p:cNvSpPr/>
          <p:nvPr/>
        </p:nvSpPr>
        <p:spPr>
          <a:xfrm>
            <a:off x="10743631" y="476673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EBF163EA-301A-40A7-96ED-7AB65D4A6D8E}"/>
              </a:ext>
            </a:extLst>
          </p:cNvPr>
          <p:cNvGrpSpPr/>
          <p:nvPr/>
        </p:nvGrpSpPr>
        <p:grpSpPr>
          <a:xfrm>
            <a:off x="0" y="1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DB6E66B-88B6-4E3A-8C09-D612356531B4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B475A27-0B0F-40BF-B298-C6374E380F36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D8BB1E8-7EE5-4628-A130-B65351475F74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31A8960-115E-4470-A3BA-85C70CA5D068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A9946D1-1433-410B-A659-FFBB2ADD370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D610E72-83DF-4449-9EDE-CCDA00BA599F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136E60E0-EECE-4435-B4C9-C30E084313F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40D984B-70ED-4F74-920D-79E213FF491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5314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orient="horz" pos="95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0D9A1354-DE88-430B-95CE-0A0E34F090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089" y="188911"/>
            <a:ext cx="11807827" cy="648017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DE"/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A1FFDD6D-807F-4511-8617-52E5A1F00217}"/>
              </a:ext>
            </a:extLst>
          </p:cNvPr>
          <p:cNvGrpSpPr/>
          <p:nvPr/>
        </p:nvGrpSpPr>
        <p:grpSpPr>
          <a:xfrm>
            <a:off x="0" y="1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44809C7-AB8B-490B-9DE2-68BBAE4927BE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BB339137-B699-4329-AB38-A91F610F3E5E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F9AFA75-3BC9-4B23-9E63-7668A397268B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7FAB827-C75B-4237-A041-591858E80653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948588-E55D-4D65-ABDF-CE08CF90CF2A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7A71D870-0D35-4A79-B530-E4B5D2FC8C69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4F99E46-1DC1-4624-84C8-5F6964FF18A1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4ACE75A-37F6-4776-A458-F2A0887B9919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8954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(big picture)">
    <p:bg>
      <p:bgPr>
        <a:gradFill>
          <a:gsLst>
            <a:gs pos="15000">
              <a:srgbClr val="747474"/>
            </a:gs>
            <a:gs pos="50000">
              <a:srgbClr val="D9D9D9"/>
            </a:gs>
            <a:gs pos="85000">
              <a:srgbClr val="74747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FRAME White">
            <a:extLst>
              <a:ext uri="{FF2B5EF4-FFF2-40B4-BE49-F238E27FC236}">
                <a16:creationId xmlns:a16="http://schemas.microsoft.com/office/drawing/2014/main" id="{151D592C-0E5C-4A6E-8B77-3E3202566708}"/>
              </a:ext>
            </a:extLst>
          </p:cNvPr>
          <p:cNvGrpSpPr/>
          <p:nvPr/>
        </p:nvGrpSpPr>
        <p:grpSpPr>
          <a:xfrm>
            <a:off x="0" y="1"/>
            <a:ext cx="12193200" cy="6858001"/>
            <a:chOff x="0" y="0"/>
            <a:chExt cx="12193200" cy="685800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EE7219B-B491-4349-90B2-CEE0CF754CBE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F70E331-4FD9-49A2-A1F3-F4F1958BF1FD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264D60F-9B75-411C-805A-0094C85ABBE3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924C966-DD41-44EC-96C3-14EA5E8B1DCA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9" name="Bildplatzhalter">
            <a:extLst>
              <a:ext uri="{FF2B5EF4-FFF2-40B4-BE49-F238E27FC236}">
                <a16:creationId xmlns:a16="http://schemas.microsoft.com/office/drawing/2014/main" id="{A4B97A2A-43FB-4C25-9F31-E5E3A50C29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2089" y="188911"/>
            <a:ext cx="11807827" cy="6480179"/>
          </a:xfrm>
          <a:custGeom>
            <a:avLst/>
            <a:gdLst>
              <a:gd name="connsiteX0" fmla="*/ 0 w 11807827"/>
              <a:gd name="connsiteY0" fmla="*/ 0 h 6480178"/>
              <a:gd name="connsiteX1" fmla="*/ 288941 w 11807827"/>
              <a:gd name="connsiteY1" fmla="*/ 0 h 6480178"/>
              <a:gd name="connsiteX2" fmla="*/ 288941 w 11807827"/>
              <a:gd name="connsiteY2" fmla="*/ 1058993 h 6480178"/>
              <a:gd name="connsiteX3" fmla="*/ 2752882 w 11807827"/>
              <a:gd name="connsiteY3" fmla="*/ 1058993 h 6480178"/>
              <a:gd name="connsiteX4" fmla="*/ 2752882 w 11807827"/>
              <a:gd name="connsiteY4" fmla="*/ 0 h 6480178"/>
              <a:gd name="connsiteX5" fmla="*/ 11807827 w 11807827"/>
              <a:gd name="connsiteY5" fmla="*/ 0 h 6480178"/>
              <a:gd name="connsiteX6" fmla="*/ 11807827 w 11807827"/>
              <a:gd name="connsiteY6" fmla="*/ 6480178 h 6480178"/>
              <a:gd name="connsiteX7" fmla="*/ 0 w 11807827"/>
              <a:gd name="connsiteY7" fmla="*/ 6480178 h 648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6480178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6480178"/>
                </a:lnTo>
                <a:lnTo>
                  <a:pt x="0" y="6480178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wrap="square" tIns="2628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032" y="4147200"/>
            <a:ext cx="11233545" cy="54188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81031" y="4609880"/>
            <a:ext cx="11230828" cy="112337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81031" y="6031833"/>
            <a:ext cx="3597789" cy="385499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i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6" y="6031833"/>
            <a:ext cx="5400000" cy="385499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20" name="Logo">
            <a:extLst>
              <a:ext uri="{FF2B5EF4-FFF2-40B4-BE49-F238E27FC236}">
                <a16:creationId xmlns:a16="http://schemas.microsoft.com/office/drawing/2014/main" id="{D9D5C7E9-EB80-4167-82F4-B577553CD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30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A713B-EAFD-4F77-90C2-3995E569BD6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CACEE943-D853-4730-9D52-ADF7F032AECA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E6876-3879-4117-8C56-8BE3DC75BA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093F9-0D54-4B44-914A-4187B3C5AD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110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378">
          <p15:clr>
            <a:srgbClr val="FBAE40"/>
          </p15:clr>
        </p15:guide>
        <p15:guide id="2" pos="30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9">
            <a:extLst>
              <a:ext uri="{FF2B5EF4-FFF2-40B4-BE49-F238E27FC236}">
                <a16:creationId xmlns:a16="http://schemas.microsoft.com/office/drawing/2014/main" id="{9F660214-6D16-4201-B4A9-CD0E25BF0D3C}"/>
              </a:ext>
            </a:extLst>
          </p:cNvPr>
          <p:cNvSpPr/>
          <p:nvPr/>
        </p:nvSpPr>
        <p:spPr>
          <a:xfrm>
            <a:off x="192089" y="188914"/>
            <a:ext cx="11807825" cy="64801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MIO_LOGOPLACEHOLDER#Logo_16x9" hidden="1">
            <a:extLst>
              <a:ext uri="{FF2B5EF4-FFF2-40B4-BE49-F238E27FC236}">
                <a16:creationId xmlns:a16="http://schemas.microsoft.com/office/drawing/2014/main" id="{77F38C49-D815-4386-B542-AB1FE19DE431}"/>
              </a:ext>
            </a:extLst>
          </p:cNvPr>
          <p:cNvSpPr/>
          <p:nvPr/>
        </p:nvSpPr>
        <p:spPr>
          <a:xfrm>
            <a:off x="10743631" y="476673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6DFA53-C115-4C27-AAB1-B1BD38BC3B2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450E8DD5-031E-439D-8D59-772B9E68771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B37DD6-747B-42BB-89A7-DEEA243E703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DFDFC4-6AB9-476C-85C8-5E032E9D369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168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959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16EF78-F960-4DDD-A05D-51C3ED2FA98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CB01B307-E347-4A5D-AF76-B69459872A1B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D2BCFF-0EDC-4A2A-B941-89F9DCF5DD5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81BA31-D102-465D-A1EA-1F0EAFD0EE0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942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FRAME White">
            <a:extLst>
              <a:ext uri="{FF2B5EF4-FFF2-40B4-BE49-F238E27FC236}">
                <a16:creationId xmlns:a16="http://schemas.microsoft.com/office/drawing/2014/main" id="{C05DB44F-8E9A-4CAF-A8A8-5B916B999FA8}"/>
              </a:ext>
            </a:extLst>
          </p:cNvPr>
          <p:cNvGrpSpPr/>
          <p:nvPr/>
        </p:nvGrpSpPr>
        <p:grpSpPr>
          <a:xfrm>
            <a:off x="0" y="1"/>
            <a:ext cx="12193200" cy="6858001"/>
            <a:chOff x="0" y="0"/>
            <a:chExt cx="12193200" cy="685800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81F6422-5F2C-4991-B00D-D4C38706071D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ED0CD5F-6A41-4C2F-ABD4-8E40D31B6E3E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8655B72-193C-4735-B876-D5A85FA0A43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17143FF9-D8BB-4C70-8C46-48376B1BA863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015" y="3009600"/>
            <a:ext cx="11375973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245521" indent="-24552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31" indent="-237055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41" indent="-23917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17" indent="-237055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8015" y="2107200"/>
            <a:ext cx="11375973" cy="96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5851F18-0C9E-4DD0-B776-B4E60644EFE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D9408A6E-02FF-4400-956C-1FF1870921A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9D157CC6-A0A6-4AB4-AFAD-32EC3D20B9F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Masterfeld-Class-DE" hidden="1">
            <a:extLst>
              <a:ext uri="{FF2B5EF4-FFF2-40B4-BE49-F238E27FC236}">
                <a16:creationId xmlns:a16="http://schemas.microsoft.com/office/drawing/2014/main" id="{B1CA1B1F-6C24-4D70-B043-F9A04941A4A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2" name="LOGO">
            <a:extLst>
              <a:ext uri="{FF2B5EF4-FFF2-40B4-BE49-F238E27FC236}">
                <a16:creationId xmlns:a16="http://schemas.microsoft.com/office/drawing/2014/main" id="{3E6F4728-B37E-480B-9900-02FBCCCB7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1" y="6336000"/>
            <a:ext cx="1054887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7E0B444-4054-4052-A13B-B11BD7B3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4197-92BF-40D1-80A0-E67B2E22B4E8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FCE1938-7EEC-44F3-969E-567467A0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A81E4B-02C4-44F7-B1C3-423E7A81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918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933">
          <p15:clr>
            <a:srgbClr val="FBAE40"/>
          </p15:clr>
        </p15:guide>
        <p15:guide id="4" orient="horz" pos="349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990" y="3009600"/>
            <a:ext cx="11375999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tx1"/>
                </a:solidFill>
              </a:defRPr>
            </a:lvl1pPr>
            <a:lvl2pPr marL="245521" indent="-24552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31" indent="-237055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41" indent="-23917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17" indent="-237055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7990" y="2107200"/>
            <a:ext cx="11375999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Masterfeld-Info-EN">
            <a:extLst>
              <a:ext uri="{FF2B5EF4-FFF2-40B4-BE49-F238E27FC236}">
                <a16:creationId xmlns:a16="http://schemas.microsoft.com/office/drawing/2014/main" id="{7D1AE2D1-92EA-4E37-8A5F-F31ED6BED783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2B836A30-9063-4E81-90C3-717FA2E9D666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C138A886-25C1-48B9-9C2A-A161924C947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FA1AEB5C-4AD7-45EB-9C78-BEA5B35C960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E35D26-FC61-4045-940E-5F22C367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86F85-9844-43AF-BEAA-886922CCA437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A51F85F-C28C-489B-B9EA-96BDEC00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F9E5F00-FA59-4081-9CF3-90733688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244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3499">
          <p15:clr>
            <a:srgbClr val="FBAE40"/>
          </p15:clr>
        </p15:guide>
        <p15:guide id="4" orient="horz" pos="193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FRAME White">
            <a:extLst>
              <a:ext uri="{FF2B5EF4-FFF2-40B4-BE49-F238E27FC236}">
                <a16:creationId xmlns:a16="http://schemas.microsoft.com/office/drawing/2014/main" id="{D8907BB1-7EC8-46B6-B9E0-F48BA8DC6A76}"/>
              </a:ext>
            </a:extLst>
          </p:cNvPr>
          <p:cNvGrpSpPr/>
          <p:nvPr/>
        </p:nvGrpSpPr>
        <p:grpSpPr>
          <a:xfrm>
            <a:off x="0" y="1"/>
            <a:ext cx="12193200" cy="6858001"/>
            <a:chOff x="0" y="0"/>
            <a:chExt cx="12193200" cy="6858001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C68C66BB-3A46-4180-86AC-2BB0369F3D1B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5234FAD-2CB4-4FE8-BE96-5E642C5F7CFA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914A24F-19F2-49A3-B8B0-523BA8ABAAFD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A4233672-8FA4-4A80-95BA-40AE88B08365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8015" y="3009600"/>
            <a:ext cx="11375999" cy="2541600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245521" indent="-24552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31" indent="-237055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41" indent="-23917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17" indent="-237055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08015" y="2107200"/>
            <a:ext cx="11375999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Gerade Verbindung 22">
            <a:extLst>
              <a:ext uri="{FF2B5EF4-FFF2-40B4-BE49-F238E27FC236}">
                <a16:creationId xmlns:a16="http://schemas.microsoft.com/office/drawing/2014/main" id="{8E816380-23F1-4C54-9752-B2207D5DE92E}"/>
              </a:ext>
            </a:extLst>
          </p:cNvPr>
          <p:cNvCxnSpPr>
            <a:cxnSpLocks/>
          </p:cNvCxnSpPr>
          <p:nvPr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0BC6F472-70FC-455A-BA0A-031497632A2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08D8DE0F-7017-4D43-8BC5-1316FA5C0AA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EEC07142-17B8-4453-B2BB-77D6CD2405C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bg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Masterfeld-Class-DE" hidden="1">
            <a:extLst>
              <a:ext uri="{FF2B5EF4-FFF2-40B4-BE49-F238E27FC236}">
                <a16:creationId xmlns:a16="http://schemas.microsoft.com/office/drawing/2014/main" id="{14AE16D3-B89C-4E97-BF3F-5500CFF9936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bg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AAEF45-A137-434D-A4B8-D75B643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34718A-4280-49B8-B5F2-3E3ABA636D9E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FC364D-AEFA-4E82-9B96-40B90A5D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30359B-EF64-4358-BE91-00C2D439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973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933">
          <p15:clr>
            <a:srgbClr val="FBAE40"/>
          </p15:clr>
        </p15:guide>
        <p15:guide id="4" orient="horz" pos="349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44D9-5A78-4767-B97B-5F3742837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5357E-24BD-40C2-83C5-95EB1015A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1E248-3A6D-41F7-93B8-866390FB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A42A-8D6D-4F03-B737-22E024CBC689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3E98-6640-4FD1-86B9-A5949F59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A217-85BB-4CB2-B3E7-67772C1A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19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7297-E74B-470D-9219-40A38DF7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F1E8-FEC7-45D9-B161-1CEB6197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79FE-AAE6-4C51-A7A4-9127DCA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8002A-B112-4D55-9EEB-2147D239A73A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40494-A187-4946-8C1A-1846D8B1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38AE-D8F8-49FE-8A2E-7853B7B2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8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FRAME White">
            <a:extLst>
              <a:ext uri="{FF2B5EF4-FFF2-40B4-BE49-F238E27FC236}">
                <a16:creationId xmlns:a16="http://schemas.microsoft.com/office/drawing/2014/main" id="{42DBBF48-C57F-4D08-8F91-3CE39764F6AE}"/>
              </a:ext>
            </a:extLst>
          </p:cNvPr>
          <p:cNvGrpSpPr/>
          <p:nvPr/>
        </p:nvGrpSpPr>
        <p:grpSpPr>
          <a:xfrm>
            <a:off x="0" y="1"/>
            <a:ext cx="12193200" cy="6858001"/>
            <a:chOff x="0" y="0"/>
            <a:chExt cx="12193200" cy="685800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E3CC3DC7-20F3-47E8-B5E3-07A8CCEB2A69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C4C470D-22C4-4962-9C8B-E9338ECC73FF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EC79E2C-EE82-4583-BE3F-D991FC4ECCAF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DDEE6D0-332E-4218-822A-DCEBEEC9D24B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"/>
          <p:cNvSpPr>
            <a:spLocks noGrp="1"/>
          </p:cNvSpPr>
          <p:nvPr>
            <p:ph type="ctrTitle"/>
          </p:nvPr>
        </p:nvSpPr>
        <p:spPr>
          <a:xfrm>
            <a:off x="479031" y="3236781"/>
            <a:ext cx="11232000" cy="540001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"/>
          <p:cNvSpPr>
            <a:spLocks noGrp="1"/>
          </p:cNvSpPr>
          <p:nvPr>
            <p:ph type="subTitle" idx="1"/>
          </p:nvPr>
        </p:nvSpPr>
        <p:spPr>
          <a:xfrm>
            <a:off x="479031" y="3697582"/>
            <a:ext cx="11232000" cy="1201127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800">
                <a:solidFill>
                  <a:schemeClr val="tx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0" name="URL"/>
          <p:cNvSpPr>
            <a:spLocks noGrp="1"/>
          </p:cNvSpPr>
          <p:nvPr>
            <p:ph type="body" sz="quarter" idx="10" hasCustomPrompt="1"/>
          </p:nvPr>
        </p:nvSpPr>
        <p:spPr>
          <a:xfrm>
            <a:off x="479031" y="6031833"/>
            <a:ext cx="3600000" cy="385499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11" name="Division"/>
          <p:cNvSpPr>
            <a:spLocks noGrp="1"/>
          </p:cNvSpPr>
          <p:nvPr>
            <p:ph type="body" sz="quarter" idx="11" hasCustomPrompt="1"/>
          </p:nvPr>
        </p:nvSpPr>
        <p:spPr>
          <a:xfrm>
            <a:off x="6312576" y="6031833"/>
            <a:ext cx="5399283" cy="385499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Business Area Naming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3C45320A-E2BA-4297-B66E-E5C7FA6E78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030" y="0"/>
            <a:ext cx="2463941" cy="12479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9D60D-44C9-404B-93EA-CEC194B41EC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BE7751FA-8EFB-4D75-9D8B-D188FE4DE6B7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D7C770-1069-4A7C-98B9-BDBADCCAC3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7DA81-EAC7-4105-BC74-1FBC72D015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300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378">
          <p15:clr>
            <a:srgbClr val="FBAE40"/>
          </p15:clr>
        </p15:guide>
        <p15:guide id="2" pos="30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FRAME White">
            <a:extLst>
              <a:ext uri="{FF2B5EF4-FFF2-40B4-BE49-F238E27FC236}">
                <a16:creationId xmlns:a16="http://schemas.microsoft.com/office/drawing/2014/main" id="{C1F5C252-095C-414D-9D37-061542CCFFC5}"/>
              </a:ext>
            </a:extLst>
          </p:cNvPr>
          <p:cNvGrpSpPr/>
          <p:nvPr/>
        </p:nvGrpSpPr>
        <p:grpSpPr>
          <a:xfrm>
            <a:off x="0" y="1"/>
            <a:ext cx="12193200" cy="6858001"/>
            <a:chOff x="0" y="0"/>
            <a:chExt cx="12193200" cy="685800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993D444-7D1D-4CCB-B280-7F5A501F6C3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7C4A005-12F6-4802-A703-1B1E6F3F605F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EF202C7-F2B9-443B-ABBD-DB6B139E5115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E6D648D-0C7C-45BD-9D29-E24E7DFA9A5D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50BA2E4-AA81-4E1F-A271-8D38B04809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ABA3C9F2-E253-421F-945D-D6886192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36AB968B-E423-45A9-BCC2-8AD32505936A}"/>
              </a:ext>
            </a:extLst>
          </p:cNvPr>
          <p:cNvSpPr/>
          <p:nvPr/>
        </p:nvSpPr>
        <p:spPr>
          <a:xfrm>
            <a:off x="10743631" y="476673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pic>
        <p:nvPicPr>
          <p:cNvPr id="19" name="LOGO">
            <a:extLst>
              <a:ext uri="{FF2B5EF4-FFF2-40B4-BE49-F238E27FC236}">
                <a16:creationId xmlns:a16="http://schemas.microsoft.com/office/drawing/2014/main" id="{1C09B27F-8BF5-4652-B0A7-68636C1D47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1" y="6336000"/>
            <a:ext cx="1054887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Masterfeld-Info-EN">
            <a:extLst>
              <a:ext uri="{FF2B5EF4-FFF2-40B4-BE49-F238E27FC236}">
                <a16:creationId xmlns:a16="http://schemas.microsoft.com/office/drawing/2014/main" id="{71443D15-BEDB-40DE-94E4-DAC71EB6616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Masterfeld-Info-DE" hidden="1">
            <a:extLst>
              <a:ext uri="{FF2B5EF4-FFF2-40B4-BE49-F238E27FC236}">
                <a16:creationId xmlns:a16="http://schemas.microsoft.com/office/drawing/2014/main" id="{8C6396D6-849A-4ABC-8DBD-C38E1845BAA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Masterfeld-Class-EN">
            <a:extLst>
              <a:ext uri="{FF2B5EF4-FFF2-40B4-BE49-F238E27FC236}">
                <a16:creationId xmlns:a16="http://schemas.microsoft.com/office/drawing/2014/main" id="{21B62723-1E18-4553-90EC-FFCFA4728AE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Masterfeld-Class-DE" hidden="1">
            <a:extLst>
              <a:ext uri="{FF2B5EF4-FFF2-40B4-BE49-F238E27FC236}">
                <a16:creationId xmlns:a16="http://schemas.microsoft.com/office/drawing/2014/main" id="{3CC02D7B-F6BC-4A33-921C-E8D701D211C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242E24-BED6-488F-89AD-B05C9CBDF5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B03F9A4-5A3A-4598-8206-1F61246ADAF5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A66109-FA20-48C9-8114-DD7A725FE2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069DFF-5F42-4A6C-9AE0-FCC1F26621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894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3838">
          <p15:clr>
            <a:srgbClr val="FBAE40"/>
          </p15:clr>
        </p15:guide>
        <p15:guide id="4" orient="horz" pos="95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089BDB9-B70F-4B87-A3C1-AFE761FA68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el 7">
            <a:extLst>
              <a:ext uri="{FF2B5EF4-FFF2-40B4-BE49-F238E27FC236}">
                <a16:creationId xmlns:a16="http://schemas.microsoft.com/office/drawing/2014/main" id="{504B9673-B248-485B-A90A-7C5253E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MIO_LOGOPLACEHOLDER#Logo_16x9" hidden="1">
            <a:extLst>
              <a:ext uri="{FF2B5EF4-FFF2-40B4-BE49-F238E27FC236}">
                <a16:creationId xmlns:a16="http://schemas.microsoft.com/office/drawing/2014/main" id="{32F9D74A-FBE0-425D-9642-995123835A75}"/>
              </a:ext>
            </a:extLst>
          </p:cNvPr>
          <p:cNvSpPr/>
          <p:nvPr/>
        </p:nvSpPr>
        <p:spPr>
          <a:xfrm>
            <a:off x="10743631" y="476673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4" name="Masterfeld-Info-EN">
            <a:extLst>
              <a:ext uri="{FF2B5EF4-FFF2-40B4-BE49-F238E27FC236}">
                <a16:creationId xmlns:a16="http://schemas.microsoft.com/office/drawing/2014/main" id="{E788FAB4-76CB-4C6D-B621-6A743E02A41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Masterfeld-Info-DE" hidden="1">
            <a:extLst>
              <a:ext uri="{FF2B5EF4-FFF2-40B4-BE49-F238E27FC236}">
                <a16:creationId xmlns:a16="http://schemas.microsoft.com/office/drawing/2014/main" id="{F7E1ACF2-8A1B-4DB6-BE92-3D6012F45AA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tx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Masterfeld-Class-EN">
            <a:extLst>
              <a:ext uri="{FF2B5EF4-FFF2-40B4-BE49-F238E27FC236}">
                <a16:creationId xmlns:a16="http://schemas.microsoft.com/office/drawing/2014/main" id="{D947D2E2-B9BD-4867-96BB-0E2A9A80742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Masterfeld-Class-DE" hidden="1">
            <a:extLst>
              <a:ext uri="{FF2B5EF4-FFF2-40B4-BE49-F238E27FC236}">
                <a16:creationId xmlns:a16="http://schemas.microsoft.com/office/drawing/2014/main" id="{C339FBF6-C82F-48A2-A44B-1587C009EB0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tx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C22E2-F21B-4290-B56B-022F9C2C4E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30D0921-C74C-4ADA-8817-64BA4DA0C079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898C5E-943F-4EF0-A433-E752FF2A5D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5EB725-AAD5-4A3E-84A9-A9B8DA2644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784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957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FRAME White">
            <a:extLst>
              <a:ext uri="{FF2B5EF4-FFF2-40B4-BE49-F238E27FC236}">
                <a16:creationId xmlns:a16="http://schemas.microsoft.com/office/drawing/2014/main" id="{DF0D21E1-EB11-4E6F-962A-B0C73D3C627E}"/>
              </a:ext>
            </a:extLst>
          </p:cNvPr>
          <p:cNvGrpSpPr/>
          <p:nvPr/>
        </p:nvGrpSpPr>
        <p:grpSpPr>
          <a:xfrm>
            <a:off x="0" y="1"/>
            <a:ext cx="12193200" cy="6858001"/>
            <a:chOff x="0" y="0"/>
            <a:chExt cx="12193200" cy="6858001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BC80263E-68F3-4EDE-8FEB-3AE95A63F8E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3301B39-53C0-491B-A5BC-6A8BDE270A00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3603E53-C4F3-40F7-98A1-E3F82F641E16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B921106-DB01-4D8D-A080-83711569C4F4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1">
            <a:extLst>
              <a:ext uri="{FF2B5EF4-FFF2-40B4-BE49-F238E27FC236}">
                <a16:creationId xmlns:a16="http://schemas.microsoft.com/office/drawing/2014/main" id="{120426E5-1979-46F0-BD1F-FD44148F322E}"/>
              </a:ext>
            </a:extLst>
          </p:cNvPr>
          <p:cNvCxnSpPr>
            <a:cxnSpLocks/>
          </p:cNvCxnSpPr>
          <p:nvPr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BCD1A06E-AAB2-4C3E-A402-65E534D6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251EB-B21B-4850-B76F-AAD6E6E60C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3" name="MIO_LOGOPLACEHOLDER#Logo_16x9" hidden="1">
            <a:extLst>
              <a:ext uri="{FF2B5EF4-FFF2-40B4-BE49-F238E27FC236}">
                <a16:creationId xmlns:a16="http://schemas.microsoft.com/office/drawing/2014/main" id="{B5313518-8381-4EBE-B966-3FB299AE8895}"/>
              </a:ext>
            </a:extLst>
          </p:cNvPr>
          <p:cNvSpPr/>
          <p:nvPr/>
        </p:nvSpPr>
        <p:spPr>
          <a:xfrm>
            <a:off x="10743631" y="476673"/>
            <a:ext cx="1050519" cy="430947"/>
          </a:xfrm>
          <a:prstGeom prst="rect">
            <a:avLst/>
          </a:prstGeom>
          <a:solidFill>
            <a:schemeClr val="tx1"/>
          </a:solidFill>
          <a:ln w="3175">
            <a:noFill/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67" noProof="0" dirty="0">
              <a:solidFill>
                <a:srgbClr val="00B0F0"/>
              </a:solidFill>
            </a:endParaRPr>
          </a:p>
        </p:txBody>
      </p:sp>
      <p:sp>
        <p:nvSpPr>
          <p:cNvPr id="18" name="Masterfeld-Info-EN">
            <a:extLst>
              <a:ext uri="{FF2B5EF4-FFF2-40B4-BE49-F238E27FC236}">
                <a16:creationId xmlns:a16="http://schemas.microsoft.com/office/drawing/2014/main" id="{9B678141-DCD3-441A-A4B8-97BA49CB00D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Vehicle Dynamics, India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Masterfeld-Info-DE" hidden="1">
            <a:extLst>
              <a:ext uri="{FF2B5EF4-FFF2-40B4-BE49-F238E27FC236}">
                <a16:creationId xmlns:a16="http://schemas.microsoft.com/office/drawing/2014/main" id="{F20B2B3D-1480-4E51-9E7D-83FE04DAC37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23592" y="6422400"/>
            <a:ext cx="2160000" cy="15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l" defTabSz="1194457" rtl="0"/>
            <a:r>
              <a:rPr lang="de-DE" sz="800" b="0" noProof="0">
                <a:solidFill>
                  <a:schemeClr val="bg1"/>
                </a:solidFill>
                <a:latin typeface="+mn-lt"/>
              </a:rPr>
              <a:t>Individueller Informationsbereich</a:t>
            </a:r>
            <a:endParaRPr lang="de-DE" sz="800" b="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Masterfeld-Class-EN">
            <a:extLst>
              <a:ext uri="{FF2B5EF4-FFF2-40B4-BE49-F238E27FC236}">
                <a16:creationId xmlns:a16="http://schemas.microsoft.com/office/drawing/2014/main" id="{85A829C0-D5AF-4F8E-8D53-81488C60B85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bg1"/>
                </a:solidFill>
                <a:latin typeface="+mn-lt"/>
              </a:rPr>
              <a:t>Public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Masterfeld-Class-DE" hidden="1">
            <a:extLst>
              <a:ext uri="{FF2B5EF4-FFF2-40B4-BE49-F238E27FC236}">
                <a16:creationId xmlns:a16="http://schemas.microsoft.com/office/drawing/2014/main" id="{A1E7FC13-9662-4FA1-B109-B7035A00C1F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6211" y="6422426"/>
            <a:ext cx="1440000" cy="15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algn="ctr" defTabSz="1194457" rtl="0"/>
            <a:r>
              <a:rPr lang="de-DE" sz="800" noProof="0">
                <a:solidFill>
                  <a:schemeClr val="bg1"/>
                </a:solidFill>
                <a:latin typeface="+mn-lt"/>
              </a:rPr>
              <a:t>Vertraulich</a:t>
            </a:r>
            <a:endParaRPr lang="de-DE" sz="8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9A42A0-1A19-435A-8B47-386CD8F86E6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BA992B-0DEA-4340-8F7F-DF8C46DBACD9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8F3E12-F1E2-43C8-A3EB-23A8F53F44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80B8F5-B54A-4617-A5A1-FD174C20F1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959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bg1"/>
              </a:solidFill>
            </a:endParaRPr>
          </a:p>
        </p:txBody>
      </p:sp>
      <p:grpSp>
        <p:nvGrpSpPr>
          <p:cNvPr id="4" name="FRAME White">
            <a:extLst>
              <a:ext uri="{FF2B5EF4-FFF2-40B4-BE49-F238E27FC236}">
                <a16:creationId xmlns:a16="http://schemas.microsoft.com/office/drawing/2014/main" id="{13EC784F-26C5-43EB-88BD-9BB8E2FA7B3F}"/>
              </a:ext>
            </a:extLst>
          </p:cNvPr>
          <p:cNvGrpSpPr/>
          <p:nvPr/>
        </p:nvGrpSpPr>
        <p:grpSpPr>
          <a:xfrm>
            <a:off x="0" y="1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18F376B-4B06-4196-94C7-4A2666BC7EC9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4C2CE10-0B1C-48C8-A880-CC13F7D83597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E8FA04C-C292-45BC-ADD3-95542A582B9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6EFF035-90EF-4A7B-BD8C-8A6C7547D522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3"/>
            <a:ext cx="11375997" cy="9359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540C32-2016-4E0F-8E09-D53276BC923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E26985EF-3BFA-4D65-B120-BF5D77CF0FE3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308E8A81-A027-4543-8523-E752F8D1E1C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148C2BC-0258-48E0-B33A-97320DC4431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71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">
            <a:extLst>
              <a:ext uri="{FF2B5EF4-FFF2-40B4-BE49-F238E27FC236}">
                <a16:creationId xmlns:a16="http://schemas.microsoft.com/office/drawing/2014/main" id="{405DA933-B4D4-4C2F-BF5A-F679206B99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2089" y="188911"/>
            <a:ext cx="11807827" cy="648017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tIns="262800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DE"/>
          </a:p>
        </p:txBody>
      </p:sp>
      <p:grpSp>
        <p:nvGrpSpPr>
          <p:cNvPr id="5" name="FRAME White">
            <a:extLst>
              <a:ext uri="{FF2B5EF4-FFF2-40B4-BE49-F238E27FC236}">
                <a16:creationId xmlns:a16="http://schemas.microsoft.com/office/drawing/2014/main" id="{EB6BE78A-65F4-415D-80E8-D05EA234AB17}"/>
              </a:ext>
            </a:extLst>
          </p:cNvPr>
          <p:cNvGrpSpPr/>
          <p:nvPr/>
        </p:nvGrpSpPr>
        <p:grpSpPr>
          <a:xfrm>
            <a:off x="0" y="1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81FCD45-1C18-444D-A1E1-979102ABCBD0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D0EE00A-0F4D-451D-AA50-789E3EDAED97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FFE5B38-D327-46AA-8EB6-F08E811A53B9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A06B683-E53C-45AB-AFE0-55FD69B94387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3"/>
            <a:ext cx="11375997" cy="935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247F53-C36C-4439-BD54-7FAC3E3BB7D5}"/>
              </a:ext>
            </a:extLst>
          </p:cNvPr>
          <p:cNvSpPr>
            <a:spLocks noGrp="1"/>
          </p:cNvSpPr>
          <p:nvPr>
            <p:ph type="dt" sz="half" idx="12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5E5E8AAF-343E-4970-B109-A024D9F4A3D7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B8E5DE8-E814-41EF-A4BE-37B85B9C8C73}"/>
              </a:ext>
            </a:extLst>
          </p:cNvPr>
          <p:cNvSpPr>
            <a:spLocks noGrp="1"/>
          </p:cNvSpPr>
          <p:nvPr>
            <p:ph type="ftr" sz="quarter" idx="13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F1926CA4-6EC6-4823-B3AE-5C73E3D31217}"/>
              </a:ext>
            </a:extLst>
          </p:cNvPr>
          <p:cNvSpPr>
            <a:spLocks noGrp="1"/>
          </p:cNvSpPr>
          <p:nvPr>
            <p:ph type="sldNum" sz="quarter" idx="14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105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742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E49E8D9E-4A7F-4415-BDD1-DC3FF81F73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bg1"/>
              </a:solidFill>
            </a:endParaRPr>
          </a:p>
        </p:txBody>
      </p:sp>
      <p:grpSp>
        <p:nvGrpSpPr>
          <p:cNvPr id="4" name="FRAME White">
            <a:extLst>
              <a:ext uri="{FF2B5EF4-FFF2-40B4-BE49-F238E27FC236}">
                <a16:creationId xmlns:a16="http://schemas.microsoft.com/office/drawing/2014/main" id="{9404E723-EA2F-4C7E-916C-DCAA674E15B3}"/>
              </a:ext>
            </a:extLst>
          </p:cNvPr>
          <p:cNvGrpSpPr/>
          <p:nvPr/>
        </p:nvGrpSpPr>
        <p:grpSpPr>
          <a:xfrm>
            <a:off x="0" y="1"/>
            <a:ext cx="12193200" cy="6858001"/>
            <a:chOff x="0" y="0"/>
            <a:chExt cx="12193200" cy="6858001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20C446C3-A381-44D7-B090-94E5954647BF}"/>
                </a:ext>
              </a:extLst>
            </p:cNvPr>
            <p:cNvSpPr/>
            <p:nvPr userDrawn="1"/>
          </p:nvSpPr>
          <p:spPr>
            <a:xfrm>
              <a:off x="0" y="0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CA6365-A5B1-49A3-A341-DE4796BEF68C}"/>
                </a:ext>
              </a:extLst>
            </p:cNvPr>
            <p:cNvSpPr/>
            <p:nvPr userDrawn="1"/>
          </p:nvSpPr>
          <p:spPr>
            <a:xfrm>
              <a:off x="0" y="6668791"/>
              <a:ext cx="12193200" cy="1892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A7EBC55-77B4-4F0D-BBEC-C59409D8A047}"/>
                </a:ext>
              </a:extLst>
            </p:cNvPr>
            <p:cNvSpPr/>
            <p:nvPr userDrawn="1"/>
          </p:nvSpPr>
          <p:spPr>
            <a:xfrm>
              <a:off x="0" y="1"/>
              <a:ext cx="19222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159F2B1-71EC-4B8E-A66F-D79E9DA85735}"/>
                </a:ext>
              </a:extLst>
            </p:cNvPr>
            <p:cNvSpPr/>
            <p:nvPr userDrawn="1"/>
          </p:nvSpPr>
          <p:spPr>
            <a:xfrm>
              <a:off x="11999779" y="1"/>
              <a:ext cx="192221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A85D4FD2-87D1-43BF-8440-E5A1FEAE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365213"/>
            <a:ext cx="11375997" cy="93599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D13C6B-34CD-4AC1-993E-8BDBB7884FE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88411855-B003-498C-B899-24BE840410A6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FC0BFC7-788E-4E24-9029-89B78C996E5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r>
              <a:rPr lang="en-US"/>
              <a:t>BLR House Price Prediction EDA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F40694-05EA-49FC-996D-80AC0FAD3B1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12192000" y="6858000"/>
            <a:ext cx="0" cy="0"/>
          </a:xfrm>
        </p:spPr>
        <p:txBody>
          <a:bodyPr anchor="b"/>
          <a:lstStyle>
            <a:lvl1pPr algn="r">
              <a:defRPr>
                <a:noFill/>
              </a:defRPr>
            </a:lvl1pPr>
          </a:lstStyle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33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7988" y="379497"/>
            <a:ext cx="11375997" cy="935995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8" y="1520791"/>
            <a:ext cx="11375997" cy="4572000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5"/>
            <a:r>
              <a:rPr lang="en-US" noProof="0" dirty="0" err="1"/>
              <a:t>Sechste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6"/>
            <a:r>
              <a:rPr lang="en-US" noProof="0" dirty="0" err="1"/>
              <a:t>Siebte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7"/>
            <a:r>
              <a:rPr lang="en-US" noProof="0" dirty="0" err="1"/>
              <a:t>Achte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8"/>
            <a:r>
              <a:rPr lang="en-US" noProof="0" dirty="0" err="1"/>
              <a:t>Neunte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9698400" y="6422400"/>
            <a:ext cx="972000" cy="15044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D7CC236F-E35B-4F9E-B8D1-480CDE8EEE0A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11280577" y="6422400"/>
            <a:ext cx="503411" cy="150440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64621E09-4FF3-4FA4-88ED-86C7046BF8C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empower - DO NOT DELETE!!!"/>
          <p:cNvSpPr/>
          <p:nvPr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 sz="2133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empower - DO NOT DELETE!!!" hidden="1"/>
          <p:cNvSpPr/>
          <p:nvPr>
            <p:custDataLst>
              <p:tags r:id="rId29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en-US" sz="2133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54704-E119-42D2-B731-CE591F07E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36000" y="6422400"/>
            <a:ext cx="2520000" cy="1504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BLR House Price Prediction EDA</a:t>
            </a:r>
            <a:endParaRPr lang="en-US" dirty="0"/>
          </a:p>
        </p:txBody>
      </p:sp>
      <p:cxnSp>
        <p:nvCxnSpPr>
          <p:cNvPr id="11" name="Black Line">
            <a:extLst>
              <a:ext uri="{FF2B5EF4-FFF2-40B4-BE49-F238E27FC236}">
                <a16:creationId xmlns:a16="http://schemas.microsoft.com/office/drawing/2014/main" id="{E9378969-696F-42B5-9445-64508D338C85}"/>
              </a:ext>
            </a:extLst>
          </p:cNvPr>
          <p:cNvCxnSpPr>
            <a:cxnSpLocks/>
          </p:cNvCxnSpPr>
          <p:nvPr/>
        </p:nvCxnSpPr>
        <p:spPr>
          <a:xfrm>
            <a:off x="407987" y="6303600"/>
            <a:ext cx="113760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3DBA5B3A-85CC-4C61-82AD-A382AD3B003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24590" y="6336000"/>
            <a:ext cx="1054887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615FE-860C-8895-8447-F417643998F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8124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ransition>
    <p:fade/>
  </p:transition>
  <p:hf hdr="0"/>
  <p:txStyles>
    <p:titleStyle>
      <a:lvl1pPr algn="l" defTabSz="1219140" rtl="0" eaLnBrk="1" latinLnBrk="0" hangingPunct="1">
        <a:lnSpc>
          <a:spcPct val="95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80970" indent="-180970" algn="l" defTabSz="121914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59991" indent="-180970" algn="l" defTabSz="121914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39987" indent="-179996" algn="l" defTabSz="121914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19982" indent="-180970" algn="l" defTabSz="121914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898503" indent="-180970" algn="l" defTabSz="121914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itchFamily="34" charset="0"/>
        <a:buChar char="›"/>
        <a:defRPr sz="18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899978" indent="-179996" algn="l" defTabSz="121914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899978" indent="-179996" algn="l" defTabSz="121914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99978" indent="-179996" algn="l" defTabSz="121914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899978" indent="-179996" algn="l" defTabSz="121914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25000"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9">
          <p15:clr>
            <a:srgbClr val="F26B43"/>
          </p15:clr>
        </p15:guide>
        <p15:guide id="2" pos="121">
          <p15:clr>
            <a:srgbClr val="F26B43"/>
          </p15:clr>
        </p15:guide>
        <p15:guide id="3" pos="7559">
          <p15:clr>
            <a:srgbClr val="F26B43"/>
          </p15:clr>
        </p15:guide>
        <p15:guide id="4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0D3F9E80-3792-D4F5-BB50-B252EE51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829" r="1" b="33121"/>
          <a:stretch>
            <a:fillRect/>
          </a:stretch>
        </p:blipFill>
        <p:spPr>
          <a:xfrm>
            <a:off x="192089" y="188911"/>
            <a:ext cx="11807827" cy="3708403"/>
          </a:xfrm>
          <a:custGeom>
            <a:avLst/>
            <a:gdLst>
              <a:gd name="connsiteX0" fmla="*/ 0 w 11807827"/>
              <a:gd name="connsiteY0" fmla="*/ 0 h 3708402"/>
              <a:gd name="connsiteX1" fmla="*/ 288941 w 11807827"/>
              <a:gd name="connsiteY1" fmla="*/ 0 h 3708402"/>
              <a:gd name="connsiteX2" fmla="*/ 288941 w 11807827"/>
              <a:gd name="connsiteY2" fmla="*/ 1058993 h 3708402"/>
              <a:gd name="connsiteX3" fmla="*/ 2752882 w 11807827"/>
              <a:gd name="connsiteY3" fmla="*/ 1058993 h 3708402"/>
              <a:gd name="connsiteX4" fmla="*/ 2752882 w 11807827"/>
              <a:gd name="connsiteY4" fmla="*/ 0 h 3708402"/>
              <a:gd name="connsiteX5" fmla="*/ 11807827 w 11807827"/>
              <a:gd name="connsiteY5" fmla="*/ 0 h 3708402"/>
              <a:gd name="connsiteX6" fmla="*/ 11807827 w 11807827"/>
              <a:gd name="connsiteY6" fmla="*/ 3708402 h 3708402"/>
              <a:gd name="connsiteX7" fmla="*/ 0 w 11807827"/>
              <a:gd name="connsiteY7" fmla="*/ 3708402 h 370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07827" h="3708402">
                <a:moveTo>
                  <a:pt x="0" y="0"/>
                </a:moveTo>
                <a:lnTo>
                  <a:pt x="288941" y="0"/>
                </a:lnTo>
                <a:lnTo>
                  <a:pt x="288941" y="1058993"/>
                </a:lnTo>
                <a:lnTo>
                  <a:pt x="2752882" y="1058993"/>
                </a:lnTo>
                <a:lnTo>
                  <a:pt x="2752882" y="0"/>
                </a:lnTo>
                <a:lnTo>
                  <a:pt x="11807827" y="0"/>
                </a:lnTo>
                <a:lnTo>
                  <a:pt x="11807827" y="3708402"/>
                </a:lnTo>
                <a:lnTo>
                  <a:pt x="0" y="3708402"/>
                </a:ln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55762E-2627-4926-A555-FC6A04615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6" y="4149080"/>
            <a:ext cx="11233151" cy="540000"/>
          </a:xfrm>
        </p:spPr>
        <p:txBody>
          <a:bodyPr anchor="t">
            <a:normAutofit/>
          </a:bodyPr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128EF-7852-4E30-B044-5FC36DFF5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6" y="4609881"/>
            <a:ext cx="11233151" cy="119812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08 </a:t>
            </a:r>
            <a:r>
              <a:rPr lang="en-US" sz="2400" baseline="30000" dirty="0" err="1"/>
              <a:t>th</a:t>
            </a:r>
            <a:r>
              <a:rPr lang="en-US" sz="2400" baseline="30000" dirty="0"/>
              <a:t> </a:t>
            </a:r>
            <a:r>
              <a:rPr lang="en-US" sz="2400" dirty="0"/>
              <a:t>September, 2025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-PRATHIBHA R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7EFA17-E588-9FAA-A8C8-990F5CA51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425" y="6034837"/>
            <a:ext cx="3600000" cy="382497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F2154D8-13F8-8075-D7A9-68072869CD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575" y="6031833"/>
            <a:ext cx="5400000" cy="382499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3E6A60E-AE01-2DB9-D6B9-6A47AF44B3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1030" y="0"/>
            <a:ext cx="2463941" cy="124790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690A-17A8-EEBF-7A42-969D4BBF51D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2192000" y="6858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FC05899E-8809-43F9-82CC-FC0B8B2CE6A3}" type="datetime1">
              <a:rPr lang="en-US" smtClean="0"/>
              <a:pPr>
                <a:spcAft>
                  <a:spcPts val="600"/>
                </a:spcAft>
              </a:pPr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634F9-639F-6198-A617-B9AAFD81C06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2192000" y="6858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BLR House Price Prediction EDA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3575-609F-F373-2AFE-BBC5F18F02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192000" y="6858000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64621E09-4FF3-4FA4-88ED-86C7046BF8C6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4D1A7-C847-6684-118D-94BC9A2DA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390144-C80B-5F71-42F5-B9BE622C78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2248" y="1013010"/>
            <a:ext cx="20136303" cy="7571168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179021" lvl="1" indent="0" algn="just">
              <a:buNone/>
            </a:pPr>
            <a:r>
              <a:rPr lang="en-IN" dirty="0"/>
              <a:t>         	</a:t>
            </a:r>
            <a:r>
              <a:rPr lang="en-IN" b="1" dirty="0"/>
              <a:t>Predict Future Trends</a:t>
            </a:r>
            <a:r>
              <a:rPr lang="en-IN" dirty="0"/>
              <a:t>		                   	      </a:t>
            </a:r>
            <a:r>
              <a:rPr lang="en-IN" b="1" dirty="0"/>
              <a:t>Detect Patterns and Anomalies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C4788B-AC72-6692-6FFD-2ABF5ADE0927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8368C-CF04-957F-EC2B-FDCD203C064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9B98-1208-9E07-EAD4-2C406E1E678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82911F-42E8-707F-1135-29C94333C13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026B9F-A6C7-0F65-4FEA-951A9657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Time Series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A796B-4454-857C-4771-8DE0DC7D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63" y="2171651"/>
            <a:ext cx="5104818" cy="3535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EEF2C0-7F93-77A8-A732-130543AE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1651"/>
            <a:ext cx="5339023" cy="35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1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1863A-EBBD-CD44-B2A2-B865F228C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2571E1-2495-F06E-BC8D-0877BB3CBA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2248" y="1013010"/>
            <a:ext cx="20136303" cy="7571168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179021" lvl="1" indent="0" algn="just">
              <a:buNone/>
            </a:pPr>
            <a:r>
              <a:rPr lang="en-IN" dirty="0"/>
              <a:t>         	            </a:t>
            </a:r>
            <a:r>
              <a:rPr lang="en-IN" b="1" dirty="0"/>
              <a:t>Risk Mitigation	</a:t>
            </a:r>
            <a:r>
              <a:rPr lang="en-IN" dirty="0"/>
              <a:t>	                   </a:t>
            </a:r>
            <a:r>
              <a:rPr lang="en-IN" b="1" dirty="0"/>
              <a:t>Strategic planning &amp; Resource Optimization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90B500-A518-C69A-08EC-DBDA343B9FA5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93444-CE4D-AC4E-BE6F-4E52FA6C1EB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379F5-6284-C6D5-7F82-8254F24922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98FFC6-06FD-4C79-7150-AFCD5C26B7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07BBAC-4B79-778F-22E6-15E9B3AA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Time Series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E7B405-3DE3-B7CA-46D2-E708283D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13" y="2240490"/>
            <a:ext cx="4802364" cy="3698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06F9E6-69E8-3939-4B3D-59EA13AA6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65" y="2240490"/>
            <a:ext cx="4961724" cy="369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D6242-5FC3-BD73-6001-A250FF744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DB6327-686B-2569-E84D-F9ADB850D1F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8784652" cy="519456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Univariate Time Series – single time-dependent variable</a:t>
            </a:r>
          </a:p>
          <a:p>
            <a:pPr marL="342900" indent="-34290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Multivariate Time Series – more than one time series variable</a:t>
            </a: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680C2E-75CF-3E7C-4C29-3890060B3C34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06BA0-69CF-3618-DFAA-72019D81C26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F9547-C75A-EF00-4F27-E61CA7A72A6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82567E-C3DD-54EB-EFF1-7785928ED38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146384-943F-C86E-C627-EB2A2931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Types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C2B6C1-07BB-782B-1507-B4B5E795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8" y="2435083"/>
            <a:ext cx="4943225" cy="3080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419BC7-6EE6-15FD-5783-2D9F19860D6B}"/>
              </a:ext>
            </a:extLst>
          </p:cNvPr>
          <p:cNvSpPr txBox="1"/>
          <p:nvPr/>
        </p:nvSpPr>
        <p:spPr>
          <a:xfrm>
            <a:off x="2372360" y="5556978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Univariate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4599E-30B5-999B-BA0D-581BDB6C4E94}"/>
              </a:ext>
            </a:extLst>
          </p:cNvPr>
          <p:cNvSpPr txBox="1"/>
          <p:nvPr/>
        </p:nvSpPr>
        <p:spPr>
          <a:xfrm>
            <a:off x="7619296" y="5556978"/>
            <a:ext cx="1425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Multivariate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14264-948E-F0DA-1E8A-9374A3D6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23" y="2319330"/>
            <a:ext cx="5555225" cy="30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5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FBA42-561F-7404-0D38-663E48764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751FE9-6C9F-1A7A-57F6-13FD9420068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8784652" cy="519456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1A609-76C4-083E-2881-29151DF533E7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5C8F0-64E5-454D-120C-19820C4E52F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65F32-7EA4-F521-35FD-978972FE2F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E6E32B-D20D-FD82-1883-A04042AF3FC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90879F-B1E5-BC8B-5164-93C3A4B4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for Time Series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D2C89EF-A3AE-DFEB-193D-287536A3F084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Stationarity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Differencing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Moving average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Exponential moving average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Missing value imputation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Log Data transformation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Z – Scaling Normalization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Min-Max Normalization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4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61C58-B0AC-1D81-52B5-F8FD083BC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E722BE-4DFF-669D-C425-8CA2082959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6273" y="847494"/>
            <a:ext cx="11375997" cy="519456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time series is </a:t>
            </a:r>
            <a:r>
              <a:rPr lang="en-US" b="1" dirty="0"/>
              <a:t>stationary</a:t>
            </a:r>
            <a:r>
              <a:rPr lang="en-US" dirty="0"/>
              <a:t> if its statistical properties (like mean, variance) are </a:t>
            </a:r>
            <a:r>
              <a:rPr lang="en-US" b="1" dirty="0"/>
              <a:t>constant over time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Properties do not depend on the time at which the series is observed.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Has no predictable patterns in the long-term.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</a:t>
            </a:r>
            <a:r>
              <a:rPr lang="en-IN" b="1" dirty="0"/>
              <a:t>Airlines passenger count, Stock returns</a:t>
            </a:r>
            <a:endParaRPr lang="en-US" b="1" dirty="0"/>
          </a:p>
          <a:p>
            <a:pPr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D5ED1-0CE5-710A-6A83-18E5D47ABBB3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B5C66-9D34-3ED3-EC18-B43C727DBE7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D1833-9365-FC30-7229-C070E8E8E84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6E1BFD-AFCA-3970-86AC-524A5CF669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411A9B-7FD4-C854-84C1-AA1BAE1C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Stationarity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8D52472-C87D-3D92-A3B3-B6B03FE1A00D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2DAEAD-17E3-FBB1-3749-C6ACA695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3" y="3098867"/>
            <a:ext cx="5581114" cy="230322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6619300-7E80-8417-F830-5F1D089FD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975892"/>
              </p:ext>
            </p:extLst>
          </p:nvPr>
        </p:nvGraphicFramePr>
        <p:xfrm>
          <a:off x="6452571" y="3339103"/>
          <a:ext cx="533141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38">
                  <a:extLst>
                    <a:ext uri="{9D8B030D-6E8A-4147-A177-3AD203B41FA5}">
                      <a16:colId xmlns:a16="http://schemas.microsoft.com/office/drawing/2014/main" val="2546890810"/>
                    </a:ext>
                  </a:extLst>
                </a:gridCol>
                <a:gridCol w="1777138">
                  <a:extLst>
                    <a:ext uri="{9D8B030D-6E8A-4147-A177-3AD203B41FA5}">
                      <a16:colId xmlns:a16="http://schemas.microsoft.com/office/drawing/2014/main" val="1652508868"/>
                    </a:ext>
                  </a:extLst>
                </a:gridCol>
                <a:gridCol w="1777138">
                  <a:extLst>
                    <a:ext uri="{9D8B030D-6E8A-4147-A177-3AD203B41FA5}">
                      <a16:colId xmlns:a16="http://schemas.microsoft.com/office/drawing/2014/main" val="3863753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Mean 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6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150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155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329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90BA852-147C-4870-3A6D-8D509E01C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35890"/>
              </p:ext>
            </p:extLst>
          </p:nvPr>
        </p:nvGraphicFramePr>
        <p:xfrm>
          <a:off x="6452571" y="4250480"/>
          <a:ext cx="5331414" cy="62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38">
                  <a:extLst>
                    <a:ext uri="{9D8B030D-6E8A-4147-A177-3AD203B41FA5}">
                      <a16:colId xmlns:a16="http://schemas.microsoft.com/office/drawing/2014/main" val="2546890810"/>
                    </a:ext>
                  </a:extLst>
                </a:gridCol>
                <a:gridCol w="1777138">
                  <a:extLst>
                    <a:ext uri="{9D8B030D-6E8A-4147-A177-3AD203B41FA5}">
                      <a16:colId xmlns:a16="http://schemas.microsoft.com/office/drawing/2014/main" val="1652508868"/>
                    </a:ext>
                  </a:extLst>
                </a:gridCol>
                <a:gridCol w="1777138">
                  <a:extLst>
                    <a:ext uri="{9D8B030D-6E8A-4147-A177-3AD203B41FA5}">
                      <a16:colId xmlns:a16="http://schemas.microsoft.com/office/drawing/2014/main" val="3863753201"/>
                    </a:ext>
                  </a:extLst>
                </a:gridCol>
              </a:tblGrid>
              <a:tr h="311465">
                <a:tc>
                  <a:txBody>
                    <a:bodyPr/>
                    <a:lstStyle/>
                    <a:p>
                      <a:r>
                        <a:rPr lang="en-US" sz="1400" dirty="0"/>
                        <a:t>Variance 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Variance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Variance 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6790"/>
                  </a:ext>
                </a:extLst>
              </a:tr>
              <a:tr h="311465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3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64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D3DE4-1FA3-46F2-F14E-9F3540EA8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03862E-5BE7-83A4-BDC6-53965FE6329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779734" y="918115"/>
                <a:ext cx="10008415" cy="5194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Differencing is subtracting current value from its lagged value to remove trends and seasonality.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Makes series stationary by removing trend/seasonality.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First-order</a:t>
                </a:r>
                <a:r>
                  <a:rPr lang="en-US" dirty="0"/>
                  <a:t> differencing(</a:t>
                </a:r>
                <a:r>
                  <a:rPr lang="en-IN" dirty="0"/>
                  <a:t>Y′​</a:t>
                </a:r>
                <a:r>
                  <a:rPr lang="en-US" dirty="0"/>
                  <a:t>): removes linear trends.</a:t>
                </a:r>
              </a:p>
              <a:p>
                <a:pPr marL="179021" lvl="1" indent="0">
                  <a:buNone/>
                </a:pPr>
                <a:r>
                  <a:rPr lang="en-US" b="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 err="1"/>
                  <a:t>Y</a:t>
                </a:r>
                <a:r>
                  <a:rPr lang="en-US" b="1" baseline="-25000" dirty="0" err="1"/>
                  <a:t>t</a:t>
                </a:r>
                <a:r>
                  <a:rPr lang="en-US" b="1" baseline="-25000" dirty="0"/>
                  <a:t> </a:t>
                </a:r>
                <a:r>
                  <a:rPr lang="en-US" b="1" dirty="0"/>
                  <a:t>– Y</a:t>
                </a:r>
                <a:r>
                  <a:rPr lang="en-US" b="1" baseline="-25000" dirty="0"/>
                  <a:t>t-1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Seasonal</a:t>
                </a:r>
                <a:r>
                  <a:rPr lang="en-US" dirty="0"/>
                  <a:t> differencing(</a:t>
                </a:r>
                <a:r>
                  <a:rPr lang="en-IN" dirty="0"/>
                  <a:t>Y′​′​</a:t>
                </a:r>
                <a:r>
                  <a:rPr lang="en-US" dirty="0"/>
                  <a:t>): removes seasonal patterns.</a:t>
                </a:r>
              </a:p>
              <a:p>
                <a:pPr marL="179021" lvl="1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1" dirty="0" err="1"/>
                  <a:t>Y</a:t>
                </a:r>
                <a:r>
                  <a:rPr lang="en-US" b="1" baseline="-25000" dirty="0" err="1"/>
                  <a:t>t</a:t>
                </a:r>
                <a:r>
                  <a:rPr lang="en-US" b="1" baseline="-25000" dirty="0"/>
                  <a:t> </a:t>
                </a:r>
                <a:r>
                  <a:rPr lang="en-US" b="1" dirty="0"/>
                  <a:t>– Y</a:t>
                </a:r>
                <a:r>
                  <a:rPr lang="en-US" b="1" baseline="-25000" dirty="0"/>
                  <a:t>t-12</a:t>
                </a:r>
              </a:p>
              <a:p>
                <a:pPr marL="521921" lvl="1" indent="-342900">
                  <a:buFont typeface="+mj-lt"/>
                  <a:buAutoNum type="alphaLcPeriod"/>
                </a:pPr>
                <a:endParaRPr lang="en-US" dirty="0"/>
              </a:p>
              <a:p>
                <a:pPr marL="521921" lvl="1" indent="-342900">
                  <a:buFont typeface="+mj-lt"/>
                  <a:buAutoNum type="alphaLcPeriod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179021" lvl="1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303862E-5BE7-83A4-BDC6-53965FE632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779734" y="918115"/>
                <a:ext cx="10008415" cy="5194569"/>
              </a:xfrm>
              <a:blipFill>
                <a:blip r:embed="rId2"/>
                <a:stretch>
                  <a:fillRect l="-1644" r="-3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7A76E86-43D3-4504-4B18-549349D07E88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1F68B-EA49-CBEC-4098-DE596AB1419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03969-89DF-8DB9-3DC8-DA695C54A01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9A0694-58C9-10EC-5E0D-05889F539BD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62347AE-7876-A34C-0FFF-6A137C33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Differencing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0A53D43-B090-91EB-FAD2-0C652B65ACF8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9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4F75A-65D2-9B68-55C0-D45AA464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65C0DC-B593-C9F2-510D-DC915825961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4" y="710374"/>
            <a:ext cx="10008415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179021" lvl="1" indent="0" algn="just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29289-A5CE-18CC-2E4E-FD374D5C8D7B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ABAC5-8A5A-E84D-FA8E-DFBFFF23C94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6D625-575C-4404-4B77-58FF503D975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40722D-83D7-F2EA-38E2-020E54486E3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33A5B2-BBBE-14C6-ED13-B3FBF1B5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91" y="255688"/>
            <a:ext cx="11375997" cy="935995"/>
          </a:xfrm>
        </p:spPr>
        <p:txBody>
          <a:bodyPr/>
          <a:lstStyle/>
          <a:p>
            <a:r>
              <a:rPr lang="en-US" dirty="0"/>
              <a:t>Data Preprocessing - Differencing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804572B-579B-2F3A-657B-BDA784CD27D8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8BA3C63-B6A2-0C6A-6209-64D0B9010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49617"/>
              </p:ext>
            </p:extLst>
          </p:nvPr>
        </p:nvGraphicFramePr>
        <p:xfrm>
          <a:off x="580103" y="1322184"/>
          <a:ext cx="5346617" cy="490074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45342">
                  <a:extLst>
                    <a:ext uri="{9D8B030D-6E8A-4147-A177-3AD203B41FA5}">
                      <a16:colId xmlns:a16="http://schemas.microsoft.com/office/drawing/2014/main" val="1241061476"/>
                    </a:ext>
                  </a:extLst>
                </a:gridCol>
                <a:gridCol w="1356852">
                  <a:extLst>
                    <a:ext uri="{9D8B030D-6E8A-4147-A177-3AD203B41FA5}">
                      <a16:colId xmlns:a16="http://schemas.microsoft.com/office/drawing/2014/main" val="1125936897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439636556"/>
                    </a:ext>
                  </a:extLst>
                </a:gridCol>
                <a:gridCol w="1403881">
                  <a:extLst>
                    <a:ext uri="{9D8B030D-6E8A-4147-A177-3AD203B41FA5}">
                      <a16:colId xmlns:a16="http://schemas.microsoft.com/office/drawing/2014/main" val="1791669224"/>
                    </a:ext>
                  </a:extLst>
                </a:gridCol>
              </a:tblGrid>
              <a:tr h="217714">
                <a:tc>
                  <a:txBody>
                    <a:bodyPr/>
                    <a:lstStyle/>
                    <a:p>
                      <a:r>
                        <a:rPr lang="en-IN" sz="1100" b="1"/>
                        <a:t>Month</a:t>
                      </a:r>
                    </a:p>
                  </a:txBody>
                  <a:tcPr marL="43543" marR="43543" marT="21771" marB="2177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Original Sales (Y)</a:t>
                      </a:r>
                    </a:p>
                  </a:txBody>
                  <a:tcPr marL="43543" marR="43543" marT="21771" marB="2177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1st Order Diff </a:t>
                      </a:r>
                    </a:p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(Y′​=</a:t>
                      </a:r>
                      <a:r>
                        <a:rPr lang="en-IN" sz="1100" b="1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sz="1100" b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​−Y</a:t>
                      </a:r>
                      <a:r>
                        <a:rPr lang="en-IN" sz="1100" b="1" baseline="-25000" dirty="0">
                          <a:solidFill>
                            <a:schemeClr val="tx1"/>
                          </a:solidFill>
                        </a:rPr>
                        <a:t>t−1</a:t>
                      </a:r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​)</a:t>
                      </a:r>
                    </a:p>
                    <a:p>
                      <a:endParaRPr lang="en-IN" sz="1100" b="1" dirty="0"/>
                    </a:p>
                  </a:txBody>
                  <a:tcPr marL="43543" marR="43543" marT="21771" marB="2177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2nd Order Diff </a:t>
                      </a:r>
                    </a:p>
                    <a:p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(Y′′​=</a:t>
                      </a:r>
                      <a:r>
                        <a:rPr lang="en-IN" sz="1100" b="1" dirty="0" err="1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sz="1100" b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​−Y</a:t>
                      </a:r>
                      <a:r>
                        <a:rPr lang="en-IN" sz="1100" b="1" baseline="-25000" dirty="0">
                          <a:solidFill>
                            <a:schemeClr val="tx1"/>
                          </a:solidFill>
                        </a:rPr>
                        <a:t>t−12</a:t>
                      </a:r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IN" sz="1100" b="1" dirty="0"/>
                    </a:p>
                  </a:txBody>
                  <a:tcPr marL="43543" marR="43543" marT="21771" marB="21771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78073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 dirty="0"/>
                        <a:t>Jan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 dirty="0"/>
                        <a:t>200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 dirty="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2532393918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Feb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220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20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2860889754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Mar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240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20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3816304167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Apr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260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20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589109904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May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300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40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3481239459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Jun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500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200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3300055940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Jul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550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50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14145849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Aug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520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-30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 dirty="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2442408438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Sep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300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-220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 dirty="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2936006484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Oct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280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-20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 dirty="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2002908164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Nov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240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-40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2538746894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Dec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 dirty="0"/>
                        <a:t>220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-20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 dirty="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4207335304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Jan (next yr)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210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10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2547151434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Feb (next yr)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 dirty="0"/>
                        <a:t>230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10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714795960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Mar (next yr)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250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10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1489651320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Apr (next yr)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270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10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1709124585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May (next yr)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310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10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2108698184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Jun (next yr)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/>
                        <a:t>510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10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1490387322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Jul (next yr)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 dirty="0"/>
                        <a:t>560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10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1717128671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IN" sz="1100"/>
                        <a:t>Aug (next yr)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 dirty="0"/>
                        <a:t>530</a:t>
                      </a:r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100" dirty="0"/>
                    </a:p>
                  </a:txBody>
                  <a:tcPr marL="43543" marR="43543" marT="21771" marB="21771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10</a:t>
                      </a:r>
                      <a:endParaRPr lang="en-IN" sz="1100" dirty="0"/>
                    </a:p>
                  </a:txBody>
                  <a:tcPr marL="43543" marR="43543" marT="21771" marB="21771" anchor="ctr"/>
                </a:tc>
                <a:extLst>
                  <a:ext uri="{0D108BD9-81ED-4DB2-BD59-A6C34878D82A}">
                    <a16:rowId xmlns:a16="http://schemas.microsoft.com/office/drawing/2014/main" val="395910651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32DD020-08C7-E353-987E-7541CA5DB654}"/>
              </a:ext>
            </a:extLst>
          </p:cNvPr>
          <p:cNvSpPr txBox="1"/>
          <p:nvPr/>
        </p:nvSpPr>
        <p:spPr>
          <a:xfrm>
            <a:off x="666310" y="840875"/>
            <a:ext cx="9691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</a:t>
            </a:r>
            <a:r>
              <a:rPr lang="en-US" b="1" dirty="0"/>
              <a:t>Seasonal sales data - </a:t>
            </a:r>
            <a:r>
              <a:rPr lang="en-US" dirty="0"/>
              <a:t>Seasonal differencing removes repeating peaks.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F37087-422E-F594-3448-7E1BA14A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039" y="1512854"/>
            <a:ext cx="5529273" cy="444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3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000B3-65AE-9383-9172-E150976BE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32ED5-3179-3719-216C-07E05FF5F9A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379878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Highlights medium/long-term trends while reducing noise.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Smooths data by averaging values over a </a:t>
            </a:r>
            <a:r>
              <a:rPr lang="en-US" b="1" dirty="0"/>
              <a:t>fixed window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6A42B8-98A2-736A-D181-7A0FF61D8380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915E4-D2E7-E57D-29D8-97B4FE97B5E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A85D9-51CB-94E7-C75C-289AD98C741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7BAEA7-A0D5-1536-FA66-74A031D8E6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BFF8141-265D-76E1-FBA8-B65572CE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– Moving Average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BB1E45-2B72-654B-A48B-F1213D9D001F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7CC2F3-240B-5099-6262-FA7A9224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072" y="2190889"/>
            <a:ext cx="3903406" cy="32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D4789-F2DB-659F-A6D6-EB2C57158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C87266-D4FB-4065-B018-BD9AF73BFD0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710374"/>
            <a:ext cx="10379878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</a:t>
            </a:r>
            <a:r>
              <a:rPr lang="en-US" b="1" dirty="0"/>
              <a:t>COVID-19 daily cases</a:t>
            </a:r>
            <a:r>
              <a:rPr lang="en-US" dirty="0"/>
              <a:t>: 7-day MA smooths weekday-weekend reporting fluctuations.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FB9E6-37E3-DA74-1FBB-DABF59B5FCA1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CAF83-5BBB-5D0D-FD91-93E95AEED2E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3A459-CD81-F867-B67D-D641C4390F9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C7862B-B6DB-C66F-99AA-6737B2EE614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021098-356C-731C-BC11-FABFFF51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– Moving Average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193B62-E980-17FF-33AA-9A3E18383F1F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EA4E6D-B316-6609-BF9D-0F40B75F7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13640"/>
              </p:ext>
            </p:extLst>
          </p:nvPr>
        </p:nvGraphicFramePr>
        <p:xfrm>
          <a:off x="1038811" y="1534752"/>
          <a:ext cx="4511089" cy="460248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59286">
                  <a:extLst>
                    <a:ext uri="{9D8B030D-6E8A-4147-A177-3AD203B41FA5}">
                      <a16:colId xmlns:a16="http://schemas.microsoft.com/office/drawing/2014/main" val="3413367423"/>
                    </a:ext>
                  </a:extLst>
                </a:gridCol>
                <a:gridCol w="1217971">
                  <a:extLst>
                    <a:ext uri="{9D8B030D-6E8A-4147-A177-3AD203B41FA5}">
                      <a16:colId xmlns:a16="http://schemas.microsoft.com/office/drawing/2014/main" val="2256543351"/>
                    </a:ext>
                  </a:extLst>
                </a:gridCol>
                <a:gridCol w="1533832">
                  <a:extLst>
                    <a:ext uri="{9D8B030D-6E8A-4147-A177-3AD203B41FA5}">
                      <a16:colId xmlns:a16="http://schemas.microsoft.com/office/drawing/2014/main" val="603610264"/>
                    </a:ext>
                  </a:extLst>
                </a:gridCol>
              </a:tblGrid>
              <a:tr h="207818">
                <a:tc>
                  <a:txBody>
                    <a:bodyPr/>
                    <a:lstStyle/>
                    <a:p>
                      <a:r>
                        <a:rPr lang="en-IN" sz="1100" b="1"/>
                        <a:t>Date</a:t>
                      </a:r>
                    </a:p>
                  </a:txBody>
                  <a:tcPr marL="41564" marR="41564" marT="20782" marB="2078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Daily Cases</a:t>
                      </a:r>
                    </a:p>
                  </a:txBody>
                  <a:tcPr marL="41564" marR="41564" marT="20782" marB="2078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7-day MA</a:t>
                      </a:r>
                    </a:p>
                  </a:txBody>
                  <a:tcPr marL="41564" marR="41564" marT="20782" marB="20782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1385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 dirty="0"/>
                        <a:t>2020-08-01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120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—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80513965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2020-08-02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135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—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4061780526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2020-08-03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150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—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11777145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2020-08-04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170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—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320776742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2020-08-05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180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—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130411656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2020-08-06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200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—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58399502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2020-08-07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220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167.9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24585321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2020-08-08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210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180.7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117929170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2020-08-09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205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190.7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419688234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 dirty="0"/>
                        <a:t>2020-08-10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230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202.1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191810356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2020-08-11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240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212.1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3327030734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2020-08-12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260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223.6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64936788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2020-08-13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255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231.4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42912305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2020-08-14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250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235.7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3021839807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2020-08-15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245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240.7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156573331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2020-08-16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240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245.7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386866721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2020-08-17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235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246.4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3731490415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2020-08-18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230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245.0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2457457372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2020-08-19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225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240.0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86572897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/>
                        <a:t>2020-08-20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220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235.0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2103251680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r>
                        <a:rPr lang="en-IN" sz="1100" dirty="0"/>
                        <a:t>2020-08-21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215</a:t>
                      </a:r>
                    </a:p>
                  </a:txBody>
                  <a:tcPr marL="41564" marR="41564" marT="20782" marB="20782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230.0</a:t>
                      </a:r>
                    </a:p>
                  </a:txBody>
                  <a:tcPr marL="41564" marR="41564" marT="20782" marB="20782" anchor="ctr"/>
                </a:tc>
                <a:extLst>
                  <a:ext uri="{0D108BD9-81ED-4DB2-BD59-A6C34878D82A}">
                    <a16:rowId xmlns:a16="http://schemas.microsoft.com/office/drawing/2014/main" val="283623433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4EB7026-9762-B13D-ED72-926A6ABE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263" y="1482845"/>
            <a:ext cx="54387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F5E7-8EE5-4466-0514-CEFD8AAF4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AF27F-588E-1777-680B-241EAA3DE5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1004250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Weighted average where </a:t>
            </a:r>
            <a:r>
              <a:rPr lang="en-US" b="1" dirty="0"/>
              <a:t>recent</a:t>
            </a:r>
            <a:r>
              <a:rPr lang="en-US" dirty="0"/>
              <a:t> values get more weight.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Better for capturing recent shifts in trend than 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</a:t>
            </a:r>
            <a:r>
              <a:rPr lang="en-US" b="1" dirty="0"/>
              <a:t>Financial trading</a:t>
            </a:r>
            <a:r>
              <a:rPr lang="en-US" dirty="0"/>
              <a:t>: (12-day) is used for reacting faster to new price.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first EMA value</a:t>
            </a:r>
            <a:r>
              <a:rPr lang="en-US" dirty="0"/>
              <a:t> is usually initialized as the </a:t>
            </a:r>
            <a:r>
              <a:rPr lang="en-US" b="1" dirty="0"/>
              <a:t>Simple Moving Average (SMA)</a:t>
            </a:r>
            <a:r>
              <a:rPr lang="en-US" dirty="0"/>
              <a:t> of the first N days.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remaining EMA values are given by the below formula: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43AEE3-8D77-B256-89C8-4ADF7D0C6C9E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A57C-808B-4ED4-9848-95834DCC902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6567E-0134-A478-1F1E-D94BA86F15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DB4AFE-DA5A-561D-C4C4-DC2E546E85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823A185-3E6B-2948-7A19-BAC140B6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– Exponential Moving Average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C0E624-2CEB-E4F8-DD6F-6BDFB49CBF72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BF643-E3FB-258E-A837-6751437A8FD8}"/>
              </a:ext>
            </a:extLst>
          </p:cNvPr>
          <p:cNvSpPr txBox="1"/>
          <p:nvPr/>
        </p:nvSpPr>
        <p:spPr>
          <a:xfrm>
            <a:off x="858338" y="3903406"/>
            <a:ext cx="184731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90EDF8-3177-7280-9E93-FFABBBED2606}"/>
                  </a:ext>
                </a:extLst>
              </p:cNvPr>
              <p:cNvSpPr txBox="1"/>
              <p:nvPr/>
            </p:nvSpPr>
            <p:spPr>
              <a:xfrm>
                <a:off x="779735" y="3307658"/>
                <a:ext cx="5312673" cy="1651671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𝐄𝐌𝐀</m:t>
                      </m:r>
                      <m:r>
                        <a:rPr lang="en-US" b="1" i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u="none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𝐭𝐨𝐝𝐚𝐲</m:t>
                      </m:r>
                      <m:r>
                        <a:rPr lang="en-US" b="1" i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l-GR" b="1"/>
                        <m:t>α</m:t>
                      </m:r>
                      <m:r>
                        <m:rPr>
                          <m:nor/>
                        </m:rPr>
                        <a:rPr lang="en-US" b="1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US" b="1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en-US" b="1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u="none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today</m:t>
                      </m:r>
                      <m:r>
                        <m:rPr>
                          <m:nor/>
                        </m:rPr>
                        <a:rPr lang="en-US" b="1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+ (1−</m:t>
                      </m:r>
                      <m:r>
                        <m:rPr>
                          <m:nor/>
                        </m:rPr>
                        <a:rPr lang="el-GR" b="1"/>
                        <m:t>α</m:t>
                      </m:r>
                      <m:r>
                        <m:rPr>
                          <m:nor/>
                        </m:rPr>
                        <a:rPr lang="en-US" b="1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US" b="1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EMA</m:t>
                      </m:r>
                      <m:r>
                        <m:rPr>
                          <m:nor/>
                        </m:rPr>
                        <a:rPr lang="en-US" b="1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u="none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yesterday</m:t>
                      </m:r>
                      <m:r>
                        <m:rPr>
                          <m:nor/>
                        </m:rPr>
                        <a:rPr lang="en-US" b="1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u="none" baseline="0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  </a:t>
                </a:r>
                <a:r>
                  <a:rPr lang="en-US" sz="1200" dirty="0">
                    <a:solidFill>
                      <a:srgbClr val="000000"/>
                    </a:solidFill>
                  </a:rPr>
                  <a:t>where </a:t>
                </a:r>
                <a:endParaRPr lang="en-US" sz="1200" b="0" i="0" u="none" baseline="0" dirty="0">
                  <a:solidFill>
                    <a:srgbClr val="000000"/>
                  </a:solidFill>
                </a:endParaRPr>
              </a:p>
              <a:p>
                <a:r>
                  <a:rPr lang="en-IN" b="0" u="none" baseline="-25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/>
                      <m:t>α</m:t>
                    </m:r>
                  </m:oMath>
                </a14:m>
                <a:r>
                  <a:rPr lang="en-IN" b="0" u="none" baseline="-25000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u="none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b="0" i="1" u="none" baseline="-250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u="none" baseline="-2500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/>
                        </m:eqArr>
                      </m:num>
                      <m:den>
                        <m:r>
                          <a:rPr lang="en-US" b="0" i="1" u="none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u="none" baseline="-25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b="0" u="none" baseline="-25000" dirty="0">
                  <a:solidFill>
                    <a:srgbClr val="000000"/>
                  </a:solidFill>
                </a:endParaRPr>
              </a:p>
              <a:p>
                <a:endParaRPr lang="en-US" baseline="-25000" dirty="0">
                  <a:solidFill>
                    <a:srgbClr val="000000"/>
                  </a:solidFill>
                </a:endParaRPr>
              </a:p>
              <a:p>
                <a:r>
                  <a:rPr lang="en-US" b="0" u="none" baseline="-25000" dirty="0">
                    <a:solidFill>
                      <a:srgbClr val="000000"/>
                    </a:solidFill>
                  </a:rPr>
                  <a:t>    N = window size</a:t>
                </a:r>
              </a:p>
              <a:p>
                <a:endParaRPr lang="en-IN" b="0" i="0" u="none" baseline="-25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90EDF8-3177-7280-9E93-FFABBBED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5" y="3307658"/>
                <a:ext cx="5312673" cy="1651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4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F31C2-9A6F-A34F-4328-B25E42D47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634521-2033-E15C-F97D-E62B5351EB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7574" y="972767"/>
            <a:ext cx="8784652" cy="519456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3523D-CD33-9436-6D68-058AE41F6BA1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6A554-169C-00BA-62A3-224FBCEA7AC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1DCA-5F3B-AC7B-4A22-9C4ADCBC588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E9796D-F23D-4C19-A21E-58F12D5943C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BA82D00-299A-DD12-5065-C86FFAAA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B030CC-8CB4-8A48-805C-753E1F5C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9" y="379497"/>
            <a:ext cx="11897591" cy="572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2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7C54F-2D68-1F7C-9CFD-684671AFE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821444-0839-62B0-A449-F2217E086BBD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4EF3E-75BC-B563-0CA9-8372B063525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CE97F-3F59-D54D-C33F-EAB6FA5B746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E59D95-075E-84DE-C27B-FFC790541C0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4026D79-BB72-B554-DB09-FA9CBC23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– Exponential Moving Average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65D5CA1-9461-19FE-4D17-305836C1F758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FDAEE-5335-1C52-27D9-51E4B728D711}"/>
              </a:ext>
            </a:extLst>
          </p:cNvPr>
          <p:cNvSpPr txBox="1"/>
          <p:nvPr/>
        </p:nvSpPr>
        <p:spPr>
          <a:xfrm>
            <a:off x="858338" y="3903406"/>
            <a:ext cx="184731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A2FCA04-E2B8-4B1E-85C8-A70888CEC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57656"/>
              </p:ext>
            </p:extLst>
          </p:nvPr>
        </p:nvGraphicFramePr>
        <p:xfrm>
          <a:off x="1120607" y="1938937"/>
          <a:ext cx="3599640" cy="399542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82691">
                  <a:extLst>
                    <a:ext uri="{9D8B030D-6E8A-4147-A177-3AD203B41FA5}">
                      <a16:colId xmlns:a16="http://schemas.microsoft.com/office/drawing/2014/main" val="664527781"/>
                    </a:ext>
                  </a:extLst>
                </a:gridCol>
                <a:gridCol w="1113422">
                  <a:extLst>
                    <a:ext uri="{9D8B030D-6E8A-4147-A177-3AD203B41FA5}">
                      <a16:colId xmlns:a16="http://schemas.microsoft.com/office/drawing/2014/main" val="1731743242"/>
                    </a:ext>
                  </a:extLst>
                </a:gridCol>
                <a:gridCol w="1603527">
                  <a:extLst>
                    <a:ext uri="{9D8B030D-6E8A-4147-A177-3AD203B41FA5}">
                      <a16:colId xmlns:a16="http://schemas.microsoft.com/office/drawing/2014/main" val="4018744746"/>
                    </a:ext>
                  </a:extLst>
                </a:gridCol>
              </a:tblGrid>
              <a:tr h="416526">
                <a:tc>
                  <a:txBody>
                    <a:bodyPr/>
                    <a:lstStyle/>
                    <a:p>
                      <a:r>
                        <a:rPr lang="en-IN" sz="1100" b="1"/>
                        <a:t>Day</a:t>
                      </a:r>
                    </a:p>
                  </a:txBody>
                  <a:tcPr marL="57150" marR="57150" marT="28575" marB="285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Closing Price ($)</a:t>
                      </a:r>
                    </a:p>
                  </a:txBody>
                  <a:tcPr marL="57150" marR="57150" marT="28575" marB="2857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12-day EMA for Closing Price</a:t>
                      </a:r>
                    </a:p>
                  </a:txBody>
                  <a:tcPr marL="57150" marR="57150" marT="28575" marB="2857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239700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22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2000938935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/>
                        <a:t>2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22.5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1582322241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22.8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1748569697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/>
                        <a:t>4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23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6124270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23.5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3323541414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/>
                        <a:t>6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24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2098460703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/>
                        <a:t>7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24.5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2108841041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/>
                        <a:t>8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25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767474371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 dirty="0"/>
                        <a:t>9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24.8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3324623696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/>
                        <a:t>10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25.2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2999589785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/>
                        <a:t>11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25.5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1380679703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/>
                        <a:t>12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25.8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23.6 (using </a:t>
                      </a:r>
                      <a:r>
                        <a:rPr lang="en-IN" sz="1100" b="1" dirty="0"/>
                        <a:t>SMA</a:t>
                      </a:r>
                      <a:r>
                        <a:rPr lang="en-IN" sz="1100" dirty="0"/>
                        <a:t>)</a:t>
                      </a:r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3115462539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/>
                        <a:t>13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26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24.0 (using EMA)</a:t>
                      </a:r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1027185343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/>
                        <a:t>14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26.2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24.3 (using EMA)</a:t>
                      </a:r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3901875175"/>
                  </a:ext>
                </a:extLst>
              </a:tr>
              <a:tr h="238593">
                <a:tc>
                  <a:txBody>
                    <a:bodyPr/>
                    <a:lstStyle/>
                    <a:p>
                      <a:r>
                        <a:rPr lang="en-IN" sz="1100"/>
                        <a:t>15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26.5</a:t>
                      </a:r>
                    </a:p>
                  </a:txBody>
                  <a:tcPr marL="57150" marR="57150" marT="28575" marB="28575" anchor="ctr"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24.6 (using EMA)</a:t>
                      </a:r>
                    </a:p>
                  </a:txBody>
                  <a:tcPr marL="57150" marR="57150" marT="28575" marB="28575" anchor="ctr"/>
                </a:tc>
                <a:extLst>
                  <a:ext uri="{0D108BD9-81ED-4DB2-BD59-A6C34878D82A}">
                    <a16:rowId xmlns:a16="http://schemas.microsoft.com/office/drawing/2014/main" val="12277000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5EE9B4-BB9B-36B7-ACE7-E0F436B0B2B9}"/>
              </a:ext>
            </a:extLst>
          </p:cNvPr>
          <p:cNvSpPr txBox="1"/>
          <p:nvPr/>
        </p:nvSpPr>
        <p:spPr>
          <a:xfrm>
            <a:off x="560437" y="1081564"/>
            <a:ext cx="11223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</a:t>
            </a:r>
            <a:r>
              <a:rPr lang="en-US" b="1" dirty="0"/>
              <a:t>Financial trading</a:t>
            </a:r>
            <a:r>
              <a:rPr lang="en-US" dirty="0"/>
              <a:t>: (12-day) is used for reacting faster to new price.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74FAB2-0534-20A6-8177-05C7244CC223}"/>
                  </a:ext>
                </a:extLst>
              </p:cNvPr>
              <p:cNvSpPr txBox="1"/>
              <p:nvPr/>
            </p:nvSpPr>
            <p:spPr>
              <a:xfrm>
                <a:off x="5037454" y="1911817"/>
                <a:ext cx="5986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EMA</m:t>
                      </m:r>
                      <m:r>
                        <a:rPr lang="en-US" b="0" i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u="none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today</m:t>
                      </m:r>
                      <m:r>
                        <a:rPr lang="en-US" b="0" i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(0.1538)(</m:t>
                      </m:r>
                      <m:r>
                        <m:rPr>
                          <m:nor/>
                        </m:rPr>
                        <a:rPr lang="en-US" b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Price</m:t>
                      </m:r>
                      <m:r>
                        <m:rPr>
                          <m:nor/>
                        </m:rPr>
                        <a:rPr lang="en-US" b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u="none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today</m:t>
                      </m:r>
                      <m:r>
                        <m:rPr>
                          <m:nor/>
                        </m:rPr>
                        <a:rPr lang="en-US" b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+ (0.8462)(</m:t>
                      </m:r>
                      <m:r>
                        <m:rPr>
                          <m:nor/>
                        </m:rPr>
                        <a:rPr lang="en-US" b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EMA</m:t>
                      </m:r>
                      <m:r>
                        <m:rPr>
                          <m:nor/>
                        </m:rPr>
                        <a:rPr lang="en-US" b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u="none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yesterday</m:t>
                      </m:r>
                      <m:r>
                        <m:rPr>
                          <m:nor/>
                        </m:rPr>
                        <a:rPr lang="en-US" b="0" u="non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u="none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74FAB2-0534-20A6-8177-05C7244C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454" y="1911817"/>
                <a:ext cx="5986473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91C627-B437-FBB4-D814-E9045B471121}"/>
                  </a:ext>
                </a:extLst>
              </p:cNvPr>
              <p:cNvSpPr txBox="1"/>
              <p:nvPr/>
            </p:nvSpPr>
            <p:spPr>
              <a:xfrm>
                <a:off x="5089604" y="1487736"/>
                <a:ext cx="3599640" cy="492443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i="0" u="none" baseline="0" dirty="0">
                    <a:solidFill>
                      <a:srgbClr val="000000"/>
                    </a:solidFill>
                  </a:rPr>
                  <a:t>For 12 day EMA,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u="non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0" u="non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u="non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u="non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u="non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b="0" i="0" u="non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≈0.1538</m:t>
                    </m:r>
                  </m:oMath>
                </a14:m>
                <a:endParaRPr lang="en-IN" b="0" u="none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91C627-B437-FBB4-D814-E9045B471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604" y="1487736"/>
                <a:ext cx="3599640" cy="492443"/>
              </a:xfrm>
              <a:prstGeom prst="rect">
                <a:avLst/>
              </a:prstGeom>
              <a:blipFill>
                <a:blip r:embed="rId3"/>
                <a:stretch>
                  <a:fillRect l="-1525" b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644A3C8-8967-9ADB-EF7F-2DDA64EF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2539842"/>
            <a:ext cx="4824614" cy="373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8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66FE-1791-D558-2D18-925C5B420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EDF90D4-F4FF-95DE-A6D0-B5F8B55CCC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4" y="847494"/>
            <a:ext cx="10745955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Replace missing values using methods like forward fill, backward fill, interpolation.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Prevents gaps that can break forecasting models or anomaly detectors.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</a:t>
            </a:r>
            <a:r>
              <a:rPr lang="en-IN" b="1" dirty="0"/>
              <a:t>Sensor readings in IoT -</a:t>
            </a:r>
            <a:r>
              <a:rPr lang="en-IN" dirty="0"/>
              <a:t> If a temperature sensor skips a minute, interpolate values.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5957B-5836-059F-B13E-DB1E687D5B93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CF2A8-8388-2C3B-4310-98022DE4557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2C90D-6BCA-E41A-8D42-E7DB9950A7A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205288-3D30-D347-A008-72CC3100DEE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8044640-9C1A-3CA6-6B47-B3314182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– Missing Value Imputation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11DBC0-993C-4275-56B4-9FE844B9804E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79302E-312B-5D0A-3C6A-E40E3893A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98447"/>
              </p:ext>
            </p:extLst>
          </p:nvPr>
        </p:nvGraphicFramePr>
        <p:xfrm>
          <a:off x="975357" y="3503000"/>
          <a:ext cx="5012562" cy="23317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70854">
                  <a:extLst>
                    <a:ext uri="{9D8B030D-6E8A-4147-A177-3AD203B41FA5}">
                      <a16:colId xmlns:a16="http://schemas.microsoft.com/office/drawing/2014/main" val="4053651376"/>
                    </a:ext>
                  </a:extLst>
                </a:gridCol>
                <a:gridCol w="1670854">
                  <a:extLst>
                    <a:ext uri="{9D8B030D-6E8A-4147-A177-3AD203B41FA5}">
                      <a16:colId xmlns:a16="http://schemas.microsoft.com/office/drawing/2014/main" val="3125405182"/>
                    </a:ext>
                  </a:extLst>
                </a:gridCol>
                <a:gridCol w="1670854">
                  <a:extLst>
                    <a:ext uri="{9D8B030D-6E8A-4147-A177-3AD203B41FA5}">
                      <a16:colId xmlns:a16="http://schemas.microsoft.com/office/drawing/2014/main" val="3598662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100" b="1"/>
                        <a:t>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Sensor Reading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After Forward Fill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04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08:00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31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08:05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— (missing)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897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08:10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— (missing)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06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08:15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48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08:20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22.3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069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08:25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— (missing)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22.3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53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08:30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079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08:35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1171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CF66E3-06D5-4049-D976-1449EEC1ED5A}"/>
              </a:ext>
            </a:extLst>
          </p:cNvPr>
          <p:cNvSpPr txBox="1"/>
          <p:nvPr/>
        </p:nvSpPr>
        <p:spPr>
          <a:xfrm>
            <a:off x="937499" y="3115113"/>
            <a:ext cx="360707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Missing value imputation using Forward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ill</a:t>
            </a:r>
            <a:endParaRPr lang="en-IN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2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891CA-05CF-85FC-EA52-BEA020765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B1A08C-FAF0-0604-B5D6-899481751BA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4" y="847494"/>
            <a:ext cx="10871491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Stabilizes variance and makes series more linear for regression/forecasting by using techniques like log</a:t>
            </a:r>
          </a:p>
          <a:p>
            <a:pPr marL="0" indent="0">
              <a:buNone/>
            </a:pPr>
            <a:r>
              <a:rPr lang="en-US" dirty="0"/>
              <a:t>    transformation.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Makes data less sensitive to large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Improved Interpretability of Percentage Changes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Example: </a:t>
            </a:r>
            <a:r>
              <a:rPr lang="en-US" b="1" dirty="0"/>
              <a:t>Financial returns </a:t>
            </a:r>
            <a:r>
              <a:rPr lang="en-US" dirty="0"/>
              <a:t>often use </a:t>
            </a:r>
            <a:r>
              <a:rPr lang="en-US" b="1" dirty="0"/>
              <a:t>log transformation </a:t>
            </a:r>
            <a:r>
              <a:rPr lang="en-US" dirty="0"/>
              <a:t>to handle exponential growth of asset prices.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3FC1B-C7F2-E218-1A64-096005882409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6404-50A4-EAC8-9329-A4A9BE8F6C2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5E3AC-DDA9-4E6C-F0FB-ABB05A178ED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C642DB-5A91-8872-110E-2617A1916DE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1D332D7-7C4D-9533-FBE6-6D213219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– Log Data Transformation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342B39B-068D-BB39-046F-F9F4B4EEA6BA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6FC9EF-AC22-35CE-B38D-BEBA5E8E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79695"/>
              </p:ext>
            </p:extLst>
          </p:nvPr>
        </p:nvGraphicFramePr>
        <p:xfrm>
          <a:off x="831044" y="3836412"/>
          <a:ext cx="5264942" cy="2240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56620">
                  <a:extLst>
                    <a:ext uri="{9D8B030D-6E8A-4147-A177-3AD203B41FA5}">
                      <a16:colId xmlns:a16="http://schemas.microsoft.com/office/drawing/2014/main" val="3812426197"/>
                    </a:ext>
                  </a:extLst>
                </a:gridCol>
                <a:gridCol w="1426122">
                  <a:extLst>
                    <a:ext uri="{9D8B030D-6E8A-4147-A177-3AD203B41FA5}">
                      <a16:colId xmlns:a16="http://schemas.microsoft.com/office/drawing/2014/main" val="2769181446"/>
                    </a:ext>
                  </a:extLst>
                </a:gridCol>
                <a:gridCol w="1399205">
                  <a:extLst>
                    <a:ext uri="{9D8B030D-6E8A-4147-A177-3AD203B41FA5}">
                      <a16:colId xmlns:a16="http://schemas.microsoft.com/office/drawing/2014/main" val="1074236857"/>
                    </a:ext>
                  </a:extLst>
                </a:gridCol>
                <a:gridCol w="1582995">
                  <a:extLst>
                    <a:ext uri="{9D8B030D-6E8A-4147-A177-3AD203B41FA5}">
                      <a16:colId xmlns:a16="http://schemas.microsoft.com/office/drawing/2014/main" val="2156186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100" b="1"/>
                        <a:t>Day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Financial Return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Financial Return (Decimal)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Log-Transformed (ln(1+R))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530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+2.0%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0.0200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0.0198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739070"/>
                  </a:ext>
                </a:extLst>
              </a:tr>
              <a:tr h="117222">
                <a:tc>
                  <a:txBody>
                    <a:bodyPr/>
                    <a:lstStyle/>
                    <a:p>
                      <a:r>
                        <a:rPr lang="en-IN" sz="11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-1.0%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-0.0100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-0.0101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288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+3.0%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0.0300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0.0296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095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+5.0%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0.0500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0.0488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96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-4.0%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-0.0400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-0.0408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126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+8.0%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0.0800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0.0769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626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-6.0%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-0.0600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-0.0619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985358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92A8462-ECBA-A792-E0C4-FF09BBAC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46" y="2989918"/>
            <a:ext cx="4360373" cy="329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85C10-8695-DBBE-7D73-77FFE4BF0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93BCB41-2408-4E86-582F-968982DCC34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779734" y="847494"/>
                <a:ext cx="10745955" cy="5194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Rescale values using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𝐬𝐜𝐨𝐫𝐞</m:t>
                    </m:r>
                    <m:r>
                      <a:rPr lang="en-IN" b="1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N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l-GR" b="1" dirty="0"/>
                              <m:t>μ</m:t>
                            </m:r>
                          </m:e>
                        </m:d>
                      </m:num>
                      <m:den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𝝈</m:t>
                        </m:r>
                      </m:den>
                    </m:f>
                  </m:oMath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Many ML algorithms require comparable scales.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Example: </a:t>
                </a:r>
                <a:r>
                  <a:rPr lang="en-US" b="1" dirty="0"/>
                  <a:t>Weather data -</a:t>
                </a:r>
                <a:r>
                  <a:rPr lang="en-US" dirty="0"/>
                  <a:t> Standardizing temperature (°C), rainfall (mm), and wind speed (km/h)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93BCB41-2408-4E86-582F-968982DCC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779734" y="847494"/>
                <a:ext cx="10745955" cy="5194569"/>
              </a:xfrm>
              <a:blipFill>
                <a:blip r:embed="rId2"/>
                <a:stretch>
                  <a:fillRect l="-1531" t="-19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6C83EB2-7437-1535-0C8B-93FC9D95A4AB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C5A68-998F-D43B-A563-3D7A827CA1D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C0745-4C6E-00C9-F876-7474F106CD8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0A653A-2C23-A314-75A1-0C6BA20290D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5DAD402-0A1E-2287-408C-42E59A15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– Z-Scaling Normalization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1294C2B-A51D-4E8D-6EBE-09FB034BC834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9B7997-9E0C-EF1A-1BDB-B28BD6E58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98868"/>
              </p:ext>
            </p:extLst>
          </p:nvPr>
        </p:nvGraphicFramePr>
        <p:xfrm>
          <a:off x="1253597" y="2553805"/>
          <a:ext cx="9684776" cy="1554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21194">
                  <a:extLst>
                    <a:ext uri="{9D8B030D-6E8A-4147-A177-3AD203B41FA5}">
                      <a16:colId xmlns:a16="http://schemas.microsoft.com/office/drawing/2014/main" val="3985231418"/>
                    </a:ext>
                  </a:extLst>
                </a:gridCol>
                <a:gridCol w="2421194">
                  <a:extLst>
                    <a:ext uri="{9D8B030D-6E8A-4147-A177-3AD203B41FA5}">
                      <a16:colId xmlns:a16="http://schemas.microsoft.com/office/drawing/2014/main" val="757494625"/>
                    </a:ext>
                  </a:extLst>
                </a:gridCol>
                <a:gridCol w="2421194">
                  <a:extLst>
                    <a:ext uri="{9D8B030D-6E8A-4147-A177-3AD203B41FA5}">
                      <a16:colId xmlns:a16="http://schemas.microsoft.com/office/drawing/2014/main" val="2329783475"/>
                    </a:ext>
                  </a:extLst>
                </a:gridCol>
                <a:gridCol w="2421194">
                  <a:extLst>
                    <a:ext uri="{9D8B030D-6E8A-4147-A177-3AD203B41FA5}">
                      <a16:colId xmlns:a16="http://schemas.microsoft.com/office/drawing/2014/main" val="2296819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100" b="1"/>
                        <a:t>Day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Temp (°C)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Rainfall (mm)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Wind Speed (km/h)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163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018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375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770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76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15688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1F5CB3-F902-1707-4BA1-CEED17811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32682"/>
              </p:ext>
            </p:extLst>
          </p:nvPr>
        </p:nvGraphicFramePr>
        <p:xfrm>
          <a:off x="1253597" y="4383700"/>
          <a:ext cx="9684776" cy="1554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21194">
                  <a:extLst>
                    <a:ext uri="{9D8B030D-6E8A-4147-A177-3AD203B41FA5}">
                      <a16:colId xmlns:a16="http://schemas.microsoft.com/office/drawing/2014/main" val="243490395"/>
                    </a:ext>
                  </a:extLst>
                </a:gridCol>
                <a:gridCol w="2421194">
                  <a:extLst>
                    <a:ext uri="{9D8B030D-6E8A-4147-A177-3AD203B41FA5}">
                      <a16:colId xmlns:a16="http://schemas.microsoft.com/office/drawing/2014/main" val="1886924152"/>
                    </a:ext>
                  </a:extLst>
                </a:gridCol>
                <a:gridCol w="2421194">
                  <a:extLst>
                    <a:ext uri="{9D8B030D-6E8A-4147-A177-3AD203B41FA5}">
                      <a16:colId xmlns:a16="http://schemas.microsoft.com/office/drawing/2014/main" val="2535785314"/>
                    </a:ext>
                  </a:extLst>
                </a:gridCol>
                <a:gridCol w="2421194">
                  <a:extLst>
                    <a:ext uri="{9D8B030D-6E8A-4147-A177-3AD203B41FA5}">
                      <a16:colId xmlns:a16="http://schemas.microsoft.com/office/drawing/2014/main" val="1781684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100" b="1"/>
                        <a:t>Day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Temp (Z)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Rainfall (Z)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Wind Speed (Z)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63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(20−23)/4.18 = -0.72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(5−6.4)/5.94 = -0.24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(15−16.4)/5.16 = -0.27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109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(22−23)/4.18 = -0.24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(0−6.4)/5.94 = -1.07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(10−16.4)/5.16 = -1.24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898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(25−23)/4.18 = +0.48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(10−6.4)/5.94 = +0.61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(20−16.4)/5.16 = +0.70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930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(18−23)/4.18 = -1.20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(2−6.4)/5.94 = -0.74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(12−16.4)/5.16 = -0.85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82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1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(30−23)/4.18 = +1.68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(15−6.4)/5.94 = +1.45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(25−16.4)/5.16 = +1.67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89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38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7B9B5-3477-9FC4-08D8-6C5185590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189DA0D-A782-4903-D11A-8825663C4F82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779735" y="847494"/>
                <a:ext cx="10006252" cy="5194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Adjusts the data into a fixed range (commonly [0,1])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𝑿𝒎𝒂𝒙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𝑿𝒎𝒊𝒏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𝑿𝒎𝒊𝒏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where </a:t>
                </a:r>
              </a:p>
              <a:p>
                <a:pPr marL="0" indent="0">
                  <a:buNone/>
                </a:pPr>
                <a:r>
                  <a:rPr lang="en-IN" dirty="0"/>
                  <a:t>   </a:t>
                </a:r>
                <a:r>
                  <a:rPr lang="en-IN" dirty="0" err="1"/>
                  <a:t>X</a:t>
                </a:r>
                <a:r>
                  <a:rPr lang="en-IN" i="1" baseline="-25000" dirty="0" err="1"/>
                  <a:t>min</a:t>
                </a:r>
                <a:r>
                  <a:rPr lang="en-IN" dirty="0"/>
                  <a:t> = 0, </a:t>
                </a:r>
                <a:r>
                  <a:rPr lang="en-IN" dirty="0" err="1"/>
                  <a:t>X</a:t>
                </a:r>
                <a:r>
                  <a:rPr lang="en-IN" i="1" baseline="-25000" dirty="0" err="1"/>
                  <a:t>max</a:t>
                </a:r>
                <a:r>
                  <a:rPr lang="en-IN" dirty="0"/>
                  <a:t> = 255, X = actual value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Ensures features fit into a bounded range.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Example: </a:t>
                </a:r>
                <a:r>
                  <a:rPr lang="en-US" b="1" dirty="0"/>
                  <a:t>Image pixel intensities -</a:t>
                </a:r>
                <a:r>
                  <a:rPr lang="en-US" dirty="0"/>
                  <a:t> Normalize between [0,1]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189DA0D-A782-4903-D11A-8825663C4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779735" y="847494"/>
                <a:ext cx="10006252" cy="5194569"/>
              </a:xfrm>
              <a:blipFill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46E4A90-CBBB-A20C-E52E-DB3240F10B21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5032E-21E0-33A7-BD2C-499E9D3E8E7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46DAB-D314-21F7-95A8-8C268DA396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40882-F1E8-4DBC-E03F-8726489F9A0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EE61EB-5101-DFE3-F699-7D598C0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– Min-Max Normalization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4DAF8D-DAE8-E018-8C75-D7C118CD5415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DB3921-1BAC-ADB7-E7BA-8A7A6438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06204"/>
              </p:ext>
            </p:extLst>
          </p:nvPr>
        </p:nvGraphicFramePr>
        <p:xfrm>
          <a:off x="1777758" y="2977574"/>
          <a:ext cx="7277752" cy="10363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19438">
                  <a:extLst>
                    <a:ext uri="{9D8B030D-6E8A-4147-A177-3AD203B41FA5}">
                      <a16:colId xmlns:a16="http://schemas.microsoft.com/office/drawing/2014/main" val="2284117866"/>
                    </a:ext>
                  </a:extLst>
                </a:gridCol>
                <a:gridCol w="1819438">
                  <a:extLst>
                    <a:ext uri="{9D8B030D-6E8A-4147-A177-3AD203B41FA5}">
                      <a16:colId xmlns:a16="http://schemas.microsoft.com/office/drawing/2014/main" val="3266193975"/>
                    </a:ext>
                  </a:extLst>
                </a:gridCol>
                <a:gridCol w="1819438">
                  <a:extLst>
                    <a:ext uri="{9D8B030D-6E8A-4147-A177-3AD203B41FA5}">
                      <a16:colId xmlns:a16="http://schemas.microsoft.com/office/drawing/2014/main" val="3203987612"/>
                    </a:ext>
                  </a:extLst>
                </a:gridCol>
                <a:gridCol w="1819438">
                  <a:extLst>
                    <a:ext uri="{9D8B030D-6E8A-4147-A177-3AD203B41FA5}">
                      <a16:colId xmlns:a16="http://schemas.microsoft.com/office/drawing/2014/main" val="3439183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b="1" dirty="0"/>
                        <a:t>Time (Frame)</a:t>
                      </a:r>
                      <a:endParaRPr lang="en-IN" sz="11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Pixel Row 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Pixel Row 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Pixel Row 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6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941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924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85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87F833-9639-2E65-2832-9371B74A5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76867"/>
              </p:ext>
            </p:extLst>
          </p:nvPr>
        </p:nvGraphicFramePr>
        <p:xfrm>
          <a:off x="1777758" y="4247892"/>
          <a:ext cx="7277752" cy="1203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19438">
                  <a:extLst>
                    <a:ext uri="{9D8B030D-6E8A-4147-A177-3AD203B41FA5}">
                      <a16:colId xmlns:a16="http://schemas.microsoft.com/office/drawing/2014/main" val="2404961892"/>
                    </a:ext>
                  </a:extLst>
                </a:gridCol>
                <a:gridCol w="1819438">
                  <a:extLst>
                    <a:ext uri="{9D8B030D-6E8A-4147-A177-3AD203B41FA5}">
                      <a16:colId xmlns:a16="http://schemas.microsoft.com/office/drawing/2014/main" val="1368035798"/>
                    </a:ext>
                  </a:extLst>
                </a:gridCol>
                <a:gridCol w="1819438">
                  <a:extLst>
                    <a:ext uri="{9D8B030D-6E8A-4147-A177-3AD203B41FA5}">
                      <a16:colId xmlns:a16="http://schemas.microsoft.com/office/drawing/2014/main" val="3284676449"/>
                    </a:ext>
                  </a:extLst>
                </a:gridCol>
                <a:gridCol w="1819438">
                  <a:extLst>
                    <a:ext uri="{9D8B030D-6E8A-4147-A177-3AD203B41FA5}">
                      <a16:colId xmlns:a16="http://schemas.microsoft.com/office/drawing/2014/main" val="1276207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Time (Frame)</a:t>
                      </a:r>
                      <a:endParaRPr lang="en-IN" sz="1100" b="1" dirty="0"/>
                    </a:p>
                    <a:p>
                      <a:endParaRPr lang="en-IN" sz="11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Pixel Row 1 (Normalized Values)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Pixel Row 2 (Normalized Values)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Pixel Row 3 (Normalized Values)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357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1.000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348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0.784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0.706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612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0.353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0.863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016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48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5C124-4B3F-7958-DF75-96C91FE65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61A655-A1E1-D25B-2CBD-B07F533487C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Forecast and evaluate performance metrics of</a:t>
            </a:r>
          </a:p>
          <a:p>
            <a:pPr marL="0" indent="0">
              <a:buNone/>
            </a:pPr>
            <a:r>
              <a:rPr lang="en-US" b="1" dirty="0"/>
              <a:t>   Continental </a:t>
            </a:r>
            <a:r>
              <a:rPr lang="en-US" dirty="0"/>
              <a:t>Stock’s ‘Close’ value from </a:t>
            </a:r>
          </a:p>
          <a:p>
            <a:pPr marL="0" indent="0">
              <a:buNone/>
            </a:pPr>
            <a:r>
              <a:rPr lang="en-US" dirty="0"/>
              <a:t>   2024 Sep to 2025 Sep(1 year) based on the stock </a:t>
            </a:r>
          </a:p>
          <a:p>
            <a:pPr marL="0" indent="0">
              <a:buNone/>
            </a:pPr>
            <a:r>
              <a:rPr lang="en-US" dirty="0"/>
              <a:t>   values for 10 years(2015 Sep to 2025 Sep)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3A7CE-C358-967C-DD7A-C50E8A6A2E00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F0645-9308-8464-1A4A-094664D3DAA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3AF28-98CC-83C0-E28D-4396A93879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EE9456-DBFC-DE60-6ECA-FE33C82C92F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3E5EFC5-8908-77F3-EAB4-D3B24FCD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0DD5A5F-D86C-6FD5-9533-FEE4D81A63E0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9F3E8A-FE05-2320-5CD4-562B4E61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436" y="1646369"/>
            <a:ext cx="4429551" cy="24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01302-5C7A-C31C-1B2D-CCFC3896B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CFD071-C6C4-8AC4-A2E1-910A6D485B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Extracted data from Yahoo Finance for Continental</a:t>
            </a:r>
            <a:r>
              <a:rPr lang="en-US" b="1" dirty="0"/>
              <a:t>(</a:t>
            </a:r>
            <a:r>
              <a:rPr lang="en-IN" b="1" dirty="0"/>
              <a:t>CON.DE</a:t>
            </a:r>
            <a:r>
              <a:rPr lang="en-US" b="1" dirty="0"/>
              <a:t>)</a:t>
            </a:r>
            <a:r>
              <a:rPr lang="en-US" dirty="0"/>
              <a:t> stocks: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Date – date and timestamp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Open - price of the stock when the market opens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High - highest price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Low - lowest price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Close - last price of the stock when the market closes for the day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Volume - number of shares traded during the day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Dividends - cash or stock payments a company distributes to shareholders from profits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Stock Splits - reducing the share price but keeping total value the same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F9C2DE-E771-0367-B3C4-F31D3ECC7F2D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7E18C-8B79-68D9-5230-83031954F9A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16217-5A82-26C5-C37F-0384D0458B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80D60D-F710-0480-08B7-34D6D4D84BE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071CAC-3EFB-38AD-8C00-21BC4734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Continental Stocks Data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1A6E54-05E1-BE53-E7F9-F7CBBEB2F644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8EC01-E278-37A1-6020-8E4894C25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B35DB0-6CCE-D54C-8FDE-A18078537F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F039F-5D12-9BA4-30C9-9AAA8B64CC64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44A32-EAD2-3A05-DD0D-C2BF2A6288F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7AEE3-E19A-35C0-96BB-1A03398457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E78A8C-DD86-7E5B-445C-1BBF5AC1FC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AAF91AD-134F-3904-1C38-3649356C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Value Trend </a:t>
            </a:r>
            <a:r>
              <a:rPr lang="en-US" dirty="0" err="1"/>
              <a:t>wrt</a:t>
            </a:r>
            <a:r>
              <a:rPr lang="en-US" dirty="0"/>
              <a:t> Date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C93D6E-BD04-4A09-3ECC-80D3316ACDDC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F3340-7CD1-63DD-965F-AF1880C6334B}"/>
              </a:ext>
            </a:extLst>
          </p:cNvPr>
          <p:cNvSpPr txBox="1"/>
          <p:nvPr/>
        </p:nvSpPr>
        <p:spPr>
          <a:xfrm>
            <a:off x="801485" y="5203742"/>
            <a:ext cx="6913765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Overall, there ‘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Close’</a:t>
            </a: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</a:t>
            </a: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alue has a </a:t>
            </a: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decreasing trend </a:t>
            </a:r>
            <a:r>
              <a:rPr lang="en-US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wrt</a:t>
            </a: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time.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data is </a:t>
            </a:r>
            <a:r>
              <a:rPr lang="en-US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not stationary </a:t>
            </a: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as we get different mean and variance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values for different groups of ‘Close’ values (Ref slide 13).</a:t>
            </a:r>
            <a:endParaRPr lang="en-IN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A5EF06-F63F-4EE2-67FF-7F7ECB8D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18" y="1029907"/>
            <a:ext cx="5438775" cy="4105275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795016-C571-A7F9-0D96-D0690375C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22255"/>
              </p:ext>
            </p:extLst>
          </p:nvPr>
        </p:nvGraphicFramePr>
        <p:xfrm>
          <a:off x="7824269" y="1121059"/>
          <a:ext cx="2946500" cy="4373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50">
                  <a:extLst>
                    <a:ext uri="{9D8B030D-6E8A-4147-A177-3AD203B41FA5}">
                      <a16:colId xmlns:a16="http://schemas.microsoft.com/office/drawing/2014/main" val="3158319270"/>
                    </a:ext>
                  </a:extLst>
                </a:gridCol>
                <a:gridCol w="1473250">
                  <a:extLst>
                    <a:ext uri="{9D8B030D-6E8A-4147-A177-3AD203B41FA5}">
                      <a16:colId xmlns:a16="http://schemas.microsoft.com/office/drawing/2014/main" val="292476518"/>
                    </a:ext>
                  </a:extLst>
                </a:gridCol>
              </a:tblGrid>
              <a:tr h="397057">
                <a:tc>
                  <a:txBody>
                    <a:bodyPr/>
                    <a:lstStyle/>
                    <a:p>
                      <a:r>
                        <a:rPr lang="en-US" sz="1400" dirty="0"/>
                        <a:t>Mean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Variance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80049"/>
                  </a:ext>
                </a:extLst>
              </a:tr>
              <a:tr h="39761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133.90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148392"/>
                  </a:ext>
                </a:extLst>
              </a:tr>
              <a:tr h="39761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67.27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69850"/>
                  </a:ext>
                </a:extLst>
              </a:tr>
              <a:tr h="39761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154.84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130.56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54975"/>
                  </a:ext>
                </a:extLst>
              </a:tr>
              <a:tr h="39761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69.42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282554"/>
                  </a:ext>
                </a:extLst>
              </a:tr>
              <a:tr h="39761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216.24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68293"/>
                  </a:ext>
                </a:extLst>
              </a:tr>
              <a:tr h="39761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89.18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60.90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290560"/>
                  </a:ext>
                </a:extLst>
              </a:tr>
              <a:tr h="39761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166.18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55912"/>
                  </a:ext>
                </a:extLst>
              </a:tr>
              <a:tr h="39761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57.92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49.46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68031"/>
                  </a:ext>
                </a:extLst>
              </a:tr>
              <a:tr h="39761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61.73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29.05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83344"/>
                  </a:ext>
                </a:extLst>
              </a:tr>
              <a:tr h="397614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65.82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60.11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22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3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4D56-8818-9969-C0EF-9A99CDD6A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D66C05-1FB3-C8AB-9BB7-E6198852BD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359991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First Order Differencing</a:t>
            </a:r>
            <a:r>
              <a:rPr lang="en-US" dirty="0"/>
              <a:t> is applied on ‘Close’ and ‘Open’ column to make the data </a:t>
            </a:r>
            <a:r>
              <a:rPr lang="en-US" b="1" dirty="0"/>
              <a:t>stationary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(Ref: Slide 19)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‘Date’ column is modified to have date in YYYY-mm-DD format(removed timestamp).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8D2FA2-3F1E-7B61-FD23-7BF0C3E9C8DA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04C0B-DE62-3B61-69F7-6A8C20A1111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46286-024E-9C83-CBE5-F567F59360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2F8E17-A4CF-F682-99DA-F4346F49FE9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6115BF9-5F0A-43E6-D66A-26EECCB8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32A4ED-31FB-E77E-B2A3-2C50C5E47225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5787C-A76B-1367-5013-F556318DF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BF839E-0050-BEB3-9C18-86E760863E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75B70D-3C6F-C932-217E-40E1F3EC352B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4FE16-09E3-F742-CBA9-BEBED927FF5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6E56A-E3DD-ECA2-E3D7-03A49FEA2CB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2FAE01-972E-BFAE-60D0-F3064A6B459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6D4B29A-5BBF-5968-3970-2E03FAE1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Value Trend </a:t>
            </a:r>
            <a:r>
              <a:rPr lang="en-US" dirty="0" err="1"/>
              <a:t>wrt</a:t>
            </a:r>
            <a:r>
              <a:rPr lang="en-US" dirty="0"/>
              <a:t> Date after First Order Differencing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59B7B4-71BD-EFCE-6DE0-3BA0DDE19CAD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F91C2-EB76-C70A-BC6B-CDE5642951DB}"/>
              </a:ext>
            </a:extLst>
          </p:cNvPr>
          <p:cNvSpPr txBox="1"/>
          <p:nvPr/>
        </p:nvSpPr>
        <p:spPr>
          <a:xfrm>
            <a:off x="2895077" y="5419505"/>
            <a:ext cx="617399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Trends are removed and ‘Close’ values are stationary now</a:t>
            </a: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IN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308C8F-594C-93B6-1060-E55265E2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25" y="4378453"/>
            <a:ext cx="4650705" cy="5348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80EA82-F467-4A0B-DFD5-5CC6D07D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168" y="4709330"/>
            <a:ext cx="4650705" cy="5348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868A72-21F3-EFCB-74DB-7DF6FF59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38" y="953057"/>
            <a:ext cx="5497892" cy="37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6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8AEEB-6C19-C873-95F1-72297ABCA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63FDDFF-4912-9C5F-1132-1C8D360D85C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7574" y="972767"/>
            <a:ext cx="8784652" cy="519456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Time Series – Definition and Example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Applications of Time Series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Time Series Components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Types of Time Series Analysis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Processing Time Series Data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Time Series Analysis and Decomposition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Time Series Forecasting Algorithms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Evaluating Time Series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AE0E9-A072-99AF-D3E0-42F244645F14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3C559-1493-88AD-6061-1F0A37222BA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774D5-BAAE-22E8-DBE6-2CFCACC0E11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07BCA1-2FB8-42B6-2EC5-2A8409D2936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D976E92-F18C-FDB2-E05B-7143C615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76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3599A-A961-D207-31D2-CD58A5308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4526A8-9ED6-D682-05B8-7985075F34B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68C5E4-228C-EF46-2542-3180CA974EB7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F25E0-237B-6D87-56CE-B30EFF6CBFD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6B79B-F73D-BC09-BBE7-58C5097EF51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284405-835B-33B0-3C24-0B09B578285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FF35DA-152D-8885-BBDD-0694CF10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Lags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73DC50D-C897-D0A2-2138-26096B73277B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3A913DE-38EA-4343-1E91-C853B7EC2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18574"/>
              </p:ext>
            </p:extLst>
          </p:nvPr>
        </p:nvGraphicFramePr>
        <p:xfrm>
          <a:off x="779735" y="2497697"/>
          <a:ext cx="9165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045">
                  <a:extLst>
                    <a:ext uri="{9D8B030D-6E8A-4147-A177-3AD203B41FA5}">
                      <a16:colId xmlns:a16="http://schemas.microsoft.com/office/drawing/2014/main" val="710759736"/>
                    </a:ext>
                  </a:extLst>
                </a:gridCol>
                <a:gridCol w="1833045">
                  <a:extLst>
                    <a:ext uri="{9D8B030D-6E8A-4147-A177-3AD203B41FA5}">
                      <a16:colId xmlns:a16="http://schemas.microsoft.com/office/drawing/2014/main" val="3799582715"/>
                    </a:ext>
                  </a:extLst>
                </a:gridCol>
                <a:gridCol w="1833045">
                  <a:extLst>
                    <a:ext uri="{9D8B030D-6E8A-4147-A177-3AD203B41FA5}">
                      <a16:colId xmlns:a16="http://schemas.microsoft.com/office/drawing/2014/main" val="2046650260"/>
                    </a:ext>
                  </a:extLst>
                </a:gridCol>
                <a:gridCol w="1833045">
                  <a:extLst>
                    <a:ext uri="{9D8B030D-6E8A-4147-A177-3AD203B41FA5}">
                      <a16:colId xmlns:a16="http://schemas.microsoft.com/office/drawing/2014/main" val="782196409"/>
                    </a:ext>
                  </a:extLst>
                </a:gridCol>
                <a:gridCol w="1833045">
                  <a:extLst>
                    <a:ext uri="{9D8B030D-6E8A-4147-A177-3AD203B41FA5}">
                      <a16:colId xmlns:a16="http://schemas.microsoft.com/office/drawing/2014/main" val="1608403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Actual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Lag1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Lag2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Lag3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00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2020-01-04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rgbClr val="00B0F0"/>
                          </a:solidFill>
                        </a:rPr>
                        <a:t>0.848963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0.759957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0.554590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-1.408663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5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2020-01-05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0.965644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rgbClr val="00B0F0"/>
                          </a:solidFill>
                        </a:rPr>
                        <a:t>0.848963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0.759957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0.554590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6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2020-01-06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0.669081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0.965644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rgbClr val="00B0F0"/>
                          </a:solidFill>
                        </a:rPr>
                        <a:t>0.848963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0.759957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2020-01-07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-1.011657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0.669081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0.965644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rgbClr val="00B0F0"/>
                          </a:solidFill>
                        </a:rPr>
                        <a:t>0.848963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7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2020-01-08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-1.148796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-1.011657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0.669081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0.965644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37131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A79EE5D-0FEC-7E9F-9D92-01DB9FCEC0BA}"/>
              </a:ext>
            </a:extLst>
          </p:cNvPr>
          <p:cNvSpPr txBox="1"/>
          <p:nvPr/>
        </p:nvSpPr>
        <p:spPr>
          <a:xfrm>
            <a:off x="666310" y="1646369"/>
            <a:ext cx="8687828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IN" sz="2400" dirty="0"/>
              <a:t>Lag is the difference between two observations in a sequence.</a:t>
            </a:r>
            <a:endParaRPr lang="en-IN" sz="2400" b="0" i="0" u="non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0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B8E1E-3512-B682-15B5-BCF4CC0E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83DAB7-1D3D-E4B2-5869-84FA72EFBD6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8C4898-686B-3F9B-A06F-8D58663DE7A9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01A3B-2AD5-9FC0-8AF7-513B5902E9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CF3C-3064-226D-5F55-F8BA6CBEC9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ECA4BD-9235-0D6C-4EE5-B4FB73502E7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AEF2BA0-5586-400E-71BA-441B19DE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Autoregressive(AR) model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A5B48B6-7918-77E3-EF68-01D333340975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9C90F8-3B9F-8D05-0914-062DD9B8F479}"/>
                  </a:ext>
                </a:extLst>
              </p:cNvPr>
              <p:cNvSpPr txBox="1"/>
              <p:nvPr/>
            </p:nvSpPr>
            <p:spPr>
              <a:xfrm>
                <a:off x="1085850" y="1962150"/>
                <a:ext cx="4824526" cy="369397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/>
                        <m:t>X</m:t>
                      </m:r>
                      <m:r>
                        <m:rPr>
                          <m:nor/>
                        </m:rPr>
                        <a:rPr lang="en-IN" baseline="-25000"/>
                        <m:t>t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IN"/>
                        <m:t>​=</m:t>
                      </m:r>
                      <m:r>
                        <m:rPr>
                          <m:nor/>
                        </m:rPr>
                        <a:rPr lang="en-US" b="0" i="0" smtClean="0"/>
                        <m:t> </m:t>
                      </m:r>
                      <m:r>
                        <m:rPr>
                          <m:nor/>
                        </m:rPr>
                        <a:rPr lang="el-GR" dirty="0"/>
                        <m:t>μ</m:t>
                      </m:r>
                      <m:r>
                        <m:rPr>
                          <m:nor/>
                        </m:rPr>
                        <a:rPr lang="en-IN"/>
                        <m:t>+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l-GR"/>
                        <m:t>ϕ</m:t>
                      </m:r>
                      <m:r>
                        <m:rPr>
                          <m:nor/>
                        </m:rPr>
                        <a:rPr lang="el-GR" baseline="-25000"/>
                        <m:t>1</m:t>
                      </m:r>
                      <m:r>
                        <m:rPr>
                          <m:nor/>
                        </m:rPr>
                        <a:rPr lang="el-GR"/>
                        <m:t>​</m:t>
                      </m:r>
                      <m:r>
                        <m:rPr>
                          <m:nor/>
                        </m:rPr>
                        <a:rPr lang="en-IN" smtClean="0"/>
                        <m:t>X</m:t>
                      </m:r>
                      <m:r>
                        <m:rPr>
                          <m:nor/>
                        </m:rPr>
                        <a:rPr lang="en-IN" baseline="-25000" smtClean="0"/>
                        <m:t>t</m:t>
                      </m:r>
                      <m:r>
                        <m:rPr>
                          <m:nor/>
                        </m:rPr>
                        <a:rPr lang="en-IN" baseline="-25000" smtClean="0"/>
                        <m:t>−1​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IN"/>
                        <m:t>+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l-GR"/>
                        <m:t>ϕ</m:t>
                      </m:r>
                      <m:r>
                        <m:rPr>
                          <m:nor/>
                        </m:rPr>
                        <a:rPr lang="el-GR" baseline="-25000"/>
                        <m:t>2</m:t>
                      </m:r>
                      <m:r>
                        <m:rPr>
                          <m:nor/>
                        </m:rPr>
                        <a:rPr lang="el-GR"/>
                        <m:t>​</m:t>
                      </m:r>
                      <m:r>
                        <m:rPr>
                          <m:nor/>
                        </m:rPr>
                        <a:rPr lang="en-IN"/>
                        <m:t>X</m:t>
                      </m:r>
                      <m:r>
                        <m:rPr>
                          <m:nor/>
                        </m:rPr>
                        <a:rPr lang="en-IN" baseline="-25000"/>
                        <m:t>t</m:t>
                      </m:r>
                      <m:r>
                        <m:rPr>
                          <m:nor/>
                        </m:rPr>
                        <a:rPr lang="en-IN" baseline="-25000"/>
                        <m:t>−2​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IN"/>
                        <m:t>+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IN"/>
                        <m:t>…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IN"/>
                        <m:t>+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l-GR"/>
                        <m:t>ϕ</m:t>
                      </m:r>
                      <m:r>
                        <m:rPr>
                          <m:nor/>
                        </m:rPr>
                        <a:rPr lang="en-IN" baseline="-25000"/>
                        <m:t>p</m:t>
                      </m:r>
                      <m:r>
                        <m:rPr>
                          <m:nor/>
                        </m:rPr>
                        <a:rPr lang="en-IN"/>
                        <m:t>​</m:t>
                      </m:r>
                      <m:r>
                        <m:rPr>
                          <m:nor/>
                        </m:rPr>
                        <a:rPr lang="en-IN"/>
                        <m:t>Xt</m:t>
                      </m:r>
                      <m:r>
                        <m:rPr>
                          <m:nor/>
                        </m:rPr>
                        <a:rPr lang="en-IN" baseline="-25000"/>
                        <m:t>−</m:t>
                      </m:r>
                      <m:r>
                        <m:rPr>
                          <m:nor/>
                        </m:rPr>
                        <a:rPr lang="en-IN" baseline="-25000"/>
                        <m:t>p</m:t>
                      </m:r>
                      <m:r>
                        <m:rPr>
                          <m:nor/>
                        </m:rPr>
                        <a:rPr lang="en-IN"/>
                        <m:t>​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n-IN"/>
                        <m:t>+</m:t>
                      </m:r>
                      <m:r>
                        <m:rPr>
                          <m:nor/>
                        </m:rPr>
                        <a:rPr lang="en-US" smtClean="0"/>
                        <m:t> </m:t>
                      </m:r>
                      <m:r>
                        <m:rPr>
                          <m:nor/>
                        </m:rPr>
                        <a:rPr lang="el-GR"/>
                        <m:t>ε</m:t>
                      </m:r>
                      <m:r>
                        <m:rPr>
                          <m:nor/>
                        </m:rPr>
                        <a:rPr lang="en-IN" baseline="-25000"/>
                        <m:t>t</m:t>
                      </m:r>
                      <m:r>
                        <m:rPr>
                          <m:nor/>
                        </m:rPr>
                        <a:rPr lang="en-IN" baseline="-25000"/>
                        <m:t>​</m:t>
                      </m:r>
                    </m:oMath>
                  </m:oMathPara>
                </a14:m>
                <a:br>
                  <a:rPr lang="en-IN" dirty="0"/>
                </a:br>
                <a:endParaRPr lang="en-IN" sz="240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9C90F8-3B9F-8D05-0914-062DD9B8F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1962150"/>
                <a:ext cx="4824526" cy="369397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EB9B842-DF75-5C03-F036-93BE8DBA44AF}"/>
              </a:ext>
            </a:extLst>
          </p:cNvPr>
          <p:cNvSpPr txBox="1"/>
          <p:nvPr/>
        </p:nvSpPr>
        <p:spPr>
          <a:xfrm>
            <a:off x="1109201" y="2675044"/>
            <a:ext cx="8158623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ase"/>
            <a:r>
              <a:rPr lang="en-IN" sz="1400" dirty="0"/>
              <a:t>Where:</a:t>
            </a:r>
          </a:p>
          <a:p>
            <a:pPr fontAlgn="base"/>
            <a:r>
              <a:rPr lang="en-IN" sz="1400" dirty="0" err="1"/>
              <a:t>X</a:t>
            </a:r>
            <a:r>
              <a:rPr lang="en-IN" sz="1400" baseline="-25000" dirty="0" err="1"/>
              <a:t>t</a:t>
            </a:r>
            <a:r>
              <a:rPr lang="en-IN" sz="1400" dirty="0"/>
              <a:t> is the value at time t.</a:t>
            </a:r>
          </a:p>
          <a:p>
            <a:pPr fontAlgn="base"/>
            <a:r>
              <a:rPr lang="el-GR" sz="1400" dirty="0"/>
              <a:t>μ</a:t>
            </a:r>
            <a:r>
              <a:rPr lang="en-IN" sz="1400" dirty="0"/>
              <a:t> is a constant.</a:t>
            </a:r>
          </a:p>
          <a:p>
            <a:pPr fontAlgn="base"/>
            <a:r>
              <a:rPr lang="el-GR" sz="1400" dirty="0"/>
              <a:t>ϕ</a:t>
            </a:r>
            <a:r>
              <a:rPr lang="el-GR" sz="1400" baseline="-25000" dirty="0"/>
              <a:t>1</a:t>
            </a:r>
            <a:r>
              <a:rPr lang="el-GR" sz="1400" dirty="0"/>
              <a:t>,ϕ</a:t>
            </a:r>
            <a:r>
              <a:rPr lang="el-GR" sz="1400" baseline="-25000" dirty="0"/>
              <a:t>2</a:t>
            </a:r>
            <a:r>
              <a:rPr lang="el-GR" sz="1400" dirty="0"/>
              <a:t>,…,ϕ</a:t>
            </a:r>
            <a:r>
              <a:rPr lang="en-IN" sz="1400" baseline="-25000" dirty="0"/>
              <a:t>p</a:t>
            </a:r>
            <a:r>
              <a:rPr lang="en-IN" sz="1400" dirty="0"/>
              <a:t>​ are the model parameters.</a:t>
            </a:r>
          </a:p>
          <a:p>
            <a:pPr fontAlgn="base"/>
            <a:r>
              <a:rPr lang="en-IN" sz="1400" dirty="0"/>
              <a:t>X</a:t>
            </a:r>
            <a:r>
              <a:rPr lang="en-IN" sz="1400" baseline="-25000" dirty="0"/>
              <a:t>t−1</a:t>
            </a:r>
            <a:r>
              <a:rPr lang="en-IN" sz="1400" dirty="0"/>
              <a:t>,X</a:t>
            </a:r>
            <a:r>
              <a:rPr lang="en-IN" sz="1400" baseline="-25000" dirty="0"/>
              <a:t>t−2</a:t>
            </a:r>
            <a:r>
              <a:rPr lang="en-IN" sz="1400" dirty="0"/>
              <a:t>,…,</a:t>
            </a:r>
            <a:r>
              <a:rPr lang="en-IN" sz="1400" dirty="0" err="1"/>
              <a:t>X</a:t>
            </a:r>
            <a:r>
              <a:rPr lang="en-IN" sz="1400" baseline="-25000" dirty="0" err="1"/>
              <a:t>t</a:t>
            </a:r>
            <a:r>
              <a:rPr lang="en-IN" sz="1400" baseline="-25000" dirty="0"/>
              <a:t>−p</a:t>
            </a:r>
            <a:r>
              <a:rPr lang="en-IN" sz="1400" dirty="0"/>
              <a:t>​ are the lagged values.</a:t>
            </a:r>
          </a:p>
          <a:p>
            <a:pPr fontAlgn="base"/>
            <a:r>
              <a:rPr lang="el-GR" sz="1400" dirty="0"/>
              <a:t>ε</a:t>
            </a:r>
            <a:r>
              <a:rPr lang="en-IN" sz="1400" baseline="-25000" dirty="0"/>
              <a:t>t​ </a:t>
            </a:r>
            <a:r>
              <a:rPr lang="en-IN" sz="1400" dirty="0"/>
              <a:t>represents white noise or random error at time t.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85F850-CF8B-0C1D-4C93-F22BBF7A37CA}"/>
              </a:ext>
            </a:extLst>
          </p:cNvPr>
          <p:cNvSpPr txBox="1"/>
          <p:nvPr/>
        </p:nvSpPr>
        <p:spPr>
          <a:xfrm>
            <a:off x="1109201" y="1185670"/>
            <a:ext cx="1017137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Captures the relationship between an observation and several lagged observations (previous time steps).</a:t>
            </a:r>
            <a:endParaRPr lang="en-IN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360D2B-7A8C-004D-55C0-EC1D8D02CE35}"/>
              </a:ext>
            </a:extLst>
          </p:cNvPr>
          <p:cNvSpPr txBox="1"/>
          <p:nvPr/>
        </p:nvSpPr>
        <p:spPr>
          <a:xfrm>
            <a:off x="1085850" y="4441066"/>
            <a:ext cx="10439840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i="0" u="none" baseline="0" dirty="0">
                <a:solidFill>
                  <a:srgbClr val="000000"/>
                </a:solidFill>
              </a:rPr>
              <a:t>Lag Order </a:t>
            </a:r>
            <a:r>
              <a:rPr lang="en-US" b="0" i="0" u="none" baseline="0" dirty="0">
                <a:solidFill>
                  <a:srgbClr val="000000"/>
                </a:solidFill>
              </a:rPr>
              <a:t>- </a:t>
            </a:r>
            <a:r>
              <a:rPr lang="en-US" dirty="0"/>
              <a:t>how many past values(lags) are included to predict the current value</a:t>
            </a:r>
          </a:p>
          <a:p>
            <a:r>
              <a:rPr lang="en-US" b="0" i="0" u="none" baseline="0" dirty="0">
                <a:solidFill>
                  <a:srgbClr val="000000"/>
                </a:solidFill>
              </a:rPr>
              <a:t>2 ways to predict lag order: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Partial Autocorrelation Function (PACF)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Grid Search using log-likelihood and Akaike Information Criterion (AIC)</a:t>
            </a:r>
          </a:p>
          <a:p>
            <a:endParaRPr lang="en-US" dirty="0"/>
          </a:p>
          <a:p>
            <a:endParaRPr lang="en-IN" b="0" i="0" u="non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7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73B2-87E1-93DE-95C3-4FCF9BDBF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3BC641-B1CB-5F71-0A4C-E8658165A67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0CE37-C4D8-E27D-5126-C51469CA07D5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72E89-FC59-0894-E693-E367855F1FD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CB658-30DA-6769-6FC3-9736EA4B4BD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B7F8EC-EBA9-7243-A1EE-6D200F152FE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48DB31-ACB3-F092-8E60-9F23F76A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D4EE03-FFD3-8313-DA98-FAA198355BF7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7956E7-0720-18B6-2E26-4AE45818F058}"/>
              </a:ext>
            </a:extLst>
          </p:cNvPr>
          <p:cNvSpPr txBox="1"/>
          <p:nvPr/>
        </p:nvSpPr>
        <p:spPr>
          <a:xfrm>
            <a:off x="464212" y="1267946"/>
            <a:ext cx="1017137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Correlation measures the </a:t>
            </a:r>
            <a:r>
              <a:rPr lang="en-US" b="1" dirty="0"/>
              <a:t>linear relationship</a:t>
            </a:r>
            <a:r>
              <a:rPr lang="en-US" dirty="0"/>
              <a:t> between two variables. Its value ranges from -1 to 1</a:t>
            </a:r>
            <a:endParaRPr lang="en-IN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7EB9DE-AF8C-6203-A7B2-E0FD71BC4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826990"/>
              </p:ext>
            </p:extLst>
          </p:nvPr>
        </p:nvGraphicFramePr>
        <p:xfrm>
          <a:off x="5427407" y="2122481"/>
          <a:ext cx="6166341" cy="230098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055447">
                  <a:extLst>
                    <a:ext uri="{9D8B030D-6E8A-4147-A177-3AD203B41FA5}">
                      <a16:colId xmlns:a16="http://schemas.microsoft.com/office/drawing/2014/main" val="3097412692"/>
                    </a:ext>
                  </a:extLst>
                </a:gridCol>
                <a:gridCol w="2055447">
                  <a:extLst>
                    <a:ext uri="{9D8B030D-6E8A-4147-A177-3AD203B41FA5}">
                      <a16:colId xmlns:a16="http://schemas.microsoft.com/office/drawing/2014/main" val="958071762"/>
                    </a:ext>
                  </a:extLst>
                </a:gridCol>
                <a:gridCol w="2055447">
                  <a:extLst>
                    <a:ext uri="{9D8B030D-6E8A-4147-A177-3AD203B41FA5}">
                      <a16:colId xmlns:a16="http://schemas.microsoft.com/office/drawing/2014/main" val="1457084880"/>
                    </a:ext>
                  </a:extLst>
                </a:gridCol>
              </a:tblGrid>
              <a:tr h="344373">
                <a:tc>
                  <a:txBody>
                    <a:bodyPr/>
                    <a:lstStyle/>
                    <a:p>
                      <a:r>
                        <a:rPr lang="en-IN" sz="1600" dirty="0"/>
                        <a:t>Month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Ad Spend ($1000s)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Sales Revenue ($1000s)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13701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513711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r>
                        <a:rPr lang="en-IN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698106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r>
                        <a:rPr lang="en-IN" sz="16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323169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r>
                        <a:rPr lang="en-IN" sz="16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954568"/>
                  </a:ext>
                </a:extLst>
              </a:tr>
              <a:tr h="344373">
                <a:tc>
                  <a:txBody>
                    <a:bodyPr/>
                    <a:lstStyle/>
                    <a:p>
                      <a:r>
                        <a:rPr lang="en-IN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6237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2B34D0F-7C54-CFC2-847D-A75FD29560A4}"/>
              </a:ext>
            </a:extLst>
          </p:cNvPr>
          <p:cNvSpPr txBox="1"/>
          <p:nvPr/>
        </p:nvSpPr>
        <p:spPr>
          <a:xfrm>
            <a:off x="5427407" y="4594302"/>
            <a:ext cx="669285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For above example, r</a:t>
            </a: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1 suggests a perfect positive correlation</a:t>
            </a:r>
            <a:endParaRPr lang="en-IN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B5724273-C7F1-E3B8-9AEC-B9016C66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49" y="4691697"/>
            <a:ext cx="51165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Perfect positive linear relationship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Perfect negative linear relationship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 linear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A047AD-3434-866E-C1ED-E5FAE09E9F7E}"/>
                  </a:ext>
                </a:extLst>
              </p:cNvPr>
              <p:cNvSpPr txBox="1"/>
              <p:nvPr/>
            </p:nvSpPr>
            <p:spPr>
              <a:xfrm>
                <a:off x="464213" y="2964713"/>
                <a:ext cx="4963194" cy="11695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fontAlgn="base"/>
                <a:r>
                  <a:rPr lang="en-IN" sz="1400" dirty="0"/>
                  <a:t>Where:</a:t>
                </a:r>
              </a:p>
              <a:p>
                <a:pPr fontAlgn="base"/>
                <a:r>
                  <a:rPr lang="en-IN" sz="1400" dirty="0" err="1"/>
                  <a:t>r</a:t>
                </a:r>
                <a:r>
                  <a:rPr lang="en-IN" sz="1400" baseline="-25000" dirty="0" err="1"/>
                  <a:t>xy</a:t>
                </a:r>
                <a:r>
                  <a:rPr lang="en-IN" sz="1400" dirty="0"/>
                  <a:t> is the correlation between x and y</a:t>
                </a:r>
              </a:p>
              <a:p>
                <a:pPr fontAlgn="base"/>
                <a:r>
                  <a:rPr lang="en-IN" sz="1400" dirty="0"/>
                  <a:t>x</a:t>
                </a:r>
                <a:r>
                  <a:rPr lang="en-IN" sz="1400" baseline="-25000" dirty="0"/>
                  <a:t>i</a:t>
                </a:r>
                <a:r>
                  <a:rPr lang="en-IN" sz="1400" dirty="0"/>
                  <a:t> is the x value at time </a:t>
                </a:r>
                <a:r>
                  <a:rPr lang="en-IN" sz="1400" dirty="0" err="1"/>
                  <a:t>i</a:t>
                </a:r>
                <a:r>
                  <a:rPr lang="en-IN" sz="1400" dirty="0"/>
                  <a:t>, </a:t>
                </a:r>
              </a:p>
              <a:p>
                <a:pPr fontAlgn="base"/>
                <a:r>
                  <a:rPr lang="en-IN" sz="1400" dirty="0" err="1"/>
                  <a:t>y</a:t>
                </a:r>
                <a:r>
                  <a:rPr lang="en-IN" sz="1400" baseline="-25000" dirty="0" err="1"/>
                  <a:t>i</a:t>
                </a:r>
                <a:r>
                  <a:rPr lang="en-IN" sz="1400" dirty="0"/>
                  <a:t> is the y value at time </a:t>
                </a:r>
                <a:r>
                  <a:rPr lang="en-IN" sz="1400" dirty="0" err="1"/>
                  <a:t>i</a:t>
                </a:r>
                <a:r>
                  <a:rPr lang="en-IN" sz="1400" dirty="0"/>
                  <a:t> </a:t>
                </a:r>
              </a:p>
              <a:p>
                <a:pPr fontAlgn="base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40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IN" sz="1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40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IN" sz="1400" dirty="0"/>
                  <a:t> are mean of x and y respectively</a:t>
                </a:r>
                <a:endParaRPr lang="en-IN" sz="14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A047AD-3434-866E-C1ED-E5FAE09E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13" y="2964713"/>
                <a:ext cx="4963194" cy="1169551"/>
              </a:xfrm>
              <a:prstGeom prst="rect">
                <a:avLst/>
              </a:prstGeom>
              <a:blipFill>
                <a:blip r:embed="rId2"/>
                <a:stretch>
                  <a:fillRect l="-369" t="-521" b="-46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2352EF-CBD0-41AA-5E9A-5499B6B7B110}"/>
                  </a:ext>
                </a:extLst>
              </p:cNvPr>
              <p:cNvSpPr txBox="1"/>
              <p:nvPr/>
            </p:nvSpPr>
            <p:spPr>
              <a:xfrm>
                <a:off x="464212" y="1940675"/>
                <a:ext cx="3805978" cy="87177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u="non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  <m:r>
                        <a:rPr lang="en-IN" sz="2400" b="0" i="0" u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IN" sz="2400" i="1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IN" sz="2400" i="1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240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IN" sz="2400" i="1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240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IN" sz="2400" i="1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sz="240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2400" i="1" u="none" baseline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i="1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400" b="0" i="0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400" b="0" i="0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2400" b="0" i="0" u="none" baseline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IN" sz="2400" i="1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400" b="0" i="0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sSup>
                                    <m:sSupPr>
                                      <m:ctrlPr>
                                        <a:rPr lang="en-IN" sz="240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2400" i="1" u="none" baseline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i="1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400" b="0" i="0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400" b="0" i="0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2400" b="0" i="0" u="none" baseline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IN" sz="2400" i="1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400" b="0" i="0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sz="240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2352EF-CBD0-41AA-5E9A-5499B6B7B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12" y="1940675"/>
                <a:ext cx="3805978" cy="871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2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AFDE4-27E2-D798-97B1-CBE60F6F6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389529-F4C8-A545-A7E3-DEF2382A8F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A46868-E632-4A80-EF33-607C3EB78684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0981F-BCAD-A14B-3987-621CCB647A1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3B2E4-61B4-19BA-3827-08CEBCEEC6F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55654-9A06-0CD6-7482-FA9D5960637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D31923-1C07-A460-FF8A-FCABC2A0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Function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4C77984-D641-B9C7-C0C7-2FD1050E94C0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53ABEF-FD7D-2065-9C0C-237619E80C00}"/>
              </a:ext>
            </a:extLst>
          </p:cNvPr>
          <p:cNvSpPr txBox="1"/>
          <p:nvPr/>
        </p:nvSpPr>
        <p:spPr>
          <a:xfrm>
            <a:off x="464212" y="1227513"/>
            <a:ext cx="1017137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Measures how </a:t>
            </a:r>
            <a:r>
              <a:rPr lang="en-US" b="1" dirty="0"/>
              <a:t>a variable is correlated with its own past values</a:t>
            </a:r>
            <a:r>
              <a:rPr lang="en-US" dirty="0"/>
              <a:t> at different lags(k).</a:t>
            </a:r>
            <a:endParaRPr lang="en-IN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593EE-B124-7F8D-93F7-B77A200C9470}"/>
              </a:ext>
            </a:extLst>
          </p:cNvPr>
          <p:cNvSpPr txBox="1"/>
          <p:nvPr/>
        </p:nvSpPr>
        <p:spPr>
          <a:xfrm>
            <a:off x="6666271" y="4672683"/>
            <a:ext cx="509035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0" i="0" u="none" baseline="0" dirty="0">
                <a:solidFill>
                  <a:srgbClr val="000000"/>
                </a:solidFill>
              </a:rPr>
              <a:t>ACF(1) = 0.3 suggests t</a:t>
            </a:r>
            <a:r>
              <a:rPr lang="en-US" dirty="0"/>
              <a:t>emp today is somewhat correlated with yesterday’s temp.</a:t>
            </a:r>
            <a:endParaRPr lang="en-IN" b="0" i="0" u="none" baseline="0" dirty="0">
              <a:solidFill>
                <a:srgbClr val="00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1A69A4-94DC-3499-92A5-B621E79B7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3689"/>
              </p:ext>
            </p:extLst>
          </p:nvPr>
        </p:nvGraphicFramePr>
        <p:xfrm>
          <a:off x="6919801" y="2113984"/>
          <a:ext cx="4492464" cy="234370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46232">
                  <a:extLst>
                    <a:ext uri="{9D8B030D-6E8A-4147-A177-3AD203B41FA5}">
                      <a16:colId xmlns:a16="http://schemas.microsoft.com/office/drawing/2014/main" val="2314007021"/>
                    </a:ext>
                  </a:extLst>
                </a:gridCol>
                <a:gridCol w="2246232">
                  <a:extLst>
                    <a:ext uri="{9D8B030D-6E8A-4147-A177-3AD203B41FA5}">
                      <a16:colId xmlns:a16="http://schemas.microsoft.com/office/drawing/2014/main" val="3678632486"/>
                    </a:ext>
                  </a:extLst>
                </a:gridCol>
              </a:tblGrid>
              <a:tr h="390617">
                <a:tc>
                  <a:txBody>
                    <a:bodyPr/>
                    <a:lstStyle/>
                    <a:p>
                      <a:r>
                        <a:rPr lang="en-IN" sz="1600" dirty="0"/>
                        <a:t>Day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Temp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04061"/>
                  </a:ext>
                </a:extLst>
              </a:tr>
              <a:tr h="390617">
                <a:tc>
                  <a:txBody>
                    <a:bodyPr/>
                    <a:lstStyle/>
                    <a:p>
                      <a:r>
                        <a:rPr lang="en-IN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922430"/>
                  </a:ext>
                </a:extLst>
              </a:tr>
              <a:tr h="390617">
                <a:tc>
                  <a:txBody>
                    <a:bodyPr/>
                    <a:lstStyle/>
                    <a:p>
                      <a:r>
                        <a:rPr lang="en-IN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17804"/>
                  </a:ext>
                </a:extLst>
              </a:tr>
              <a:tr h="390617">
                <a:tc>
                  <a:txBody>
                    <a:bodyPr/>
                    <a:lstStyle/>
                    <a:p>
                      <a:r>
                        <a:rPr lang="en-IN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749983"/>
                  </a:ext>
                </a:extLst>
              </a:tr>
              <a:tr h="390617">
                <a:tc>
                  <a:txBody>
                    <a:bodyPr/>
                    <a:lstStyle/>
                    <a:p>
                      <a:r>
                        <a:rPr lang="en-IN" sz="16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151039"/>
                  </a:ext>
                </a:extLst>
              </a:tr>
              <a:tr h="390617">
                <a:tc>
                  <a:txBody>
                    <a:bodyPr/>
                    <a:lstStyle/>
                    <a:p>
                      <a:r>
                        <a:rPr lang="en-IN" sz="16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5267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DB32C7-14B7-D47F-0011-30D43D68ADC2}"/>
                  </a:ext>
                </a:extLst>
              </p:cNvPr>
              <p:cNvSpPr txBox="1"/>
              <p:nvPr/>
            </p:nvSpPr>
            <p:spPr>
              <a:xfrm>
                <a:off x="464212" y="3125250"/>
                <a:ext cx="4963194" cy="116955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fontAlgn="base"/>
                <a:r>
                  <a:rPr lang="en-IN" sz="1400" dirty="0"/>
                  <a:t>Where:</a:t>
                </a:r>
              </a:p>
              <a:p>
                <a:pPr fontAlgn="base"/>
                <a:r>
                  <a:rPr lang="en-IN" sz="1400" dirty="0"/>
                  <a:t>ACF(k) is the autocorrelation at lag k</a:t>
                </a:r>
              </a:p>
              <a:p>
                <a:pPr fontAlgn="base"/>
                <a:r>
                  <a:rPr lang="en-IN" sz="1400" dirty="0" err="1"/>
                  <a:t>x</a:t>
                </a:r>
                <a:r>
                  <a:rPr lang="en-IN" sz="1400" baseline="-25000" dirty="0" err="1"/>
                  <a:t>t</a:t>
                </a:r>
                <a:r>
                  <a:rPr lang="en-IN" sz="1400" dirty="0"/>
                  <a:t> is the value at time t</a:t>
                </a:r>
              </a:p>
              <a:p>
                <a:pPr fontAlgn="base"/>
                <a:r>
                  <a:rPr lang="en-IN" sz="1400" dirty="0" err="1"/>
                  <a:t>x</a:t>
                </a:r>
                <a:r>
                  <a:rPr lang="en-IN" sz="1400" baseline="-25000" dirty="0" err="1"/>
                  <a:t>t</a:t>
                </a:r>
                <a:r>
                  <a:rPr lang="en-IN" sz="1400" baseline="-25000" dirty="0"/>
                  <a:t>-k</a:t>
                </a:r>
                <a:r>
                  <a:rPr lang="en-IN" sz="1400" dirty="0"/>
                  <a:t> is the lag value value at lag k </a:t>
                </a:r>
              </a:p>
              <a:p>
                <a:pPr fontAlgn="base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sz="140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400" dirty="0"/>
                  <a:t>is the mean of x</a:t>
                </a:r>
                <a:endParaRPr lang="en-IN" sz="14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DB32C7-14B7-D47F-0011-30D43D68A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12" y="3125250"/>
                <a:ext cx="4963194" cy="1169551"/>
              </a:xfrm>
              <a:prstGeom prst="rect">
                <a:avLst/>
              </a:prstGeom>
              <a:blipFill>
                <a:blip r:embed="rId2"/>
                <a:stretch>
                  <a:fillRect l="-369" t="-1042" b="-4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FE26E2-9609-FCF3-694A-0B28EC4EDE25}"/>
                  </a:ext>
                </a:extLst>
              </p:cNvPr>
              <p:cNvSpPr txBox="1"/>
              <p:nvPr/>
            </p:nvSpPr>
            <p:spPr>
              <a:xfrm>
                <a:off x="464212" y="1967844"/>
                <a:ext cx="5348324" cy="102624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u="non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ACF</m:t>
                      </m:r>
                      <m:d>
                        <m:dPr>
                          <m:ctrlPr>
                            <a:rPr lang="en-IN" sz="2400" b="0" i="1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  <m:r>
                        <a:rPr lang="en-IN" sz="2400" b="0" i="0" u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IN" sz="2400" b="0" i="1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en-IN" sz="2400" b="0" i="1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IN" sz="2400" b="0" i="1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b="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2400" b="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IN" sz="2400" b="0" i="1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b="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  <m: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2400" b="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en-IN" sz="2400" b="0" i="1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2400" b="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2400" b="0" i="1" u="none" baseline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N" sz="2400" b="0" i="1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400" b="0" i="0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400" b="0" i="0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b>
                                          </m:sSub>
                                          <m:r>
                                            <a:rPr lang="en-IN" sz="2400" b="0" i="0" u="none" baseline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IN" sz="2400" b="0" i="1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IN" sz="2400" b="0" i="0" u="none" baseline="0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IN" sz="2400" b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FE26E2-9609-FCF3-694A-0B28EC4ED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12" y="1967844"/>
                <a:ext cx="5348324" cy="1026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67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10D66-8ABC-8439-C58A-8F88FF5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5D35CF-6B6F-50D4-E420-71C764A08DB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C0EA1-868D-7DB0-5C70-16F87B6951C0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0BCA9-FE28-D9E4-6C30-FDDBB31797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502BC-5F98-3F20-B931-C6ECBC12001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A94F7D-E7AC-421D-BFEE-91190E67FD5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4D72B6-DFC9-B2F6-2706-CA874334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Function(PACF)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1A9B27-F4AB-787A-6627-1375CF1A6630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B123AB-591D-58C2-31CD-23C4B78172BE}"/>
              </a:ext>
            </a:extLst>
          </p:cNvPr>
          <p:cNvSpPr txBox="1"/>
          <p:nvPr/>
        </p:nvSpPr>
        <p:spPr>
          <a:xfrm>
            <a:off x="464211" y="1227513"/>
            <a:ext cx="10948053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Measures the partial correlation between time series and its own past values 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baseline="-25000" dirty="0"/>
              <a:t>​ </a:t>
            </a:r>
            <a:r>
              <a:rPr lang="en-US" dirty="0"/>
              <a:t>and 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baseline="-25000" dirty="0"/>
              <a:t>−k</a:t>
            </a:r>
            <a:r>
              <a:rPr lang="en-US" dirty="0"/>
              <a:t>​) </a:t>
            </a:r>
            <a:r>
              <a:rPr lang="en-US" b="1" dirty="0"/>
              <a:t>after removing the effect of all intermediate lags. </a:t>
            </a:r>
            <a:r>
              <a:rPr lang="en-US" dirty="0"/>
              <a:t>Helps identify the </a:t>
            </a:r>
            <a:r>
              <a:rPr lang="en-US" b="1" dirty="0"/>
              <a:t>lag</a:t>
            </a:r>
            <a:r>
              <a:rPr lang="en-US" dirty="0"/>
              <a:t> </a:t>
            </a:r>
            <a:r>
              <a:rPr lang="en-US" b="1" dirty="0"/>
              <a:t>order of an AR(</a:t>
            </a:r>
            <a:r>
              <a:rPr lang="en-US" b="1" dirty="0" err="1"/>
              <a:t>AutoRegressive</a:t>
            </a:r>
            <a:r>
              <a:rPr lang="en-US" b="1" dirty="0"/>
              <a:t>) model.</a:t>
            </a:r>
            <a:endParaRPr lang="en-IN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B84B4F-3BF4-2431-36CF-8047B4D7EF66}"/>
                  </a:ext>
                </a:extLst>
              </p:cNvPr>
              <p:cNvSpPr txBox="1"/>
              <p:nvPr/>
            </p:nvSpPr>
            <p:spPr>
              <a:xfrm>
                <a:off x="779735" y="2289758"/>
                <a:ext cx="3565656" cy="1114857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u="non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d>
                            <m:dPr>
                              <m:begChr m:val=""/>
                              <m:endChr m:val="|"/>
                              <m:ctrlPr>
                                <a:rPr lang="en-IN" sz="2400" b="0" i="1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IN" sz="2400" b="0" i="0" u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IN" sz="2400" b="0" i="1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b="0" i="1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  <m: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IN" sz="2400" b="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400" b="0" i="1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en-IN" sz="2400" b="0" i="1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400" b="0" i="1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  <m:sub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IN" sz="2400" b="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400" b="0" i="1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N" sz="2400" b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B84B4F-3BF4-2431-36CF-8047B4D7E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5" y="2289758"/>
                <a:ext cx="3565656" cy="1114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0FCBE-C307-1EEF-E506-4BF9B2FA2901}"/>
                  </a:ext>
                </a:extLst>
              </p:cNvPr>
              <p:cNvSpPr txBox="1"/>
              <p:nvPr/>
            </p:nvSpPr>
            <p:spPr>
              <a:xfrm>
                <a:off x="779735" y="3750327"/>
                <a:ext cx="7383190" cy="98206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fontAlgn="base"/>
                <a:r>
                  <a:rPr lang="en-IN" sz="1400" dirty="0"/>
                  <a:t>Where:</a:t>
                </a:r>
              </a:p>
              <a:p>
                <a:pPr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d>
                          <m:dPr>
                            <m:begChr m:val=""/>
                            <m:endChr m:val="|"/>
                            <m:ctrlPr>
                              <a:rPr lang="en-US" sz="1400" i="1" dirty="0" err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i="0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1400" baseline="-25000" dirty="0"/>
                  <a:t> </a:t>
                </a:r>
                <a:r>
                  <a:rPr lang="en-US" sz="1400" dirty="0"/>
                  <a:t>is the partial autocorrelation at lag k.</a:t>
                </a:r>
              </a:p>
              <a:p>
                <a:pPr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1400" dirty="0"/>
                  <a:t> is the autocovariance at lag k.</a:t>
                </a:r>
              </a:p>
              <a:p>
                <a:pPr fontAlgn="base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ϕ</m:t>
                        </m:r>
                      </m:e>
                      <m:sub>
                        <m:d>
                          <m:dPr>
                            <m:begChr m:val=""/>
                            <m:endChr m:val="|"/>
                            <m:ctrlPr>
                              <a:rPr lang="en-US" sz="1400" i="1" dirty="0" err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 i="0" dirty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1400" dirty="0"/>
                  <a:t> is the partial autocorrelation at lag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0FCBE-C307-1EEF-E506-4BF9B2FA2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5" y="3750327"/>
                <a:ext cx="7383190" cy="982064"/>
              </a:xfrm>
              <a:prstGeom prst="rect">
                <a:avLst/>
              </a:prstGeom>
              <a:blipFill>
                <a:blip r:embed="rId3"/>
                <a:stretch>
                  <a:fillRect l="-248" t="-1242" b="-366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88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5AFFC-B50F-B7C3-6119-1D89FCDEA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5D456C-0BCE-04AA-6244-65AA068FD7E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CC17C-A317-E146-C2CA-6F5ABE7B9657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6DFAF-2DE3-BF50-1263-6830D276134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9B0A6-282C-7830-62AB-379DDA08D94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345330-D5F8-9B7E-93A8-2F08A333C2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EB44E8-708A-B397-EAFC-3925C559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Function(PACF)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013CF9A-35FC-9B3D-8FC2-8B602A3098F7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9C5C8A-84AB-4177-BE9F-FF16680BD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736341"/>
              </p:ext>
            </p:extLst>
          </p:nvPr>
        </p:nvGraphicFramePr>
        <p:xfrm>
          <a:off x="666310" y="1315492"/>
          <a:ext cx="4751264" cy="2743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375632">
                  <a:extLst>
                    <a:ext uri="{9D8B030D-6E8A-4147-A177-3AD203B41FA5}">
                      <a16:colId xmlns:a16="http://schemas.microsoft.com/office/drawing/2014/main" val="3132548067"/>
                    </a:ext>
                  </a:extLst>
                </a:gridCol>
                <a:gridCol w="2375632">
                  <a:extLst>
                    <a:ext uri="{9D8B030D-6E8A-4147-A177-3AD203B41FA5}">
                      <a16:colId xmlns:a16="http://schemas.microsoft.com/office/drawing/2014/main" val="37286791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IN" sz="1400" dirty="0"/>
                        <a:t>Day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Price ($)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51229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5766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4770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411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IN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6984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3621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B2958603-B720-37A7-DD56-48864FB0F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4526689"/>
            <a:ext cx="97748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 1 PACF = </a:t>
            </a:r>
            <a:r>
              <a:rPr lang="en-US" altLang="en-US" dirty="0">
                <a:latin typeface="Arial" panose="020B0604020202020204" pitchFamily="34" charset="0"/>
              </a:rPr>
              <a:t>correlation between Day 2 &amp; Day 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≈ 0.5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 2 PACF = correlation between Day 3 &amp; Day 1 after removing influence of Day 2 ≈ 0.1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Stock price today depends moderately on yesterday, very little on the day before yesterday.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C51E2-228C-CD03-CCDC-7F7C3C237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35ABD8-F336-1813-417D-52278B086B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6FB10-F252-7364-81D6-1A490E92CB3F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17026-DBCA-0E37-CDCF-572F5BA11E4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BCC06-191B-5452-088D-C5BD459C3E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5101CB-605F-7945-F994-D8854F266A2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00D4D3-9919-45E3-1ACE-C7E69266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PACF Plot Interpretation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368DA1-C0DA-B240-9D09-F30ABEA65088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A6475-028A-39DA-1EF0-DC185D6A9BFD}"/>
              </a:ext>
            </a:extLst>
          </p:cNvPr>
          <p:cNvSpPr txBox="1"/>
          <p:nvPr/>
        </p:nvSpPr>
        <p:spPr>
          <a:xfrm>
            <a:off x="1385775" y="5024655"/>
            <a:ext cx="9420421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1" dirty="0"/>
              <a:t>Lag order</a:t>
            </a:r>
            <a:r>
              <a:rPr lang="en-US" dirty="0"/>
              <a:t> = lag where the significant yellow spikes crossing the red-dotted lines are found.</a:t>
            </a:r>
          </a:p>
          <a:p>
            <a:r>
              <a:rPr lang="en-US" dirty="0"/>
              <a:t>P = lag order = 2</a:t>
            </a:r>
          </a:p>
          <a:p>
            <a:endParaRPr lang="en-IN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206C55-3620-8233-C230-E1FF74A8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45" y="1371680"/>
            <a:ext cx="9780832" cy="3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1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6DCAF-1120-C609-8C77-F1F92E130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61E788D-52A9-A824-FEA4-BB561EB3058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82101" y="2513062"/>
                <a:ext cx="2504359" cy="4806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n-NO" i="0" dirty="0" smtClean="0">
                          <a:latin typeface="Cambria Math" panose="02040503050406030204" pitchFamily="18" charset="0"/>
                        </a:rPr>
                        <m:t>AIC</m:t>
                      </m:r>
                      <m:r>
                        <a:rPr lang="nn-NO" i="0" dirty="0">
                          <a:latin typeface="Cambria Math" panose="02040503050406030204" pitchFamily="18" charset="0"/>
                        </a:rPr>
                        <m:t>=−2∗</m:t>
                      </m:r>
                      <m:func>
                        <m:funcPr>
                          <m:ctrlPr>
                            <a:rPr lang="nn-NO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n-NO" i="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nn-NO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nn-NO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d>
                        </m:e>
                      </m:func>
                      <m:r>
                        <a:rPr lang="nn-NO" i="0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nn-NO" i="0" dirty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nn-NO" dirty="0"/>
              </a:p>
              <a:p>
                <a:pPr marL="0" indent="0">
                  <a:buNone/>
                </a:pPr>
                <a:endParaRPr lang="nn-NO" sz="24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61E788D-52A9-A824-FEA4-BB561EB30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82101" y="2513062"/>
                <a:ext cx="2504359" cy="4806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D74C055-3FD7-C093-C029-70D68C9FE1A3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223B4-813B-9B1D-1076-5E67BDF8445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CFDD9-BD51-82EC-750B-2EF3A668EB6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A319F1-E462-3275-9FC7-BA685EAE437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6ACBF49-18B0-F7C2-B5A9-9D5A6206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AIC(Akaike Information Criterion)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0F8A074-D7B8-FB47-066C-F7B3F3082EB4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EBCDF-F05B-E4A4-2FDD-0C3F9562C621}"/>
              </a:ext>
            </a:extLst>
          </p:cNvPr>
          <p:cNvSpPr txBox="1"/>
          <p:nvPr/>
        </p:nvSpPr>
        <p:spPr>
          <a:xfrm>
            <a:off x="349444" y="1452612"/>
            <a:ext cx="1117624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AIC balances goodness of fit (via the likelihood) against model complexity (number of lags and other parameters).</a:t>
            </a:r>
            <a:endParaRPr lang="en-IN" b="0" i="0" u="none" baseline="0" dirty="0">
              <a:solidFill>
                <a:srgbClr val="000000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A1EDB77-45C0-E0DA-E6D4-07C4AA07BA1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7988" y="2890130"/>
            <a:ext cx="8319452" cy="25006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L</a:t>
            </a:r>
            <a:r>
              <a:rPr lang="en-US" altLang="en-US" sz="1400" dirty="0">
                <a:solidFill>
                  <a:srgbClr val="001D35"/>
                </a:solidFill>
              </a:rPr>
              <a:t> is 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he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</a:rPr>
              <a:t>maximized log-likelihood for the model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K</a:t>
            </a:r>
            <a:r>
              <a:rPr lang="en-US" altLang="en-US" sz="1400" dirty="0">
                <a:solidFill>
                  <a:srgbClr val="001D35"/>
                </a:solidFill>
              </a:rPr>
              <a:t> is 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</a:rPr>
              <a:t>he number of parameters in the AR(p) model </a:t>
            </a:r>
            <a:r>
              <a:rPr lang="en-US" altLang="en-US" sz="1400" dirty="0">
                <a:solidFill>
                  <a:srgbClr val="001D35"/>
                </a:solidFill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l-GR" sz="1400" dirty="0"/>
              <a:t>μ</a:t>
            </a:r>
            <a:r>
              <a:rPr lang="en-US" sz="1400" dirty="0"/>
              <a:t>, </a:t>
            </a:r>
            <a:r>
              <a:rPr lang="el-GR" sz="1400" dirty="0"/>
              <a:t>ϕ</a:t>
            </a:r>
            <a:r>
              <a:rPr lang="el-GR" sz="1400" baseline="-25000" dirty="0"/>
              <a:t>1</a:t>
            </a:r>
            <a:r>
              <a:rPr lang="el-GR" sz="1400" dirty="0"/>
              <a:t>​,…,ϕ</a:t>
            </a:r>
            <a:r>
              <a:rPr lang="el-GR" sz="1400" baseline="-25000" dirty="0"/>
              <a:t>p</a:t>
            </a:r>
            <a:r>
              <a:rPr lang="el-GR" sz="1400" dirty="0"/>
              <a:t>​</a:t>
            </a:r>
            <a:r>
              <a:rPr lang="en-US" sz="1400" dirty="0"/>
              <a:t>,</a:t>
            </a:r>
            <a:r>
              <a:rPr lang="en-IN" sz="1400" baseline="-25000" dirty="0"/>
              <a:t>, </a:t>
            </a:r>
            <a:r>
              <a:rPr lang="el-GR" sz="1400" dirty="0"/>
              <a:t>σ</a:t>
            </a:r>
            <a:r>
              <a:rPr lang="el-GR" sz="1400" baseline="30000" dirty="0"/>
              <a:t>2</a:t>
            </a:r>
            <a:r>
              <a:rPr lang="en-US" altLang="en-US" sz="1400" dirty="0">
                <a:latin typeface="Arial" panose="020B0604020202020204" pitchFamily="34" charset="0"/>
              </a:rPr>
              <a:t>, ϵ</a:t>
            </a:r>
            <a:r>
              <a:rPr lang="en-US" altLang="en-US" sz="1400" baseline="-25000" dirty="0">
                <a:latin typeface="Arial" panose="020B0604020202020204" pitchFamily="34" charset="0"/>
              </a:rPr>
              <a:t>t</a:t>
            </a:r>
            <a:r>
              <a:rPr lang="en-US" altLang="en-US" sz="1400" dirty="0">
                <a:latin typeface="Arial" panose="020B0604020202020204" pitchFamily="34" charset="0"/>
              </a:rPr>
              <a:t>​)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To find the optimal lag order </a:t>
            </a:r>
            <a:r>
              <a:rPr lang="en-US" b="1" dirty="0"/>
              <a:t>:</a:t>
            </a:r>
            <a:endParaRPr lang="en-US" dirty="0"/>
          </a:p>
          <a:p>
            <a:pPr marL="285750" indent="-285750" fontAlgn="ctr">
              <a:buFont typeface="Wingdings" panose="05000000000000000000" pitchFamily="2" charset="2"/>
              <a:buChar char="Ø"/>
            </a:pPr>
            <a:r>
              <a:rPr lang="en-US" dirty="0"/>
              <a:t>Fit the models with different lag orders (e.g., 1 lag, 2 lags, 3 lags, etc.). </a:t>
            </a:r>
          </a:p>
          <a:p>
            <a:pPr marL="285750" indent="-285750" fontAlgn="ctr">
              <a:buFont typeface="Wingdings" panose="05000000000000000000" pitchFamily="2" charset="2"/>
              <a:buChar char="Ø"/>
            </a:pPr>
            <a:r>
              <a:rPr lang="en-US" dirty="0"/>
              <a:t>Calculate the AIC value for each model.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Select the lag order that yields the lowest AIC value.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72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102EF-E20B-5A3C-4363-2B4858A5E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6B8BB-9C2F-D9E3-3E08-FD6B6B334994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50470-FDB4-392F-B94B-FD674B8CB4A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F8AEF-C05B-AF0E-CEE2-61404AF073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24A67E-CFC4-DFC0-0269-53043DC6A12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118F9-2F8D-D3AA-6B93-65B5BDAD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PACF or AIC?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D41FD32-1E96-6343-300C-F4AD67326CD8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D1152-7D3C-5197-6E35-FEE5AAE711EF}"/>
              </a:ext>
            </a:extLst>
          </p:cNvPr>
          <p:cNvSpPr txBox="1"/>
          <p:nvPr/>
        </p:nvSpPr>
        <p:spPr>
          <a:xfrm>
            <a:off x="349444" y="1452612"/>
            <a:ext cx="11176245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PACF can be subjective and may require human interpretation. </a:t>
            </a:r>
          </a:p>
          <a:p>
            <a:r>
              <a:rPr lang="en-US" dirty="0"/>
              <a:t>AIC offers a quantitative, model-agnostic approach by selecting the model with the lowest AIC value.</a:t>
            </a:r>
          </a:p>
          <a:p>
            <a:endParaRPr lang="en-US" b="0" i="0" u="none" baseline="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Go for </a:t>
            </a:r>
            <a:r>
              <a:rPr lang="en-US" b="1" dirty="0">
                <a:solidFill>
                  <a:srgbClr val="000000"/>
                </a:solidFill>
              </a:rPr>
              <a:t>AIC</a:t>
            </a:r>
            <a:r>
              <a:rPr lang="en-IN" b="1" dirty="0"/>
              <a:t> 👍</a:t>
            </a:r>
          </a:p>
          <a:p>
            <a:endParaRPr lang="en-IN" b="0" i="0" u="non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0E854-70AA-E18A-E34A-34889F4E8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E890D8-6F25-4F53-32D0-924056C397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D78229-C969-DED2-BF34-296796759EF1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D14FC-C4FF-0890-F772-0D5A79E0CF4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A9A2-BE5A-C835-884C-BA93A4BB8B0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2439BC-7023-F423-D21A-2AF87A7DB3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727F3B-5946-EAEC-8BFE-D63C1A5B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PACF for Open Value (Continental Stocks)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0E81B9-EF1F-44E3-411C-2229E313D394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C59F98-7D8F-E0CB-5859-1E4C4811AC56}"/>
                  </a:ext>
                </a:extLst>
              </p:cNvPr>
              <p:cNvSpPr txBox="1"/>
              <p:nvPr/>
            </p:nvSpPr>
            <p:spPr>
              <a:xfrm>
                <a:off x="1987546" y="5299824"/>
                <a:ext cx="8086766" cy="646331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r>
                  <a:rPr lang="en-IN" dirty="0"/>
                  <a:t>Lag order = 1 based on Akaike Information Criterion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n-NO" dirty="0">
                        <a:latin typeface="Cambria Math" panose="02040503050406030204" pitchFamily="18" charset="0"/>
                      </a:rPr>
                      <m:t>AIC</m:t>
                    </m:r>
                    <m:r>
                      <a:rPr lang="nn-NO" dirty="0">
                        <a:latin typeface="Cambria Math" panose="02040503050406030204" pitchFamily="18" charset="0"/>
                      </a:rPr>
                      <m:t>=−2∗</m:t>
                    </m:r>
                    <m:func>
                      <m:funcPr>
                        <m:ctrlPr>
                          <a:rPr lang="nn-NO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n-NO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nn-NO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nn-NO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e>
                    </m:func>
                    <m:r>
                      <a:rPr lang="nn-NO" dirty="0">
                        <a:latin typeface="Cambria Math" panose="02040503050406030204" pitchFamily="18" charset="0"/>
                      </a:rPr>
                      <m:t>+2</m:t>
                    </m:r>
                    <m:r>
                      <m:rPr>
                        <m:sty m:val="p"/>
                      </m:rPr>
                      <a:rPr lang="nn-NO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n-NO" dirty="0"/>
              </a:p>
              <a:p>
                <a:endParaRPr lang="en-IN" i="0" u="none" baseline="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C59F98-7D8F-E0CB-5859-1E4C4811A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546" y="5299824"/>
                <a:ext cx="8086766" cy="646331"/>
              </a:xfrm>
              <a:prstGeom prst="rect">
                <a:avLst/>
              </a:prstGeom>
              <a:blipFill>
                <a:blip r:embed="rId2"/>
                <a:stretch>
                  <a:fillRect l="-603" t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742E13A-2FA0-A521-2B49-28BB3E95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930" y="2142308"/>
            <a:ext cx="9219861" cy="27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0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221B0-AA7A-02C5-A489-F26E5CFB6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92B9BB-391D-E3DB-A29D-AB7C35967D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7987" y="942671"/>
            <a:ext cx="11292945" cy="519456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A time series is a series of statistical observations that are arranged in chronological order that are collected at successive, regular intervals over time.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Example: Amazon stock price over a time period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9464A-D518-AB6F-E8D4-09A264FB7B94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3190B-BF81-8D10-8DAA-028284FC30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FFCD9-8B85-C07B-1B27-0BFB034693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CCC872-64C6-A7C4-EBC9-1CA6C7320D6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014DF6-EC64-EDA9-54AE-2DD0E3EC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69736-8B8C-BE05-223F-94E7A3283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704" y="2310581"/>
            <a:ext cx="7280099" cy="371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9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F2367-196E-D998-4702-A6FCC2486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F65421-7ADE-5E1A-44E4-4687B0D0D3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F468C1-413F-AA5E-882F-E6E18DE6A3EA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73D1C-2F0C-B718-8207-E37C4FC65B7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B9F06-229A-FE20-EDF7-806281AF9C6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283EC9-D577-492C-2CE3-07CDF1901F6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2CCAAC-46F2-31D2-299F-51F97B5A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using AR Model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0F74C-1417-CEEB-402D-1E7F876E2C11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9C6CA-3FAB-6B9D-E6BC-D37184A38384}"/>
              </a:ext>
            </a:extLst>
          </p:cNvPr>
          <p:cNvSpPr txBox="1"/>
          <p:nvPr/>
        </p:nvSpPr>
        <p:spPr>
          <a:xfrm>
            <a:off x="2581654" y="5317199"/>
            <a:ext cx="6756978" cy="92333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baseline="0" dirty="0">
                <a:solidFill>
                  <a:srgbClr val="000000"/>
                </a:solidFill>
              </a:rPr>
              <a:t>Orange dotted line is the forecasted ‘Close’ value of </a:t>
            </a:r>
            <a:r>
              <a:rPr lang="en-US" b="0" i="0" u="none" baseline="0" dirty="0" err="1">
                <a:solidFill>
                  <a:srgbClr val="000000"/>
                </a:solidFill>
              </a:rPr>
              <a:t>wrt</a:t>
            </a:r>
            <a:r>
              <a:rPr lang="en-US" b="0" i="0" u="none" baseline="0" dirty="0">
                <a:solidFill>
                  <a:srgbClr val="000000"/>
                </a:solidFill>
              </a:rPr>
              <a:t> Date</a:t>
            </a:r>
          </a:p>
          <a:p>
            <a:r>
              <a:rPr lang="en-US" dirty="0">
                <a:solidFill>
                  <a:srgbClr val="000000"/>
                </a:solidFill>
              </a:rPr>
              <a:t>MAE = 0.928(splitting data into </a:t>
            </a:r>
            <a:r>
              <a:rPr lang="en-US" dirty="0"/>
              <a:t>training - 80%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testing - 20%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b="0" i="0" u="none" baseline="0" dirty="0">
                <a:solidFill>
                  <a:srgbClr val="000000"/>
                </a:solidFill>
              </a:rPr>
              <a:t>Prediction timeline = Sep 2023 to Sep 2025</a:t>
            </a:r>
            <a:endParaRPr lang="en-IN" b="0" i="0" u="none" baseline="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E2F603-3B68-EC00-F275-27D5D29D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61" y="1079136"/>
            <a:ext cx="9601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5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761D8-02AF-13C7-092F-936898C10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4A1742-0A7B-8BAC-B822-6FE7132D46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941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39FE0-C4B2-A915-D7C4-A7C20F78C5AB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163B4-EEFC-6D5F-352D-3565FB95870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F2CB-E916-DA36-5242-66A850CD20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B3BE1F-FD53-8416-3593-7F04CC17189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AA82B0-33DD-F144-5CF4-569BEABC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96C96E-8190-D2D0-5E6F-7A052257A25B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42BFAE-2130-1333-9E2E-810DA886DF11}"/>
                  </a:ext>
                </a:extLst>
              </p:cNvPr>
              <p:cNvSpPr txBox="1"/>
              <p:nvPr/>
            </p:nvSpPr>
            <p:spPr>
              <a:xfrm>
                <a:off x="243392" y="2689553"/>
                <a:ext cx="4815244" cy="36939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​=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I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Xt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IN" dirty="0"/>
                </a:br>
                <a:endParaRPr lang="en-IN" sz="240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42BFAE-2130-1333-9E2E-810DA886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2" y="2689553"/>
                <a:ext cx="4815244" cy="369397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4161B0-155B-0AC7-95AC-56AB7E6DCC46}"/>
                  </a:ext>
                </a:extLst>
              </p:cNvPr>
              <p:cNvSpPr txBox="1"/>
              <p:nvPr/>
            </p:nvSpPr>
            <p:spPr>
              <a:xfrm>
                <a:off x="407988" y="1225986"/>
                <a:ext cx="10616933" cy="491833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IN" b="1" dirty="0" err="1"/>
                  <a:t>A</a:t>
                </a:r>
                <a:r>
                  <a:rPr lang="en-IN" dirty="0" err="1"/>
                  <a:t>uto</a:t>
                </a:r>
                <a:r>
                  <a:rPr lang="en-IN" b="1" dirty="0" err="1"/>
                  <a:t>R</a:t>
                </a:r>
                <a:r>
                  <a:rPr lang="en-IN" dirty="0" err="1"/>
                  <a:t>egressive</a:t>
                </a:r>
                <a:r>
                  <a:rPr lang="en-IN" dirty="0"/>
                  <a:t> </a:t>
                </a:r>
                <a:r>
                  <a:rPr lang="en-IN" b="1" dirty="0"/>
                  <a:t>I</a:t>
                </a:r>
                <a:r>
                  <a:rPr lang="en-IN" dirty="0"/>
                  <a:t>ntegrated </a:t>
                </a:r>
                <a:r>
                  <a:rPr lang="en-IN" b="1" dirty="0"/>
                  <a:t>M</a:t>
                </a:r>
                <a:r>
                  <a:rPr lang="en-IN" dirty="0"/>
                  <a:t>oving </a:t>
                </a:r>
                <a:r>
                  <a:rPr lang="en-IN" b="1" dirty="0"/>
                  <a:t>A</a:t>
                </a:r>
                <a:r>
                  <a:rPr lang="en-IN" dirty="0"/>
                  <a:t>verage </a:t>
                </a:r>
                <a:r>
                  <a:rPr lang="en-US" dirty="0"/>
                  <a:t>captures the relationship between an observation and several lagged observations by combining three components: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1"/>
                    </a:solidFill>
                  </a:rPr>
                  <a:t>Autoregression (AR)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- dependence of the current observation on its previous values(Ref: Slide 31)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B0F0"/>
                    </a:solidFill>
                  </a:rPr>
                  <a:t>Integration through Differencing (I)</a:t>
                </a:r>
                <a:r>
                  <a:rPr lang="en-US" b="1" dirty="0"/>
                  <a:t> </a:t>
                </a:r>
                <a:r>
                  <a:rPr lang="en-US" dirty="0"/>
                  <a:t>– transforming a time series into a stationary one by differencing consecutive observations(Ref: Slide 15)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7030A0"/>
                    </a:solidFill>
                  </a:rPr>
                  <a:t>Moving Averages (MA)</a:t>
                </a:r>
                <a:r>
                  <a:rPr lang="en-US" b="1" dirty="0"/>
                  <a:t> </a:t>
                </a:r>
                <a:r>
                  <a:rPr lang="en-US" dirty="0"/>
                  <a:t>- dependence of the current observation on the previous forecast errors (Ref: Slide 17)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l-GR"/>
                      <m:t>μ</m:t>
                    </m:r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24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IN" b="0" u="none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4161B0-155B-0AC7-95AC-56AB7E6DC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8" y="1225986"/>
                <a:ext cx="10616933" cy="4918334"/>
              </a:xfrm>
              <a:prstGeom prst="rect">
                <a:avLst/>
              </a:prstGeom>
              <a:blipFill>
                <a:blip r:embed="rId3"/>
                <a:stretch>
                  <a:fillRect l="-517" t="-6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0730B-4028-F1B8-7A67-75556E38BC3B}"/>
                  </a:ext>
                </a:extLst>
              </p:cNvPr>
              <p:cNvSpPr txBox="1"/>
              <p:nvPr/>
            </p:nvSpPr>
            <p:spPr>
              <a:xfrm>
                <a:off x="1901630" y="5580381"/>
                <a:ext cx="7296539" cy="39408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​=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l-GR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−1​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IN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IN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IN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l-GR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m:rPr>
                          <m:nor/>
                        </m:rPr>
                        <a:rPr lang="en-IN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IN" dirty="0">
                    <a:solidFill>
                      <a:srgbClr val="7030A0"/>
                    </a:solidFill>
                  </a:rPr>
                </a:br>
                <a:endParaRPr lang="en-IN" sz="240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A0730B-4028-F1B8-7A67-75556E38B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630" y="5580381"/>
                <a:ext cx="7296539" cy="394082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8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47B6E-3015-B806-749F-F99FB29B8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842FDD-F055-0473-E686-6BFA6EA92F2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1555E-2A38-48AB-86E4-D30A3C8346EB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0B62C-E086-E510-C1C0-26872D5EF6A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35759-F58E-E418-C1BA-AB0E50F8BE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CC86AC-772F-AD96-C53C-E0D8DB54A7D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570C50-39B9-89B9-1212-1675F4A7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 parameters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9C1D5B2-E76C-D45F-FF21-04E5765C9A98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C7DDA-0DC2-32ED-08E4-D0D363BD017B}"/>
              </a:ext>
            </a:extLst>
          </p:cNvPr>
          <p:cNvSpPr txBox="1"/>
          <p:nvPr/>
        </p:nvSpPr>
        <p:spPr>
          <a:xfrm>
            <a:off x="407988" y="1191290"/>
            <a:ext cx="11117702" cy="406265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ase"/>
            <a:r>
              <a:rPr lang="en-US" dirty="0"/>
              <a:t>The ARIMA model is defined by three main parameters: p, d and q.</a:t>
            </a:r>
          </a:p>
          <a:p>
            <a:pPr fontAlgn="base"/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1" dirty="0"/>
              <a:t>p (AR order):</a:t>
            </a:r>
            <a:r>
              <a:rPr lang="en-US" dirty="0"/>
              <a:t> number of autoregressive terms (past observations) that directly influence the current value.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1" dirty="0"/>
              <a:t>d (Differencing order):</a:t>
            </a:r>
            <a:r>
              <a:rPr lang="en-US" dirty="0"/>
              <a:t> number of differences needed to make the time series stationary.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b="1" dirty="0"/>
              <a:t>q (MA order):</a:t>
            </a:r>
            <a:r>
              <a:rPr lang="en-US" dirty="0"/>
              <a:t> represents the number of lagged forecast errors in the prediction equation.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/>
              <a:t>The optimal value for the above parameters are computed using grid search.</a:t>
            </a:r>
          </a:p>
          <a:p>
            <a:endParaRPr lang="en-US" dirty="0"/>
          </a:p>
          <a:p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0" u="non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6CC68-D7CC-378D-8876-D4A081E9A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275745-6A25-1D03-0A88-7D754002061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14E1F-EFA9-EBD6-44FF-64F914E889CF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4C76-20D1-7E96-51A0-197515D8A1D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BEC66-4A05-D2FD-BD38-FF8BC5A3D6A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1BE202-2A5E-DD99-4A55-193A9B1DAC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F4DE0FF-CCE4-1084-3705-F45750ED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83F3E9-BB4E-FE65-71AA-A6195F392B45}"/>
              </a:ext>
            </a:extLst>
          </p:cNvPr>
          <p:cNvSpPr txBox="1"/>
          <p:nvPr/>
        </p:nvSpPr>
        <p:spPr>
          <a:xfrm>
            <a:off x="400689" y="366327"/>
            <a:ext cx="11117702" cy="129266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0" u="none" baseline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215EBAE-731C-9D88-339A-E64ACBA9D9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206404"/>
              </p:ext>
            </p:extLst>
          </p:nvPr>
        </p:nvGraphicFramePr>
        <p:xfrm>
          <a:off x="513183" y="1563677"/>
          <a:ext cx="6493747" cy="3762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AD7BB41-D62C-3AD3-D399-49659EA00258}"/>
              </a:ext>
            </a:extLst>
          </p:cNvPr>
          <p:cNvSpPr txBox="1"/>
          <p:nvPr/>
        </p:nvSpPr>
        <p:spPr>
          <a:xfrm>
            <a:off x="560388" y="1343690"/>
            <a:ext cx="11117702" cy="129266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0" u="none" baseline="0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62C06-646C-7FE5-A305-A0CD72054CDA}"/>
              </a:ext>
            </a:extLst>
          </p:cNvPr>
          <p:cNvSpPr txBox="1"/>
          <p:nvPr/>
        </p:nvSpPr>
        <p:spPr>
          <a:xfrm>
            <a:off x="7356000" y="1731867"/>
            <a:ext cx="46711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μ</a:t>
            </a:r>
            <a:r>
              <a:rPr lang="en-US" dirty="0"/>
              <a:t> - </a:t>
            </a:r>
            <a:r>
              <a:rPr lang="en-IN" dirty="0"/>
              <a:t>Constant </a:t>
            </a:r>
          </a:p>
          <a:p>
            <a:r>
              <a:rPr lang="el-GR" dirty="0"/>
              <a:t>ϕ</a:t>
            </a:r>
            <a:r>
              <a:rPr lang="el-GR" baseline="-25000" dirty="0"/>
              <a:t>1</a:t>
            </a:r>
            <a:r>
              <a:rPr lang="el-GR" dirty="0"/>
              <a:t>​,…,ϕ</a:t>
            </a:r>
            <a:r>
              <a:rPr lang="el-GR" baseline="-25000" dirty="0"/>
              <a:t>p</a:t>
            </a:r>
            <a:r>
              <a:rPr lang="el-GR" dirty="0"/>
              <a:t>​</a:t>
            </a:r>
            <a:r>
              <a:rPr lang="en-US" dirty="0"/>
              <a:t> - </a:t>
            </a:r>
            <a:r>
              <a:rPr lang="en-IN" dirty="0"/>
              <a:t>Autoregressive coefficients</a:t>
            </a:r>
            <a:endParaRPr lang="en-US" dirty="0"/>
          </a:p>
          <a:p>
            <a:r>
              <a:rPr lang="el-GR" dirty="0"/>
              <a:t>θ</a:t>
            </a:r>
            <a:r>
              <a:rPr lang="el-GR" baseline="-25000" dirty="0"/>
              <a:t>1</a:t>
            </a:r>
            <a:r>
              <a:rPr lang="el-GR" dirty="0"/>
              <a:t>​,…,θ</a:t>
            </a:r>
            <a:r>
              <a:rPr lang="el-GR" baseline="-25000" dirty="0"/>
              <a:t>q</a:t>
            </a:r>
            <a:r>
              <a:rPr lang="el-GR" dirty="0"/>
              <a:t>​</a:t>
            </a:r>
            <a:r>
              <a:rPr lang="en-US" dirty="0"/>
              <a:t> - </a:t>
            </a:r>
            <a:r>
              <a:rPr lang="en-IN" dirty="0"/>
              <a:t>Moving Average coefficients</a:t>
            </a:r>
          </a:p>
          <a:p>
            <a:r>
              <a:rPr lang="el-GR" dirty="0"/>
              <a:t>Φ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l-GR" dirty="0"/>
              <a:t>Φ</a:t>
            </a:r>
            <a:r>
              <a:rPr lang="en-US" baseline="-25000" dirty="0"/>
              <a:t>P</a:t>
            </a:r>
            <a:r>
              <a:rPr lang="en-US" dirty="0"/>
              <a:t> – </a:t>
            </a:r>
            <a:r>
              <a:rPr lang="en-IN" dirty="0"/>
              <a:t>Seasonal autoregressive coefficients</a:t>
            </a:r>
          </a:p>
          <a:p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l-GR" dirty="0"/>
              <a:t>Θ</a:t>
            </a:r>
            <a:r>
              <a:rPr lang="en-US" baseline="-25000" dirty="0"/>
              <a:t>Q</a:t>
            </a:r>
            <a:r>
              <a:rPr lang="en-US" dirty="0"/>
              <a:t> – </a:t>
            </a:r>
            <a:r>
              <a:rPr lang="en-IN" dirty="0"/>
              <a:t>Seasonal Moving Average coefficients</a:t>
            </a:r>
            <a:endParaRPr lang="en-US" dirty="0"/>
          </a:p>
          <a:p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​,…,β</a:t>
            </a:r>
            <a:r>
              <a:rPr lang="el-GR" baseline="-25000" dirty="0"/>
              <a:t>k</a:t>
            </a:r>
            <a:r>
              <a:rPr lang="el-GR" dirty="0"/>
              <a:t>​</a:t>
            </a:r>
            <a:r>
              <a:rPr lang="en-US" dirty="0"/>
              <a:t> - </a:t>
            </a:r>
            <a:r>
              <a:rPr lang="en-IN" dirty="0"/>
              <a:t>Exogenous variable coefficients(used in ARIMAX and SARIMAX)</a:t>
            </a:r>
            <a:endParaRPr lang="en-US" dirty="0"/>
          </a:p>
          <a:p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en-US" dirty="0"/>
              <a:t> - </a:t>
            </a:r>
            <a:r>
              <a:rPr lang="en-IN" dirty="0"/>
              <a:t>Variance of error term(</a:t>
            </a:r>
            <a:r>
              <a:rPr lang="el-GR" dirty="0"/>
              <a:t>ϵ</a:t>
            </a:r>
            <a:r>
              <a:rPr lang="en-IN" baseline="-25000" dirty="0"/>
              <a:t>t</a:t>
            </a:r>
            <a:r>
              <a:rPr lang="en-IN" dirty="0"/>
              <a:t>​)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ϵ</a:t>
            </a:r>
            <a:r>
              <a:rPr lang="en-US" altLang="en-US" baseline="-25000" dirty="0">
                <a:latin typeface="Arial" panose="020B0604020202020204" pitchFamily="34" charset="0"/>
              </a:rPr>
              <a:t>t</a:t>
            </a:r>
            <a:r>
              <a:rPr lang="en-US" altLang="en-US" dirty="0">
                <a:latin typeface="Arial" panose="020B0604020202020204" pitchFamily="34" charset="0"/>
              </a:rPr>
              <a:t>​ - Residuals(errors)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2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0041-CCB8-2226-B760-E3C7473E9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C4A7D9-3D92-DD3C-C41B-80BAA510BE9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5F753-B425-5088-E9AA-CE882C9BC5B8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01AB0-ADF3-E097-CCC5-7E38C45E9C6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42542-EF04-FA81-15DE-7083556AE5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E8A56D-3715-0F73-1399-5801080739B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98C82E-FC11-D1DD-79FD-9454031E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F180E6-ECBA-737E-E32E-863CC4BB3E73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75A12-68D0-5F36-EE33-475D7DCBA3FD}"/>
              </a:ext>
            </a:extLst>
          </p:cNvPr>
          <p:cNvSpPr txBox="1"/>
          <p:nvPr/>
        </p:nvSpPr>
        <p:spPr>
          <a:xfrm>
            <a:off x="407988" y="1191290"/>
            <a:ext cx="1111770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dirty="0"/>
          </a:p>
          <a:p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0" u="none" baseline="0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3DFA4-4926-9EF8-8F1E-7B90689DA93B}"/>
              </a:ext>
            </a:extLst>
          </p:cNvPr>
          <p:cNvSpPr txBox="1"/>
          <p:nvPr/>
        </p:nvSpPr>
        <p:spPr>
          <a:xfrm>
            <a:off x="324012" y="1254804"/>
            <a:ext cx="1085406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Likelihood</a:t>
            </a:r>
            <a:r>
              <a:rPr lang="en-US"/>
              <a:t> says </a:t>
            </a:r>
            <a:r>
              <a:rPr lang="en-US" dirty="0"/>
              <a:t>"Given a set of data, how likely is it that these parameters are the correct ones for the model?“ Likelihood is the product of probability densities.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Probability density function</a:t>
            </a:r>
            <a:r>
              <a:rPr lang="en-US" dirty="0"/>
              <a:t> represents the density of probability for a continuous random variable over the specified ranges.</a:t>
            </a:r>
          </a:p>
          <a:p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5FC942-C5E3-F9A5-7303-1A9336A401EC}"/>
              </a:ext>
            </a:extLst>
          </p:cNvPr>
          <p:cNvSpPr txBox="1"/>
          <p:nvPr/>
        </p:nvSpPr>
        <p:spPr>
          <a:xfrm>
            <a:off x="1135774" y="3791025"/>
            <a:ext cx="44141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Where</a:t>
            </a:r>
          </a:p>
          <a:p>
            <a:r>
              <a:rPr lang="en-US" sz="1600" dirty="0"/>
              <a:t>L - likelihood</a:t>
            </a:r>
          </a:p>
          <a:p>
            <a:r>
              <a:rPr lang="el-GR" sz="1600" dirty="0"/>
              <a:t>μ</a:t>
            </a:r>
            <a:r>
              <a:rPr lang="en-US" sz="1600" dirty="0"/>
              <a:t> – mean of the data</a:t>
            </a:r>
          </a:p>
          <a:p>
            <a:r>
              <a:rPr lang="el-GR" sz="1600" dirty="0"/>
              <a:t>σ</a:t>
            </a:r>
            <a:r>
              <a:rPr lang="el-GR" sz="1600" baseline="30000" dirty="0"/>
              <a:t>2</a:t>
            </a:r>
            <a:r>
              <a:rPr lang="en-US" sz="1600" baseline="30000" dirty="0"/>
              <a:t>  </a:t>
            </a:r>
            <a:r>
              <a:rPr lang="en-US" sz="1600" dirty="0"/>
              <a:t>- Variance of the 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CDD333-191E-7976-9678-9A87BABE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34" y="2886024"/>
            <a:ext cx="2743583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3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42676-8AA5-0059-7869-EF57CA028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CD6337-5A22-5241-B3D2-B08BEAF954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8CF205-BB0A-59E6-F969-888C8BD6D479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3EF00-8C90-DDB3-63DB-B547CF5DCBD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3D660-7895-3DD2-CADF-28C17BC8C74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4361B0-936F-DC79-1E4C-23728BDB266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713EE5-4F67-65A9-C070-DB1CA268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3BA0E17-0B89-A040-82B3-C28984E06F98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DCBD3-CEF2-833D-64C9-B85A9CA12650}"/>
              </a:ext>
            </a:extLst>
          </p:cNvPr>
          <p:cNvSpPr txBox="1"/>
          <p:nvPr/>
        </p:nvSpPr>
        <p:spPr>
          <a:xfrm>
            <a:off x="407988" y="1191290"/>
            <a:ext cx="1111770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dirty="0"/>
          </a:p>
          <a:p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0" u="none" baseline="0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17C25-65A3-866F-7077-AA90C0C6A8F4}"/>
              </a:ext>
            </a:extLst>
          </p:cNvPr>
          <p:cNvSpPr txBox="1"/>
          <p:nvPr/>
        </p:nvSpPr>
        <p:spPr>
          <a:xfrm>
            <a:off x="324012" y="1254804"/>
            <a:ext cx="108540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Probability density function</a:t>
            </a:r>
            <a:r>
              <a:rPr lang="en-US" dirty="0"/>
              <a:t> represents the density of probability for a continuous random variable over the specified ranges.</a:t>
            </a:r>
          </a:p>
          <a:p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DDDD7F-3F67-A855-DBAA-D93DF11BB134}"/>
              </a:ext>
            </a:extLst>
          </p:cNvPr>
          <p:cNvSpPr txBox="1"/>
          <p:nvPr/>
        </p:nvSpPr>
        <p:spPr>
          <a:xfrm>
            <a:off x="845298" y="3312514"/>
            <a:ext cx="44141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Where</a:t>
            </a:r>
          </a:p>
          <a:p>
            <a:r>
              <a:rPr lang="el-GR" sz="1600" dirty="0"/>
              <a:t>μ</a:t>
            </a:r>
            <a:r>
              <a:rPr lang="en-US" sz="1600" dirty="0"/>
              <a:t> – mean of the data</a:t>
            </a:r>
          </a:p>
          <a:p>
            <a:r>
              <a:rPr lang="el-GR" sz="1600" dirty="0"/>
              <a:t>σ</a:t>
            </a:r>
            <a:r>
              <a:rPr lang="el-GR" sz="1600" baseline="30000" dirty="0"/>
              <a:t>2</a:t>
            </a:r>
            <a:r>
              <a:rPr lang="en-US" sz="1600" baseline="30000" dirty="0"/>
              <a:t>  </a:t>
            </a:r>
            <a:r>
              <a:rPr lang="en-US" sz="1600" dirty="0"/>
              <a:t>- Variance of the data</a:t>
            </a:r>
          </a:p>
          <a:p>
            <a:r>
              <a:rPr lang="en-US" sz="1600" dirty="0"/>
              <a:t>f(</a:t>
            </a:r>
            <a:r>
              <a:rPr lang="en-US" sz="1600" dirty="0" err="1"/>
              <a:t>x</a:t>
            </a:r>
            <a:r>
              <a:rPr lang="en-US" sz="1600" baseline="-25000" dirty="0" err="1"/>
              <a:t>t</a:t>
            </a:r>
            <a:r>
              <a:rPr lang="en-US" sz="1600" dirty="0"/>
              <a:t> | </a:t>
            </a:r>
            <a:r>
              <a:rPr lang="el-GR" sz="1600" dirty="0"/>
              <a:t>μ</a:t>
            </a:r>
            <a:r>
              <a:rPr lang="en-US" sz="1600" dirty="0"/>
              <a:t>, </a:t>
            </a:r>
            <a:r>
              <a:rPr lang="el-GR" sz="1600" dirty="0"/>
              <a:t>σ</a:t>
            </a:r>
            <a:r>
              <a:rPr lang="el-GR" sz="1600" baseline="30000" dirty="0"/>
              <a:t>2</a:t>
            </a:r>
            <a:r>
              <a:rPr lang="en-US" sz="1600" dirty="0"/>
              <a:t>) – probability density function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EE5687-11DE-C899-6641-167FF45A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98" y="2215969"/>
            <a:ext cx="3791479" cy="714475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FD6C52D-EC15-5B34-37B1-ECEC835EE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02516"/>
              </p:ext>
            </p:extLst>
          </p:nvPr>
        </p:nvGraphicFramePr>
        <p:xfrm>
          <a:off x="7727650" y="1788089"/>
          <a:ext cx="294275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375">
                  <a:extLst>
                    <a:ext uri="{9D8B030D-6E8A-4147-A177-3AD203B41FA5}">
                      <a16:colId xmlns:a16="http://schemas.microsoft.com/office/drawing/2014/main" val="1995824067"/>
                    </a:ext>
                  </a:extLst>
                </a:gridCol>
                <a:gridCol w="1471375">
                  <a:extLst>
                    <a:ext uri="{9D8B030D-6E8A-4147-A177-3AD203B41FA5}">
                      <a16:colId xmlns:a16="http://schemas.microsoft.com/office/drawing/2014/main" val="73826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Height(x) in cm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PDF(x)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895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170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7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172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9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168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52918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215E09A-83F4-F7A2-D877-F926945EE357}"/>
              </a:ext>
            </a:extLst>
          </p:cNvPr>
          <p:cNvSpPr txBox="1"/>
          <p:nvPr/>
        </p:nvSpPr>
        <p:spPr>
          <a:xfrm>
            <a:off x="845298" y="5059538"/>
            <a:ext cx="5027338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IN" sz="1600" dirty="0"/>
              <a:t>Likelihood = L(</a:t>
            </a:r>
            <a:r>
              <a:rPr lang="el-GR" sz="1600" dirty="0"/>
              <a:t>μ=170,</a:t>
            </a:r>
            <a:r>
              <a:rPr lang="en-US" sz="1600" dirty="0"/>
              <a:t> </a:t>
            </a:r>
            <a:r>
              <a:rPr lang="el-GR" sz="1600" dirty="0"/>
              <a:t>σ</a:t>
            </a:r>
            <a:r>
              <a:rPr lang="el-GR" sz="1600" baseline="30000" dirty="0"/>
              <a:t>2</a:t>
            </a:r>
            <a:r>
              <a:rPr lang="el-GR" sz="1600" dirty="0"/>
              <a:t>=4</a:t>
            </a:r>
            <a:r>
              <a:rPr lang="en-IN" sz="1600" dirty="0"/>
              <a:t>) = 0.199 × 0.121 × 0.121 </a:t>
            </a:r>
          </a:p>
          <a:p>
            <a:r>
              <a:rPr lang="en-IN" sz="1600" dirty="0"/>
              <a:t>L≈0.00291</a:t>
            </a:r>
            <a:endParaRPr lang="en-IN" sz="16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56699A-8BB0-0090-4A24-5B18AFB5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232" y="3341878"/>
            <a:ext cx="4624077" cy="29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31393-CBAA-9C82-4990-4A44B956E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38CC90-83E1-37DF-1133-530851EAAB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26788-A9C9-58AE-922D-477E8FA2296B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80388-CDC9-7FD5-5DB4-7815FE699F3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DB44F-9C25-8CE2-E376-05E94812948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A3832D-5F6B-0163-0631-54294AD64DF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D908271-4D46-1CB6-7A4A-FD0D532B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Log-likelihood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C99CB9-0FBE-0165-5830-21F786060A29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ED16C-4BF9-D583-D6EC-54B35FE658ED}"/>
              </a:ext>
            </a:extLst>
          </p:cNvPr>
          <p:cNvSpPr txBox="1"/>
          <p:nvPr/>
        </p:nvSpPr>
        <p:spPr>
          <a:xfrm>
            <a:off x="407988" y="1191290"/>
            <a:ext cx="11117702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endParaRPr lang="en-US" dirty="0"/>
          </a:p>
          <a:p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0" u="none" baseline="0" dirty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5F758-99EE-9C1E-2141-A517E5B3CDA7}"/>
              </a:ext>
            </a:extLst>
          </p:cNvPr>
          <p:cNvSpPr txBox="1"/>
          <p:nvPr/>
        </p:nvSpPr>
        <p:spPr>
          <a:xfrm>
            <a:off x="324012" y="1254804"/>
            <a:ext cx="108540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</a:rPr>
              <a:t>Log of likelihood is taken to make the mathematical computations easier.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</a:rPr>
              <a:t>Log l</a:t>
            </a:r>
            <a:r>
              <a:rPr lang="en-US" b="0" i="0" dirty="0">
                <a:solidFill>
                  <a:srgbClr val="273239"/>
                </a:solidFill>
                <a:effectLst/>
              </a:rPr>
              <a:t>ikelihood estimation provides a robust method for estimating the parameters that best describe that distribution. 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B68D7D-CE7C-263D-2A94-FD924EC4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4" y="2407013"/>
            <a:ext cx="7925906" cy="847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5A526C-D03C-DA04-DD29-5EECAC8791CF}"/>
              </a:ext>
            </a:extLst>
          </p:cNvPr>
          <p:cNvSpPr txBox="1"/>
          <p:nvPr/>
        </p:nvSpPr>
        <p:spPr>
          <a:xfrm>
            <a:off x="513184" y="3290210"/>
            <a:ext cx="66545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Where</a:t>
            </a:r>
          </a:p>
          <a:p>
            <a:r>
              <a:rPr lang="en-US" altLang="en-US" sz="1600" dirty="0"/>
              <a:t>l – log-likelihood</a:t>
            </a:r>
            <a:endParaRPr lang="en-US" sz="1600" dirty="0"/>
          </a:p>
          <a:p>
            <a:r>
              <a:rPr lang="el-GR" sz="1600" dirty="0"/>
              <a:t>μ</a:t>
            </a:r>
            <a:r>
              <a:rPr lang="en-US" sz="1600" dirty="0"/>
              <a:t> - </a:t>
            </a:r>
            <a:r>
              <a:rPr lang="en-IN" sz="1600" dirty="0"/>
              <a:t>Constant </a:t>
            </a:r>
          </a:p>
          <a:p>
            <a:r>
              <a:rPr lang="el-GR" sz="1600" dirty="0"/>
              <a:t>ϕ</a:t>
            </a:r>
            <a:r>
              <a:rPr lang="el-GR" sz="1600" baseline="-25000" dirty="0"/>
              <a:t>1</a:t>
            </a:r>
            <a:r>
              <a:rPr lang="el-GR" sz="1600" dirty="0"/>
              <a:t>​,…,ϕ</a:t>
            </a:r>
            <a:r>
              <a:rPr lang="el-GR" sz="1600" baseline="-25000" dirty="0"/>
              <a:t>p</a:t>
            </a:r>
            <a:r>
              <a:rPr lang="el-GR" sz="1600" dirty="0"/>
              <a:t>​</a:t>
            </a:r>
            <a:r>
              <a:rPr lang="en-US" sz="1600" dirty="0"/>
              <a:t> - </a:t>
            </a:r>
            <a:r>
              <a:rPr lang="en-IN" sz="1600" dirty="0"/>
              <a:t>Autoregressive coefficients</a:t>
            </a:r>
            <a:endParaRPr lang="en-US" sz="1600" dirty="0"/>
          </a:p>
          <a:p>
            <a:r>
              <a:rPr lang="el-GR" sz="1600" dirty="0"/>
              <a:t>θ</a:t>
            </a:r>
            <a:r>
              <a:rPr lang="el-GR" sz="1600" baseline="-25000" dirty="0"/>
              <a:t>1</a:t>
            </a:r>
            <a:r>
              <a:rPr lang="el-GR" sz="1600" dirty="0"/>
              <a:t>​,…,θ</a:t>
            </a:r>
            <a:r>
              <a:rPr lang="el-GR" sz="1600" baseline="-25000" dirty="0"/>
              <a:t>q</a:t>
            </a:r>
            <a:r>
              <a:rPr lang="el-GR" sz="1600" dirty="0"/>
              <a:t>​</a:t>
            </a:r>
            <a:r>
              <a:rPr lang="en-US" sz="1600" dirty="0"/>
              <a:t> - </a:t>
            </a:r>
            <a:r>
              <a:rPr lang="en-IN" sz="1600" dirty="0"/>
              <a:t>Moving Average coefficients</a:t>
            </a:r>
            <a:endParaRPr lang="en-US" sz="1600" dirty="0"/>
          </a:p>
          <a:p>
            <a:r>
              <a:rPr lang="el-GR" sz="1600" dirty="0"/>
              <a:t>β</a:t>
            </a:r>
            <a:r>
              <a:rPr lang="el-GR" sz="1600" baseline="-25000" dirty="0"/>
              <a:t>1</a:t>
            </a:r>
            <a:r>
              <a:rPr lang="el-GR" sz="1600" dirty="0"/>
              <a:t>​,…,β</a:t>
            </a:r>
            <a:r>
              <a:rPr lang="el-GR" sz="1600" baseline="-25000" dirty="0"/>
              <a:t>k</a:t>
            </a:r>
            <a:r>
              <a:rPr lang="el-GR" sz="1600" dirty="0"/>
              <a:t>​</a:t>
            </a:r>
            <a:r>
              <a:rPr lang="en-US" sz="1600" dirty="0"/>
              <a:t> - </a:t>
            </a:r>
            <a:r>
              <a:rPr lang="en-IN" sz="1600" dirty="0"/>
              <a:t>Exogenous variable coefficients(used in ARIMAX)</a:t>
            </a:r>
            <a:endParaRPr lang="en-US" sz="1600" dirty="0"/>
          </a:p>
          <a:p>
            <a:r>
              <a:rPr lang="el-GR" sz="1600" dirty="0"/>
              <a:t>σ</a:t>
            </a:r>
            <a:r>
              <a:rPr lang="el-GR" sz="1600" baseline="30000" dirty="0"/>
              <a:t>2</a:t>
            </a:r>
            <a:r>
              <a:rPr lang="en-US" sz="1600" dirty="0"/>
              <a:t> - </a:t>
            </a:r>
            <a:r>
              <a:rPr lang="en-IN" sz="1600" dirty="0"/>
              <a:t>Variance of error term(</a:t>
            </a:r>
            <a:r>
              <a:rPr lang="el-GR" sz="1600" dirty="0"/>
              <a:t>ϵ</a:t>
            </a:r>
            <a:r>
              <a:rPr lang="en-IN" sz="1600" baseline="-25000" dirty="0"/>
              <a:t>t</a:t>
            </a:r>
            <a:r>
              <a:rPr lang="en-IN" sz="1600" dirty="0"/>
              <a:t>​)</a:t>
            </a:r>
          </a:p>
          <a:p>
            <a:r>
              <a:rPr lang="en-US" altLang="en-US" sz="1600" dirty="0"/>
              <a:t>ϵ</a:t>
            </a:r>
            <a:r>
              <a:rPr lang="en-US" altLang="en-US" sz="1600" baseline="-25000" dirty="0"/>
              <a:t>t</a:t>
            </a:r>
            <a:r>
              <a:rPr lang="en-US" altLang="en-US" sz="1600" dirty="0"/>
              <a:t>​ - Residuals(errors)</a:t>
            </a:r>
          </a:p>
          <a:p>
            <a:r>
              <a:rPr lang="en-IN" sz="1600" dirty="0"/>
              <a:t>T</a:t>
            </a:r>
            <a:r>
              <a:rPr lang="en-IN" sz="1600" baseline="-25000" dirty="0"/>
              <a:t>c</a:t>
            </a:r>
            <a:r>
              <a:rPr lang="en-IN" sz="1600" dirty="0"/>
              <a:t>​ = T − t</a:t>
            </a:r>
            <a:r>
              <a:rPr lang="en-IN" sz="1600" baseline="-25000" dirty="0"/>
              <a:t>0</a:t>
            </a:r>
            <a:r>
              <a:rPr lang="en-IN" sz="1600" dirty="0"/>
              <a:t> ​+ 1 is the number of terms used</a:t>
            </a:r>
          </a:p>
          <a:p>
            <a:r>
              <a:rPr lang="fr-FR" sz="1600" dirty="0"/>
              <a:t>t</a:t>
            </a:r>
            <a:r>
              <a:rPr lang="fr-FR" sz="1600" baseline="-25000" dirty="0"/>
              <a:t>0</a:t>
            </a:r>
            <a:r>
              <a:rPr lang="fr-FR" sz="1600" dirty="0"/>
              <a:t>​ = max(</a:t>
            </a:r>
            <a:r>
              <a:rPr lang="fr-FR" sz="1600" dirty="0" err="1"/>
              <a:t>p,q</a:t>
            </a:r>
            <a:r>
              <a:rPr lang="fr-FR" sz="1600" dirty="0"/>
              <a:t>) + 1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55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16086-CB51-88B7-DAEB-4EA65C88D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D7F40B-5491-18C6-008A-4A27FA008D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BA0511-9DF1-8B03-1C56-14C8EAC8CB0F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C729F-4C86-E2DC-1108-583199EE227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BF-098B-8F20-9D1E-5A2917B291F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69047C-A057-5E25-BB91-D0D051E189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61611E-FCCB-C116-5C82-7FA3142E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Log-likelihood computation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DD820E-2332-61A3-3AFB-0A183F502862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4AC8FD-4AC3-4F0B-A4FE-DBBFA20652E3}"/>
                  </a:ext>
                </a:extLst>
              </p:cNvPr>
              <p:cNvSpPr txBox="1"/>
              <p:nvPr/>
            </p:nvSpPr>
            <p:spPr>
              <a:xfrm>
                <a:off x="407988" y="1065951"/>
                <a:ext cx="11117702" cy="184665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IN" dirty="0"/>
                  <a:t>For an ARIMA(1, 1, 1) model:</a:t>
                </a:r>
              </a:p>
              <a:p>
                <a:r>
                  <a:rPr lang="en-IN" dirty="0">
                    <a:solidFill>
                      <a:schemeClr val="tx1"/>
                    </a:solidFill>
                  </a:rPr>
                  <a:t>X</a:t>
                </a:r>
                <a:r>
                  <a:rPr lang="en-IN" baseline="-25000" dirty="0" err="1">
                    <a:solidFill>
                      <a:schemeClr val="tx1"/>
                    </a:solidFill>
                  </a:rPr>
                  <a:t>t</a:t>
                </a:r>
                <a:r>
                  <a:rPr lang="en-IN" baseline="-25000" dirty="0">
                    <a:solidFill>
                      <a:schemeClr val="tx1"/>
                    </a:solidFill>
                  </a:rPr>
                  <a:t>  = </a:t>
                </a:r>
                <a:r>
                  <a:rPr lang="en-US" dirty="0"/>
                  <a:t> </a:t>
                </a:r>
                <a:r>
                  <a:rPr lang="el-GR" dirty="0"/>
                  <a:t>μ</a:t>
                </a:r>
                <a:r>
                  <a:rPr lang="en-IN" dirty="0"/>
                  <a:t>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I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:r>
                  <a:rPr lang="el-GR" dirty="0">
                    <a:solidFill>
                      <a:schemeClr val="tx1"/>
                    </a:solidFill>
                  </a:rPr>
                  <a:t>θ</a:t>
                </a:r>
                <a:r>
                  <a:rPr lang="el-G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a:rPr lang="en-I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marL="285750" indent="-285750" fontAlgn="base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endParaRPr lang="en-US" dirty="0"/>
              </a:p>
              <a:p>
                <a:endParaRPr lang="en-US" sz="24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IN" b="0" u="none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4AC8FD-4AC3-4F0B-A4FE-DBBFA2065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8" y="1065951"/>
                <a:ext cx="11117702" cy="1846659"/>
              </a:xfrm>
              <a:prstGeom prst="rect">
                <a:avLst/>
              </a:prstGeom>
              <a:blipFill>
                <a:blip r:embed="rId2"/>
                <a:stretch>
                  <a:fillRect l="-493" t="-1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123A16C-1619-E3E1-D9FF-B733BB90CF3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59408213"/>
                  </p:ext>
                </p:extLst>
              </p:nvPr>
            </p:nvGraphicFramePr>
            <p:xfrm>
              <a:off x="513184" y="1984767"/>
              <a:ext cx="6355080" cy="37683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C123A16C-1619-E3E1-D9FF-B733BB90CF3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59408213"/>
                  </p:ext>
                </p:extLst>
              </p:nvPr>
            </p:nvGraphicFramePr>
            <p:xfrm>
              <a:off x="513184" y="1984767"/>
              <a:ext cx="6355080" cy="376835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52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7482B-08D1-DC4A-4496-6D92286ED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EF35DF1-A216-0308-D32E-9AFB53A4157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4FA5E2-F0D1-BA34-26A0-60CAA369175A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322DA-8A08-5DF4-A40F-11929449195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5835E-420E-8C60-D43D-73BE074C417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20C125-1FF2-1E2D-F8A1-652E7825DE4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8CB8A7-4A0E-9F5A-0B3A-F5712E98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computation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7F632A-F74A-AA17-4749-F11CE6953AC1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96D3C-FBE3-B6A2-F0D9-BF7B46F6B7F3}"/>
              </a:ext>
            </a:extLst>
          </p:cNvPr>
          <p:cNvSpPr txBox="1"/>
          <p:nvPr/>
        </p:nvSpPr>
        <p:spPr>
          <a:xfrm>
            <a:off x="666308" y="2151441"/>
            <a:ext cx="10964577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b="0" i="0" u="none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max</a:t>
            </a: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maximum log likelihood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k = number of parameters in that ARIMA(p, d, q) = (</a:t>
            </a:r>
            <a:r>
              <a:rPr lang="el-GR" dirty="0"/>
              <a:t>μ</a:t>
            </a:r>
            <a:r>
              <a:rPr lang="en-US" dirty="0"/>
              <a:t>, </a:t>
            </a:r>
            <a:r>
              <a:rPr lang="el-GR" dirty="0"/>
              <a:t>ϕ</a:t>
            </a:r>
            <a:r>
              <a:rPr lang="el-GR" baseline="-25000" dirty="0"/>
              <a:t>1</a:t>
            </a:r>
            <a:r>
              <a:rPr lang="el-GR" dirty="0"/>
              <a:t>​,…,ϕ</a:t>
            </a:r>
            <a:r>
              <a:rPr lang="el-GR" baseline="-25000" dirty="0"/>
              <a:t>p</a:t>
            </a:r>
            <a:r>
              <a:rPr lang="el-GR" dirty="0"/>
              <a:t>​</a:t>
            </a:r>
            <a:r>
              <a:rPr lang="en-US" dirty="0"/>
              <a:t>, </a:t>
            </a:r>
            <a:r>
              <a:rPr lang="el-GR" dirty="0"/>
              <a:t>θ</a:t>
            </a:r>
            <a:r>
              <a:rPr lang="el-GR" baseline="-25000" dirty="0"/>
              <a:t>1</a:t>
            </a:r>
            <a:r>
              <a:rPr lang="el-GR" dirty="0"/>
              <a:t>​,…,θ</a:t>
            </a:r>
            <a:r>
              <a:rPr lang="el-GR" baseline="-25000" dirty="0"/>
              <a:t>q</a:t>
            </a:r>
            <a:r>
              <a:rPr lang="el-GR" dirty="0"/>
              <a:t>​</a:t>
            </a:r>
            <a:r>
              <a:rPr lang="en-US" dirty="0"/>
              <a:t>, 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l-GR" dirty="0"/>
              <a:t>​,…,β</a:t>
            </a:r>
            <a:r>
              <a:rPr lang="el-GR" baseline="-25000" dirty="0"/>
              <a:t>k</a:t>
            </a:r>
            <a:r>
              <a:rPr lang="en-US" baseline="-25000" dirty="0"/>
              <a:t>, </a:t>
            </a:r>
            <a:r>
              <a:rPr lang="el-GR" dirty="0"/>
              <a:t>Φ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l-GR" dirty="0"/>
              <a:t>Φ</a:t>
            </a:r>
            <a:r>
              <a:rPr lang="en-US" baseline="-25000" dirty="0"/>
              <a:t>k</a:t>
            </a:r>
            <a:r>
              <a:rPr lang="en-US" dirty="0"/>
              <a:t>,</a:t>
            </a:r>
            <a:r>
              <a:rPr lang="en-IN" dirty="0"/>
              <a:t> 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l-GR" dirty="0"/>
              <a:t> Θ</a:t>
            </a:r>
            <a:r>
              <a:rPr lang="en-US" baseline="-25000" dirty="0"/>
              <a:t>k</a:t>
            </a:r>
            <a:r>
              <a:rPr lang="en-IN" baseline="-25000" dirty="0"/>
              <a:t>, </a:t>
            </a:r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en-US" altLang="en-US" dirty="0">
                <a:latin typeface="Arial" panose="020B0604020202020204" pitchFamily="34" charset="0"/>
              </a:rPr>
              <a:t>, ϵ</a:t>
            </a:r>
            <a:r>
              <a:rPr lang="en-US" altLang="en-US" baseline="-25000" dirty="0">
                <a:latin typeface="Arial" panose="020B0604020202020204" pitchFamily="34" charset="0"/>
              </a:rPr>
              <a:t>t</a:t>
            </a:r>
            <a:r>
              <a:rPr lang="en-US" altLang="en-US" dirty="0">
                <a:latin typeface="Arial" panose="020B0604020202020204" pitchFamily="34" charset="0"/>
              </a:rPr>
              <a:t>​)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1A3BC5-179F-917C-90DE-F5CDFFADA272}"/>
                  </a:ext>
                </a:extLst>
              </p:cNvPr>
              <p:cNvSpPr txBox="1"/>
              <p:nvPr/>
            </p:nvSpPr>
            <p:spPr>
              <a:xfrm>
                <a:off x="590110" y="1552656"/>
                <a:ext cx="2783070" cy="461665"/>
              </a:xfrm>
              <a:prstGeom prst="rect">
                <a:avLst/>
              </a:prstGeom>
              <a:noFill/>
            </p:spPr>
            <p:txBody>
              <a:bodyPr vert="horz" wrap="none" rtlCol="0">
                <a:sp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u="non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AIC</m:t>
                      </m:r>
                      <m:r>
                        <a:rPr lang="en-IN" sz="2400" b="0" i="0" u="none" baseline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IN" sz="2400" b="0" i="1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IN" sz="2400" b="0" i="0" u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IN" sz="2400" b="0" i="0" u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IN" sz="2400" b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1A3BC5-179F-917C-90DE-F5CDFFADA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10" y="1552656"/>
                <a:ext cx="2783070" cy="461665"/>
              </a:xfrm>
              <a:prstGeom prst="rect">
                <a:avLst/>
              </a:prstGeom>
              <a:blipFill>
                <a:blip r:embed="rId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1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709E6-4A29-DD9A-3D7D-6322772A8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890D12-6142-650D-4382-7894B4F149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A0D8D-619A-79B2-2838-2870849D7382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E8DE4-0038-ED32-D3E7-1210BBC9484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438A-B459-B971-D6F1-F6DE0B41007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F788A1-A068-1639-4A3D-B623975E42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21D445-39CF-BC66-F750-9B111358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285FDB7-968D-400E-AEE7-3085F57C23D9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B541E7-0613-4078-7ABB-4C349FA23F5F}"/>
              </a:ext>
            </a:extLst>
          </p:cNvPr>
          <p:cNvSpPr txBox="1"/>
          <p:nvPr/>
        </p:nvSpPr>
        <p:spPr>
          <a:xfrm>
            <a:off x="642345" y="953057"/>
            <a:ext cx="10754183" cy="29546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Practical search range in ARIMA</a:t>
            </a:r>
            <a:br>
              <a:rPr lang="en-US" dirty="0"/>
            </a:br>
            <a:r>
              <a:rPr lang="en-IN" dirty="0"/>
              <a:t>p∈[0,5], d∈[0,2], q∈[0,5]</a:t>
            </a:r>
          </a:p>
          <a:p>
            <a:endParaRPr lang="en-US" dirty="0"/>
          </a:p>
          <a:p>
            <a:r>
              <a:rPr lang="en-IN" dirty="0"/>
              <a:t>p∈{0,1,2} </a:t>
            </a:r>
          </a:p>
          <a:p>
            <a:r>
              <a:rPr lang="en-IN" dirty="0"/>
              <a:t>d∈{0,1} </a:t>
            </a:r>
          </a:p>
          <a:p>
            <a:r>
              <a:rPr lang="en-IN" dirty="0"/>
              <a:t>q∈{0,1,2} </a:t>
            </a:r>
          </a:p>
          <a:p>
            <a:r>
              <a:rPr lang="en-IN" dirty="0"/>
              <a:t>That gives 3×2×3 = 18 candidate models.</a:t>
            </a:r>
          </a:p>
          <a:p>
            <a:r>
              <a:rPr lang="en-US" dirty="0"/>
              <a:t>For ARIMA(1, 1, 1)</a:t>
            </a:r>
          </a:p>
          <a:p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0" u="none" baseline="0" dirty="0">
              <a:solidFill>
                <a:srgbClr val="0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1C9CB8-D982-6CBC-94EA-DCBE8C9F7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75906"/>
              </p:ext>
            </p:extLst>
          </p:nvPr>
        </p:nvGraphicFramePr>
        <p:xfrm>
          <a:off x="6414572" y="1191973"/>
          <a:ext cx="3189516" cy="423137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94758">
                  <a:extLst>
                    <a:ext uri="{9D8B030D-6E8A-4147-A177-3AD203B41FA5}">
                      <a16:colId xmlns:a16="http://schemas.microsoft.com/office/drawing/2014/main" val="2761801118"/>
                    </a:ext>
                  </a:extLst>
                </a:gridCol>
                <a:gridCol w="1594758">
                  <a:extLst>
                    <a:ext uri="{9D8B030D-6E8A-4147-A177-3AD203B41FA5}">
                      <a16:colId xmlns:a16="http://schemas.microsoft.com/office/drawing/2014/main" val="3018787773"/>
                    </a:ext>
                  </a:extLst>
                </a:gridCol>
              </a:tblGrid>
              <a:tr h="423137">
                <a:tc>
                  <a:txBody>
                    <a:bodyPr/>
                    <a:lstStyle/>
                    <a:p>
                      <a:r>
                        <a:rPr lang="en-IN" sz="1400"/>
                        <a:t>Model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AIC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6588"/>
                  </a:ext>
                </a:extLst>
              </a:tr>
              <a:tr h="423137">
                <a:tc>
                  <a:txBody>
                    <a:bodyPr/>
                    <a:lstStyle/>
                    <a:p>
                      <a:r>
                        <a:rPr lang="en-IN" sz="1400"/>
                        <a:t>ARIMA(0,1,0)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151886"/>
                  </a:ext>
                </a:extLst>
              </a:tr>
              <a:tr h="423137">
                <a:tc>
                  <a:txBody>
                    <a:bodyPr/>
                    <a:lstStyle/>
                    <a:p>
                      <a:r>
                        <a:rPr lang="en-IN" sz="1400"/>
                        <a:t>ARIMA(1,1,0)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092127"/>
                  </a:ext>
                </a:extLst>
              </a:tr>
              <a:tr h="423137">
                <a:tc>
                  <a:txBody>
                    <a:bodyPr/>
                    <a:lstStyle/>
                    <a:p>
                      <a:r>
                        <a:rPr lang="en-IN" sz="1400"/>
                        <a:t>ARIMA(0,1,1)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626174"/>
                  </a:ext>
                </a:extLst>
              </a:tr>
              <a:tr h="423137">
                <a:tc>
                  <a:txBody>
                    <a:bodyPr/>
                    <a:lstStyle/>
                    <a:p>
                      <a:r>
                        <a:rPr lang="en-IN" sz="1400"/>
                        <a:t>ARIMA(1,1,1)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45 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319108"/>
                  </a:ext>
                </a:extLst>
              </a:tr>
              <a:tr h="423137">
                <a:tc>
                  <a:txBody>
                    <a:bodyPr/>
                    <a:lstStyle/>
                    <a:p>
                      <a:r>
                        <a:rPr lang="en-IN" sz="1400"/>
                        <a:t>ARIMA(2,1,0)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878857"/>
                  </a:ext>
                </a:extLst>
              </a:tr>
              <a:tr h="423137">
                <a:tc>
                  <a:txBody>
                    <a:bodyPr/>
                    <a:lstStyle/>
                    <a:p>
                      <a:r>
                        <a:rPr lang="en-IN" sz="1400"/>
                        <a:t>ARIMA(2,1,1)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87428"/>
                  </a:ext>
                </a:extLst>
              </a:tr>
              <a:tr h="423137">
                <a:tc>
                  <a:txBody>
                    <a:bodyPr/>
                    <a:lstStyle/>
                    <a:p>
                      <a:r>
                        <a:rPr lang="en-IN" sz="1400"/>
                        <a:t>ARIMA(1,0,0)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205672"/>
                  </a:ext>
                </a:extLst>
              </a:tr>
              <a:tr h="423137">
                <a:tc>
                  <a:txBody>
                    <a:bodyPr/>
                    <a:lstStyle/>
                    <a:p>
                      <a:r>
                        <a:rPr lang="en-IN" sz="1400"/>
                        <a:t>ARIMA(1,0,1)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516638"/>
                  </a:ext>
                </a:extLst>
              </a:tr>
              <a:tr h="423137">
                <a:tc>
                  <a:txBody>
                    <a:bodyPr/>
                    <a:lstStyle/>
                    <a:p>
                      <a:r>
                        <a:rPr lang="en-IN" sz="140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827594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2B4D0473-B3BC-DD6D-67B3-9E7766EC8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45" y="3231256"/>
            <a:ext cx="436529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Fitted log-likelihood: −19.5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parameters (k):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of parameters computed by MLE: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Φ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= 0.60 (AR coefficient)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l-G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= 0.40 (MA coefficient)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4.0 (error variance)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AIC value: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ARIMA(1, 1, 1) model gives the best 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96EF4-9DBE-7DC0-F1F2-191DEDA8D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A9D499-EEEF-EB31-DE83-F456FD7FAD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8784652" cy="519456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179021" lvl="1" indent="0" algn="just">
              <a:buNone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0B918-E4B5-FAC7-BF80-5AEDA7D493DB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649EC-3279-98DC-C2F3-8B7315385DF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DB151-54CD-F0DC-B8D9-6A7B479110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8A42E0-EDA7-C94A-498A-6FBE137B765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81C0D9-7D83-3AAB-9C96-9CD2D176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Components - Trend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1AB9B-3568-FCD3-7907-28683621C5FB}"/>
              </a:ext>
            </a:extLst>
          </p:cNvPr>
          <p:cNvSpPr txBox="1">
            <a:spLocks/>
          </p:cNvSpPr>
          <p:nvPr/>
        </p:nvSpPr>
        <p:spPr>
          <a:xfrm>
            <a:off x="779735" y="831715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b="1" dirty="0"/>
              <a:t>Trend</a:t>
            </a:r>
            <a:r>
              <a:rPr lang="en-IN" dirty="0"/>
              <a:t> → Long-term direction</a:t>
            </a:r>
          </a:p>
          <a:p>
            <a:pPr marL="179021" lvl="1" indent="0" algn="just">
              <a:buNone/>
            </a:pPr>
            <a:endParaRPr lang="en-IN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FF76AB-363B-834F-E526-C6A1236F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664" y="2242325"/>
            <a:ext cx="4277961" cy="3364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721295-3AFE-97C7-9532-88CABD609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43" y="2242323"/>
            <a:ext cx="4211120" cy="33644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74DBA6-098D-A923-5F7F-62392F2374FB}"/>
              </a:ext>
            </a:extLst>
          </p:cNvPr>
          <p:cNvSpPr txBox="1"/>
          <p:nvPr/>
        </p:nvSpPr>
        <p:spPr>
          <a:xfrm>
            <a:off x="1595534" y="5606762"/>
            <a:ext cx="3360856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Upward trend in country’s GDP</a:t>
            </a:r>
            <a:endParaRPr lang="en-IN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7F4D5-8DC1-B9F8-1CA9-D5F90C9730C0}"/>
              </a:ext>
            </a:extLst>
          </p:cNvPr>
          <p:cNvSpPr txBox="1"/>
          <p:nvPr/>
        </p:nvSpPr>
        <p:spPr>
          <a:xfrm>
            <a:off x="6035217" y="5628040"/>
            <a:ext cx="467307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Horizontal trend in electricity access in India</a:t>
            </a:r>
            <a:endParaRPr lang="en-IN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8C8DC-F1A4-A698-753E-9E2235189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AA4D24-490D-6D43-C0D6-ABCE51EA8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E2803-DE9A-FFFA-5BEB-CCECA980639B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6F42E-F0AE-3C5D-0807-C352601B42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155FE-4BD9-B654-FD11-ECF10F59966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1C502C-97BD-719D-4F41-22B3A13830A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2CD028-7ED7-60DB-2A59-AAF403F3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0AE6598-424F-4DA0-45BC-C4BB996A9605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1B7F93-E626-E012-2A40-050F77696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55367"/>
              </p:ext>
            </p:extLst>
          </p:nvPr>
        </p:nvGraphicFramePr>
        <p:xfrm>
          <a:off x="407988" y="1520825"/>
          <a:ext cx="6825615" cy="36576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75205">
                  <a:extLst>
                    <a:ext uri="{9D8B030D-6E8A-4147-A177-3AD203B41FA5}">
                      <a16:colId xmlns:a16="http://schemas.microsoft.com/office/drawing/2014/main" val="1365094566"/>
                    </a:ext>
                  </a:extLst>
                </a:gridCol>
                <a:gridCol w="2275205">
                  <a:extLst>
                    <a:ext uri="{9D8B030D-6E8A-4147-A177-3AD203B41FA5}">
                      <a16:colId xmlns:a16="http://schemas.microsoft.com/office/drawing/2014/main" val="1506600609"/>
                    </a:ext>
                  </a:extLst>
                </a:gridCol>
                <a:gridCol w="2275205">
                  <a:extLst>
                    <a:ext uri="{9D8B030D-6E8A-4147-A177-3AD203B41FA5}">
                      <a16:colId xmlns:a16="http://schemas.microsoft.com/office/drawing/2014/main" val="17722291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Month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Sales (</a:t>
                      </a:r>
                      <a:r>
                        <a:rPr lang="en-IN" sz="1400" dirty="0" err="1"/>
                        <a:t>X</a:t>
                      </a:r>
                      <a:r>
                        <a:rPr lang="en-IN" sz="1400" baseline="-25000" dirty="0" err="1"/>
                        <a:t>t</a:t>
                      </a:r>
                      <a:r>
                        <a:rPr lang="en-IN" sz="1400" dirty="0"/>
                        <a:t>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Differenced (</a:t>
                      </a:r>
                      <a:r>
                        <a:rPr lang="en-IN" sz="1400" dirty="0" err="1"/>
                        <a:t>Y</a:t>
                      </a:r>
                      <a:r>
                        <a:rPr lang="en-IN" sz="1400" baseline="-25000" dirty="0" err="1"/>
                        <a:t>t</a:t>
                      </a:r>
                      <a:r>
                        <a:rPr lang="en-IN" sz="1400" dirty="0"/>
                        <a:t>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3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834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732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8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35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37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91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15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37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98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607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(X</a:t>
                      </a:r>
                      <a:r>
                        <a:rPr lang="en-US" sz="1400" b="1" baseline="-25000" dirty="0"/>
                        <a:t>11</a:t>
                      </a:r>
                      <a:r>
                        <a:rPr lang="en-US" sz="1400" b="1" dirty="0"/>
                        <a:t>)?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5492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20BE92-8E5A-B6DB-C02D-8F2EC8604F01}"/>
              </a:ext>
            </a:extLst>
          </p:cNvPr>
          <p:cNvSpPr txBox="1"/>
          <p:nvPr/>
        </p:nvSpPr>
        <p:spPr>
          <a:xfrm>
            <a:off x="407988" y="5384194"/>
            <a:ext cx="718863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Firstly, on </a:t>
            </a:r>
            <a:r>
              <a:rPr lang="en-US" sz="2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differencing, data becomes stationary(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sz="2400" b="0" i="0" u="none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IN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4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E276B-D81A-0CE3-B26B-B1137E1D9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D623DF-E9E2-A4A1-FF8D-1B691ED2B58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EAA8CE-DA60-FB20-5360-2D15958BEA33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6E499-8ABE-FF19-B2FD-5DAD23FE382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4D57-BF63-89F0-A4A5-54F00212B16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7FF46E-99F6-FCD0-1EEF-4A1A6D9C276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CEB59F-832B-3DFB-8D1E-53BDC029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0CA85B3-9E3A-698E-3545-9997E7C62F5B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0C543-56C8-A5FD-8E79-31BB32E3F15A}"/>
                  </a:ext>
                </a:extLst>
              </p:cNvPr>
              <p:cNvSpPr txBox="1"/>
              <p:nvPr/>
            </p:nvSpPr>
            <p:spPr>
              <a:xfrm>
                <a:off x="407988" y="1065951"/>
                <a:ext cx="11117702" cy="6001643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IN" dirty="0"/>
                  <a:t>For an ARIMA(1, 1, 1) model:</a:t>
                </a:r>
              </a:p>
              <a:p>
                <a:r>
                  <a:rPr lang="en-IN" dirty="0" err="1"/>
                  <a:t>Y</a:t>
                </a:r>
                <a:r>
                  <a:rPr lang="en-IN" baseline="-25000" dirty="0" err="1">
                    <a:solidFill>
                      <a:schemeClr val="tx1"/>
                    </a:solidFill>
                  </a:rPr>
                  <a:t>t</a:t>
                </a:r>
                <a:r>
                  <a:rPr lang="en-IN" baseline="-25000" dirty="0">
                    <a:solidFill>
                      <a:schemeClr val="tx1"/>
                    </a:solidFill>
                  </a:rPr>
                  <a:t>  =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I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:r>
                  <a:rPr lang="el-GR" dirty="0">
                    <a:solidFill>
                      <a:schemeClr val="tx1"/>
                    </a:solidFill>
                  </a:rPr>
                  <a:t>θ</a:t>
                </a:r>
                <a:r>
                  <a:rPr lang="el-G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IN" dirty="0"/>
                  <a:t> +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a:rPr lang="en-I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  <a:p>
                <a:r>
                  <a:rPr lang="en-IN" dirty="0"/>
                  <a:t>Now, f</a:t>
                </a:r>
                <a:r>
                  <a:rPr lang="en-IN" dirty="0">
                    <a:solidFill>
                      <a:schemeClr val="tx1"/>
                    </a:solidFill>
                  </a:rPr>
                  <a:t>rom MLE, if </a:t>
                </a:r>
                <a:r>
                  <a:rPr lang="el-GR" dirty="0"/>
                  <a:t>ϕ≈0.6</a:t>
                </a:r>
                <a:r>
                  <a:rPr lang="en-US" dirty="0"/>
                  <a:t>, </a:t>
                </a:r>
                <a:r>
                  <a:rPr lang="el-GR" dirty="0"/>
                  <a:t>θ≈0.4</a:t>
                </a:r>
                <a:r>
                  <a:rPr lang="en-US" dirty="0"/>
                  <a:t>, the model becomes</a:t>
                </a:r>
              </a:p>
              <a:p>
                <a:r>
                  <a:rPr lang="en-IN" dirty="0"/>
                  <a:t>Y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.6 </m:t>
                    </m:r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+ 0.4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In order to forecast the sales for the 11</a:t>
                </a:r>
                <a:r>
                  <a:rPr lang="en-IN" baseline="30000" dirty="0"/>
                  <a:t>th</a:t>
                </a:r>
                <a:r>
                  <a:rPr lang="en-IN" dirty="0"/>
                  <a:t> month:</a:t>
                </a:r>
              </a:p>
              <a:p>
                <a:endParaRPr lang="en-IN" dirty="0"/>
              </a:p>
              <a:p>
                <a:r>
                  <a:rPr lang="en-IN" dirty="0"/>
                  <a:t>If error(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IN" dirty="0"/>
                  <a:t>) terms are ignored,</a:t>
                </a:r>
              </a:p>
              <a:p>
                <a:r>
                  <a:rPr lang="en-IN" dirty="0"/>
                  <a:t>Forecast differenced value(Y</a:t>
                </a:r>
                <a:r>
                  <a:rPr lang="en-IN" baseline="-25000" dirty="0"/>
                  <a:t>11</a:t>
                </a:r>
                <a:r>
                  <a:rPr lang="en-IN" dirty="0"/>
                  <a:t>):</a:t>
                </a:r>
              </a:p>
              <a:p>
                <a:r>
                  <a:rPr lang="en-IN" dirty="0"/>
                  <a:t>Y</a:t>
                </a:r>
                <a:r>
                  <a:rPr lang="en-IN" baseline="-25000" dirty="0"/>
                  <a:t>11 </a:t>
                </a:r>
                <a:r>
                  <a:rPr lang="en-IN" dirty="0"/>
                  <a:t>= 0.6⋅Y</a:t>
                </a:r>
                <a:r>
                  <a:rPr lang="en-IN" baseline="-25000" dirty="0"/>
                  <a:t>10</a:t>
                </a:r>
              </a:p>
              <a:p>
                <a:r>
                  <a:rPr lang="en-IN" dirty="0"/>
                  <a:t>Y</a:t>
                </a:r>
                <a:r>
                  <a:rPr lang="en-IN" baseline="-25000" dirty="0"/>
                  <a:t>11 </a:t>
                </a:r>
                <a:r>
                  <a:rPr lang="en-IN" dirty="0"/>
                  <a:t>= 0.6⋅10 = 6</a:t>
                </a:r>
              </a:p>
              <a:p>
                <a:endParaRPr lang="en-IN" dirty="0"/>
              </a:p>
              <a:p>
                <a:r>
                  <a:rPr lang="en-IN" dirty="0"/>
                  <a:t>Convert back to sales:</a:t>
                </a:r>
              </a:p>
              <a:p>
                <a:r>
                  <a:rPr lang="en-IN" b="1" dirty="0"/>
                  <a:t>X</a:t>
                </a:r>
                <a:r>
                  <a:rPr lang="en-IN" b="1" baseline="-25000" dirty="0"/>
                  <a:t>11</a:t>
                </a:r>
                <a:r>
                  <a:rPr lang="en-IN" baseline="-25000" dirty="0"/>
                  <a:t> </a:t>
                </a:r>
                <a:r>
                  <a:rPr lang="en-IN" dirty="0"/>
                  <a:t>= X</a:t>
                </a:r>
                <a:r>
                  <a:rPr lang="en-IN" baseline="-25000" dirty="0"/>
                  <a:t>10 </a:t>
                </a:r>
                <a:r>
                  <a:rPr lang="en-IN" dirty="0"/>
                  <a:t>+ Y</a:t>
                </a:r>
                <a:r>
                  <a:rPr lang="en-IN" baseline="-25000" dirty="0"/>
                  <a:t>11 </a:t>
                </a:r>
                <a:r>
                  <a:rPr lang="en-IN" dirty="0"/>
                  <a:t>= 240 + 6 = </a:t>
                </a:r>
                <a:r>
                  <a:rPr lang="en-IN" b="1" dirty="0"/>
                  <a:t>246 units</a:t>
                </a:r>
              </a:p>
              <a:p>
                <a:endParaRPr lang="en-US" dirty="0"/>
              </a:p>
              <a:p>
                <a:endParaRPr lang="en-IN" dirty="0">
                  <a:solidFill>
                    <a:schemeClr val="tx1"/>
                  </a:solidFill>
                </a:endParaRPr>
              </a:p>
              <a:p>
                <a:pPr marL="285750" indent="-285750" fontAlgn="base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endParaRPr lang="en-US" dirty="0"/>
              </a:p>
              <a:p>
                <a:endParaRPr lang="en-US" sz="24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IN" b="0" u="none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F0C543-56C8-A5FD-8E79-31BB32E3F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8" y="1065951"/>
                <a:ext cx="11117702" cy="6001643"/>
              </a:xfrm>
              <a:prstGeom prst="rect">
                <a:avLst/>
              </a:prstGeom>
              <a:blipFill>
                <a:blip r:embed="rId2"/>
                <a:stretch>
                  <a:fillRect l="-493" t="-6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8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7427E-97BB-38C6-5300-9C3D1163C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51F3FA-6D52-E698-2909-F9267EFDF3D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7CD8BA-9605-98D2-277C-C6BF7EE51243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46921-859E-8F5A-E6B9-2D82891A9CD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0212F-2153-BD36-9A51-D832D356D78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CD228E-49C7-28DE-52EA-97A01F550FC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5B5A5AA-39BF-BEF1-6734-3007873E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using ARIMA(Sep 2023 to Sep 2025)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7520EC-1419-E162-A1AE-0140CE2E8D8E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5FA44-07D4-4E55-5D71-F29B7803C40B}"/>
              </a:ext>
            </a:extLst>
          </p:cNvPr>
          <p:cNvSpPr txBox="1"/>
          <p:nvPr/>
        </p:nvSpPr>
        <p:spPr>
          <a:xfrm>
            <a:off x="2581654" y="5317199"/>
            <a:ext cx="6885218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baseline="0" dirty="0">
                <a:solidFill>
                  <a:srgbClr val="000000"/>
                </a:solidFill>
              </a:rPr>
              <a:t>Orange dotted line is the forecasted ‘Close’ value of </a:t>
            </a:r>
            <a:r>
              <a:rPr lang="en-US" b="0" i="0" u="none" baseline="0" dirty="0" err="1">
                <a:solidFill>
                  <a:srgbClr val="000000"/>
                </a:solidFill>
              </a:rPr>
              <a:t>wrt</a:t>
            </a:r>
            <a:r>
              <a:rPr lang="en-US" b="0" i="0" u="none" baseline="0" dirty="0">
                <a:solidFill>
                  <a:srgbClr val="000000"/>
                </a:solidFill>
              </a:rPr>
              <a:t> Date</a:t>
            </a:r>
          </a:p>
          <a:p>
            <a:r>
              <a:rPr lang="en-US" dirty="0">
                <a:solidFill>
                  <a:srgbClr val="000000"/>
                </a:solidFill>
              </a:rPr>
              <a:t>MAE = 10.309(splitting data into </a:t>
            </a:r>
            <a:r>
              <a:rPr lang="en-US" dirty="0"/>
              <a:t>training - 80%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testing - 20%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C29CCB-FB06-6CD2-3666-AAC7853F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66" y="977539"/>
            <a:ext cx="8047995" cy="434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A9193-B877-6A48-185B-9724A5B80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8B96E0-61A1-BB40-F6E3-14F12D9431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41C9D-E58F-2710-59B0-B9FCF5FF5A68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6E202-693C-8E41-EB3C-CD27727DE70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1B129-3AA6-F66F-04D8-004ED5DDF4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334C50-677C-46B3-66CC-D8848B7E0F0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409AE7-0CC6-BA8F-7B22-2D4EB1F1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ARIMAX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0118FC7-6590-29FA-B4B3-BD0AEC4E1063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46962-8BAA-3749-5C55-1075836B17C7}"/>
                  </a:ext>
                </a:extLst>
              </p:cNvPr>
              <p:cNvSpPr txBox="1"/>
              <p:nvPr/>
            </p:nvSpPr>
            <p:spPr>
              <a:xfrm>
                <a:off x="240855" y="2385887"/>
                <a:ext cx="4815244" cy="36939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​=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I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Xt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IN" dirty="0"/>
                </a:br>
                <a:endParaRPr lang="en-IN" sz="240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B46962-8BAA-3749-5C55-1075836B1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55" y="2385887"/>
                <a:ext cx="4815244" cy="369397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4AE5CC-8DED-BAEB-98A7-19E10F7EEA9D}"/>
                  </a:ext>
                </a:extLst>
              </p:cNvPr>
              <p:cNvSpPr txBox="1"/>
              <p:nvPr/>
            </p:nvSpPr>
            <p:spPr>
              <a:xfrm>
                <a:off x="377020" y="1263989"/>
                <a:ext cx="11012505" cy="464133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IN" b="1" dirty="0" err="1"/>
                  <a:t>A</a:t>
                </a:r>
                <a:r>
                  <a:rPr lang="en-IN" dirty="0" err="1"/>
                  <a:t>uto</a:t>
                </a:r>
                <a:r>
                  <a:rPr lang="en-IN" b="1" dirty="0" err="1"/>
                  <a:t>R</a:t>
                </a:r>
                <a:r>
                  <a:rPr lang="en-IN" dirty="0" err="1"/>
                  <a:t>egressive</a:t>
                </a:r>
                <a:r>
                  <a:rPr lang="en-IN" dirty="0"/>
                  <a:t> </a:t>
                </a:r>
                <a:r>
                  <a:rPr lang="en-IN" b="1" dirty="0"/>
                  <a:t>I</a:t>
                </a:r>
                <a:r>
                  <a:rPr lang="en-IN" dirty="0"/>
                  <a:t>ntegrated </a:t>
                </a:r>
                <a:r>
                  <a:rPr lang="en-IN" b="1" dirty="0"/>
                  <a:t>M</a:t>
                </a:r>
                <a:r>
                  <a:rPr lang="en-IN" dirty="0"/>
                  <a:t>oving </a:t>
                </a:r>
                <a:r>
                  <a:rPr lang="en-IN" b="1" dirty="0"/>
                  <a:t>A</a:t>
                </a:r>
                <a:r>
                  <a:rPr lang="en-IN" dirty="0"/>
                  <a:t>verage with </a:t>
                </a:r>
                <a:r>
                  <a:rPr lang="en-IN" dirty="0" err="1"/>
                  <a:t>e</a:t>
                </a:r>
                <a:r>
                  <a:rPr lang="en-IN" b="1" dirty="0" err="1"/>
                  <a:t>X</a:t>
                </a:r>
                <a:r>
                  <a:rPr lang="en-IN" dirty="0" err="1"/>
                  <a:t>ogenous</a:t>
                </a:r>
                <a:r>
                  <a:rPr lang="en-IN" dirty="0"/>
                  <a:t> inputs </a:t>
                </a:r>
                <a:r>
                  <a:rPr lang="en-US" dirty="0"/>
                  <a:t>captures the relationship between an observation and several lagged observations by combining the below components: 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1"/>
                    </a:solidFill>
                  </a:rPr>
                  <a:t>Autoregression (AR)</a:t>
                </a:r>
                <a:r>
                  <a:rPr lang="en-US" dirty="0"/>
                  <a:t> - dependence of the current observation on its previous values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B0F0"/>
                    </a:solidFill>
                  </a:rPr>
                  <a:t>Integration through Differencing (I) </a:t>
                </a:r>
                <a:r>
                  <a:rPr lang="en-US" dirty="0"/>
                  <a:t>– transforming a time series into a stationary one by differencing consecutive observations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7030A0"/>
                    </a:solidFill>
                  </a:rPr>
                  <a:t>Moving Averages (MA) </a:t>
                </a:r>
                <a:r>
                  <a:rPr lang="en-US" dirty="0"/>
                  <a:t>- dependence of the current observation on the previous forecast errors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B050"/>
                    </a:solidFill>
                  </a:rPr>
                  <a:t>Exogenous Variables (X) </a:t>
                </a:r>
                <a:r>
                  <a:rPr lang="en-US" dirty="0"/>
                  <a:t>- external not part of the time series but may have a significant impact on it</a:t>
                </a:r>
              </a:p>
              <a:p>
                <a:endParaRPr lang="en-US" sz="24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IN" b="0" u="none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4AE5CC-8DED-BAEB-98A7-19E10F7E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0" y="1263989"/>
                <a:ext cx="11012505" cy="4641335"/>
              </a:xfrm>
              <a:prstGeom prst="rect">
                <a:avLst/>
              </a:prstGeom>
              <a:blipFill>
                <a:blip r:embed="rId3"/>
                <a:stretch>
                  <a:fillRect l="-498" t="-6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E6058C-98AB-0AF6-BB09-3EF7476FB86F}"/>
                  </a:ext>
                </a:extLst>
              </p:cNvPr>
              <p:cNvSpPr txBox="1"/>
              <p:nvPr/>
            </p:nvSpPr>
            <p:spPr>
              <a:xfrm>
                <a:off x="1558636" y="5580381"/>
                <a:ext cx="8593282" cy="39408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​=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l-GR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−1​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IN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IN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IN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sSub>
                        <m:sSubPr>
                          <m:ctrlPr>
                            <a:rPr lang="en-IN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de-DE" smtClean="0">
                          <a:solidFill>
                            <a:srgbClr val="00B050"/>
                          </a:solidFill>
                        </a:rPr>
                        <m:t>β</m:t>
                      </m:r>
                      <m:r>
                        <m:rPr>
                          <m:nor/>
                        </m:rPr>
                        <a:rPr lang="de-DE" baseline="-25000" smtClean="0">
                          <a:solidFill>
                            <a:srgbClr val="00B050"/>
                          </a:solidFill>
                        </a:rPr>
                        <m:t>1</m:t>
                      </m:r>
                      <m:r>
                        <m:rPr>
                          <m:nor/>
                        </m:rPr>
                        <a:rPr lang="de-DE" smtClean="0">
                          <a:solidFill>
                            <a:srgbClr val="00B050"/>
                          </a:solidFill>
                        </a:rPr>
                        <m:t>​</m:t>
                      </m:r>
                      <m:r>
                        <m:rPr>
                          <m:nor/>
                        </m:rPr>
                        <a:rPr lang="de-DE" smtClean="0">
                          <a:solidFill>
                            <a:srgbClr val="00B050"/>
                          </a:solidFill>
                        </a:rPr>
                        <m:t>Z</m:t>
                      </m:r>
                      <m:r>
                        <m:rPr>
                          <m:nor/>
                        </m:rPr>
                        <a:rPr lang="de-DE" baseline="-25000" smtClean="0">
                          <a:solidFill>
                            <a:srgbClr val="00B050"/>
                          </a:solidFill>
                        </a:rPr>
                        <m:t>1,</m:t>
                      </m:r>
                      <m:r>
                        <m:rPr>
                          <m:nor/>
                        </m:rPr>
                        <a:rPr lang="de-DE" baseline="-25000" smtClean="0">
                          <a:solidFill>
                            <a:srgbClr val="00B050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de-DE" smtClean="0">
                          <a:solidFill>
                            <a:srgbClr val="00B050"/>
                          </a:solidFill>
                        </a:rPr>
                        <m:t>​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mtClean="0">
                          <a:solidFill>
                            <a:srgbClr val="00B050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mtClean="0">
                          <a:solidFill>
                            <a:srgbClr val="00B050"/>
                          </a:solidFill>
                        </a:rPr>
                        <m:t>⋯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mtClean="0">
                          <a:solidFill>
                            <a:srgbClr val="00B050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de-DE" smtClean="0">
                          <a:solidFill>
                            <a:srgbClr val="00B050"/>
                          </a:solidFill>
                        </a:rPr>
                        <m:t>β</m:t>
                      </m:r>
                      <m:r>
                        <m:rPr>
                          <m:nor/>
                        </m:rPr>
                        <a:rPr lang="de-DE" baseline="-25000" smtClean="0">
                          <a:solidFill>
                            <a:srgbClr val="00B050"/>
                          </a:solidFill>
                        </a:rPr>
                        <m:t>k</m:t>
                      </m:r>
                      <m:r>
                        <m:rPr>
                          <m:nor/>
                        </m:rPr>
                        <a:rPr lang="de-DE" smtClean="0">
                          <a:solidFill>
                            <a:srgbClr val="00B050"/>
                          </a:solidFill>
                        </a:rPr>
                        <m:t>​</m:t>
                      </m:r>
                      <m:r>
                        <m:rPr>
                          <m:nor/>
                        </m:rPr>
                        <a:rPr lang="de-DE" smtClean="0">
                          <a:solidFill>
                            <a:srgbClr val="00B050"/>
                          </a:solidFill>
                        </a:rPr>
                        <m:t>Zk</m:t>
                      </m:r>
                      <m:r>
                        <m:rPr>
                          <m:nor/>
                        </m:rPr>
                        <a:rPr lang="de-DE" baseline="-25000" smtClean="0">
                          <a:solidFill>
                            <a:srgbClr val="00B050"/>
                          </a:solidFill>
                        </a:rPr>
                        <m:t>,</m:t>
                      </m:r>
                      <m:r>
                        <m:rPr>
                          <m:nor/>
                        </m:rPr>
                        <a:rPr lang="de-DE" baseline="-25000" smtClean="0">
                          <a:solidFill>
                            <a:srgbClr val="00B050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baseline="-25000" smtClean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/>
                        <m:t>+ </m:t>
                      </m:r>
                      <m:r>
                        <m:rPr>
                          <m:nor/>
                        </m:rPr>
                        <a:rPr lang="el-GR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IN" dirty="0">
                    <a:solidFill>
                      <a:schemeClr val="tx1"/>
                    </a:solidFill>
                  </a:rPr>
                </a:br>
                <a:endParaRPr lang="en-IN" sz="240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E6058C-98AB-0AF6-BB09-3EF7476FB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36" y="5580381"/>
                <a:ext cx="8593282" cy="3940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EA9E1-323D-93D4-7C94-79E338B9F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E042E9-F4BC-B1D7-D424-08FEC8C67D4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AD17D-F331-8522-B326-38A8CC90293E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20D39-D6DD-0DC6-DFB0-73AB5588BCD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12410-EFF7-789B-2A61-2CF20DAD356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BA9A98-981A-5A72-567D-16F2094847B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BB1391-DC69-FCD6-6D9D-DE9BD854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5BA1CF1-1465-2902-7B9D-526B2A1D625D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F6C4F4D-A699-ECDF-8F70-025D4B553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31695"/>
              </p:ext>
            </p:extLst>
          </p:nvPr>
        </p:nvGraphicFramePr>
        <p:xfrm>
          <a:off x="407988" y="1520825"/>
          <a:ext cx="9100820" cy="36576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275205">
                  <a:extLst>
                    <a:ext uri="{9D8B030D-6E8A-4147-A177-3AD203B41FA5}">
                      <a16:colId xmlns:a16="http://schemas.microsoft.com/office/drawing/2014/main" val="1365094566"/>
                    </a:ext>
                  </a:extLst>
                </a:gridCol>
                <a:gridCol w="2275205">
                  <a:extLst>
                    <a:ext uri="{9D8B030D-6E8A-4147-A177-3AD203B41FA5}">
                      <a16:colId xmlns:a16="http://schemas.microsoft.com/office/drawing/2014/main" val="1506600609"/>
                    </a:ext>
                  </a:extLst>
                </a:gridCol>
                <a:gridCol w="2275205">
                  <a:extLst>
                    <a:ext uri="{9D8B030D-6E8A-4147-A177-3AD203B41FA5}">
                      <a16:colId xmlns:a16="http://schemas.microsoft.com/office/drawing/2014/main" val="929083911"/>
                    </a:ext>
                  </a:extLst>
                </a:gridCol>
                <a:gridCol w="2275205">
                  <a:extLst>
                    <a:ext uri="{9D8B030D-6E8A-4147-A177-3AD203B41FA5}">
                      <a16:colId xmlns:a16="http://schemas.microsoft.com/office/drawing/2014/main" val="17722291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Month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Sales (</a:t>
                      </a:r>
                      <a:r>
                        <a:rPr lang="en-IN" sz="1400" dirty="0" err="1"/>
                        <a:t>X</a:t>
                      </a:r>
                      <a:r>
                        <a:rPr lang="en-IN" sz="1400" baseline="-25000" dirty="0" err="1"/>
                        <a:t>t</a:t>
                      </a:r>
                      <a:r>
                        <a:rPr lang="en-IN" sz="1400" dirty="0"/>
                        <a:t>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 Spend (</a:t>
                      </a:r>
                      <a:r>
                        <a:rPr lang="en-IN" sz="1400" dirty="0" err="1"/>
                        <a:t>Z</a:t>
                      </a:r>
                      <a:r>
                        <a:rPr lang="en-IN" sz="1400" baseline="-25000" dirty="0" err="1"/>
                        <a:t>t</a:t>
                      </a:r>
                      <a:r>
                        <a:rPr lang="en-IN" sz="1400" dirty="0"/>
                        <a:t>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Differenced (</a:t>
                      </a:r>
                      <a:r>
                        <a:rPr lang="en-IN" sz="1400" dirty="0" err="1"/>
                        <a:t>Y</a:t>
                      </a:r>
                      <a:r>
                        <a:rPr lang="en-IN" sz="1400" baseline="-25000" dirty="0" err="1"/>
                        <a:t>t</a:t>
                      </a:r>
                      <a:r>
                        <a:rPr lang="en-IN" sz="1400" dirty="0"/>
                        <a:t>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3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939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732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18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351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37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91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157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37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198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607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(X</a:t>
                      </a:r>
                      <a:r>
                        <a:rPr lang="en-US" sz="1400" b="1" baseline="-25000" dirty="0"/>
                        <a:t>11</a:t>
                      </a:r>
                      <a:r>
                        <a:rPr lang="en-US" sz="1400" b="1" dirty="0"/>
                        <a:t>)?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5492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B3167F-7CB7-510B-709A-10BF259FC7DC}"/>
              </a:ext>
            </a:extLst>
          </p:cNvPr>
          <p:cNvSpPr txBox="1"/>
          <p:nvPr/>
        </p:nvSpPr>
        <p:spPr>
          <a:xfrm>
            <a:off x="407988" y="5418126"/>
            <a:ext cx="7188635" cy="46166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Firstly, on </a:t>
            </a:r>
            <a:r>
              <a:rPr lang="en-US" sz="2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differencing, data becomes stationary(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sz="2400" b="0" i="0" u="none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IN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6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CB666-EC41-E592-3DC5-604EC2A36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29CC2F-B546-E37C-B270-43FDAAD104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C8172-DE38-C98A-F0DF-628EEEAF9021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94CE2-B34B-C0CC-C49F-E1BF0552CEA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36823-D654-C1E5-A343-99FE4FE54A8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0BF28C-5498-7CF5-19EF-96419D1A46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10CAEDE-8F87-69AB-4433-ED624A55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CC0DBE-8C27-F60D-6F31-375829902B7B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32C9E3-3074-D938-42CB-BF6F351D5990}"/>
                  </a:ext>
                </a:extLst>
              </p:cNvPr>
              <p:cNvSpPr txBox="1"/>
              <p:nvPr/>
            </p:nvSpPr>
            <p:spPr>
              <a:xfrm>
                <a:off x="407988" y="1065951"/>
                <a:ext cx="11117702" cy="6001643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IN" dirty="0"/>
                  <a:t>For an ARIMAX(1, 1, 1) model:</a:t>
                </a:r>
              </a:p>
              <a:p>
                <a:r>
                  <a:rPr lang="en-IN" dirty="0" err="1"/>
                  <a:t>Y</a:t>
                </a:r>
                <a:r>
                  <a:rPr lang="en-IN" baseline="-25000" dirty="0" err="1">
                    <a:solidFill>
                      <a:schemeClr val="tx1"/>
                    </a:solidFill>
                  </a:rPr>
                  <a:t>t</a:t>
                </a:r>
                <a:r>
                  <a:rPr lang="en-IN" baseline="-25000" dirty="0">
                    <a:solidFill>
                      <a:schemeClr val="tx1"/>
                    </a:solidFill>
                  </a:rPr>
                  <a:t>  =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I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:r>
                  <a:rPr lang="el-GR" dirty="0">
                    <a:solidFill>
                      <a:schemeClr val="tx1"/>
                    </a:solidFill>
                  </a:rPr>
                  <a:t>θ</a:t>
                </a:r>
                <a:r>
                  <a:rPr lang="el-GR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+ </a:t>
                </a:r>
                <a:r>
                  <a:rPr lang="el-GR" dirty="0"/>
                  <a:t>β</a:t>
                </a:r>
                <a:r>
                  <a:rPr lang="en-IN" dirty="0" err="1"/>
                  <a:t>Z</a:t>
                </a:r>
                <a:r>
                  <a:rPr lang="en-IN" baseline="-25000" dirty="0" err="1"/>
                  <a:t>t</a:t>
                </a:r>
                <a:r>
                  <a:rPr lang="en-IN" dirty="0"/>
                  <a:t> +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a:rPr lang="en-IN" i="1" baseline="-25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  <a:p>
                <a:r>
                  <a:rPr lang="en-IN" dirty="0"/>
                  <a:t>Now, f</a:t>
                </a:r>
                <a:r>
                  <a:rPr lang="en-IN" dirty="0">
                    <a:solidFill>
                      <a:schemeClr val="tx1"/>
                    </a:solidFill>
                  </a:rPr>
                  <a:t>rom MLE, if </a:t>
                </a:r>
                <a:r>
                  <a:rPr lang="el-GR" dirty="0"/>
                  <a:t>ϕ≈0.6</a:t>
                </a:r>
                <a:r>
                  <a:rPr lang="en-US" dirty="0"/>
                  <a:t>, </a:t>
                </a:r>
                <a:r>
                  <a:rPr lang="el-GR" dirty="0"/>
                  <a:t>θ≈0.4</a:t>
                </a:r>
                <a:r>
                  <a:rPr lang="en-US" dirty="0"/>
                  <a:t>, </a:t>
                </a:r>
                <a:r>
                  <a:rPr lang="el-GR" dirty="0"/>
                  <a:t>β=0.8</a:t>
                </a:r>
                <a:r>
                  <a:rPr lang="en-US" dirty="0"/>
                  <a:t>, the model becomes</a:t>
                </a:r>
              </a:p>
              <a:p>
                <a:r>
                  <a:rPr lang="en-IN" dirty="0"/>
                  <a:t>Y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.6 </m:t>
                    </m:r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+ 0.4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IN" dirty="0"/>
                  <a:t> + </a:t>
                </a:r>
                <a:r>
                  <a:rPr lang="en-US" dirty="0"/>
                  <a:t>0.8 </a:t>
                </a:r>
                <a:r>
                  <a:rPr lang="en-IN" dirty="0" err="1"/>
                  <a:t>Z</a:t>
                </a:r>
                <a:r>
                  <a:rPr lang="en-IN" baseline="-25000" dirty="0" err="1"/>
                  <a:t>t</a:t>
                </a:r>
                <a:r>
                  <a:rPr lang="en-IN" dirty="0"/>
                  <a:t>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In order to forecast the sales for the 11</a:t>
                </a:r>
                <a:r>
                  <a:rPr lang="en-IN" baseline="30000" dirty="0"/>
                  <a:t>th</a:t>
                </a:r>
                <a:r>
                  <a:rPr lang="en-IN" dirty="0"/>
                  <a:t> month:</a:t>
                </a:r>
              </a:p>
              <a:p>
                <a:endParaRPr lang="en-IN" dirty="0"/>
              </a:p>
              <a:p>
                <a:r>
                  <a:rPr lang="en-IN" dirty="0"/>
                  <a:t>If error(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IN" dirty="0"/>
                  <a:t>) terms are ignored,</a:t>
                </a:r>
              </a:p>
              <a:p>
                <a:r>
                  <a:rPr lang="en-IN" dirty="0"/>
                  <a:t>Forecast differenced value(Y</a:t>
                </a:r>
                <a:r>
                  <a:rPr lang="en-IN" baseline="-25000" dirty="0"/>
                  <a:t>11</a:t>
                </a:r>
                <a:r>
                  <a:rPr lang="en-IN" dirty="0"/>
                  <a:t>):</a:t>
                </a:r>
              </a:p>
              <a:p>
                <a:r>
                  <a:rPr lang="en-IN" dirty="0"/>
                  <a:t>Y</a:t>
                </a:r>
                <a:r>
                  <a:rPr lang="en-IN" baseline="-25000" dirty="0"/>
                  <a:t>11 </a:t>
                </a:r>
                <a:r>
                  <a:rPr lang="en-IN" dirty="0"/>
                  <a:t>= 0.6⋅Y</a:t>
                </a:r>
                <a:r>
                  <a:rPr lang="en-IN" baseline="-25000" dirty="0"/>
                  <a:t>10 </a:t>
                </a:r>
                <a:r>
                  <a:rPr lang="en-IN" dirty="0"/>
                  <a:t>+ 0.8⋅Z</a:t>
                </a:r>
                <a:r>
                  <a:rPr lang="en-IN" baseline="-25000" dirty="0"/>
                  <a:t>11</a:t>
                </a:r>
              </a:p>
              <a:p>
                <a:r>
                  <a:rPr lang="en-IN" dirty="0"/>
                  <a:t>Y</a:t>
                </a:r>
                <a:r>
                  <a:rPr lang="en-IN" baseline="-25000" dirty="0"/>
                  <a:t>11 </a:t>
                </a:r>
                <a:r>
                  <a:rPr lang="en-IN" dirty="0"/>
                  <a:t>= 0.6⋅10 + 0.8⋅16 = 6 + 12.8 = 18.8</a:t>
                </a:r>
              </a:p>
              <a:p>
                <a:endParaRPr lang="en-IN" dirty="0"/>
              </a:p>
              <a:p>
                <a:r>
                  <a:rPr lang="en-IN" dirty="0"/>
                  <a:t>Convert back to sales:</a:t>
                </a:r>
              </a:p>
              <a:p>
                <a:r>
                  <a:rPr lang="en-IN" b="1" dirty="0"/>
                  <a:t>X</a:t>
                </a:r>
                <a:r>
                  <a:rPr lang="en-IN" b="1" baseline="-25000" dirty="0"/>
                  <a:t>11</a:t>
                </a:r>
                <a:r>
                  <a:rPr lang="en-IN" baseline="-25000" dirty="0"/>
                  <a:t> </a:t>
                </a:r>
                <a:r>
                  <a:rPr lang="en-IN" dirty="0"/>
                  <a:t>= X</a:t>
                </a:r>
                <a:r>
                  <a:rPr lang="en-IN" baseline="-25000" dirty="0"/>
                  <a:t>10 </a:t>
                </a:r>
                <a:r>
                  <a:rPr lang="en-IN" dirty="0"/>
                  <a:t>+ Y</a:t>
                </a:r>
                <a:r>
                  <a:rPr lang="en-IN" baseline="-25000" dirty="0"/>
                  <a:t>11 </a:t>
                </a:r>
                <a:r>
                  <a:rPr lang="en-IN" dirty="0"/>
                  <a:t>= 240 + 18.8 = </a:t>
                </a:r>
                <a:r>
                  <a:rPr lang="en-IN" b="1" dirty="0"/>
                  <a:t>259 units</a:t>
                </a:r>
              </a:p>
              <a:p>
                <a:endParaRPr lang="en-US" dirty="0"/>
              </a:p>
              <a:p>
                <a:endParaRPr lang="en-IN" dirty="0">
                  <a:solidFill>
                    <a:schemeClr val="tx1"/>
                  </a:solidFill>
                </a:endParaRPr>
              </a:p>
              <a:p>
                <a:pPr marL="285750" indent="-285750" fontAlgn="base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endParaRPr lang="en-US" dirty="0"/>
              </a:p>
              <a:p>
                <a:endParaRPr lang="en-US" sz="24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IN" b="0" u="none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32C9E3-3074-D938-42CB-BF6F351D5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8" y="1065951"/>
                <a:ext cx="11117702" cy="6001643"/>
              </a:xfrm>
              <a:prstGeom prst="rect">
                <a:avLst/>
              </a:prstGeom>
              <a:blipFill>
                <a:blip r:embed="rId2"/>
                <a:stretch>
                  <a:fillRect l="-493" t="-6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0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02C1A-7038-B1EA-97B6-B5485FE72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D6DAF6-61A0-38CF-A3D6-8D0F0C94D1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99D00-AE8A-4215-B61B-14CFD594133A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5DBBD-2B30-13F1-FAAD-37C5757628A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F4E90-2231-911B-56B9-65F2228F180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D6A24E-662D-D3B8-DEBA-FFD9C1058CB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4856B6-B39E-398C-DDD8-AB04A40D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using ARIMAX(Sep 2023 to Sep 2025)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F8CEC0-238A-D3C4-F30C-CF8B2D90853A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57271-40C0-3ECA-6913-673D151ADC3A}"/>
              </a:ext>
            </a:extLst>
          </p:cNvPr>
          <p:cNvSpPr txBox="1"/>
          <p:nvPr/>
        </p:nvSpPr>
        <p:spPr>
          <a:xfrm>
            <a:off x="555723" y="5393679"/>
            <a:ext cx="11358622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baseline="0" dirty="0">
                <a:solidFill>
                  <a:srgbClr val="000000"/>
                </a:solidFill>
              </a:rPr>
              <a:t>Orange dotted line is the forecasted ‘Close’ value of </a:t>
            </a:r>
            <a:r>
              <a:rPr lang="en-US" b="0" i="0" u="none" baseline="0" dirty="0" err="1">
                <a:solidFill>
                  <a:srgbClr val="000000"/>
                </a:solidFill>
              </a:rPr>
              <a:t>wrt</a:t>
            </a:r>
            <a:r>
              <a:rPr lang="en-US" b="0" i="0" u="none" baseline="0" dirty="0">
                <a:solidFill>
                  <a:srgbClr val="000000"/>
                </a:solidFill>
              </a:rPr>
              <a:t> Date</a:t>
            </a:r>
            <a:r>
              <a:rPr lang="en-US" dirty="0">
                <a:solidFill>
                  <a:srgbClr val="000000"/>
                </a:solidFill>
              </a:rPr>
              <a:t> considering influence of e</a:t>
            </a:r>
            <a:r>
              <a:rPr lang="en-US" b="0" i="0" u="none" baseline="0" dirty="0">
                <a:solidFill>
                  <a:srgbClr val="000000"/>
                </a:solidFill>
              </a:rPr>
              <a:t>xternal variable ‘Open’</a:t>
            </a:r>
          </a:p>
          <a:p>
            <a:r>
              <a:rPr lang="en-US" dirty="0">
                <a:solidFill>
                  <a:srgbClr val="000000"/>
                </a:solidFill>
              </a:rPr>
              <a:t>MAE = 7.605(splitting data into </a:t>
            </a:r>
            <a:r>
              <a:rPr lang="en-US" dirty="0"/>
              <a:t>training - 80%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testing - 20%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205B6C-C282-E4C3-F922-2FD4CFAA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155" y="968428"/>
            <a:ext cx="8043232" cy="434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5C70-3228-34E7-15F7-5AEFAE2B2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BF9A00-E820-E79C-0EA5-CD196728C0A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03685C-3ADD-EA68-8176-ECC04BB9A922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F2ADC-08CD-99E2-D5A8-B1944AAE1A5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E90A6-96A2-CC26-E25C-82619B6D9CB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041777-FA37-CF9A-066D-86A6BF7137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E4E2933-A853-86F0-6B04-C9568A7A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7E76F5D-F311-454F-385A-76FBFE4C6A7D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61B5B0-231B-BF0A-56EE-121E83E40FA3}"/>
                  </a:ext>
                </a:extLst>
              </p:cNvPr>
              <p:cNvSpPr txBox="1"/>
              <p:nvPr/>
            </p:nvSpPr>
            <p:spPr>
              <a:xfrm>
                <a:off x="240855" y="2385887"/>
                <a:ext cx="4815244" cy="36939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​=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I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Xt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IN" dirty="0"/>
                </a:br>
                <a:endParaRPr lang="en-IN" sz="240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61B5B0-231B-BF0A-56EE-121E83E4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55" y="2385887"/>
                <a:ext cx="4815244" cy="369397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CD00C6-D8CB-9257-C265-D92DBD2BCD4B}"/>
                  </a:ext>
                </a:extLst>
              </p:cNvPr>
              <p:cNvSpPr txBox="1"/>
              <p:nvPr/>
            </p:nvSpPr>
            <p:spPr>
              <a:xfrm>
                <a:off x="240855" y="1018478"/>
                <a:ext cx="11012505" cy="574933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IN" b="1" dirty="0"/>
                  <a:t>S</a:t>
                </a:r>
                <a:r>
                  <a:rPr lang="en-IN" dirty="0"/>
                  <a:t>easonal </a:t>
                </a:r>
                <a:r>
                  <a:rPr lang="en-IN" b="1" dirty="0" err="1"/>
                  <a:t>A</a:t>
                </a:r>
                <a:r>
                  <a:rPr lang="en-IN" dirty="0" err="1"/>
                  <a:t>uto</a:t>
                </a:r>
                <a:r>
                  <a:rPr lang="en-IN" b="1" dirty="0" err="1"/>
                  <a:t>R</a:t>
                </a:r>
                <a:r>
                  <a:rPr lang="en-IN" dirty="0" err="1"/>
                  <a:t>egressive</a:t>
                </a:r>
                <a:r>
                  <a:rPr lang="en-IN" dirty="0"/>
                  <a:t> </a:t>
                </a:r>
                <a:r>
                  <a:rPr lang="en-IN" b="1" dirty="0"/>
                  <a:t>I</a:t>
                </a:r>
                <a:r>
                  <a:rPr lang="en-IN" dirty="0"/>
                  <a:t>ntegrated </a:t>
                </a:r>
                <a:r>
                  <a:rPr lang="en-IN" b="1" dirty="0"/>
                  <a:t>M</a:t>
                </a:r>
                <a:r>
                  <a:rPr lang="en-IN" dirty="0"/>
                  <a:t>oving </a:t>
                </a:r>
                <a:r>
                  <a:rPr lang="en-IN" b="1" dirty="0"/>
                  <a:t>A</a:t>
                </a:r>
                <a:r>
                  <a:rPr lang="en-IN" dirty="0"/>
                  <a:t>verage </a:t>
                </a:r>
                <a:r>
                  <a:rPr lang="en-US" dirty="0"/>
                  <a:t>captures the relationship between an observation and several lagged observations by combining the below components: 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1"/>
                    </a:solidFill>
                  </a:rPr>
                  <a:t>Autoregression and Seasonal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1"/>
                    </a:solidFill>
                  </a:rPr>
                  <a:t>Autoregression </a:t>
                </a:r>
                <a:r>
                  <a:rPr lang="en-US" dirty="0"/>
                  <a:t>- dependence of the current observation on its previous values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B0F0"/>
                    </a:solidFill>
                  </a:rPr>
                  <a:t>Integration through Differencing and Seasonal Differencing(I) </a:t>
                </a:r>
                <a:r>
                  <a:rPr lang="en-US" dirty="0"/>
                  <a:t>– transforming a time series into a stationary one by differencing consecutive observations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7030A0"/>
                    </a:solidFill>
                  </a:rPr>
                  <a:t>Moving Averages and seasonal moving average(MA) </a:t>
                </a:r>
                <a:r>
                  <a:rPr lang="en-US" dirty="0"/>
                  <a:t>- dependence of the current observation on the previous forecast errors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B050"/>
                    </a:solidFill>
                  </a:rPr>
                  <a:t>Seasonal Component(Ref: Slide 7) - </a:t>
                </a:r>
                <a:r>
                  <a:rPr lang="en-US" dirty="0"/>
                  <a:t>periodic patterns in the data, such as weekly, monthly, or yearly cycles(Ref: Slide 7)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endParaRPr lang="en-US" sz="24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IN" b="0" u="none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CD00C6-D8CB-9257-C265-D92DBD2BC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55" y="1018478"/>
                <a:ext cx="11012505" cy="5749331"/>
              </a:xfrm>
              <a:prstGeom prst="rect">
                <a:avLst/>
              </a:prstGeom>
              <a:blipFill>
                <a:blip r:embed="rId3"/>
                <a:stretch>
                  <a:fillRect l="-498" t="-530" r="-7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03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C4FAD-A489-4A0F-75C4-50161442F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5DBCDD-FD31-A901-EA21-2D813468C7A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8F6C21-483D-7D7F-A019-9BFEF0A64D82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251A0-3A5F-F408-ED30-67328CF8D40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DBBFA-5A16-E7C9-C33B-74D53BB9826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9CBA98-4D38-DCEB-6DF1-E13C5B93FC9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E9BE605-F3E3-7E66-1DD9-2A7E48F1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A4F245-63C4-27C9-E275-D2AFD75DE28F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105A8-C327-C6D9-123E-A74B9457D98E}"/>
              </a:ext>
            </a:extLst>
          </p:cNvPr>
          <p:cNvSpPr txBox="1"/>
          <p:nvPr/>
        </p:nvSpPr>
        <p:spPr>
          <a:xfrm>
            <a:off x="407988" y="1589732"/>
            <a:ext cx="11012505" cy="31085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1400" dirty="0"/>
              <a:t>Where:</a:t>
            </a:r>
          </a:p>
          <a:p>
            <a:r>
              <a:rPr lang="en-IN" sz="1400" dirty="0" err="1"/>
              <a:t>X</a:t>
            </a:r>
            <a:r>
              <a:rPr lang="en-IN" sz="1400" baseline="-25000" dirty="0" err="1"/>
              <a:t>t</a:t>
            </a:r>
            <a:r>
              <a:rPr lang="en-IN" sz="1400" dirty="0"/>
              <a:t>​: observed series</a:t>
            </a:r>
          </a:p>
          <a:p>
            <a:r>
              <a:rPr lang="en-IN" sz="1400" dirty="0"/>
              <a:t>L: lag operator (</a:t>
            </a:r>
            <a:r>
              <a:rPr lang="en-IN" sz="1400" dirty="0" err="1"/>
              <a:t>LX</a:t>
            </a:r>
            <a:r>
              <a:rPr lang="en-IN" sz="1400" baseline="-25000" dirty="0" err="1"/>
              <a:t>t</a:t>
            </a:r>
            <a:r>
              <a:rPr lang="en-IN" sz="1400" dirty="0"/>
              <a:t>=X</a:t>
            </a:r>
            <a:r>
              <a:rPr lang="en-IN" sz="1400" baseline="-25000" dirty="0"/>
              <a:t>t−1</a:t>
            </a:r>
            <a:r>
              <a:rPr lang="en-IN" sz="1400" dirty="0"/>
              <a:t>​)</a:t>
            </a:r>
          </a:p>
          <a:p>
            <a:r>
              <a:rPr lang="el-GR" sz="1400" dirty="0"/>
              <a:t>ϕ</a:t>
            </a:r>
            <a:r>
              <a:rPr lang="en-IN" sz="1400" baseline="-25000" dirty="0"/>
              <a:t>p</a:t>
            </a:r>
            <a:r>
              <a:rPr lang="en-IN" sz="1400" dirty="0"/>
              <a:t>(L) = 1 − </a:t>
            </a:r>
            <a:r>
              <a:rPr lang="el-GR" sz="1400" dirty="0"/>
              <a:t>ϕ</a:t>
            </a:r>
            <a:r>
              <a:rPr lang="el-GR" sz="1400" baseline="-25000" dirty="0"/>
              <a:t>1</a:t>
            </a:r>
            <a:r>
              <a:rPr lang="en-IN" sz="1400" dirty="0"/>
              <a:t>L − ⋯  − </a:t>
            </a:r>
            <a:r>
              <a:rPr lang="el-GR" sz="1400" dirty="0"/>
              <a:t>ϕ</a:t>
            </a:r>
            <a:r>
              <a:rPr lang="en-IN" sz="1400" baseline="-25000" dirty="0"/>
              <a:t>p</a:t>
            </a:r>
            <a:r>
              <a:rPr lang="en-IN" sz="1400" dirty="0"/>
              <a:t>​</a:t>
            </a:r>
            <a:r>
              <a:rPr lang="en-IN" sz="1400" dirty="0" err="1"/>
              <a:t>L</a:t>
            </a:r>
            <a:r>
              <a:rPr lang="en-IN" sz="1400" baseline="-25000" dirty="0" err="1"/>
              <a:t>p</a:t>
            </a:r>
            <a:r>
              <a:rPr lang="en-IN" sz="1400" dirty="0"/>
              <a:t> → non-seasonal AR part</a:t>
            </a:r>
          </a:p>
          <a:p>
            <a:r>
              <a:rPr lang="el-GR" sz="1400" dirty="0"/>
              <a:t>θ</a:t>
            </a:r>
            <a:r>
              <a:rPr lang="en-IN" sz="1400" baseline="-25000" dirty="0"/>
              <a:t>q</a:t>
            </a:r>
            <a:r>
              <a:rPr lang="en-IN" sz="1400" dirty="0"/>
              <a:t>(L) = 1 + </a:t>
            </a:r>
            <a:r>
              <a:rPr lang="el-GR" sz="1400" dirty="0"/>
              <a:t>θ</a:t>
            </a:r>
            <a:r>
              <a:rPr lang="el-GR" sz="1400" baseline="-25000" dirty="0"/>
              <a:t>1</a:t>
            </a:r>
            <a:r>
              <a:rPr lang="en-IN" sz="1400" dirty="0"/>
              <a:t>L + ⋯ + </a:t>
            </a:r>
            <a:r>
              <a:rPr lang="el-GR" sz="1400" dirty="0"/>
              <a:t>θ</a:t>
            </a:r>
            <a:r>
              <a:rPr lang="en-IN" sz="1400" baseline="-25000" dirty="0"/>
              <a:t>q</a:t>
            </a:r>
            <a:r>
              <a:rPr lang="en-IN" sz="1400" dirty="0"/>
              <a:t>​</a:t>
            </a:r>
            <a:r>
              <a:rPr lang="en-IN" sz="1400" dirty="0" err="1"/>
              <a:t>L</a:t>
            </a:r>
            <a:r>
              <a:rPr lang="en-IN" sz="1400" baseline="-25000" dirty="0" err="1"/>
              <a:t>q</a:t>
            </a:r>
            <a:r>
              <a:rPr lang="en-IN" sz="1400" dirty="0"/>
              <a:t> → non-seasonal MA part</a:t>
            </a:r>
          </a:p>
          <a:p>
            <a:r>
              <a:rPr lang="el-GR" sz="1400" dirty="0"/>
              <a:t>Φ</a:t>
            </a:r>
            <a:r>
              <a:rPr lang="en-IN" sz="1400" baseline="-25000" dirty="0"/>
              <a:t>P</a:t>
            </a:r>
            <a:r>
              <a:rPr lang="en-IN" sz="1400" dirty="0"/>
              <a:t>(L</a:t>
            </a:r>
            <a:r>
              <a:rPr lang="en-IN" sz="1400" baseline="30000" dirty="0"/>
              <a:t>s</a:t>
            </a:r>
            <a:r>
              <a:rPr lang="en-IN" sz="1400" dirty="0"/>
              <a:t>) = 1 − </a:t>
            </a:r>
            <a:r>
              <a:rPr lang="el-GR" sz="1400" dirty="0"/>
              <a:t>Φ</a:t>
            </a:r>
            <a:r>
              <a:rPr lang="el-GR" sz="1400" baseline="-25000" dirty="0"/>
              <a:t>1</a:t>
            </a:r>
            <a:r>
              <a:rPr lang="en-IN" sz="1400" dirty="0"/>
              <a:t>L</a:t>
            </a:r>
            <a:r>
              <a:rPr lang="en-IN" sz="1400" baseline="30000" dirty="0"/>
              <a:t>s</a:t>
            </a:r>
            <a:r>
              <a:rPr lang="en-IN" sz="1400" dirty="0"/>
              <a:t> − ⋯ − </a:t>
            </a:r>
            <a:r>
              <a:rPr lang="el-GR" sz="1400" dirty="0"/>
              <a:t>Φ</a:t>
            </a:r>
            <a:r>
              <a:rPr lang="en-IN" sz="1400" baseline="-25000" dirty="0"/>
              <a:t>P</a:t>
            </a:r>
            <a:r>
              <a:rPr lang="en-IN" sz="1400" dirty="0"/>
              <a:t>​L</a:t>
            </a:r>
            <a:r>
              <a:rPr lang="en-IN" sz="1400" baseline="30000" dirty="0"/>
              <a:t>s</a:t>
            </a:r>
            <a:r>
              <a:rPr lang="en-IN" sz="1400" dirty="0"/>
              <a:t> → seasonal AR part</a:t>
            </a:r>
          </a:p>
          <a:p>
            <a:r>
              <a:rPr lang="el-GR" sz="1400" dirty="0"/>
              <a:t>Θ</a:t>
            </a:r>
            <a:r>
              <a:rPr lang="en-IN" sz="1400" baseline="-25000" dirty="0"/>
              <a:t>Q</a:t>
            </a:r>
            <a:r>
              <a:rPr lang="en-IN" sz="1400" dirty="0"/>
              <a:t>(L</a:t>
            </a:r>
            <a:r>
              <a:rPr lang="en-IN" sz="1400" baseline="30000" dirty="0"/>
              <a:t>s</a:t>
            </a:r>
            <a:r>
              <a:rPr lang="en-IN" sz="1400" dirty="0"/>
              <a:t>) = 1 + </a:t>
            </a:r>
            <a:r>
              <a:rPr lang="el-GR" sz="1400" dirty="0"/>
              <a:t>Θ</a:t>
            </a:r>
            <a:r>
              <a:rPr lang="el-GR" sz="1400" baseline="-25000" dirty="0"/>
              <a:t>1</a:t>
            </a:r>
            <a:r>
              <a:rPr lang="en-IN" sz="1400" dirty="0"/>
              <a:t>L</a:t>
            </a:r>
            <a:r>
              <a:rPr lang="en-IN" sz="1400" baseline="30000" dirty="0"/>
              <a:t>s</a:t>
            </a:r>
            <a:r>
              <a:rPr lang="en-IN" sz="1400" dirty="0"/>
              <a:t> + ⋯ + </a:t>
            </a:r>
            <a:r>
              <a:rPr lang="el-GR" sz="1400" dirty="0"/>
              <a:t>Θ</a:t>
            </a:r>
            <a:r>
              <a:rPr lang="en-IN" sz="1400" baseline="-25000" dirty="0"/>
              <a:t>Q</a:t>
            </a:r>
            <a:r>
              <a:rPr lang="en-IN" sz="1400" dirty="0"/>
              <a:t>​L</a:t>
            </a:r>
            <a:r>
              <a:rPr lang="en-IN" sz="1400" baseline="30000" dirty="0"/>
              <a:t>s</a:t>
            </a:r>
            <a:r>
              <a:rPr lang="en-IN" sz="1400" dirty="0"/>
              <a:t> → seasonal MA part</a:t>
            </a:r>
          </a:p>
          <a:p>
            <a:r>
              <a:rPr lang="en-IN" sz="1400" dirty="0"/>
              <a:t>d: order of regular differencing</a:t>
            </a:r>
          </a:p>
          <a:p>
            <a:r>
              <a:rPr lang="en-IN" sz="1400" dirty="0"/>
              <a:t>D: order of seasonal differencing</a:t>
            </a:r>
          </a:p>
          <a:p>
            <a:r>
              <a:rPr lang="en-IN" sz="1400" dirty="0"/>
              <a:t>s: seasonal period (e.g., 12 for monthly data with yearly seasonality)</a:t>
            </a:r>
          </a:p>
          <a:p>
            <a:r>
              <a:rPr lang="el-GR" sz="1400" dirty="0"/>
              <a:t>ε</a:t>
            </a:r>
            <a:r>
              <a:rPr lang="en-IN" sz="1400" baseline="-25000" dirty="0" err="1"/>
              <a:t>t</a:t>
            </a:r>
            <a:r>
              <a:rPr lang="en-IN" sz="1400" dirty="0" err="1"/>
              <a:t>∼N</a:t>
            </a:r>
            <a:r>
              <a:rPr lang="en-IN" sz="1400" dirty="0"/>
              <a:t>(0,</a:t>
            </a:r>
            <a:r>
              <a:rPr lang="el-GR" sz="1400" dirty="0"/>
              <a:t>σ</a:t>
            </a:r>
            <a:r>
              <a:rPr lang="el-GR" sz="1400" baseline="30000" dirty="0"/>
              <a:t>2</a:t>
            </a:r>
            <a:r>
              <a:rPr lang="en-US" sz="1400" dirty="0"/>
              <a:t>)</a:t>
            </a:r>
            <a:r>
              <a:rPr lang="el-GR" sz="1400" dirty="0"/>
              <a:t>: </a:t>
            </a:r>
            <a:r>
              <a:rPr lang="en-IN" sz="1400" dirty="0"/>
              <a:t>white noise</a:t>
            </a:r>
          </a:p>
          <a:p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0" u="none" baseline="0" dirty="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C9C310-AD33-22C8-5D12-A0EDD37F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8" y="1018570"/>
            <a:ext cx="5875449" cy="4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2050F-5820-B15B-DDE6-5F19C031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CB7903-416E-243B-F17D-71A1D014EC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86E83-9BF6-5BBB-3FAA-8F5F67820C3B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11BA6-6A7D-C357-52CD-27E9F5B0C8E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90360-DF00-0764-73F4-DB16E36B687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728137-8539-A49D-CCEC-12F7838DB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E2E659-2A79-E56B-672B-1139F1053AE6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32EE49D-F68C-C245-C13D-FE2956C179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189343"/>
                  </p:ext>
                </p:extLst>
              </p:nvPr>
            </p:nvGraphicFramePr>
            <p:xfrm>
              <a:off x="4084238" y="371418"/>
              <a:ext cx="3870397" cy="5872480"/>
            </p:xfrm>
            <a:graphic>
              <a:graphicData uri="http://schemas.openxmlformats.org/drawingml/2006/table">
                <a:tbl>
                  <a:tblPr>
                    <a:tableStyleId>{775DCB02-9BB8-47FD-8907-85C794F793BA}</a:tableStyleId>
                  </a:tblPr>
                  <a:tblGrid>
                    <a:gridCol w="936600">
                      <a:extLst>
                        <a:ext uri="{9D8B030D-6E8A-4147-A177-3AD203B41FA5}">
                          <a16:colId xmlns:a16="http://schemas.microsoft.com/office/drawing/2014/main" val="1365094566"/>
                        </a:ext>
                      </a:extLst>
                    </a:gridCol>
                    <a:gridCol w="936600">
                      <a:extLst>
                        <a:ext uri="{9D8B030D-6E8A-4147-A177-3AD203B41FA5}">
                          <a16:colId xmlns:a16="http://schemas.microsoft.com/office/drawing/2014/main" val="1506600609"/>
                        </a:ext>
                      </a:extLst>
                    </a:gridCol>
                    <a:gridCol w="936600">
                      <a:extLst>
                        <a:ext uri="{9D8B030D-6E8A-4147-A177-3AD203B41FA5}">
                          <a16:colId xmlns:a16="http://schemas.microsoft.com/office/drawing/2014/main" val="1772229177"/>
                        </a:ext>
                      </a:extLst>
                    </a:gridCol>
                    <a:gridCol w="1060597">
                      <a:extLst>
                        <a:ext uri="{9D8B030D-6E8A-4147-A177-3AD203B41FA5}">
                          <a16:colId xmlns:a16="http://schemas.microsoft.com/office/drawing/2014/main" val="3201415380"/>
                        </a:ext>
                      </a:extLst>
                    </a:gridCol>
                  </a:tblGrid>
                  <a:tr h="40946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Month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Sales (</a:t>
                          </a:r>
                          <a:r>
                            <a:rPr lang="en-IN" sz="800" dirty="0" err="1">
                              <a:latin typeface="+mn-lt"/>
                            </a:rPr>
                            <a:t>X</a:t>
                          </a:r>
                          <a:r>
                            <a:rPr lang="en-IN" sz="800" baseline="-25000" dirty="0" err="1">
                              <a:latin typeface="+mn-lt"/>
                            </a:rPr>
                            <a:t>t</a:t>
                          </a:r>
                          <a:r>
                            <a:rPr lang="en-IN" sz="800" dirty="0">
                              <a:latin typeface="+mn-lt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Seasonal Differencing (</a:t>
                          </a:r>
                          <a:r>
                            <a:rPr lang="en-IN" sz="800" dirty="0" err="1">
                              <a:latin typeface="+mn-lt"/>
                            </a:rPr>
                            <a:t>X</a:t>
                          </a:r>
                          <a:r>
                            <a:rPr lang="en-IN" sz="800" baseline="-25000" dirty="0" err="1">
                              <a:latin typeface="+mn-lt"/>
                            </a:rPr>
                            <a:t>t</a:t>
                          </a:r>
                          <a:r>
                            <a:rPr lang="en-IN" sz="800" baseline="-25000" dirty="0">
                              <a:latin typeface="+mn-lt"/>
                            </a:rPr>
                            <a:t>  - </a:t>
                          </a:r>
                          <a:r>
                            <a:rPr lang="en-IN" sz="800" dirty="0">
                              <a:latin typeface="+mn-lt"/>
                            </a:rPr>
                            <a:t>X</a:t>
                          </a:r>
                          <a:r>
                            <a:rPr lang="en-IN" sz="800" baseline="-25000" dirty="0">
                              <a:latin typeface="+mn-lt"/>
                            </a:rPr>
                            <a:t>t-12</a:t>
                          </a:r>
                          <a:r>
                            <a:rPr lang="en-IN" sz="800" dirty="0">
                              <a:latin typeface="+mn-lt"/>
                            </a:rPr>
                            <a:t>) = </a:t>
                          </a:r>
                          <a:r>
                            <a:rPr lang="en-IN" sz="800" dirty="0" err="1">
                              <a:latin typeface="+mn-lt"/>
                            </a:rPr>
                            <a:t>Y</a:t>
                          </a:r>
                          <a:r>
                            <a:rPr lang="en-IN" sz="800" baseline="-25000" dirty="0" err="1">
                              <a:latin typeface="+mn-lt"/>
                            </a:rPr>
                            <a:t>t</a:t>
                          </a:r>
                          <a:endParaRPr lang="en-IN" sz="800" baseline="-250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800" dirty="0">
                              <a:latin typeface="+mn-lt"/>
                            </a:rPr>
                            <a:t>Residuals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800" smtClean="0">
                                  <a:latin typeface="+mn-lt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  <m:r>
                                <m:rPr>
                                  <m:nor/>
                                </m:rPr>
                                <a:rPr lang="en-IN" sz="800" baseline="-25000" smtClean="0">
                                  <a:latin typeface="+mn-lt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oMath>
                          </a14:m>
                          <a:r>
                            <a:rPr lang="en-IN" sz="800" dirty="0">
                              <a:latin typeface="+mn-lt"/>
                            </a:rPr>
                            <a:t>= Y</a:t>
                          </a:r>
                          <a:r>
                            <a:rPr lang="en-IN" sz="800" baseline="-25000" dirty="0">
                              <a:latin typeface="+mn-lt"/>
                            </a:rPr>
                            <a:t>t</a:t>
                          </a:r>
                          <a:r>
                            <a:rPr lang="en-IN" sz="800" dirty="0">
                              <a:latin typeface="+mn-lt"/>
                            </a:rPr>
                            <a:t>​−</a:t>
                          </a:r>
                          <a:r>
                            <a:rPr lang="el-GR" sz="800" dirty="0">
                              <a:latin typeface="+mn-lt"/>
                            </a:rPr>
                            <a:t>μ−ϕ</a:t>
                          </a:r>
                          <a:r>
                            <a:rPr lang="en-IN" sz="800" dirty="0">
                              <a:latin typeface="+mn-lt"/>
                            </a:rPr>
                            <a:t>Y</a:t>
                          </a:r>
                          <a:r>
                            <a:rPr lang="en-IN" sz="800" baseline="-25000" dirty="0">
                              <a:latin typeface="+mn-lt"/>
                            </a:rPr>
                            <a:t>t−1</a:t>
                          </a:r>
                          <a:r>
                            <a:rPr lang="en-IN" sz="800" dirty="0">
                              <a:latin typeface="+mn-lt"/>
                            </a:rPr>
                            <a:t>​−</a:t>
                          </a:r>
                          <a:r>
                            <a:rPr lang="el-GR" sz="800" dirty="0">
                              <a:latin typeface="+mn-lt"/>
                            </a:rPr>
                            <a:t>Φ</a:t>
                          </a:r>
                          <a:r>
                            <a:rPr lang="en-IN" sz="800" dirty="0">
                              <a:latin typeface="+mn-lt"/>
                            </a:rPr>
                            <a:t>Y</a:t>
                          </a:r>
                          <a:r>
                            <a:rPr lang="en-IN" sz="800" baseline="-25000" dirty="0">
                              <a:latin typeface="+mn-lt"/>
                            </a:rPr>
                            <a:t>t−12</a:t>
                          </a:r>
                          <a:r>
                            <a:rPr lang="en-IN" sz="800" dirty="0">
                              <a:latin typeface="+mn-lt"/>
                            </a:rPr>
                            <a:t>​−</a:t>
                          </a:r>
                          <a:r>
                            <a:rPr lang="el-GR" sz="800" dirty="0">
                              <a:latin typeface="+mn-lt"/>
                            </a:rPr>
                            <a:t>θε</a:t>
                          </a:r>
                          <a:r>
                            <a:rPr lang="en-IN" sz="800" baseline="-25000" dirty="0">
                              <a:latin typeface="+mn-lt"/>
                            </a:rPr>
                            <a:t>t−1</a:t>
                          </a:r>
                          <a:r>
                            <a:rPr lang="en-IN" sz="800" dirty="0">
                              <a:latin typeface="+mn-lt"/>
                            </a:rPr>
                            <a:t>​)</a:t>
                          </a:r>
                        </a:p>
                        <a:p>
                          <a:endParaRPr lang="en-IN" sz="800" baseline="-250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7038035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119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39060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0732382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187462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>
                              <a:latin typeface="+mn-lt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351904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>
                              <a:latin typeface="+mn-lt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637341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910172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>
                              <a:latin typeface="+mn-lt"/>
                            </a:rPr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7157901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>
                              <a:latin typeface="+mn-lt"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</a:t>
                          </a:r>
                          <a:r>
                            <a:rPr lang="en-IN" sz="800" dirty="0">
                              <a:latin typeface="+mn-lt"/>
                            </a:rPr>
                            <a:t>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1370487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>
                              <a:latin typeface="+mn-lt"/>
                            </a:rPr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</a:t>
                          </a:r>
                          <a:r>
                            <a:rPr lang="en-IN" sz="800" dirty="0">
                              <a:latin typeface="+mn-lt"/>
                            </a:rPr>
                            <a:t>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198242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</a:t>
                          </a:r>
                          <a:r>
                            <a:rPr lang="en-IN" sz="800" dirty="0">
                              <a:latin typeface="+mn-lt"/>
                            </a:rPr>
                            <a:t>48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3607065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11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159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6549237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176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4897876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188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69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69.0000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903234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197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71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15.8000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9225548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206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70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29.7600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1050527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210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66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22.0720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1858331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214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71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31.3784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0429602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207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74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29.0865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3558278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207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70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24.2741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1992458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204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69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26.7178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3640537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21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203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64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21.4847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0896589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22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221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73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34.5546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180320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23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233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74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27.1336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8976696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24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242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66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20.8599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765940"/>
                      </a:ext>
                    </a:extLst>
                  </a:tr>
                  <a:tr h="157485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25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b="1" dirty="0">
                              <a:latin typeface="+mn-lt"/>
                            </a:rPr>
                            <a:t>(X</a:t>
                          </a:r>
                          <a:r>
                            <a:rPr lang="en-US" sz="800" b="1" baseline="-25000" dirty="0">
                              <a:latin typeface="+mn-lt"/>
                            </a:rPr>
                            <a:t>25</a:t>
                          </a:r>
                          <a:r>
                            <a:rPr lang="en-US" sz="800" b="1" dirty="0">
                              <a:latin typeface="+mn-lt"/>
                            </a:rPr>
                            <a:t>)?</a:t>
                          </a:r>
                          <a:endParaRPr lang="en-IN" sz="8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29634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32EE49D-F68C-C245-C13D-FE2956C179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189343"/>
                  </p:ext>
                </p:extLst>
              </p:nvPr>
            </p:nvGraphicFramePr>
            <p:xfrm>
              <a:off x="4084238" y="371418"/>
              <a:ext cx="3870397" cy="5872480"/>
            </p:xfrm>
            <a:graphic>
              <a:graphicData uri="http://schemas.openxmlformats.org/drawingml/2006/table">
                <a:tbl>
                  <a:tblPr>
                    <a:tableStyleId>{775DCB02-9BB8-47FD-8907-85C794F793BA}</a:tableStyleId>
                  </a:tblPr>
                  <a:tblGrid>
                    <a:gridCol w="936600">
                      <a:extLst>
                        <a:ext uri="{9D8B030D-6E8A-4147-A177-3AD203B41FA5}">
                          <a16:colId xmlns:a16="http://schemas.microsoft.com/office/drawing/2014/main" val="1365094566"/>
                        </a:ext>
                      </a:extLst>
                    </a:gridCol>
                    <a:gridCol w="936600">
                      <a:extLst>
                        <a:ext uri="{9D8B030D-6E8A-4147-A177-3AD203B41FA5}">
                          <a16:colId xmlns:a16="http://schemas.microsoft.com/office/drawing/2014/main" val="1506600609"/>
                        </a:ext>
                      </a:extLst>
                    </a:gridCol>
                    <a:gridCol w="936600">
                      <a:extLst>
                        <a:ext uri="{9D8B030D-6E8A-4147-A177-3AD203B41FA5}">
                          <a16:colId xmlns:a16="http://schemas.microsoft.com/office/drawing/2014/main" val="1772229177"/>
                        </a:ext>
                      </a:extLst>
                    </a:gridCol>
                    <a:gridCol w="1060597">
                      <a:extLst>
                        <a:ext uri="{9D8B030D-6E8A-4147-A177-3AD203B41FA5}">
                          <a16:colId xmlns:a16="http://schemas.microsoft.com/office/drawing/2014/main" val="3201415380"/>
                        </a:ext>
                      </a:extLst>
                    </a:gridCol>
                  </a:tblGrid>
                  <a:tr h="53848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Month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Sales (</a:t>
                          </a:r>
                          <a:r>
                            <a:rPr lang="en-IN" sz="800" dirty="0" err="1">
                              <a:latin typeface="+mn-lt"/>
                            </a:rPr>
                            <a:t>X</a:t>
                          </a:r>
                          <a:r>
                            <a:rPr lang="en-IN" sz="800" baseline="-25000" dirty="0" err="1">
                              <a:latin typeface="+mn-lt"/>
                            </a:rPr>
                            <a:t>t</a:t>
                          </a:r>
                          <a:r>
                            <a:rPr lang="en-IN" sz="800" dirty="0">
                              <a:latin typeface="+mn-lt"/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Seasonal Differencing (</a:t>
                          </a:r>
                          <a:r>
                            <a:rPr lang="en-IN" sz="800" dirty="0" err="1">
                              <a:latin typeface="+mn-lt"/>
                            </a:rPr>
                            <a:t>X</a:t>
                          </a:r>
                          <a:r>
                            <a:rPr lang="en-IN" sz="800" baseline="-25000" dirty="0" err="1">
                              <a:latin typeface="+mn-lt"/>
                            </a:rPr>
                            <a:t>t</a:t>
                          </a:r>
                          <a:r>
                            <a:rPr lang="en-IN" sz="800" baseline="-25000" dirty="0">
                              <a:latin typeface="+mn-lt"/>
                            </a:rPr>
                            <a:t>  - </a:t>
                          </a:r>
                          <a:r>
                            <a:rPr lang="en-IN" sz="800" dirty="0">
                              <a:latin typeface="+mn-lt"/>
                            </a:rPr>
                            <a:t>X</a:t>
                          </a:r>
                          <a:r>
                            <a:rPr lang="en-IN" sz="800" baseline="-25000" dirty="0">
                              <a:latin typeface="+mn-lt"/>
                            </a:rPr>
                            <a:t>t-12</a:t>
                          </a:r>
                          <a:r>
                            <a:rPr lang="en-IN" sz="800" dirty="0">
                              <a:latin typeface="+mn-lt"/>
                            </a:rPr>
                            <a:t>) = </a:t>
                          </a:r>
                          <a:r>
                            <a:rPr lang="en-IN" sz="800" dirty="0" err="1">
                              <a:latin typeface="+mn-lt"/>
                            </a:rPr>
                            <a:t>Y</a:t>
                          </a:r>
                          <a:r>
                            <a:rPr lang="en-IN" sz="800" baseline="-25000" dirty="0" err="1">
                              <a:latin typeface="+mn-lt"/>
                            </a:rPr>
                            <a:t>t</a:t>
                          </a:r>
                          <a:endParaRPr lang="en-IN" sz="800" baseline="-2500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9540" t="-4545" r="-5172" b="-10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703803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119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293906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073238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>
                              <a:latin typeface="+mn-lt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136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418746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>
                              <a:latin typeface="+mn-lt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144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935190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>
                              <a:latin typeface="+mn-lt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143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863734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691017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>
                              <a:latin typeface="+mn-lt"/>
                            </a:rPr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715790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>
                              <a:latin typeface="+mn-lt"/>
                            </a:rPr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</a:t>
                          </a:r>
                          <a:r>
                            <a:rPr lang="en-IN" sz="800" dirty="0">
                              <a:latin typeface="+mn-lt"/>
                            </a:rPr>
                            <a:t>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137048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>
                              <a:latin typeface="+mn-lt"/>
                            </a:rPr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</a:t>
                          </a:r>
                          <a:r>
                            <a:rPr lang="en-IN" sz="800" dirty="0">
                              <a:latin typeface="+mn-lt"/>
                            </a:rPr>
                            <a:t>39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719824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</a:t>
                          </a:r>
                          <a:r>
                            <a:rPr lang="en-IN" sz="800" dirty="0">
                              <a:latin typeface="+mn-lt"/>
                            </a:rPr>
                            <a:t>48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360706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11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159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65492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176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489787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188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69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69.0000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890323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197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71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15.8000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922554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206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70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29.7600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105052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210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66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22.0720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5185833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214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71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31.3784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042960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207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74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29.0865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355827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207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70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24.2741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199245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IN" sz="800" dirty="0">
                              <a:latin typeface="+mn-lt"/>
                            </a:rPr>
                            <a:t>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204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69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26.7178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364053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21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203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64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21.4847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089658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22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221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73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34.5546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218032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23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233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74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27.1336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897669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24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b="0" dirty="0">
                              <a:latin typeface="+mn-lt"/>
                            </a:rPr>
                            <a:t>242</a:t>
                          </a:r>
                          <a:endParaRPr lang="en-IN" sz="800" b="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66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20.8599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476594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r>
                            <a:rPr lang="en-US" sz="800" dirty="0">
                              <a:latin typeface="+mn-lt"/>
                            </a:rPr>
                            <a:t>25</a:t>
                          </a:r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800" b="1" dirty="0">
                              <a:latin typeface="+mn-lt"/>
                            </a:rPr>
                            <a:t>(X</a:t>
                          </a:r>
                          <a:r>
                            <a:rPr lang="en-US" sz="800" b="1" baseline="-25000" dirty="0">
                              <a:latin typeface="+mn-lt"/>
                            </a:rPr>
                            <a:t>25</a:t>
                          </a:r>
                          <a:r>
                            <a:rPr lang="en-US" sz="800" b="1" dirty="0">
                              <a:latin typeface="+mn-lt"/>
                            </a:rPr>
                            <a:t>)?</a:t>
                          </a:r>
                          <a:endParaRPr lang="en-IN" sz="800" b="1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N" sz="800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29634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9321FB97-2434-C5AE-5355-F34645982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79497"/>
            <a:ext cx="11375997" cy="935995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27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ECB55-2655-6B79-C22A-E53EC4C27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E64020-1B37-46A6-689D-A0BACE4E645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8784652" cy="519456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179021" lvl="1" indent="0" algn="just">
              <a:buNone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EAF9B-E1A8-98AD-E6BC-7E582104CD03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6313F-B98B-9534-34D1-9FA7EBCD14D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ECE6A-8F41-5F01-2D0D-3CD3A7435D8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5683ED-4E48-72C7-7F4A-24DE7E437E2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DBEA60-D9A5-9E0F-EDEB-CEDE3F4F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Components - Trend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2DBE40-C6C7-6DFF-C46C-F8A50DD4EEB8}"/>
              </a:ext>
            </a:extLst>
          </p:cNvPr>
          <p:cNvSpPr txBox="1">
            <a:spLocks/>
          </p:cNvSpPr>
          <p:nvPr/>
        </p:nvSpPr>
        <p:spPr>
          <a:xfrm>
            <a:off x="779735" y="831715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179021" lvl="1" indent="0" algn="just">
              <a:buNone/>
            </a:pPr>
            <a:endParaRPr lang="en-IN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A9E55F-207D-D190-9F4A-0F117989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33" y="1865795"/>
            <a:ext cx="4580583" cy="35652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EA1888-2873-01CB-A1EC-28E86FCF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714" y="1865794"/>
            <a:ext cx="4462526" cy="35652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CDFDEB-5789-B696-162E-49240AE57A90}"/>
              </a:ext>
            </a:extLst>
          </p:cNvPr>
          <p:cNvSpPr txBox="1"/>
          <p:nvPr/>
        </p:nvSpPr>
        <p:spPr>
          <a:xfrm>
            <a:off x="1398176" y="5589925"/>
            <a:ext cx="449353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Exponential</a:t>
            </a: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 trend in internet users in India</a:t>
            </a:r>
            <a:endParaRPr lang="en-IN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B09B8-A084-8479-5047-395E45F6FD40}"/>
              </a:ext>
            </a:extLst>
          </p:cNvPr>
          <p:cNvSpPr txBox="1"/>
          <p:nvPr/>
        </p:nvSpPr>
        <p:spPr>
          <a:xfrm>
            <a:off x="5963957" y="5606592"/>
            <a:ext cx="517321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wnward trend in fertility rate of </a:t>
            </a:r>
            <a:r>
              <a:rPr lang="en-US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women in India</a:t>
            </a:r>
            <a:endParaRPr lang="en-IN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7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F263-46AC-2E16-E356-07DA482C5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EDBF33-0E9E-68CC-346B-58C99EF7056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D10BB-5469-4096-7472-0E13BCDF1871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35B39-A9B1-6D6D-4C91-529521AEEB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E79E7-5459-76F9-F6EC-62091091AA3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DD4680-F04C-DC83-7651-FE34410EDF4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91E400-C051-140A-FBEC-814ACD9E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503ABB3-9A0C-B434-082B-E21353B66ACC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C3D25C-C2C6-D75B-4406-E7E635AFF465}"/>
                  </a:ext>
                </a:extLst>
              </p:cNvPr>
              <p:cNvSpPr txBox="1"/>
              <p:nvPr/>
            </p:nvSpPr>
            <p:spPr>
              <a:xfrm>
                <a:off x="407988" y="1065951"/>
                <a:ext cx="11117702" cy="65556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IN" dirty="0"/>
                  <a:t>For an SARIMA(1, 0, 1)(1, 1, 0)(12) model(</a:t>
                </a:r>
                <a:r>
                  <a:rPr lang="en-US" dirty="0"/>
                  <a:t>non-seasonal orders (p=1,d=0,q=1), seasonal orders (P=1,D=1,Q=0) with s=12</a:t>
                </a:r>
                <a:r>
                  <a:rPr lang="en-IN" dirty="0"/>
                  <a:t>):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In order to forecast the sales for the 25</a:t>
                </a:r>
                <a:r>
                  <a:rPr lang="en-IN" baseline="30000" dirty="0"/>
                  <a:t>th</a:t>
                </a:r>
                <a:r>
                  <a:rPr lang="en-IN" dirty="0"/>
                  <a:t> month:</a:t>
                </a:r>
              </a:p>
              <a:p>
                <a:r>
                  <a:rPr lang="en-IN" dirty="0" err="1"/>
                  <a:t>Y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  =</a:t>
                </a:r>
                <a:r>
                  <a:rPr lang="en-US" dirty="0"/>
                  <a:t> </a:t>
                </a:r>
                <a:r>
                  <a:rPr lang="el-GR" dirty="0"/>
                  <a:t>μ</a:t>
                </a:r>
                <a:r>
                  <a:rPr lang="en-US" dirty="0"/>
                  <a:t> </a:t>
                </a:r>
                <a:r>
                  <a:rPr lang="el-GR" dirty="0"/>
                  <a:t>+</a:t>
                </a:r>
                <a:r>
                  <a:rPr lang="en-US" dirty="0"/>
                  <a:t> </a:t>
                </a:r>
                <a:r>
                  <a:rPr lang="el-GR" dirty="0"/>
                  <a:t>ϕ</a:t>
                </a:r>
                <a:r>
                  <a:rPr lang="en-IN" dirty="0"/>
                  <a:t>Y</a:t>
                </a:r>
                <a:r>
                  <a:rPr lang="en-IN" baseline="-25000" dirty="0"/>
                  <a:t>t-1</a:t>
                </a:r>
                <a:r>
                  <a:rPr lang="en-IN" dirty="0"/>
                  <a:t>​ + </a:t>
                </a:r>
                <a:r>
                  <a:rPr lang="el-GR" dirty="0"/>
                  <a:t>Φ</a:t>
                </a:r>
                <a:r>
                  <a:rPr lang="en-IN" dirty="0"/>
                  <a:t>Y</a:t>
                </a:r>
                <a:r>
                  <a:rPr lang="en-IN" baseline="-25000" dirty="0"/>
                  <a:t>t-12</a:t>
                </a:r>
                <a:r>
                  <a:rPr lang="en-IN" dirty="0"/>
                  <a:t>​ + </a:t>
                </a:r>
                <a:r>
                  <a:rPr lang="el-GR" dirty="0"/>
                  <a:t>θε</a:t>
                </a:r>
                <a:r>
                  <a:rPr lang="en-US" baseline="-25000" dirty="0"/>
                  <a:t>t-1</a:t>
                </a:r>
                <a:r>
                  <a:rPr lang="el-GR" dirty="0"/>
                  <a:t>​</a:t>
                </a:r>
                <a:r>
                  <a:rPr lang="en-US" dirty="0"/>
                  <a:t> </a:t>
                </a:r>
                <a:r>
                  <a:rPr lang="en-IN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Now, f</a:t>
                </a:r>
                <a:r>
                  <a:rPr lang="en-IN" dirty="0">
                    <a:solidFill>
                      <a:schemeClr val="tx1"/>
                    </a:solidFill>
                  </a:rPr>
                  <a:t>rom MLE, if </a:t>
                </a:r>
                <a:r>
                  <a:rPr lang="el-GR" dirty="0"/>
                  <a:t>ϕ</a:t>
                </a:r>
                <a:r>
                  <a:rPr lang="en-US" dirty="0"/>
                  <a:t>=</a:t>
                </a:r>
                <a:r>
                  <a:rPr lang="el-GR" dirty="0"/>
                  <a:t>0.</a:t>
                </a:r>
                <a:r>
                  <a:rPr lang="en-US" dirty="0"/>
                  <a:t>5, </a:t>
                </a:r>
                <a:r>
                  <a:rPr lang="el-GR" dirty="0"/>
                  <a:t>Φ=0.6</a:t>
                </a:r>
                <a:r>
                  <a:rPr lang="en-US" dirty="0"/>
                  <a:t>, </a:t>
                </a:r>
                <a:r>
                  <a:rPr lang="el-GR" dirty="0"/>
                  <a:t>θ</a:t>
                </a:r>
                <a:r>
                  <a:rPr lang="en-US" dirty="0"/>
                  <a:t>=</a:t>
                </a:r>
                <a:r>
                  <a:rPr lang="el-GR" dirty="0"/>
                  <a:t>0.</a:t>
                </a:r>
                <a:r>
                  <a:rPr lang="en-US" dirty="0"/>
                  <a:t>3, </a:t>
                </a:r>
                <a:r>
                  <a:rPr lang="el-GR" dirty="0"/>
                  <a:t>μ=0</a:t>
                </a:r>
                <a:r>
                  <a:rPr lang="en-US" dirty="0"/>
                  <a:t> the model becomes</a:t>
                </a:r>
              </a:p>
              <a:p>
                <a:r>
                  <a:rPr lang="en-IN" dirty="0"/>
                  <a:t>Y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</m:t>
                    </m:r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/>
                      <m:t>+</m:t>
                    </m:r>
                    <m:r>
                      <m:rPr>
                        <m:nor/>
                      </m:rPr>
                      <a:rPr lang="en-US" b="0" i="0" dirty="0" smtClean="0"/>
                      <m:t> 0.6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+ 0.3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endParaRPr lang="en-US" dirty="0"/>
              </a:p>
              <a:p>
                <a:r>
                  <a:rPr lang="en-IN" dirty="0"/>
                  <a:t>If error(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IN" baseline="-25000" dirty="0"/>
                  <a:t>25</a:t>
                </a:r>
                <a:r>
                  <a:rPr lang="en-IN" dirty="0"/>
                  <a:t>) terms are ignored,</a:t>
                </a:r>
              </a:p>
              <a:p>
                <a:r>
                  <a:rPr lang="en-IN" dirty="0"/>
                  <a:t>Forecast differenced value(Y</a:t>
                </a:r>
                <a:r>
                  <a:rPr lang="en-IN" baseline="-25000" dirty="0"/>
                  <a:t>25</a:t>
                </a:r>
                <a:r>
                  <a:rPr lang="en-IN" dirty="0"/>
                  <a:t>):</a:t>
                </a:r>
              </a:p>
              <a:p>
                <a:r>
                  <a:rPr lang="en-IN" dirty="0"/>
                  <a:t>Y</a:t>
                </a:r>
                <a:r>
                  <a:rPr lang="en-IN" baseline="-25000" dirty="0"/>
                  <a:t>25 </a:t>
                </a:r>
                <a:r>
                  <a:rPr lang="en-IN" dirty="0"/>
                  <a:t>= 0 + 0.5⋅66 + 0.6⋅69 + 0.3⋅20.8599 = 80.6580</a:t>
                </a:r>
                <a:endParaRPr lang="en-IN" baseline="-25000" dirty="0"/>
              </a:p>
              <a:p>
                <a:endParaRPr lang="en-IN" dirty="0"/>
              </a:p>
              <a:p>
                <a:r>
                  <a:rPr lang="en-IN" dirty="0"/>
                  <a:t>Convert back to </a:t>
                </a:r>
                <a:r>
                  <a:rPr lang="en-IN" dirty="0" err="1"/>
                  <a:t>sales:s</a:t>
                </a:r>
                <a:endParaRPr lang="en-IN" dirty="0"/>
              </a:p>
              <a:p>
                <a:r>
                  <a:rPr lang="en-IN" b="1" dirty="0"/>
                  <a:t>X</a:t>
                </a:r>
                <a:r>
                  <a:rPr lang="en-IN" b="1" baseline="-25000" dirty="0"/>
                  <a:t>25</a:t>
                </a:r>
                <a:r>
                  <a:rPr lang="en-IN" baseline="-25000" dirty="0"/>
                  <a:t> </a:t>
                </a:r>
                <a:r>
                  <a:rPr lang="en-IN" dirty="0"/>
                  <a:t>= X</a:t>
                </a:r>
                <a:r>
                  <a:rPr lang="en-IN" baseline="-25000" dirty="0"/>
                  <a:t>13 </a:t>
                </a:r>
                <a:r>
                  <a:rPr lang="en-IN" dirty="0"/>
                  <a:t>+ Y</a:t>
                </a:r>
                <a:r>
                  <a:rPr lang="en-IN" baseline="-25000" dirty="0"/>
                  <a:t>25 </a:t>
                </a:r>
                <a:r>
                  <a:rPr lang="en-IN" dirty="0"/>
                  <a:t>= 188 + 80.6580 = </a:t>
                </a:r>
                <a:r>
                  <a:rPr lang="en-IN" b="1" dirty="0"/>
                  <a:t>268.66 units</a:t>
                </a:r>
              </a:p>
              <a:p>
                <a:endParaRPr lang="en-US" dirty="0"/>
              </a:p>
              <a:p>
                <a:endParaRPr lang="en-IN" dirty="0">
                  <a:solidFill>
                    <a:schemeClr val="tx1"/>
                  </a:solidFill>
                </a:endParaRPr>
              </a:p>
              <a:p>
                <a:pPr marL="285750" indent="-285750" fontAlgn="base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endParaRPr lang="en-US" dirty="0"/>
              </a:p>
              <a:p>
                <a:endParaRPr lang="en-US" sz="24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IN" b="0" u="none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C3D25C-C2C6-D75B-4406-E7E635AFF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8" y="1065951"/>
                <a:ext cx="11117702" cy="6555641"/>
              </a:xfrm>
              <a:prstGeom prst="rect">
                <a:avLst/>
              </a:prstGeom>
              <a:blipFill>
                <a:blip r:embed="rId2"/>
                <a:stretch>
                  <a:fillRect l="-493" t="-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513AE81-4B33-FC6B-09FE-A03F57C7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9645" y="1533949"/>
            <a:ext cx="5227055" cy="81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4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86904-17BB-109A-11F4-6708131A8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BC47A0-F594-C8EF-6B0F-DD5509C1344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645B2C-5AB2-01A6-0F60-C0945BB566EA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9AC54-2B56-6A76-A667-9EF73FF4C7D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8EFD-E89A-B558-E3B1-E30BA8705C8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1823A2-41DB-2D55-D967-6B9ED0A695A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19DE660-1FB4-DCD3-C643-A7F9D754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using SARIMA(Sep 2023 to Sep 2025)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8E06E7-9283-D38A-D2D9-1DD1AAACE9B3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4A1AD-7B6C-85FC-18F5-D267DEAB17B5}"/>
              </a:ext>
            </a:extLst>
          </p:cNvPr>
          <p:cNvSpPr txBox="1"/>
          <p:nvPr/>
        </p:nvSpPr>
        <p:spPr>
          <a:xfrm>
            <a:off x="2565744" y="5544562"/>
            <a:ext cx="638290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i="0" u="none" baseline="0" dirty="0">
                <a:solidFill>
                  <a:srgbClr val="000000"/>
                </a:solidFill>
              </a:rPr>
              <a:t>Orange dotted line is the forecasted ‘Close’ value of </a:t>
            </a:r>
            <a:r>
              <a:rPr lang="en-US" b="0" i="0" u="none" baseline="0" dirty="0" err="1">
                <a:solidFill>
                  <a:srgbClr val="000000"/>
                </a:solidFill>
              </a:rPr>
              <a:t>wrt</a:t>
            </a:r>
            <a:r>
              <a:rPr lang="en-US" b="0" i="0" u="none" baseline="0" dirty="0">
                <a:solidFill>
                  <a:srgbClr val="000000"/>
                </a:solidFill>
              </a:rPr>
              <a:t> 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E64AD9-527B-1CC2-3FBA-F7DE24C8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30" y="1153814"/>
            <a:ext cx="7867261" cy="42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0F453-6BCE-C347-D250-06C53B0F7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DD6E83-F455-C43C-20FD-550912F5A4D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FF767-63B5-28E1-0E4F-D1D5CEEBD80C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1F31B-518C-21D9-E032-DF3186FFD87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7BD46-9F33-291F-0186-043F59A5AA0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D463A1-73D0-410C-F64B-51AD2E25CFD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983550-EE4A-BB88-177F-482B5D27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SARIMAX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72D1EC9-93F3-69C1-4EF7-4333826AF815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D0EA1-066B-6C42-0023-6AB0F22BA5BE}"/>
                  </a:ext>
                </a:extLst>
              </p:cNvPr>
              <p:cNvSpPr txBox="1"/>
              <p:nvPr/>
            </p:nvSpPr>
            <p:spPr>
              <a:xfrm>
                <a:off x="513184" y="2098993"/>
                <a:ext cx="4815244" cy="36939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​=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IN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l-GR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Xt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IN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IN" dirty="0"/>
                </a:br>
                <a:endParaRPr lang="en-IN" sz="240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ED0EA1-066B-6C42-0023-6AB0F22BA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4" y="2098993"/>
                <a:ext cx="4815244" cy="369397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076FEF-C9B1-D420-5738-8906D38F83E9}"/>
                  </a:ext>
                </a:extLst>
              </p:cNvPr>
              <p:cNvSpPr txBox="1"/>
              <p:nvPr/>
            </p:nvSpPr>
            <p:spPr>
              <a:xfrm>
                <a:off x="407988" y="953057"/>
                <a:ext cx="11012505" cy="602633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IN" b="1" dirty="0"/>
                  <a:t>S</a:t>
                </a:r>
                <a:r>
                  <a:rPr lang="en-IN" dirty="0"/>
                  <a:t>easonal </a:t>
                </a:r>
                <a:r>
                  <a:rPr lang="en-IN" b="1" dirty="0" err="1"/>
                  <a:t>A</a:t>
                </a:r>
                <a:r>
                  <a:rPr lang="en-IN" dirty="0" err="1"/>
                  <a:t>uto</a:t>
                </a:r>
                <a:r>
                  <a:rPr lang="en-IN" b="1" dirty="0" err="1"/>
                  <a:t>R</a:t>
                </a:r>
                <a:r>
                  <a:rPr lang="en-IN" dirty="0" err="1"/>
                  <a:t>egressive</a:t>
                </a:r>
                <a:r>
                  <a:rPr lang="en-IN" dirty="0"/>
                  <a:t> </a:t>
                </a:r>
                <a:r>
                  <a:rPr lang="en-IN" b="1" dirty="0"/>
                  <a:t>I</a:t>
                </a:r>
                <a:r>
                  <a:rPr lang="en-IN" dirty="0"/>
                  <a:t>ntegrated </a:t>
                </a:r>
                <a:r>
                  <a:rPr lang="en-IN" b="1" dirty="0"/>
                  <a:t>M</a:t>
                </a:r>
                <a:r>
                  <a:rPr lang="en-IN" dirty="0"/>
                  <a:t>oving </a:t>
                </a:r>
                <a:r>
                  <a:rPr lang="en-IN" b="1" dirty="0"/>
                  <a:t>A</a:t>
                </a:r>
                <a:r>
                  <a:rPr lang="en-IN" dirty="0"/>
                  <a:t>verage </a:t>
                </a:r>
                <a:r>
                  <a:rPr lang="en-US" dirty="0"/>
                  <a:t>captures the relationship between an observation and several lagged observations by combining the below components: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chemeClr val="accent1"/>
                    </a:solidFill>
                  </a:rPr>
                  <a:t>Autoregression and Seasonal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1"/>
                    </a:solidFill>
                  </a:rPr>
                  <a:t>Autoregression </a:t>
                </a:r>
                <a:r>
                  <a:rPr lang="en-US" dirty="0"/>
                  <a:t>- dependence of the current observation on its previous values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B0F0"/>
                    </a:solidFill>
                  </a:rPr>
                  <a:t>Integration through Differencing and Seasonal Differencing(I) </a:t>
                </a:r>
                <a:r>
                  <a:rPr lang="en-US" dirty="0"/>
                  <a:t>– transforming a time series into a stationary one by differencing consecutive observations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7030A0"/>
                    </a:solidFill>
                  </a:rPr>
                  <a:t>Moving Averages and seasonal moving average(MA) </a:t>
                </a:r>
                <a:r>
                  <a:rPr lang="en-US" dirty="0"/>
                  <a:t>- dependence of the current observation on the previous forecast errors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I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B050"/>
                    </a:solidFill>
                  </a:rPr>
                  <a:t>Exogenous Variables (X) </a:t>
                </a:r>
                <a:r>
                  <a:rPr lang="en-US" dirty="0"/>
                  <a:t>- external not part of the time series but may have a significant impact on it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solidFill>
                      <a:srgbClr val="002060"/>
                    </a:solidFill>
                  </a:rPr>
                  <a:t>Seasonal Component(Ref: Slide 7) - </a:t>
                </a:r>
                <a:r>
                  <a:rPr lang="en-US" dirty="0"/>
                  <a:t>periodic patterns in the data, such as weekly, monthly, or yearly cycles.</a:t>
                </a:r>
                <a:endParaRPr lang="en-US" b="1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endParaRPr lang="en-US" sz="24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IN" b="0" u="none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076FEF-C9B1-D420-5738-8906D38F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8" y="953057"/>
                <a:ext cx="11012505" cy="6026330"/>
              </a:xfrm>
              <a:prstGeom prst="rect">
                <a:avLst/>
              </a:prstGeom>
              <a:blipFill>
                <a:blip r:embed="rId3"/>
                <a:stretch>
                  <a:fillRect l="-498" t="-506" r="-7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6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0BAE3-3A19-311F-4C83-181D8827D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EDACC6-4417-DDEF-D9BA-23E2973163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2430CE-AE4B-D760-7C6A-D3A76112D973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9ED3E-A17B-5A68-61A0-D9DBE46F93F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DF952-4A82-8B54-B247-EC7BDA7118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F7771A-FFEF-59E9-9AF7-99EA07A006D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729881C-E7EF-071B-F368-FFD7FB52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SARIMAX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8F04127-3DD0-5652-EC72-ECB56FC54512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DF6C2-1D30-B52F-6225-35D72D0CC2D5}"/>
              </a:ext>
            </a:extLst>
          </p:cNvPr>
          <p:cNvSpPr txBox="1"/>
          <p:nvPr/>
        </p:nvSpPr>
        <p:spPr>
          <a:xfrm>
            <a:off x="407988" y="1589732"/>
            <a:ext cx="11012505" cy="33239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 sz="1400" dirty="0"/>
              <a:t>Where:</a:t>
            </a:r>
          </a:p>
          <a:p>
            <a:r>
              <a:rPr lang="en-IN" sz="1400" dirty="0" err="1"/>
              <a:t>X</a:t>
            </a:r>
            <a:r>
              <a:rPr lang="en-IN" sz="1400" baseline="-25000" dirty="0" err="1"/>
              <a:t>t</a:t>
            </a:r>
            <a:r>
              <a:rPr lang="en-IN" sz="1400" dirty="0"/>
              <a:t>​: observed series</a:t>
            </a:r>
          </a:p>
          <a:p>
            <a:r>
              <a:rPr lang="en-IN" sz="1400" dirty="0"/>
              <a:t>L: lag operator (</a:t>
            </a:r>
            <a:r>
              <a:rPr lang="en-IN" sz="1400" dirty="0" err="1"/>
              <a:t>LX</a:t>
            </a:r>
            <a:r>
              <a:rPr lang="en-IN" sz="1400" baseline="-25000" dirty="0" err="1"/>
              <a:t>t</a:t>
            </a:r>
            <a:r>
              <a:rPr lang="en-IN" sz="1400" dirty="0"/>
              <a:t>=X</a:t>
            </a:r>
            <a:r>
              <a:rPr lang="en-IN" sz="1400" baseline="-25000" dirty="0"/>
              <a:t>t−1</a:t>
            </a:r>
            <a:r>
              <a:rPr lang="en-IN" sz="1400" dirty="0"/>
              <a:t>​)</a:t>
            </a:r>
          </a:p>
          <a:p>
            <a:r>
              <a:rPr lang="el-GR" sz="1400" dirty="0"/>
              <a:t>ϕ</a:t>
            </a:r>
            <a:r>
              <a:rPr lang="en-IN" sz="1400" baseline="-25000" dirty="0"/>
              <a:t>p</a:t>
            </a:r>
            <a:r>
              <a:rPr lang="en-IN" sz="1400" dirty="0"/>
              <a:t>(L) = 1 − </a:t>
            </a:r>
            <a:r>
              <a:rPr lang="el-GR" sz="1400" dirty="0"/>
              <a:t>ϕ</a:t>
            </a:r>
            <a:r>
              <a:rPr lang="el-GR" sz="1400" baseline="-25000" dirty="0"/>
              <a:t>1</a:t>
            </a:r>
            <a:r>
              <a:rPr lang="en-IN" sz="1400" dirty="0"/>
              <a:t>L − ⋯  − </a:t>
            </a:r>
            <a:r>
              <a:rPr lang="el-GR" sz="1400" dirty="0"/>
              <a:t>ϕ</a:t>
            </a:r>
            <a:r>
              <a:rPr lang="en-IN" sz="1400" baseline="-25000" dirty="0"/>
              <a:t>p</a:t>
            </a:r>
            <a:r>
              <a:rPr lang="en-IN" sz="1400" dirty="0"/>
              <a:t>​</a:t>
            </a:r>
            <a:r>
              <a:rPr lang="en-IN" sz="1400" dirty="0" err="1"/>
              <a:t>L</a:t>
            </a:r>
            <a:r>
              <a:rPr lang="en-IN" sz="1400" baseline="-25000" dirty="0" err="1"/>
              <a:t>p</a:t>
            </a:r>
            <a:r>
              <a:rPr lang="en-IN" sz="1400" dirty="0"/>
              <a:t> → non-seasonal AR part</a:t>
            </a:r>
          </a:p>
          <a:p>
            <a:r>
              <a:rPr lang="el-GR" sz="1400" dirty="0"/>
              <a:t>θ</a:t>
            </a:r>
            <a:r>
              <a:rPr lang="en-IN" sz="1400" baseline="-25000" dirty="0"/>
              <a:t>q</a:t>
            </a:r>
            <a:r>
              <a:rPr lang="en-IN" sz="1400" dirty="0"/>
              <a:t>(L) = 1 + </a:t>
            </a:r>
            <a:r>
              <a:rPr lang="el-GR" sz="1400" dirty="0"/>
              <a:t>θ</a:t>
            </a:r>
            <a:r>
              <a:rPr lang="el-GR" sz="1400" baseline="-25000" dirty="0"/>
              <a:t>1</a:t>
            </a:r>
            <a:r>
              <a:rPr lang="en-IN" sz="1400" dirty="0"/>
              <a:t>L + ⋯ + </a:t>
            </a:r>
            <a:r>
              <a:rPr lang="el-GR" sz="1400" dirty="0"/>
              <a:t>θ</a:t>
            </a:r>
            <a:r>
              <a:rPr lang="en-IN" sz="1400" baseline="-25000" dirty="0"/>
              <a:t>q</a:t>
            </a:r>
            <a:r>
              <a:rPr lang="en-IN" sz="1400" dirty="0"/>
              <a:t>​</a:t>
            </a:r>
            <a:r>
              <a:rPr lang="en-IN" sz="1400" dirty="0" err="1"/>
              <a:t>L</a:t>
            </a:r>
            <a:r>
              <a:rPr lang="en-IN" sz="1400" baseline="-25000" dirty="0" err="1"/>
              <a:t>q</a:t>
            </a:r>
            <a:r>
              <a:rPr lang="en-IN" sz="1400" dirty="0"/>
              <a:t> → non-seasonal MA part</a:t>
            </a:r>
          </a:p>
          <a:p>
            <a:r>
              <a:rPr lang="el-GR" sz="1400" dirty="0"/>
              <a:t>Φ</a:t>
            </a:r>
            <a:r>
              <a:rPr lang="en-IN" sz="1400" baseline="-25000" dirty="0"/>
              <a:t>P</a:t>
            </a:r>
            <a:r>
              <a:rPr lang="en-IN" sz="1400" dirty="0"/>
              <a:t>(L</a:t>
            </a:r>
            <a:r>
              <a:rPr lang="en-IN" sz="1400" baseline="30000" dirty="0"/>
              <a:t>s</a:t>
            </a:r>
            <a:r>
              <a:rPr lang="en-IN" sz="1400" dirty="0"/>
              <a:t>) = 1 − </a:t>
            </a:r>
            <a:r>
              <a:rPr lang="el-GR" sz="1400" dirty="0"/>
              <a:t>Φ</a:t>
            </a:r>
            <a:r>
              <a:rPr lang="el-GR" sz="1400" baseline="-25000" dirty="0"/>
              <a:t>1</a:t>
            </a:r>
            <a:r>
              <a:rPr lang="en-IN" sz="1400" dirty="0"/>
              <a:t>L</a:t>
            </a:r>
            <a:r>
              <a:rPr lang="en-IN" sz="1400" baseline="30000" dirty="0"/>
              <a:t>s</a:t>
            </a:r>
            <a:r>
              <a:rPr lang="en-IN" sz="1400" dirty="0"/>
              <a:t> − ⋯ − </a:t>
            </a:r>
            <a:r>
              <a:rPr lang="el-GR" sz="1400" dirty="0"/>
              <a:t>Φ</a:t>
            </a:r>
            <a:r>
              <a:rPr lang="en-IN" sz="1400" baseline="-25000" dirty="0"/>
              <a:t>P</a:t>
            </a:r>
            <a:r>
              <a:rPr lang="en-IN" sz="1400" dirty="0"/>
              <a:t>​L</a:t>
            </a:r>
            <a:r>
              <a:rPr lang="en-IN" sz="1400" baseline="-25000" dirty="0"/>
              <a:t>P</a:t>
            </a:r>
            <a:r>
              <a:rPr lang="en-IN" sz="1400" baseline="30000" dirty="0"/>
              <a:t>s</a:t>
            </a:r>
            <a:r>
              <a:rPr lang="en-IN" sz="1400" dirty="0"/>
              <a:t> → seasonal AR part</a:t>
            </a:r>
          </a:p>
          <a:p>
            <a:r>
              <a:rPr lang="el-GR" sz="1400" dirty="0"/>
              <a:t>Θ</a:t>
            </a:r>
            <a:r>
              <a:rPr lang="en-IN" sz="1400" baseline="-25000" dirty="0"/>
              <a:t>Q</a:t>
            </a:r>
            <a:r>
              <a:rPr lang="en-IN" sz="1400" dirty="0"/>
              <a:t>(L</a:t>
            </a:r>
            <a:r>
              <a:rPr lang="en-IN" sz="1400" baseline="30000" dirty="0"/>
              <a:t>s</a:t>
            </a:r>
            <a:r>
              <a:rPr lang="en-IN" sz="1400" dirty="0"/>
              <a:t>) = 1 + </a:t>
            </a:r>
            <a:r>
              <a:rPr lang="el-GR" sz="1400" dirty="0"/>
              <a:t>Θ</a:t>
            </a:r>
            <a:r>
              <a:rPr lang="el-GR" sz="1400" baseline="-25000" dirty="0"/>
              <a:t>1</a:t>
            </a:r>
            <a:r>
              <a:rPr lang="en-IN" sz="1400" dirty="0"/>
              <a:t>L</a:t>
            </a:r>
            <a:r>
              <a:rPr lang="en-IN" sz="1400" baseline="30000" dirty="0"/>
              <a:t>s</a:t>
            </a:r>
            <a:r>
              <a:rPr lang="en-IN" sz="1400" dirty="0"/>
              <a:t> + ⋯ + </a:t>
            </a:r>
            <a:r>
              <a:rPr lang="el-GR" sz="1400" dirty="0"/>
              <a:t>Θ</a:t>
            </a:r>
            <a:r>
              <a:rPr lang="en-IN" sz="1400" baseline="-25000" dirty="0"/>
              <a:t>Q</a:t>
            </a:r>
            <a:r>
              <a:rPr lang="en-IN" sz="1400" dirty="0"/>
              <a:t>​L</a:t>
            </a:r>
            <a:r>
              <a:rPr lang="en-IN" sz="1400" baseline="-25000" dirty="0"/>
              <a:t>Q</a:t>
            </a:r>
            <a:r>
              <a:rPr lang="en-IN" sz="1400" baseline="30000" dirty="0"/>
              <a:t>s</a:t>
            </a:r>
            <a:r>
              <a:rPr lang="en-IN" sz="1400" dirty="0"/>
              <a:t> → seasonal MA part</a:t>
            </a:r>
          </a:p>
          <a:p>
            <a:r>
              <a:rPr lang="en-IN" sz="1400" dirty="0"/>
              <a:t>d: order of regular differencing</a:t>
            </a:r>
          </a:p>
          <a:p>
            <a:r>
              <a:rPr lang="en-IN" sz="1400" dirty="0"/>
              <a:t>D: order of seasonal differencing</a:t>
            </a:r>
          </a:p>
          <a:p>
            <a:r>
              <a:rPr lang="el-GR" sz="1400" dirty="0"/>
              <a:t>β</a:t>
            </a:r>
            <a:r>
              <a:rPr lang="en-US" sz="1400" baseline="30000" dirty="0"/>
              <a:t>T</a:t>
            </a:r>
            <a:r>
              <a:rPr lang="en-IN" sz="1400" dirty="0" err="1"/>
              <a:t>Z</a:t>
            </a:r>
            <a:r>
              <a:rPr lang="en-IN" sz="1400" baseline="-25000" dirty="0" err="1"/>
              <a:t>t</a:t>
            </a:r>
            <a:r>
              <a:rPr lang="en-IN" sz="1400" baseline="-25000" dirty="0"/>
              <a:t> </a:t>
            </a:r>
            <a:r>
              <a:rPr lang="en-IN" sz="1400" dirty="0"/>
              <a:t>→ exogenous variables part</a:t>
            </a:r>
          </a:p>
          <a:p>
            <a:r>
              <a:rPr lang="en-IN" sz="1400" dirty="0"/>
              <a:t>s: seasonal period (e.g., 12 for monthly data with yearly seasonality)</a:t>
            </a:r>
          </a:p>
          <a:p>
            <a:r>
              <a:rPr lang="el-GR" sz="1400" dirty="0"/>
              <a:t>ε</a:t>
            </a:r>
            <a:r>
              <a:rPr lang="en-IN" sz="1400" baseline="-25000" dirty="0" err="1"/>
              <a:t>t</a:t>
            </a:r>
            <a:r>
              <a:rPr lang="en-IN" sz="1400" dirty="0" err="1"/>
              <a:t>∼N</a:t>
            </a:r>
            <a:r>
              <a:rPr lang="en-IN" sz="1400" dirty="0"/>
              <a:t>(0,</a:t>
            </a:r>
            <a:r>
              <a:rPr lang="el-GR" sz="1400" dirty="0"/>
              <a:t>σ</a:t>
            </a:r>
            <a:r>
              <a:rPr lang="el-GR" sz="1400" baseline="30000" dirty="0"/>
              <a:t>2</a:t>
            </a:r>
            <a:r>
              <a:rPr lang="en-US" sz="1400" dirty="0"/>
              <a:t>)</a:t>
            </a:r>
            <a:r>
              <a:rPr lang="el-GR" sz="1400" dirty="0"/>
              <a:t>: </a:t>
            </a:r>
            <a:r>
              <a:rPr lang="en-IN" sz="1400" dirty="0"/>
              <a:t>white noise</a:t>
            </a:r>
          </a:p>
          <a:p>
            <a:endParaRPr lang="en-US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0" u="none" baseline="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52D2C-4AFB-EB03-DE66-AF455A33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8" y="1029330"/>
            <a:ext cx="4823878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CCBDC-344F-D615-81D6-765897E68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88E142-2461-E12A-1556-713BA242BD2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658477-BCF3-2462-2D8B-B5C80A224E3C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A8987-C36B-CEED-197E-70F1824DC32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874FB-7A42-1802-F112-524240850F8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358329-DDB6-064F-7585-B6027127711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4D166C4-5488-854E-948C-20A7C47B429A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45352A3-F104-C6C3-4AD8-FBAA01C1C4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552506"/>
                  </p:ext>
                </p:extLst>
              </p:nvPr>
            </p:nvGraphicFramePr>
            <p:xfrm>
              <a:off x="666310" y="1104685"/>
              <a:ext cx="4409310" cy="5014307"/>
            </p:xfrm>
            <a:graphic>
              <a:graphicData uri="http://schemas.openxmlformats.org/drawingml/2006/table">
                <a:tbl>
                  <a:tblPr>
                    <a:tableStyleId>{775DCB02-9BB8-47FD-8907-85C794F793BA}</a:tableStyleId>
                  </a:tblPr>
                  <a:tblGrid>
                    <a:gridCol w="881862">
                      <a:extLst>
                        <a:ext uri="{9D8B030D-6E8A-4147-A177-3AD203B41FA5}">
                          <a16:colId xmlns:a16="http://schemas.microsoft.com/office/drawing/2014/main" val="3737509702"/>
                        </a:ext>
                      </a:extLst>
                    </a:gridCol>
                    <a:gridCol w="881862">
                      <a:extLst>
                        <a:ext uri="{9D8B030D-6E8A-4147-A177-3AD203B41FA5}">
                          <a16:colId xmlns:a16="http://schemas.microsoft.com/office/drawing/2014/main" val="1010568074"/>
                        </a:ext>
                      </a:extLst>
                    </a:gridCol>
                    <a:gridCol w="881862">
                      <a:extLst>
                        <a:ext uri="{9D8B030D-6E8A-4147-A177-3AD203B41FA5}">
                          <a16:colId xmlns:a16="http://schemas.microsoft.com/office/drawing/2014/main" val="135743053"/>
                        </a:ext>
                      </a:extLst>
                    </a:gridCol>
                    <a:gridCol w="881862">
                      <a:extLst>
                        <a:ext uri="{9D8B030D-6E8A-4147-A177-3AD203B41FA5}">
                          <a16:colId xmlns:a16="http://schemas.microsoft.com/office/drawing/2014/main" val="3419707677"/>
                        </a:ext>
                      </a:extLst>
                    </a:gridCol>
                    <a:gridCol w="881862">
                      <a:extLst>
                        <a:ext uri="{9D8B030D-6E8A-4147-A177-3AD203B41FA5}">
                          <a16:colId xmlns:a16="http://schemas.microsoft.com/office/drawing/2014/main" val="1777582808"/>
                        </a:ext>
                      </a:extLst>
                    </a:gridCol>
                  </a:tblGrid>
                  <a:tr h="318977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Month</a:t>
                          </a:r>
                        </a:p>
                      </a:txBody>
                      <a:tcPr marL="35442" marR="35442" marT="17721" marB="17721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Actual Sales(</a:t>
                          </a:r>
                          <a:r>
                            <a:rPr lang="en-IN" sz="900" dirty="0" err="1"/>
                            <a:t>X</a:t>
                          </a:r>
                          <a:r>
                            <a:rPr lang="en-IN" sz="900" baseline="-25000" dirty="0" err="1"/>
                            <a:t>t</a:t>
                          </a:r>
                          <a:r>
                            <a:rPr lang="en-IN" sz="900" dirty="0"/>
                            <a:t>)</a:t>
                          </a:r>
                        </a:p>
                      </a:txBody>
                      <a:tcPr marL="35442" marR="35442" marT="17721" marB="17721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Seasonal Diff Sales((</a:t>
                          </a:r>
                          <a:r>
                            <a:rPr lang="en-IN" sz="900" dirty="0" err="1"/>
                            <a:t>X</a:t>
                          </a:r>
                          <a:r>
                            <a:rPr lang="en-IN" sz="900" baseline="-25000" dirty="0" err="1"/>
                            <a:t>t</a:t>
                          </a:r>
                          <a:r>
                            <a:rPr lang="en-IN" sz="900" baseline="-25000" dirty="0"/>
                            <a:t>  - </a:t>
                          </a:r>
                          <a:r>
                            <a:rPr lang="en-IN" sz="900" dirty="0"/>
                            <a:t>X</a:t>
                          </a:r>
                          <a:r>
                            <a:rPr lang="en-IN" sz="900" baseline="-25000" dirty="0"/>
                            <a:t>t-12</a:t>
                          </a:r>
                          <a:r>
                            <a:rPr lang="en-IN" sz="900" dirty="0"/>
                            <a:t>) = </a:t>
                          </a:r>
                          <a:r>
                            <a:rPr lang="en-IN" sz="900" dirty="0" err="1"/>
                            <a:t>Y</a:t>
                          </a:r>
                          <a:r>
                            <a:rPr lang="en-IN" sz="900" baseline="-25000" dirty="0" err="1"/>
                            <a:t>t</a:t>
                          </a:r>
                          <a:r>
                            <a:rPr lang="en-IN" sz="900" dirty="0"/>
                            <a:t>)</a:t>
                          </a:r>
                        </a:p>
                      </a:txBody>
                      <a:tcPr marL="35442" marR="35442" marT="17721" marB="17721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Ad Spend(</a:t>
                          </a:r>
                          <a:r>
                            <a:rPr lang="en-IN" sz="900" dirty="0" err="1"/>
                            <a:t>Zt</a:t>
                          </a:r>
                          <a:r>
                            <a:rPr lang="en-IN" sz="900" dirty="0"/>
                            <a:t>)</a:t>
                          </a:r>
                        </a:p>
                      </a:txBody>
                      <a:tcPr marL="35442" marR="35442" marT="17721" marB="17721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900" dirty="0"/>
                            <a:t>Residuals(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l-GR" sz="900" smtClean="0"/>
                                <m:t>ε</m:t>
                              </m:r>
                              <m:r>
                                <m:rPr>
                                  <m:nor/>
                                </m:rPr>
                                <a:rPr lang="en-IN" sz="900" baseline="-25000" smtClean="0"/>
                                <m:t>t</m:t>
                              </m:r>
                            </m:oMath>
                          </a14:m>
                          <a:r>
                            <a:rPr lang="en-IN" sz="900" dirty="0"/>
                            <a:t>= Y</a:t>
                          </a:r>
                          <a:r>
                            <a:rPr lang="en-IN" sz="900" baseline="-25000" dirty="0"/>
                            <a:t>t</a:t>
                          </a:r>
                          <a:r>
                            <a:rPr lang="en-IN" sz="900" dirty="0"/>
                            <a:t>​−</a:t>
                          </a:r>
                          <a:r>
                            <a:rPr lang="el-GR" sz="900" dirty="0"/>
                            <a:t>μ−ϕ</a:t>
                          </a:r>
                          <a:r>
                            <a:rPr lang="en-IN" sz="900" dirty="0"/>
                            <a:t>Y</a:t>
                          </a:r>
                          <a:r>
                            <a:rPr lang="en-IN" sz="900" baseline="-25000" dirty="0"/>
                            <a:t>t−1</a:t>
                          </a:r>
                          <a:r>
                            <a:rPr lang="en-IN" sz="900" dirty="0"/>
                            <a:t>​−</a:t>
                          </a:r>
                          <a:r>
                            <a:rPr lang="el-GR" sz="900" dirty="0"/>
                            <a:t>Φ</a:t>
                          </a:r>
                          <a:r>
                            <a:rPr lang="en-IN" sz="900" dirty="0"/>
                            <a:t>Y</a:t>
                          </a:r>
                          <a:r>
                            <a:rPr lang="en-IN" sz="900" baseline="-25000" dirty="0"/>
                            <a:t>t−12</a:t>
                          </a:r>
                          <a:r>
                            <a:rPr lang="en-IN" sz="900" dirty="0"/>
                            <a:t>​−</a:t>
                          </a:r>
                          <a:r>
                            <a:rPr lang="el-GR" sz="900" dirty="0"/>
                            <a:t>θε</a:t>
                          </a:r>
                          <a:r>
                            <a:rPr lang="en-IN" sz="900" baseline="-25000" dirty="0"/>
                            <a:t>t−1</a:t>
                          </a:r>
                          <a:r>
                            <a:rPr lang="en-IN" sz="900" dirty="0"/>
                            <a:t>​​−</a:t>
                          </a:r>
                          <a:r>
                            <a:rPr lang="el-GR" sz="900" dirty="0"/>
                            <a:t>β</a:t>
                          </a:r>
                          <a:r>
                            <a:rPr lang="en-IN" sz="900" dirty="0" err="1"/>
                            <a:t>Z</a:t>
                          </a:r>
                          <a:r>
                            <a:rPr lang="en-IN" sz="900" baseline="-25000" dirty="0" err="1"/>
                            <a:t>t</a:t>
                          </a:r>
                          <a:r>
                            <a:rPr lang="en-IN" sz="900" dirty="0"/>
                            <a:t>​)</a:t>
                          </a:r>
                        </a:p>
                        <a:p>
                          <a:endParaRPr lang="en-IN" sz="900" dirty="0"/>
                        </a:p>
                      </a:txBody>
                      <a:tcPr marL="35442" marR="35442" marT="17721" marB="17721"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364585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106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5.88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871995114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114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6.39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324751333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117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6.03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021849914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6.95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1589776306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7.25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844197911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6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7.51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791832525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8.20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276451099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8.08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469833706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9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9.05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82563606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9.64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633745866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11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10.04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2277636350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10.57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2002935316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163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57.0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10.91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2.73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4253653110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165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51.0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11.70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-1.14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838605611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172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55.0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12.07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-3.59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1964648622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16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178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48.0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12.59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1.01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4016047232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182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45.0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13.12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2.21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4247419365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193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45.0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13.40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-0.68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963781285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19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193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48.0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14.26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-2.88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4082936833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20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189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46.0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14.85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0.92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274671933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21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190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48.0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14.79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-1.49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1891837648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22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188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45.0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15.93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0.63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1817443652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23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185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48.0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15.58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2.26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2408668450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24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187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52.0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16.27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-1.09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823808626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US" sz="900" dirty="0"/>
                            <a:t>25</a:t>
                          </a:r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latin typeface="+mn-lt"/>
                            </a:rPr>
                            <a:t>(X</a:t>
                          </a:r>
                          <a:r>
                            <a:rPr lang="en-US" sz="900" b="1" baseline="-25000" dirty="0">
                              <a:latin typeface="+mn-lt"/>
                            </a:rPr>
                            <a:t>25</a:t>
                          </a:r>
                          <a:r>
                            <a:rPr lang="en-US" sz="900" b="1" dirty="0">
                              <a:latin typeface="+mn-lt"/>
                            </a:rPr>
                            <a:t>)?</a:t>
                          </a:r>
                          <a:endParaRPr lang="en-IN" sz="900" b="1" dirty="0">
                            <a:latin typeface="+mn-lt"/>
                          </a:endParaRP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/>
                            <a:t>16.70</a:t>
                          </a:r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725870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45352A3-F104-C6C3-4AD8-FBAA01C1C4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3552506"/>
                  </p:ext>
                </p:extLst>
              </p:nvPr>
            </p:nvGraphicFramePr>
            <p:xfrm>
              <a:off x="666310" y="1104685"/>
              <a:ext cx="4409310" cy="5014307"/>
            </p:xfrm>
            <a:graphic>
              <a:graphicData uri="http://schemas.openxmlformats.org/drawingml/2006/table">
                <a:tbl>
                  <a:tblPr>
                    <a:tableStyleId>{775DCB02-9BB8-47FD-8907-85C794F793BA}</a:tableStyleId>
                  </a:tblPr>
                  <a:tblGrid>
                    <a:gridCol w="881862">
                      <a:extLst>
                        <a:ext uri="{9D8B030D-6E8A-4147-A177-3AD203B41FA5}">
                          <a16:colId xmlns:a16="http://schemas.microsoft.com/office/drawing/2014/main" val="3737509702"/>
                        </a:ext>
                      </a:extLst>
                    </a:gridCol>
                    <a:gridCol w="881862">
                      <a:extLst>
                        <a:ext uri="{9D8B030D-6E8A-4147-A177-3AD203B41FA5}">
                          <a16:colId xmlns:a16="http://schemas.microsoft.com/office/drawing/2014/main" val="1010568074"/>
                        </a:ext>
                      </a:extLst>
                    </a:gridCol>
                    <a:gridCol w="881862">
                      <a:extLst>
                        <a:ext uri="{9D8B030D-6E8A-4147-A177-3AD203B41FA5}">
                          <a16:colId xmlns:a16="http://schemas.microsoft.com/office/drawing/2014/main" val="135743053"/>
                        </a:ext>
                      </a:extLst>
                    </a:gridCol>
                    <a:gridCol w="881862">
                      <a:extLst>
                        <a:ext uri="{9D8B030D-6E8A-4147-A177-3AD203B41FA5}">
                          <a16:colId xmlns:a16="http://schemas.microsoft.com/office/drawing/2014/main" val="3419707677"/>
                        </a:ext>
                      </a:extLst>
                    </a:gridCol>
                    <a:gridCol w="881862">
                      <a:extLst>
                        <a:ext uri="{9D8B030D-6E8A-4147-A177-3AD203B41FA5}">
                          <a16:colId xmlns:a16="http://schemas.microsoft.com/office/drawing/2014/main" val="1777582808"/>
                        </a:ext>
                      </a:extLst>
                    </a:gridCol>
                  </a:tblGrid>
                  <a:tr h="584082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Month</a:t>
                          </a:r>
                        </a:p>
                      </a:txBody>
                      <a:tcPr marL="35442" marR="35442" marT="17721" marB="17721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Actual Sales(</a:t>
                          </a:r>
                          <a:r>
                            <a:rPr lang="en-IN" sz="900" dirty="0" err="1"/>
                            <a:t>X</a:t>
                          </a:r>
                          <a:r>
                            <a:rPr lang="en-IN" sz="900" baseline="-25000" dirty="0" err="1"/>
                            <a:t>t</a:t>
                          </a:r>
                          <a:r>
                            <a:rPr lang="en-IN" sz="900" dirty="0"/>
                            <a:t>)</a:t>
                          </a:r>
                        </a:p>
                      </a:txBody>
                      <a:tcPr marL="35442" marR="35442" marT="17721" marB="17721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Seasonal Diff Sales((</a:t>
                          </a:r>
                          <a:r>
                            <a:rPr lang="en-IN" sz="900" dirty="0" err="1"/>
                            <a:t>X</a:t>
                          </a:r>
                          <a:r>
                            <a:rPr lang="en-IN" sz="900" baseline="-25000" dirty="0" err="1"/>
                            <a:t>t</a:t>
                          </a:r>
                          <a:r>
                            <a:rPr lang="en-IN" sz="900" baseline="-25000" dirty="0"/>
                            <a:t>  - </a:t>
                          </a:r>
                          <a:r>
                            <a:rPr lang="en-IN" sz="900" dirty="0"/>
                            <a:t>X</a:t>
                          </a:r>
                          <a:r>
                            <a:rPr lang="en-IN" sz="900" baseline="-25000" dirty="0"/>
                            <a:t>t-12</a:t>
                          </a:r>
                          <a:r>
                            <a:rPr lang="en-IN" sz="900" dirty="0"/>
                            <a:t>) = </a:t>
                          </a:r>
                          <a:r>
                            <a:rPr lang="en-IN" sz="900" dirty="0" err="1"/>
                            <a:t>Y</a:t>
                          </a:r>
                          <a:r>
                            <a:rPr lang="en-IN" sz="900" baseline="-25000" dirty="0" err="1"/>
                            <a:t>t</a:t>
                          </a:r>
                          <a:r>
                            <a:rPr lang="en-IN" sz="900" dirty="0"/>
                            <a:t>)</a:t>
                          </a:r>
                        </a:p>
                      </a:txBody>
                      <a:tcPr marL="35442" marR="35442" marT="17721" marB="17721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Ad Spend(</a:t>
                          </a:r>
                          <a:r>
                            <a:rPr lang="en-IN" sz="900" dirty="0" err="1"/>
                            <a:t>Zt</a:t>
                          </a:r>
                          <a:r>
                            <a:rPr lang="en-IN" sz="900" dirty="0"/>
                            <a:t>)</a:t>
                          </a:r>
                        </a:p>
                      </a:txBody>
                      <a:tcPr marL="35442" marR="35442" marT="17721" marB="17721"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5442" marR="35442" marT="17721" marB="17721" anchor="ctr">
                        <a:blipFill>
                          <a:blip r:embed="rId2"/>
                          <a:stretch>
                            <a:fillRect l="-404828" t="-4167" r="-5517" b="-769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364585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106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5.88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871995114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114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6.39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324751333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117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6.03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021849914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6.95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1589776306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7.25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844197911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6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7.51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791832525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8.20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276451099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8.08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469833706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9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9.05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82563606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9.64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633745866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11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10.04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2277636350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10.57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2002935316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163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57.0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10.91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2.73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4253653110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165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51.0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11.70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-1.14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838605611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172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55.0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12.07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-3.59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1964648622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16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178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48.0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12.59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1.01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4016047232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182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45.0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13.12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2.21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4247419365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193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45.0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13.40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-0.68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963781285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19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193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48.0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14.26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-2.88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4082936833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20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189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46.0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14.85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0.92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274671933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21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190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48.0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14.79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-1.49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1891837648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22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188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45.0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15.93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0.63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1817443652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23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185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48.0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15.58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2.26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2408668450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24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187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52.0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/>
                            <a:t>16.27</a:t>
                          </a: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900" dirty="0"/>
                            <a:t>-1.09</a:t>
                          </a:r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823808626"/>
                      </a:ext>
                    </a:extLst>
                  </a:tr>
                  <a:tr h="177209">
                    <a:tc>
                      <a:txBody>
                        <a:bodyPr/>
                        <a:lstStyle/>
                        <a:p>
                          <a:r>
                            <a:rPr lang="en-US" sz="900" dirty="0"/>
                            <a:t>25</a:t>
                          </a:r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latin typeface="+mn-lt"/>
                            </a:rPr>
                            <a:t>(X</a:t>
                          </a:r>
                          <a:r>
                            <a:rPr lang="en-US" sz="900" b="1" baseline="-25000" dirty="0">
                              <a:latin typeface="+mn-lt"/>
                            </a:rPr>
                            <a:t>25</a:t>
                          </a:r>
                          <a:r>
                            <a:rPr lang="en-US" sz="900" b="1" dirty="0">
                              <a:latin typeface="+mn-lt"/>
                            </a:rPr>
                            <a:t>)?</a:t>
                          </a:r>
                          <a:endParaRPr lang="en-IN" sz="900" b="1" dirty="0">
                            <a:latin typeface="+mn-lt"/>
                          </a:endParaRPr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dirty="0"/>
                            <a:t>16.70</a:t>
                          </a:r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tc>
                      <a:txBody>
                        <a:bodyPr/>
                        <a:lstStyle/>
                        <a:p>
                          <a:endParaRPr lang="en-IN" sz="900" dirty="0"/>
                        </a:p>
                      </a:txBody>
                      <a:tcPr marL="35442" marR="35442" marT="17721" marB="17721" anchor="ctr"/>
                    </a:tc>
                    <a:extLst>
                      <a:ext uri="{0D108BD9-81ED-4DB2-BD59-A6C34878D82A}">
                        <a16:rowId xmlns:a16="http://schemas.microsoft.com/office/drawing/2014/main" val="3725870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6989570F-1739-3F4E-A575-3C2D90D2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79497"/>
            <a:ext cx="11375997" cy="935995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81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AF5D3-C84E-770C-6D33-1913BB5E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B53C17-FAB9-8692-11C8-7C7C3609098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BCA99D-E5E2-0CF0-3750-3C12023B1FAC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B20C-F9E1-0633-0E6A-229A29E875A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061C2-5D3E-0E5B-81D6-067B6AF8BB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808AF6-9F51-2E0F-0C3B-80C58B2ED7C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6BCE4E-43FB-78FE-2E8B-F87BD534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AB1DA3-5142-5AD8-CD7D-CBAD81F75D4B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1B2FC5-E909-E91A-D4D6-412D14D0E044}"/>
                  </a:ext>
                </a:extLst>
              </p:cNvPr>
              <p:cNvSpPr txBox="1"/>
              <p:nvPr/>
            </p:nvSpPr>
            <p:spPr>
              <a:xfrm>
                <a:off x="407988" y="1065951"/>
                <a:ext cx="11117702" cy="627864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IN" dirty="0"/>
                  <a:t>For an SARIMAX(1, 0, 1)(1, 1, 0)(12) model(</a:t>
                </a:r>
                <a:r>
                  <a:rPr lang="en-US" dirty="0"/>
                  <a:t>non-seasonal orders p=1,d=0,q=1 and seasonal orders P=1,D=1,Q=0 with s=12</a:t>
                </a:r>
                <a:r>
                  <a:rPr lang="en-IN" dirty="0"/>
                  <a:t>):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In order to forecast the sales for the 25</a:t>
                </a:r>
                <a:r>
                  <a:rPr lang="en-IN" baseline="30000" dirty="0"/>
                  <a:t>th</a:t>
                </a:r>
                <a:r>
                  <a:rPr lang="en-IN" dirty="0"/>
                  <a:t> month:</a:t>
                </a:r>
              </a:p>
              <a:p>
                <a:r>
                  <a:rPr lang="en-IN" dirty="0" err="1"/>
                  <a:t>Y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  =</a:t>
                </a:r>
                <a:r>
                  <a:rPr lang="en-US" dirty="0"/>
                  <a:t> </a:t>
                </a:r>
                <a:r>
                  <a:rPr lang="el-GR" dirty="0"/>
                  <a:t>μ</a:t>
                </a:r>
                <a:r>
                  <a:rPr lang="en-US" dirty="0"/>
                  <a:t> </a:t>
                </a:r>
                <a:r>
                  <a:rPr lang="el-GR" dirty="0"/>
                  <a:t>+</a:t>
                </a:r>
                <a:r>
                  <a:rPr lang="en-US" dirty="0"/>
                  <a:t> </a:t>
                </a:r>
                <a:r>
                  <a:rPr lang="el-GR" dirty="0"/>
                  <a:t>ϕ</a:t>
                </a:r>
                <a:r>
                  <a:rPr lang="en-IN" dirty="0"/>
                  <a:t>Y</a:t>
                </a:r>
                <a:r>
                  <a:rPr lang="en-IN" baseline="-25000" dirty="0"/>
                  <a:t>t-1</a:t>
                </a:r>
                <a:r>
                  <a:rPr lang="en-IN" dirty="0"/>
                  <a:t>​ + </a:t>
                </a:r>
                <a:r>
                  <a:rPr lang="el-GR" dirty="0"/>
                  <a:t>Φ</a:t>
                </a:r>
                <a:r>
                  <a:rPr lang="en-IN" dirty="0"/>
                  <a:t>y</a:t>
                </a:r>
                <a:r>
                  <a:rPr lang="en-IN" baseline="-25000" dirty="0"/>
                  <a:t>t-12</a:t>
                </a:r>
                <a:r>
                  <a:rPr lang="en-IN" dirty="0"/>
                  <a:t>​ + </a:t>
                </a:r>
                <a:r>
                  <a:rPr lang="el-GR" dirty="0"/>
                  <a:t>θε</a:t>
                </a:r>
                <a:r>
                  <a:rPr lang="en-US" baseline="-25000" dirty="0"/>
                  <a:t>t-1</a:t>
                </a:r>
                <a:r>
                  <a:rPr lang="el-GR" dirty="0"/>
                  <a:t>​</a:t>
                </a:r>
                <a:r>
                  <a:rPr lang="en-US" dirty="0"/>
                  <a:t> + </a:t>
                </a:r>
                <a:r>
                  <a:rPr lang="el-GR" dirty="0"/>
                  <a:t>β</a:t>
                </a:r>
                <a:r>
                  <a:rPr lang="en-IN" dirty="0"/>
                  <a:t> Z</a:t>
                </a:r>
                <a:r>
                  <a:rPr lang="en-IN" baseline="-25000" dirty="0"/>
                  <a:t>t-1</a:t>
                </a:r>
                <a:r>
                  <a:rPr lang="en-IN" dirty="0"/>
                  <a:t> +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Now, f</a:t>
                </a:r>
                <a:r>
                  <a:rPr lang="en-IN" dirty="0">
                    <a:solidFill>
                      <a:schemeClr val="tx1"/>
                    </a:solidFill>
                  </a:rPr>
                  <a:t>rom MLE, if </a:t>
                </a:r>
                <a:r>
                  <a:rPr lang="el-GR" dirty="0"/>
                  <a:t>ϕ</a:t>
                </a:r>
                <a:r>
                  <a:rPr lang="en-US" dirty="0"/>
                  <a:t>=</a:t>
                </a:r>
                <a:r>
                  <a:rPr lang="el-GR" dirty="0"/>
                  <a:t>0.</a:t>
                </a:r>
                <a:r>
                  <a:rPr lang="en-US" dirty="0"/>
                  <a:t>5, </a:t>
                </a:r>
                <a:r>
                  <a:rPr lang="el-GR" dirty="0"/>
                  <a:t>Φ=0.6</a:t>
                </a:r>
                <a:r>
                  <a:rPr lang="en-US" dirty="0"/>
                  <a:t>, </a:t>
                </a:r>
                <a:r>
                  <a:rPr lang="el-GR" dirty="0"/>
                  <a:t>θ</a:t>
                </a:r>
                <a:r>
                  <a:rPr lang="en-US" dirty="0"/>
                  <a:t>=</a:t>
                </a:r>
                <a:r>
                  <a:rPr lang="el-GR" dirty="0"/>
                  <a:t>0.</a:t>
                </a:r>
                <a:r>
                  <a:rPr lang="en-US" dirty="0"/>
                  <a:t>3, </a:t>
                </a:r>
                <a:r>
                  <a:rPr lang="el-GR" dirty="0"/>
                  <a:t>μ=0</a:t>
                </a:r>
                <a:r>
                  <a:rPr lang="en-US" dirty="0"/>
                  <a:t>, </a:t>
                </a:r>
                <a:r>
                  <a:rPr lang="el-GR" dirty="0"/>
                  <a:t>β=</a:t>
                </a:r>
                <a:r>
                  <a:rPr lang="en-US" dirty="0"/>
                  <a:t>0.8 the model becomes</a:t>
                </a:r>
              </a:p>
              <a:p>
                <a:r>
                  <a:rPr lang="en-IN" dirty="0"/>
                  <a:t>Y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</m:t>
                    </m:r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/>
                      <m:t>+</m:t>
                    </m:r>
                    <m:r>
                      <m:rPr>
                        <m:nor/>
                      </m:rPr>
                      <a:rPr lang="en-US" b="0" i="0" dirty="0" smtClean="0"/>
                      <m:t> 0.6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+ 0.3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+ 0.8 Z</a:t>
                </a:r>
                <a:r>
                  <a:rPr lang="en-IN" baseline="-25000" dirty="0"/>
                  <a:t>t-1</a:t>
                </a:r>
                <a:r>
                  <a:rPr lang="en-IN" dirty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endParaRPr lang="en-US" dirty="0"/>
              </a:p>
              <a:p>
                <a:r>
                  <a:rPr lang="en-IN" dirty="0"/>
                  <a:t>If error(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IN" baseline="-25000" dirty="0"/>
                  <a:t>25</a:t>
                </a:r>
                <a:r>
                  <a:rPr lang="en-IN" dirty="0"/>
                  <a:t>) terms are ignored,</a:t>
                </a:r>
              </a:p>
              <a:p>
                <a:r>
                  <a:rPr lang="en-IN" dirty="0"/>
                  <a:t>Forecast differenced value(Y</a:t>
                </a:r>
                <a:r>
                  <a:rPr lang="en-IN" baseline="-25000" dirty="0"/>
                  <a:t>25</a:t>
                </a:r>
                <a:r>
                  <a:rPr lang="en-IN" dirty="0"/>
                  <a:t>):</a:t>
                </a:r>
              </a:p>
              <a:p>
                <a:r>
                  <a:rPr lang="en-IN" dirty="0"/>
                  <a:t>Y</a:t>
                </a:r>
                <a:r>
                  <a:rPr lang="en-IN" baseline="-25000" dirty="0"/>
                  <a:t>25 </a:t>
                </a:r>
                <a:r>
                  <a:rPr lang="en-IN" dirty="0"/>
                  <a:t>= 0 + 0.5⋅52 + 0.6⋅57 + 0.3⋅(-1.09) + 0.8⋅16.70 = 73.233</a:t>
                </a:r>
                <a:endParaRPr lang="en-IN" baseline="-25000" dirty="0"/>
              </a:p>
              <a:p>
                <a:endParaRPr lang="en-IN" dirty="0"/>
              </a:p>
              <a:p>
                <a:r>
                  <a:rPr lang="en-IN" dirty="0"/>
                  <a:t>Convert back to sales:</a:t>
                </a:r>
              </a:p>
              <a:p>
                <a:r>
                  <a:rPr lang="en-IN" b="1" dirty="0"/>
                  <a:t>X</a:t>
                </a:r>
                <a:r>
                  <a:rPr lang="en-IN" b="1" baseline="-25000" dirty="0"/>
                  <a:t>25</a:t>
                </a:r>
                <a:r>
                  <a:rPr lang="en-IN" baseline="-25000" dirty="0"/>
                  <a:t> </a:t>
                </a:r>
                <a:r>
                  <a:rPr lang="en-IN" dirty="0"/>
                  <a:t>= X</a:t>
                </a:r>
                <a:r>
                  <a:rPr lang="en-IN" baseline="-25000" dirty="0"/>
                  <a:t>13 </a:t>
                </a:r>
                <a:r>
                  <a:rPr lang="en-IN" dirty="0"/>
                  <a:t>+ Y</a:t>
                </a:r>
                <a:r>
                  <a:rPr lang="en-IN" baseline="-25000" dirty="0"/>
                  <a:t>25 </a:t>
                </a:r>
                <a:r>
                  <a:rPr lang="en-IN" dirty="0"/>
                  <a:t>= 163 + 73.233 = </a:t>
                </a:r>
                <a:r>
                  <a:rPr lang="en-IN" b="1" dirty="0"/>
                  <a:t>236.2 units</a:t>
                </a:r>
              </a:p>
              <a:p>
                <a:endParaRPr lang="en-US" dirty="0"/>
              </a:p>
              <a:p>
                <a:endParaRPr lang="en-IN" dirty="0">
                  <a:solidFill>
                    <a:schemeClr val="tx1"/>
                  </a:solidFill>
                </a:endParaRPr>
              </a:p>
              <a:p>
                <a:pPr marL="285750" indent="-285750" fontAlgn="base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endParaRPr lang="en-US" dirty="0"/>
              </a:p>
              <a:p>
                <a:endParaRPr lang="en-US" sz="24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IN" b="0" u="none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1B2FC5-E909-E91A-D4D6-412D14D0E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8" y="1065951"/>
                <a:ext cx="11117702" cy="6278642"/>
              </a:xfrm>
              <a:prstGeom prst="rect">
                <a:avLst/>
              </a:prstGeom>
              <a:blipFill>
                <a:blip r:embed="rId2"/>
                <a:stretch>
                  <a:fillRect l="-493" t="-5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2731D37-70A8-9CEF-277B-F3C52087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8" y="1860964"/>
            <a:ext cx="3520745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C5D64-6F09-80C1-C105-5BB510546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4DBD5C-1758-FB1B-F6C7-972A5A613E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E0627-08AE-5C54-B61C-18131FF2B1D3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C1622-60A3-0B20-267B-1858968C9E2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D7831-4DDC-43A8-00FB-FFFEF446BA2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5E6484-15D6-9D91-AC38-0E8D2E6AD0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2C0B60-3141-F4BD-EA04-EE0401A3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using SARIMAX(Sep 2023 to Sep 2025)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400D619-B43C-2CF0-3DD4-006BCD38E6DE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A14DC-CF65-223A-B287-8BA3ACB26311}"/>
              </a:ext>
            </a:extLst>
          </p:cNvPr>
          <p:cNvSpPr txBox="1"/>
          <p:nvPr/>
        </p:nvSpPr>
        <p:spPr>
          <a:xfrm>
            <a:off x="2065161" y="5325110"/>
            <a:ext cx="8061649" cy="92333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b="0" i="0" u="none" baseline="0" dirty="0">
                <a:solidFill>
                  <a:srgbClr val="000000"/>
                </a:solidFill>
              </a:rPr>
              <a:t>Orange dotted line is the forecasted ‘Close’ value of </a:t>
            </a:r>
            <a:r>
              <a:rPr lang="en-US" b="0" i="0" u="none" baseline="0" dirty="0" err="1">
                <a:solidFill>
                  <a:srgbClr val="000000"/>
                </a:solidFill>
              </a:rPr>
              <a:t>wrt</a:t>
            </a:r>
            <a:r>
              <a:rPr lang="en-US" b="0" i="0" u="none" baseline="0" dirty="0">
                <a:solidFill>
                  <a:srgbClr val="000000"/>
                </a:solidFill>
              </a:rPr>
              <a:t> Date </a:t>
            </a:r>
            <a:r>
              <a:rPr lang="en-US" dirty="0">
                <a:solidFill>
                  <a:srgbClr val="000000"/>
                </a:solidFill>
              </a:rPr>
              <a:t>considering the </a:t>
            </a:r>
          </a:p>
          <a:p>
            <a:r>
              <a:rPr lang="en-US" dirty="0">
                <a:solidFill>
                  <a:srgbClr val="000000"/>
                </a:solidFill>
              </a:rPr>
              <a:t>influence of external variable ‘Open’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b="0" i="0" u="none" baseline="0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97731C-88B6-0EDA-48CD-FC77813F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27" y="973899"/>
            <a:ext cx="8047745" cy="43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64F52-34E0-CA59-0E22-9F1FFCE4B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9766-B9B4-58A2-3E33-A6FC1119C34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8B792-7095-55B2-9468-3C7E10AE3B90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DAD6B-237B-66A8-DDD1-8F831DF764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676E4-6E37-636A-BABC-A41DD26419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9EE153-7F33-B91B-7D9B-C9F1CAEF71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67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03D482C-2BA4-AE40-76DE-B41610EA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Performance Metrics Comparison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B292E2D-8A8B-475A-74EA-883167029A68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B85ABA5-41B6-1F79-DD74-12EA9DB1B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779916"/>
                  </p:ext>
                </p:extLst>
              </p:nvPr>
            </p:nvGraphicFramePr>
            <p:xfrm>
              <a:off x="666311" y="1072420"/>
              <a:ext cx="10614267" cy="4893215"/>
            </p:xfrm>
            <a:graphic>
              <a:graphicData uri="http://schemas.openxmlformats.org/drawingml/2006/table">
                <a:tbl>
                  <a:tblPr>
                    <a:tableStyleId>{775DCB02-9BB8-47FD-8907-85C794F793BA}</a:tableStyleId>
                  </a:tblPr>
                  <a:tblGrid>
                    <a:gridCol w="2611465">
                      <a:extLst>
                        <a:ext uri="{9D8B030D-6E8A-4147-A177-3AD203B41FA5}">
                          <a16:colId xmlns:a16="http://schemas.microsoft.com/office/drawing/2014/main" val="232309997"/>
                        </a:ext>
                      </a:extLst>
                    </a:gridCol>
                    <a:gridCol w="4001401">
                      <a:extLst>
                        <a:ext uri="{9D8B030D-6E8A-4147-A177-3AD203B41FA5}">
                          <a16:colId xmlns:a16="http://schemas.microsoft.com/office/drawing/2014/main" val="499720085"/>
                        </a:ext>
                      </a:extLst>
                    </a:gridCol>
                    <a:gridCol w="4001401">
                      <a:extLst>
                        <a:ext uri="{9D8B030D-6E8A-4147-A177-3AD203B41FA5}">
                          <a16:colId xmlns:a16="http://schemas.microsoft.com/office/drawing/2014/main" val="3921245770"/>
                        </a:ext>
                      </a:extLst>
                    </a:gridCol>
                  </a:tblGrid>
                  <a:tr h="462129">
                    <a:tc>
                      <a:txBody>
                        <a:bodyPr/>
                        <a:lstStyle/>
                        <a:p>
                          <a:r>
                            <a:rPr lang="en-IN" sz="1400" b="1" dirty="0"/>
                            <a:t>Metric</a:t>
                          </a:r>
                          <a:endParaRPr lang="en-IN" sz="1400" dirty="0"/>
                        </a:p>
                      </a:txBody>
                      <a:tcPr marL="17585" marR="17585" marT="8792" marB="8792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b="1" dirty="0"/>
                            <a:t>Formula</a:t>
                          </a:r>
                          <a:endParaRPr lang="en-IN" sz="1400" dirty="0"/>
                        </a:p>
                      </a:txBody>
                      <a:tcPr marL="17585" marR="17585" marT="8792" marB="8792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Suitability for timeseries forecasting</a:t>
                          </a:r>
                          <a:endParaRPr lang="en-IN" sz="1400" b="1" dirty="0"/>
                        </a:p>
                      </a:txBody>
                      <a:tcPr marL="17585" marR="17585" marT="8792" marB="8792"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810737"/>
                      </a:ext>
                    </a:extLst>
                  </a:tr>
                  <a:tr h="695561">
                    <a:tc>
                      <a:txBody>
                        <a:bodyPr/>
                        <a:lstStyle/>
                        <a:p>
                          <a:r>
                            <a:rPr lang="en-IN" sz="1400" b="1" dirty="0"/>
                            <a:t>MAE (Mean Absolute Error)</a:t>
                          </a:r>
                          <a:endParaRPr lang="en-IN" sz="1400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𝑀𝐴𝐸</m:t>
                                </m:r>
                                <m:r>
                                  <a:rPr lang="en-US" sz="14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0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i="0" dirty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1400" i="1" baseline="-25000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i="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400" i="1" dirty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sz="1400" i="1" baseline="-25000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Good for interpretability</a:t>
                          </a:r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extLst>
                      <a:ext uri="{0D108BD9-81ED-4DB2-BD59-A6C34878D82A}">
                        <a16:rowId xmlns:a16="http://schemas.microsoft.com/office/drawing/2014/main" val="704424823"/>
                      </a:ext>
                    </a:extLst>
                  </a:tr>
                  <a:tr h="786964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RMSE (Root Mean Squared Error)</a:t>
                          </a:r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𝑅𝑀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400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i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4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4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  <m:r>
                                                  <a:rPr lang="en-US" sz="1400" i="1" baseline="-2500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400" i="0" dirty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1400" i="1" dirty="0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4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  <m:r>
                                                  <a:rPr lang="en-US" sz="1400" b="0" i="1" baseline="-2500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4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ra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R</a:t>
                          </a:r>
                          <a:r>
                            <a:rPr lang="en-IN" sz="1400" dirty="0" err="1"/>
                            <a:t>isk</a:t>
                          </a:r>
                          <a:r>
                            <a:rPr lang="en-IN" sz="1400" dirty="0"/>
                            <a:t>-sensitive domains</a:t>
                          </a:r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extLst>
                      <a:ext uri="{0D108BD9-81ED-4DB2-BD59-A6C34878D82A}">
                        <a16:rowId xmlns:a16="http://schemas.microsoft.com/office/drawing/2014/main" val="3660632632"/>
                      </a:ext>
                    </a:extLst>
                  </a:tr>
                  <a:tr h="962623">
                    <a:tc>
                      <a:txBody>
                        <a:bodyPr/>
                        <a:lstStyle/>
                        <a:p>
                          <a:r>
                            <a:rPr lang="en-IN" sz="1400" b="1" dirty="0"/>
                            <a:t>MAPE (Mean Absolute Percentage Error)</a:t>
                          </a:r>
                          <a:endParaRPr lang="en-IN" sz="1400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𝑀𝐴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i="0" dirty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f>
                                  <m:fPr>
                                    <m:ctrlPr>
                                      <a:rPr lang="en-US" sz="1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0" dirty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num>
                                  <m:den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i="0" dirty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i="1" dirty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1400" i="1" smtClean="0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1400" i="1" smtClean="0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Relative error(comparison)</a:t>
                          </a:r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extLst>
                      <a:ext uri="{0D108BD9-81ED-4DB2-BD59-A6C34878D82A}">
                        <a16:rowId xmlns:a16="http://schemas.microsoft.com/office/drawing/2014/main" val="3196849122"/>
                      </a:ext>
                    </a:extLst>
                  </a:tr>
                  <a:tr h="962623">
                    <a:tc>
                      <a:txBody>
                        <a:bodyPr/>
                        <a:lstStyle/>
                        <a:p>
                          <a:pPr marL="0" marR="0" lvl="0" indent="0" algn="l" defTabSz="12191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400" b="1" dirty="0" err="1"/>
                            <a:t>sMAPE</a:t>
                          </a:r>
                          <a:r>
                            <a:rPr lang="en-IN" sz="1400" b="1" dirty="0"/>
                            <a:t> (Symmetric Mean Absolute Percentage Error)</a:t>
                          </a:r>
                          <a:endParaRPr lang="en-IN" sz="1400" dirty="0"/>
                        </a:p>
                        <a:p>
                          <a:endParaRPr lang="en-IN" sz="1400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b="0" i="0" dirty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𝑀𝐴𝑃𝐸</m:t>
                                </m:r>
                                <m:r>
                                  <a:rPr lang="en-US" sz="1400" i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0" dirty="0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num>
                                  <m:den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i="0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sz="1400" i="1" dirty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400" i="1" dirty="0" smtClean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1400" i="1" dirty="0" smtClean="0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400" i="1" smtClean="0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400" i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836967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14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sz="1400" i="1" dirty="0" smtClean="0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sz="1400" i="1" dirty="0" smtClean="0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sz="1400" i="1" smtClean="0">
                                                            <a:solidFill>
                                                              <a:srgbClr val="836967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  <m:r>
                                                  <a:rPr lang="en-US" sz="1400" i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d>
                                                  <m:dPr>
                                                    <m:begChr m:val="|"/>
                                                    <m:endChr m:val="|"/>
                                                    <m:ctrlPr>
                                                      <a:rPr lang="en-US" sz="1400" i="1" dirty="0" smtClean="0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sz="1400" i="1" dirty="0" smtClean="0">
                                                            <a:solidFill>
                                                              <a:srgbClr val="836967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400" i="1" dirty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  <m:r>
                                                      <a:rPr lang="en-US" sz="1400" i="1" baseline="-25000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sz="140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Good for percentage-based error</a:t>
                          </a:r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extLst>
                      <a:ext uri="{0D108BD9-81ED-4DB2-BD59-A6C34878D82A}">
                        <a16:rowId xmlns:a16="http://schemas.microsoft.com/office/drawing/2014/main" val="3862732432"/>
                      </a:ext>
                    </a:extLst>
                  </a:tr>
                  <a:tr h="962623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MASE (Mean Absolute Scaled Error)</a:t>
                          </a:r>
                          <a:endParaRPr lang="en-IN" sz="1400" b="1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𝑀𝐴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i="0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sz="14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0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i="0" dirty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 dirty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 dirty="0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i="0" dirty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 dirty="0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1400" i="1" dirty="0">
                                                        <a:solidFill>
                                                          <a:srgbClr val="836967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4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sz="1400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0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400" i="0" dirty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limLoc m:val="undOvr"/>
                                        <m:grow m:val="on"/>
                                        <m:ctrlP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i="0" dirty="0">
                                            <a:latin typeface="Cambria Math" panose="02040503050406030204" pitchFamily="18" charset="0"/>
                                          </a:rPr>
                                          <m:t>=2</m:t>
                                        </m:r>
                                      </m:sub>
                                      <m:sup>
                                        <m:r>
                                          <a:rPr lang="en-US" sz="14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 dirty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sz="1400" i="1" baseline="-25000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i="0" dirty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 dirty="0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1400" i="0" dirty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Benchmarking models across different time series</a:t>
                          </a:r>
                        </a:p>
                      </a:txBody>
                      <a:tcPr marL="17585" marR="17585" marT="8792" marB="8792" anchor="ctr"/>
                    </a:tc>
                    <a:extLst>
                      <a:ext uri="{0D108BD9-81ED-4DB2-BD59-A6C34878D82A}">
                        <a16:rowId xmlns:a16="http://schemas.microsoft.com/office/drawing/2014/main" val="27570717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B85ABA5-41B6-1F79-DD74-12EA9DB1B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8779916"/>
                  </p:ext>
                </p:extLst>
              </p:nvPr>
            </p:nvGraphicFramePr>
            <p:xfrm>
              <a:off x="666311" y="1072420"/>
              <a:ext cx="10614267" cy="4893215"/>
            </p:xfrm>
            <a:graphic>
              <a:graphicData uri="http://schemas.openxmlformats.org/drawingml/2006/table">
                <a:tbl>
                  <a:tblPr>
                    <a:tableStyleId>{775DCB02-9BB8-47FD-8907-85C794F793BA}</a:tableStyleId>
                  </a:tblPr>
                  <a:tblGrid>
                    <a:gridCol w="2611465">
                      <a:extLst>
                        <a:ext uri="{9D8B030D-6E8A-4147-A177-3AD203B41FA5}">
                          <a16:colId xmlns:a16="http://schemas.microsoft.com/office/drawing/2014/main" val="232309997"/>
                        </a:ext>
                      </a:extLst>
                    </a:gridCol>
                    <a:gridCol w="4001401">
                      <a:extLst>
                        <a:ext uri="{9D8B030D-6E8A-4147-A177-3AD203B41FA5}">
                          <a16:colId xmlns:a16="http://schemas.microsoft.com/office/drawing/2014/main" val="499720085"/>
                        </a:ext>
                      </a:extLst>
                    </a:gridCol>
                    <a:gridCol w="4001401">
                      <a:extLst>
                        <a:ext uri="{9D8B030D-6E8A-4147-A177-3AD203B41FA5}">
                          <a16:colId xmlns:a16="http://schemas.microsoft.com/office/drawing/2014/main" val="3921245770"/>
                        </a:ext>
                      </a:extLst>
                    </a:gridCol>
                  </a:tblGrid>
                  <a:tr h="462129">
                    <a:tc>
                      <a:txBody>
                        <a:bodyPr/>
                        <a:lstStyle/>
                        <a:p>
                          <a:r>
                            <a:rPr lang="en-IN" sz="1400" b="1" dirty="0"/>
                            <a:t>Metric</a:t>
                          </a:r>
                          <a:endParaRPr lang="en-IN" sz="1400" dirty="0"/>
                        </a:p>
                      </a:txBody>
                      <a:tcPr marL="17585" marR="17585" marT="8792" marB="8792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b="1" dirty="0"/>
                            <a:t>Formula</a:t>
                          </a:r>
                          <a:endParaRPr lang="en-IN" sz="1400" dirty="0"/>
                        </a:p>
                      </a:txBody>
                      <a:tcPr marL="17585" marR="17585" marT="8792" marB="8792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Suitability for timeseries forecasting</a:t>
                          </a:r>
                          <a:endParaRPr lang="en-IN" sz="1400" b="1" dirty="0"/>
                        </a:p>
                      </a:txBody>
                      <a:tcPr marL="17585" marR="17585" marT="8792" marB="8792"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9810737"/>
                      </a:ext>
                    </a:extLst>
                  </a:tr>
                  <a:tr h="695561">
                    <a:tc>
                      <a:txBody>
                        <a:bodyPr/>
                        <a:lstStyle/>
                        <a:p>
                          <a:r>
                            <a:rPr lang="en-IN" sz="1400" b="1" dirty="0"/>
                            <a:t>MAE (Mean Absolute Error)</a:t>
                          </a:r>
                          <a:endParaRPr lang="en-IN" sz="1400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85" marR="17585" marT="8792" marB="8792" anchor="ctr">
                        <a:blipFill>
                          <a:blip r:embed="rId2"/>
                          <a:stretch>
                            <a:fillRect l="-66616" t="-70175" r="-101372" b="-54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Good for interpretability</a:t>
                          </a:r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extLst>
                      <a:ext uri="{0D108BD9-81ED-4DB2-BD59-A6C34878D82A}">
                        <a16:rowId xmlns:a16="http://schemas.microsoft.com/office/drawing/2014/main" val="704424823"/>
                      </a:ext>
                    </a:extLst>
                  </a:tr>
                  <a:tr h="847656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RMSE (Root Mean Squared Error)</a:t>
                          </a:r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85" marR="17585" marT="8792" marB="8792" anchor="ctr">
                        <a:blipFill>
                          <a:blip r:embed="rId2"/>
                          <a:stretch>
                            <a:fillRect l="-66616" t="-139568" r="-101372" b="-350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R</a:t>
                          </a:r>
                          <a:r>
                            <a:rPr lang="en-IN" sz="1400" dirty="0" err="1"/>
                            <a:t>isk</a:t>
                          </a:r>
                          <a:r>
                            <a:rPr lang="en-IN" sz="1400" dirty="0"/>
                            <a:t>-sensitive domains</a:t>
                          </a:r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extLst>
                      <a:ext uri="{0D108BD9-81ED-4DB2-BD59-A6C34878D82A}">
                        <a16:rowId xmlns:a16="http://schemas.microsoft.com/office/drawing/2014/main" val="3660632632"/>
                      </a:ext>
                    </a:extLst>
                  </a:tr>
                  <a:tr h="962623">
                    <a:tc>
                      <a:txBody>
                        <a:bodyPr/>
                        <a:lstStyle/>
                        <a:p>
                          <a:r>
                            <a:rPr lang="en-IN" sz="1400" b="1" dirty="0"/>
                            <a:t>MAPE (Mean Absolute Percentage Error)</a:t>
                          </a:r>
                          <a:endParaRPr lang="en-IN" sz="1400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85" marR="17585" marT="8792" marB="8792" anchor="ctr">
                        <a:blipFill>
                          <a:blip r:embed="rId2"/>
                          <a:stretch>
                            <a:fillRect l="-66616" t="-209434" r="-101372" b="-2062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Relative error(comparison)</a:t>
                          </a:r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extLst>
                      <a:ext uri="{0D108BD9-81ED-4DB2-BD59-A6C34878D82A}">
                        <a16:rowId xmlns:a16="http://schemas.microsoft.com/office/drawing/2014/main" val="3196849122"/>
                      </a:ext>
                    </a:extLst>
                  </a:tr>
                  <a:tr h="962623">
                    <a:tc>
                      <a:txBody>
                        <a:bodyPr/>
                        <a:lstStyle/>
                        <a:p>
                          <a:pPr marL="0" marR="0" lvl="0" indent="0" algn="l" defTabSz="121914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400" b="1" dirty="0" err="1"/>
                            <a:t>sMAPE</a:t>
                          </a:r>
                          <a:r>
                            <a:rPr lang="en-IN" sz="1400" b="1" dirty="0"/>
                            <a:t> (Symmetric Mean Absolute Percentage Error)</a:t>
                          </a:r>
                          <a:endParaRPr lang="en-IN" sz="1400" dirty="0"/>
                        </a:p>
                        <a:p>
                          <a:endParaRPr lang="en-IN" sz="1400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85" marR="17585" marT="8792" marB="8792" anchor="ctr">
                        <a:blipFill>
                          <a:blip r:embed="rId2"/>
                          <a:stretch>
                            <a:fillRect l="-66616" t="-311392" r="-101372" b="-1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Good for percentage-based error</a:t>
                          </a:r>
                          <a:endParaRPr lang="en-US" sz="1400" dirty="0"/>
                        </a:p>
                      </a:txBody>
                      <a:tcPr marL="17585" marR="17585" marT="8792" marB="8792" anchor="ctr"/>
                    </a:tc>
                    <a:extLst>
                      <a:ext uri="{0D108BD9-81ED-4DB2-BD59-A6C34878D82A}">
                        <a16:rowId xmlns:a16="http://schemas.microsoft.com/office/drawing/2014/main" val="3862732432"/>
                      </a:ext>
                    </a:extLst>
                  </a:tr>
                  <a:tr h="962623"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MASE (Mean Absolute Scaled Error)</a:t>
                          </a:r>
                          <a:endParaRPr lang="en-IN" sz="1400" b="1" dirty="0"/>
                        </a:p>
                      </a:txBody>
                      <a:tcPr marL="17585" marR="17585" marT="8792" marB="8792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7585" marR="17585" marT="8792" marB="8792" anchor="ctr">
                        <a:blipFill>
                          <a:blip r:embed="rId2"/>
                          <a:stretch>
                            <a:fillRect l="-66616" t="-411392" r="-101372" b="-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Benchmarking models across different time series</a:t>
                          </a:r>
                        </a:p>
                      </a:txBody>
                      <a:tcPr marL="17585" marR="17585" marT="8792" marB="8792" anchor="ctr"/>
                    </a:tc>
                    <a:extLst>
                      <a:ext uri="{0D108BD9-81ED-4DB2-BD59-A6C34878D82A}">
                        <a16:rowId xmlns:a16="http://schemas.microsoft.com/office/drawing/2014/main" val="27570717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55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1916D01E-DB68-77C0-675E-6F0A28B5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379497"/>
            <a:ext cx="11375997" cy="93599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377CA8-7D9A-FC4F-174C-D1BB160E43FA}"/>
              </a:ext>
            </a:extLst>
          </p:cNvPr>
          <p:cNvSpPr/>
          <p:nvPr/>
        </p:nvSpPr>
        <p:spPr>
          <a:xfrm>
            <a:off x="2372360" y="6385560"/>
            <a:ext cx="6355080" cy="2235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2A81892-2C13-B780-F85D-ECDF27FF7C8D}"/>
              </a:ext>
            </a:extLst>
          </p:cNvPr>
          <p:cNvSpPr txBox="1">
            <a:spLocks/>
          </p:cNvSpPr>
          <p:nvPr/>
        </p:nvSpPr>
        <p:spPr>
          <a:xfrm>
            <a:off x="4939761" y="2961002"/>
            <a:ext cx="2312450" cy="935995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>
            <a:lvl1pPr algn="l" defTabSz="121914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l" fontAlgn="base"/>
            <a:r>
              <a:rPr lang="en-US" dirty="0">
                <a:solidFill>
                  <a:schemeClr val="accent1"/>
                </a:solidFill>
                <a:latin typeface="Nunito" pitchFamily="2" charset="0"/>
              </a:rPr>
              <a:t>Thank You</a:t>
            </a:r>
            <a:endParaRPr lang="en-US" b="1" i="0" dirty="0">
              <a:solidFill>
                <a:schemeClr val="accent1"/>
              </a:solidFill>
              <a:effectLst/>
              <a:latin typeface="Nunito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E097-9B5B-3983-1957-BF34C2A998E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895B26D-C0BB-462C-B098-EE075A434C74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EF7AD-1DFD-B125-CA26-B59EEFE19D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67E5-EB7B-E512-996F-96A61CF559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B312A-622E-5B95-F174-35C5E910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98CF22-AC2A-E619-F716-FB00DDE1EE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84FDD-791F-5CF8-E24C-34A1A1EB82EE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CC9BA-9A5A-9E72-87AC-0930FD0DB8C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F4165-4784-0C76-EC46-EAAC7E65517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8B643B-D608-0C8E-4CBD-CD5F8FD78E3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00EACD-33FB-8502-0C6C-B5720BC3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algorithms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04B4ED-AC4A-082F-AF26-804989CFDD64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1DEF89-A70C-2F88-A269-4B28A3A3A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894616"/>
              </p:ext>
            </p:extLst>
          </p:nvPr>
        </p:nvGraphicFramePr>
        <p:xfrm>
          <a:off x="407987" y="1352332"/>
          <a:ext cx="11004277" cy="1859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72415">
                  <a:extLst>
                    <a:ext uri="{9D8B030D-6E8A-4147-A177-3AD203B41FA5}">
                      <a16:colId xmlns:a16="http://schemas.microsoft.com/office/drawing/2014/main" val="2462450039"/>
                    </a:ext>
                  </a:extLst>
                </a:gridCol>
                <a:gridCol w="1098820">
                  <a:extLst>
                    <a:ext uri="{9D8B030D-6E8A-4147-A177-3AD203B41FA5}">
                      <a16:colId xmlns:a16="http://schemas.microsoft.com/office/drawing/2014/main" val="3484729112"/>
                    </a:ext>
                  </a:extLst>
                </a:gridCol>
                <a:gridCol w="1245845">
                  <a:extLst>
                    <a:ext uri="{9D8B030D-6E8A-4147-A177-3AD203B41FA5}">
                      <a16:colId xmlns:a16="http://schemas.microsoft.com/office/drawing/2014/main" val="3306048022"/>
                    </a:ext>
                  </a:extLst>
                </a:gridCol>
                <a:gridCol w="1315487">
                  <a:extLst>
                    <a:ext uri="{9D8B030D-6E8A-4147-A177-3AD203B41FA5}">
                      <a16:colId xmlns:a16="http://schemas.microsoft.com/office/drawing/2014/main" val="1252214100"/>
                    </a:ext>
                  </a:extLst>
                </a:gridCol>
                <a:gridCol w="2885855">
                  <a:extLst>
                    <a:ext uri="{9D8B030D-6E8A-4147-A177-3AD203B41FA5}">
                      <a16:colId xmlns:a16="http://schemas.microsoft.com/office/drawing/2014/main" val="1622986224"/>
                    </a:ext>
                  </a:extLst>
                </a:gridCol>
                <a:gridCol w="2885855">
                  <a:extLst>
                    <a:ext uri="{9D8B030D-6E8A-4147-A177-3AD203B41FA5}">
                      <a16:colId xmlns:a16="http://schemas.microsoft.com/office/drawing/2014/main" val="165005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Model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Uses past errors (MA)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Handles trend (I)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Allows external predictors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Use Cases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Performance</a:t>
                      </a:r>
                      <a:endParaRPr lang="en-IN" sz="1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825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AR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Short-term, stationary series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performance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247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ARIMA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Univariate forecasts with trend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ARIMA &gt; AR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088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ARIMAX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Series influenced by external drivers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ARIMAX &gt; ARIMA &gt; AR</a:t>
                      </a:r>
                    </a:p>
                    <a:p>
                      <a:r>
                        <a:rPr lang="en-US" sz="1400" dirty="0"/>
                        <a:t>(if </a:t>
                      </a:r>
                      <a:r>
                        <a:rPr lang="en-US" sz="1400" dirty="0" err="1"/>
                        <a:t>ext</a:t>
                      </a:r>
                      <a:r>
                        <a:rPr lang="en-US" sz="1400" dirty="0"/>
                        <a:t> factor is involved)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740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51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05D7F-43F0-0978-BFB8-CB2F14FF7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AF5D651-56A1-256B-8CC4-2CA4421AC89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8784652" cy="519456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179021" lvl="1" indent="0" algn="just">
              <a:buNone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4F6073-E63E-59F5-471D-589E09599FA1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36387-6337-5168-8230-5DC7E45425C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7614-7183-7251-26C8-76C4F3EBF14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97B5D2-2C52-CD4D-32DE-4FF118919C2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3035AB3-92E9-0123-832C-C5D44A12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Components - Seasonality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9B903-EC7D-2A72-5DC2-7B2E411C6ED6}"/>
              </a:ext>
            </a:extLst>
          </p:cNvPr>
          <p:cNvSpPr txBox="1">
            <a:spLocks/>
          </p:cNvSpPr>
          <p:nvPr/>
        </p:nvSpPr>
        <p:spPr>
          <a:xfrm>
            <a:off x="407988" y="738122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b="1" dirty="0"/>
              <a:t>Seasonality</a:t>
            </a:r>
            <a:r>
              <a:rPr lang="en-IN" dirty="0"/>
              <a:t> → Regular calendar based repeating patterns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179021" lvl="1" indent="0" algn="just">
              <a:buNone/>
            </a:pPr>
            <a:r>
              <a:rPr lang="en-IN" dirty="0"/>
              <a:t>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14E1F-F15E-0467-ACFE-9C0AAE0E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8" y="1981613"/>
            <a:ext cx="7716698" cy="3654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1D39F4-44B3-6A95-C5BF-6747C1F85EBF}"/>
              </a:ext>
            </a:extLst>
          </p:cNvPr>
          <p:cNvSpPr txBox="1"/>
          <p:nvPr/>
        </p:nvSpPr>
        <p:spPr>
          <a:xfrm>
            <a:off x="7947406" y="40795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021" lvl="1" indent="0" algn="just">
              <a:buNone/>
            </a:pPr>
            <a:r>
              <a:rPr lang="en-IN" dirty="0"/>
              <a:t>Example : </a:t>
            </a:r>
            <a:r>
              <a:rPr lang="en-US" dirty="0"/>
              <a:t>In India, sales peak during</a:t>
            </a:r>
          </a:p>
          <a:p>
            <a:pPr marL="179021" lvl="1" indent="0" algn="just">
              <a:buNone/>
            </a:pPr>
            <a:r>
              <a:rPr lang="en-US" dirty="0"/>
              <a:t>Festive seasons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B606D7F-0300-7530-29D1-BE85475E4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686" y="4636744"/>
            <a:ext cx="3796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 : Mar Y1 (70), Mar Y2 (73), Mar Y3 (75)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Diwali 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Oct Y1 (85), Oct Y2 (90), Oct Y3 (95)</a:t>
            </a:r>
          </a:p>
        </p:txBody>
      </p:sp>
    </p:spTree>
    <p:extLst>
      <p:ext uri="{BB962C8B-B14F-4D97-AF65-F5344CB8AC3E}">
        <p14:creationId xmlns:p14="http://schemas.microsoft.com/office/powerpoint/2010/main" val="35854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C13BC-2D91-A8D7-1BB9-1CC77132F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011F22-C3F2-7181-2746-EE2FAB8917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5BFA9-C033-8F76-4F75-F1623BAAE4EE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DFE01-581F-CE24-2B0F-E51C6D3CCFD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60D3D-B69C-8ABE-CA22-7B7BB69DE91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234A09-D19E-8955-5252-F58B42E206D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70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A4615E-599D-1472-D6F4-06B7C95D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Performance Metrics Comparison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4A9A9BC-26D2-1B26-E2AD-663CB04C3AEB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B78722-1710-4B5C-AAB7-9E1B3DADB6DD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072420"/>
          <a:ext cx="10366177" cy="465658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140983">
                  <a:extLst>
                    <a:ext uri="{9D8B030D-6E8A-4147-A177-3AD203B41FA5}">
                      <a16:colId xmlns:a16="http://schemas.microsoft.com/office/drawing/2014/main" val="232309997"/>
                    </a:ext>
                  </a:extLst>
                </a:gridCol>
                <a:gridCol w="4112597">
                  <a:extLst>
                    <a:ext uri="{9D8B030D-6E8A-4147-A177-3AD203B41FA5}">
                      <a16:colId xmlns:a16="http://schemas.microsoft.com/office/drawing/2014/main" val="499720085"/>
                    </a:ext>
                  </a:extLst>
                </a:gridCol>
                <a:gridCol w="4112597">
                  <a:extLst>
                    <a:ext uri="{9D8B030D-6E8A-4147-A177-3AD203B41FA5}">
                      <a16:colId xmlns:a16="http://schemas.microsoft.com/office/drawing/2014/main" val="2251868172"/>
                    </a:ext>
                  </a:extLst>
                </a:gridCol>
              </a:tblGrid>
              <a:tr h="589232">
                <a:tc>
                  <a:txBody>
                    <a:bodyPr/>
                    <a:lstStyle/>
                    <a:p>
                      <a:r>
                        <a:rPr lang="en-IN" sz="1400" b="1"/>
                        <a:t>Metric</a:t>
                      </a:r>
                      <a:endParaRPr lang="en-IN" sz="1400"/>
                    </a:p>
                  </a:txBody>
                  <a:tcPr marL="17585" marR="17585" marT="8792" marB="879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Best Use-Cases</a:t>
                      </a:r>
                      <a:endParaRPr lang="en-IN" sz="1400" dirty="0"/>
                    </a:p>
                  </a:txBody>
                  <a:tcPr marL="17585" marR="17585" marT="8792" marB="879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Suitable for timeseries forecasting</a:t>
                      </a:r>
                      <a:endParaRPr lang="en-IN" sz="1400" b="1" dirty="0"/>
                    </a:p>
                  </a:txBody>
                  <a:tcPr marL="17585" marR="17585" marT="8792" marB="8792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10737"/>
                  </a:ext>
                </a:extLst>
              </a:tr>
              <a:tr h="886867">
                <a:tc>
                  <a:txBody>
                    <a:bodyPr/>
                    <a:lstStyle/>
                    <a:p>
                      <a:r>
                        <a:rPr lang="en-IN" sz="1400" b="1" dirty="0"/>
                        <a:t>MAE (Mean Absolute Error)</a:t>
                      </a:r>
                      <a:endParaRPr lang="en-IN" sz="1400" dirty="0"/>
                    </a:p>
                  </a:txBody>
                  <a:tcPr marL="17585" marR="17585" marT="8792" marB="8792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When interpretability matters; robust to outliers (e.g., housing price prediction, demand forecasting).</a:t>
                      </a:r>
                    </a:p>
                  </a:txBody>
                  <a:tcPr marL="17585" marR="17585" marT="8792" marB="8792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Good for interpretability</a:t>
                      </a:r>
                      <a:endParaRPr lang="en-US" sz="1400" dirty="0"/>
                    </a:p>
                  </a:txBody>
                  <a:tcPr marL="17585" marR="17585" marT="8792" marB="8792" anchor="ctr"/>
                </a:tc>
                <a:extLst>
                  <a:ext uri="{0D108BD9-81ED-4DB2-BD59-A6C34878D82A}">
                    <a16:rowId xmlns:a16="http://schemas.microsoft.com/office/drawing/2014/main" val="704424823"/>
                  </a:ext>
                </a:extLst>
              </a:tr>
              <a:tr h="886867">
                <a:tc>
                  <a:txBody>
                    <a:bodyPr/>
                    <a:lstStyle/>
                    <a:p>
                      <a:r>
                        <a:rPr lang="en-US" sz="1400" b="1" dirty="0"/>
                        <a:t>RMSE (Root Mean Squared Error)</a:t>
                      </a:r>
                      <a:endParaRPr lang="en-US" sz="1400" dirty="0"/>
                    </a:p>
                  </a:txBody>
                  <a:tcPr marL="17585" marR="17585" marT="8792" marB="879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When you want to penalize large errors but keep results interpretable (e.g., weather, energy forecasts).</a:t>
                      </a:r>
                    </a:p>
                  </a:txBody>
                  <a:tcPr marL="17585" marR="17585" marT="8792" marB="879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  <a:r>
                        <a:rPr lang="en-IN" sz="1400" dirty="0" err="1"/>
                        <a:t>isk</a:t>
                      </a:r>
                      <a:r>
                        <a:rPr lang="en-IN" sz="1400" dirty="0"/>
                        <a:t>-sensitive domains</a:t>
                      </a:r>
                      <a:endParaRPr lang="en-US" sz="1400" dirty="0"/>
                    </a:p>
                  </a:txBody>
                  <a:tcPr marL="17585" marR="17585" marT="8792" marB="8792" anchor="ctr"/>
                </a:tc>
                <a:extLst>
                  <a:ext uri="{0D108BD9-81ED-4DB2-BD59-A6C34878D82A}">
                    <a16:rowId xmlns:a16="http://schemas.microsoft.com/office/drawing/2014/main" val="3660632632"/>
                  </a:ext>
                </a:extLst>
              </a:tr>
              <a:tr h="764539">
                <a:tc>
                  <a:txBody>
                    <a:bodyPr/>
                    <a:lstStyle/>
                    <a:p>
                      <a:r>
                        <a:rPr lang="en-IN" sz="1400" b="1" dirty="0"/>
                        <a:t>MAPE (Mean Absolute Percentage Error)</a:t>
                      </a:r>
                      <a:endParaRPr lang="en-IN" sz="1400" dirty="0"/>
                    </a:p>
                  </a:txBody>
                  <a:tcPr marL="17585" marR="17585" marT="8792" marB="8792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When relative error matters (e.g., sales/revenue forecasting). </a:t>
                      </a:r>
                    </a:p>
                  </a:txBody>
                  <a:tcPr marL="17585" marR="17585" marT="8792" marB="8792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Relative error(comparison)</a:t>
                      </a:r>
                      <a:endParaRPr lang="en-US" sz="1400" dirty="0"/>
                    </a:p>
                  </a:txBody>
                  <a:tcPr marL="17585" marR="17585" marT="8792" marB="8792" anchor="ctr"/>
                </a:tc>
                <a:extLst>
                  <a:ext uri="{0D108BD9-81ED-4DB2-BD59-A6C34878D82A}">
                    <a16:rowId xmlns:a16="http://schemas.microsoft.com/office/drawing/2014/main" val="3196849122"/>
                  </a:ext>
                </a:extLst>
              </a:tr>
              <a:tr h="764539"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 err="1"/>
                        <a:t>sMAPE</a:t>
                      </a:r>
                      <a:r>
                        <a:rPr lang="en-IN" sz="1400" b="1" dirty="0"/>
                        <a:t> (Symmetric Mean Absolute Percentage Error)</a:t>
                      </a:r>
                      <a:endParaRPr lang="en-IN" sz="1400" dirty="0"/>
                    </a:p>
                  </a:txBody>
                  <a:tcPr marL="17585" marR="17585" marT="8792" marB="8792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7585" marR="17585" marT="8792" marB="8792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Good for percentage-based error</a:t>
                      </a:r>
                      <a:endParaRPr lang="en-US" sz="1400" dirty="0"/>
                    </a:p>
                  </a:txBody>
                  <a:tcPr marL="17585" marR="17585" marT="8792" marB="8792" anchor="ctr"/>
                </a:tc>
                <a:extLst>
                  <a:ext uri="{0D108BD9-81ED-4DB2-BD59-A6C34878D82A}">
                    <a16:rowId xmlns:a16="http://schemas.microsoft.com/office/drawing/2014/main" val="3484914194"/>
                  </a:ext>
                </a:extLst>
              </a:tr>
              <a:tr h="764539">
                <a:tc>
                  <a:txBody>
                    <a:bodyPr/>
                    <a:lstStyle/>
                    <a:p>
                      <a:r>
                        <a:rPr lang="en-US" sz="1400" b="1" dirty="0"/>
                        <a:t>MASE (Mean Absolute Scaled Error)</a:t>
                      </a:r>
                      <a:endParaRPr lang="en-IN" sz="1400" b="1" dirty="0"/>
                    </a:p>
                  </a:txBody>
                  <a:tcPr marL="17585" marR="17585" marT="8792" marB="8792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7585" marR="17585" marT="8792" marB="8792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7585" marR="17585" marT="8792" marB="8792" anchor="ctr"/>
                </a:tc>
                <a:extLst>
                  <a:ext uri="{0D108BD9-81ED-4DB2-BD59-A6C34878D82A}">
                    <a16:rowId xmlns:a16="http://schemas.microsoft.com/office/drawing/2014/main" val="345441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97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9D6F-5769-DF71-418B-5B5D07844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8506CA-E690-E40A-B56E-0FD33929DF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10006252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2B26C8-5DB8-DDC0-C2C5-FCD2B96DC28A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E27F7-B1DE-C2FB-74D5-E9B58769E3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EEB2C-928F-04E1-07F1-629CCE39C23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AFE789-8D5F-89A1-BBBF-A3DD45ACAB2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71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9A9200-3843-EA23-CDA4-E6D315D3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8DC9A13-7989-AC49-5A3E-FB6993F01FCD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D00126-1A71-0B94-6AEF-602F0C905FC8}"/>
              </a:ext>
            </a:extLst>
          </p:cNvPr>
          <p:cNvSpPr txBox="1"/>
          <p:nvPr/>
        </p:nvSpPr>
        <p:spPr>
          <a:xfrm>
            <a:off x="464212" y="1227513"/>
            <a:ext cx="1017137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Measures how strongly two variables are related while considering and adjusting for the influence of one or more additional variables.</a:t>
            </a:r>
            <a:endParaRPr lang="en-IN" sz="2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4E62C-B682-C14B-3241-67F0BCCA859D}"/>
              </a:ext>
            </a:extLst>
          </p:cNvPr>
          <p:cNvSpPr txBox="1"/>
          <p:nvPr/>
        </p:nvSpPr>
        <p:spPr>
          <a:xfrm>
            <a:off x="536857" y="3746454"/>
            <a:ext cx="5829311" cy="95410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ase"/>
            <a:r>
              <a:rPr lang="en-IN" sz="1400" dirty="0"/>
              <a:t>Where:</a:t>
            </a:r>
          </a:p>
          <a:p>
            <a:pPr fontAlgn="base"/>
            <a:r>
              <a:rPr lang="en-US" sz="1400" dirty="0" err="1"/>
              <a:t>ρ</a:t>
            </a:r>
            <a:r>
              <a:rPr lang="en-US" sz="1400" baseline="-25000" dirty="0" err="1"/>
              <a:t>XY</a:t>
            </a:r>
            <a:r>
              <a:rPr lang="en-US" sz="1400" baseline="-25000" dirty="0"/>
              <a:t> </a:t>
            </a:r>
            <a:r>
              <a:rPr lang="en-US" sz="1400" dirty="0"/>
              <a:t>is the correlation coefficient between X and Y.</a:t>
            </a:r>
          </a:p>
          <a:p>
            <a:pPr fontAlgn="base"/>
            <a:r>
              <a:rPr lang="en-US" sz="1400" dirty="0" err="1"/>
              <a:t>ρ</a:t>
            </a:r>
            <a:r>
              <a:rPr lang="en-US" sz="1400" baseline="-25000" dirty="0" err="1"/>
              <a:t>XZ</a:t>
            </a:r>
            <a:r>
              <a:rPr lang="en-US" sz="1400" dirty="0"/>
              <a:t>​ is the correlation coefficient between X and Z.</a:t>
            </a:r>
          </a:p>
          <a:p>
            <a:pPr fontAlgn="base"/>
            <a:r>
              <a:rPr lang="en-US" sz="1400" dirty="0" err="1"/>
              <a:t>ρ</a:t>
            </a:r>
            <a:r>
              <a:rPr lang="en-US" sz="1400" baseline="-25000" dirty="0" err="1"/>
              <a:t>YZ</a:t>
            </a:r>
            <a:r>
              <a:rPr lang="en-US" sz="1400" dirty="0"/>
              <a:t> is the correlation coefficient between Y and Z.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865022-E823-941C-D4FC-2DB1B3B0D7A4}"/>
                  </a:ext>
                </a:extLst>
              </p:cNvPr>
              <p:cNvSpPr txBox="1"/>
              <p:nvPr/>
            </p:nvSpPr>
            <p:spPr>
              <a:xfrm>
                <a:off x="-218263" y="2507558"/>
                <a:ext cx="5348324" cy="1101776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algn="l" rtl="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u="none" baseline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xy</m:t>
                          </m:r>
                          <m: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IN" sz="2400" b="0" i="0" u="none" baseline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xy</m:t>
                              </m:r>
                            </m:sub>
                          </m:sSub>
                          <m:r>
                            <a:rPr lang="en-IN" sz="2400" b="0" i="0" u="none" baseline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xz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yz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b="0" i="1" u="none" baseline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IN" sz="2400" b="0" i="1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IN" sz="2400" b="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xz</m:t>
                                      </m:r>
                                    </m:sub>
                                    <m:sup>
                                      <m: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d>
                                <m:dPr>
                                  <m:ctrlPr>
                                    <a:rPr lang="en-IN" sz="2400" b="0" i="1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0" i="0" u="none" baseline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IN" sz="2400" b="0" i="1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yz</m:t>
                                      </m:r>
                                    </m:sub>
                                    <m:sup>
                                      <m:r>
                                        <a:rPr lang="en-IN" sz="2400" b="0" i="0" u="none" baseline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IN" sz="2400" b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865022-E823-941C-D4FC-2DB1B3B0D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8263" y="2507558"/>
                <a:ext cx="5348324" cy="1101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2CC131-481F-DC16-8408-3F58E0F76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08833"/>
              </p:ext>
            </p:extLst>
          </p:nvPr>
        </p:nvGraphicFramePr>
        <p:xfrm>
          <a:off x="7059829" y="2295472"/>
          <a:ext cx="4220748" cy="226705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110374">
                  <a:extLst>
                    <a:ext uri="{9D8B030D-6E8A-4147-A177-3AD203B41FA5}">
                      <a16:colId xmlns:a16="http://schemas.microsoft.com/office/drawing/2014/main" val="1195728756"/>
                    </a:ext>
                  </a:extLst>
                </a:gridCol>
                <a:gridCol w="2110374">
                  <a:extLst>
                    <a:ext uri="{9D8B030D-6E8A-4147-A177-3AD203B41FA5}">
                      <a16:colId xmlns:a16="http://schemas.microsoft.com/office/drawing/2014/main" val="2320578640"/>
                    </a:ext>
                  </a:extLst>
                </a:gridCol>
              </a:tblGrid>
              <a:tr h="323865">
                <a:tc>
                  <a:txBody>
                    <a:bodyPr/>
                    <a:lstStyle/>
                    <a:p>
                      <a:r>
                        <a:rPr lang="en-IN" sz="1400"/>
                        <a:t>Month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Sales (Y)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77586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985929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r>
                        <a:rPr lang="en-IN" sz="1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93812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44482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r>
                        <a:rPr lang="en-IN" sz="1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237131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119113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r>
                        <a:rPr lang="en-IN" sz="1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79858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F1AB8DB-430C-EDD0-68F7-72DC05FD286C}"/>
              </a:ext>
            </a:extLst>
          </p:cNvPr>
          <p:cNvSpPr txBox="1"/>
          <p:nvPr/>
        </p:nvSpPr>
        <p:spPr>
          <a:xfrm>
            <a:off x="6982554" y="4659912"/>
            <a:ext cx="44471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PAC(1) = 0.99</a:t>
            </a:r>
          </a:p>
          <a:p>
            <a:r>
              <a:rPr lang="en-IN" dirty="0"/>
              <a:t>PAC(2) = -1.0</a:t>
            </a:r>
          </a:p>
          <a:p>
            <a:r>
              <a:rPr lang="en-IN" dirty="0"/>
              <a:t>PAC(3) = 0</a:t>
            </a:r>
          </a:p>
          <a:p>
            <a:r>
              <a:rPr lang="en-US" dirty="0"/>
              <a:t>Last month’s sales almost fully explain current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47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44481-12F6-9FE4-47DA-3115252C0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8BE66B-27B6-DDEE-D9C7-76D7767DB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3184" y="847494"/>
            <a:ext cx="11012506" cy="51945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254C8-19F5-DA6E-E016-72B320809E1D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0DD85-9797-51F2-7A3C-4E26E03F6F0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C9D6-DEB5-F7AC-1A6D-F53CB8490D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DA692C-7189-A5B2-CA37-F4C7EB0D49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72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ABFC379-D4C2-73DB-DB89-AAE650E8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A54072-9282-2F93-FC97-7A139D6D4675}"/>
              </a:ext>
            </a:extLst>
          </p:cNvPr>
          <p:cNvSpPr txBox="1">
            <a:spLocks/>
          </p:cNvSpPr>
          <p:nvPr/>
        </p:nvSpPr>
        <p:spPr>
          <a:xfrm>
            <a:off x="666310" y="710374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8B4A34-5F6E-F90C-99A1-2AF3414FC4B2}"/>
                  </a:ext>
                </a:extLst>
              </p:cNvPr>
              <p:cNvSpPr txBox="1"/>
              <p:nvPr/>
            </p:nvSpPr>
            <p:spPr>
              <a:xfrm>
                <a:off x="407988" y="1065951"/>
                <a:ext cx="11117702" cy="655564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IN" dirty="0"/>
                  <a:t>For an SARIMA(1, 0, 1)(1, 1, 0)(12) model(</a:t>
                </a:r>
                <a:r>
                  <a:rPr lang="en-US" dirty="0"/>
                  <a:t>non-seasonal orders (p=1,d=0,q=1), seasonal orders (P=1,D=1,Q=0) with s=12</a:t>
                </a:r>
                <a:r>
                  <a:rPr lang="en-IN" dirty="0"/>
                  <a:t>):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In order to forecast the sales for the 25</a:t>
                </a:r>
                <a:r>
                  <a:rPr lang="en-IN" baseline="30000" dirty="0"/>
                  <a:t>th</a:t>
                </a:r>
                <a:r>
                  <a:rPr lang="en-IN" dirty="0"/>
                  <a:t> month:</a:t>
                </a:r>
              </a:p>
              <a:p>
                <a:r>
                  <a:rPr lang="en-IN" dirty="0" err="1"/>
                  <a:t>Y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  =</a:t>
                </a:r>
                <a:r>
                  <a:rPr lang="en-US" dirty="0"/>
                  <a:t> </a:t>
                </a:r>
                <a:r>
                  <a:rPr lang="el-GR" dirty="0"/>
                  <a:t>μ</a:t>
                </a:r>
                <a:r>
                  <a:rPr lang="en-US" dirty="0"/>
                  <a:t> </a:t>
                </a:r>
                <a:r>
                  <a:rPr lang="el-GR" dirty="0"/>
                  <a:t>+</a:t>
                </a:r>
                <a:r>
                  <a:rPr lang="en-US" dirty="0"/>
                  <a:t> </a:t>
                </a:r>
                <a:r>
                  <a:rPr lang="el-GR" dirty="0"/>
                  <a:t>ϕ</a:t>
                </a:r>
                <a:r>
                  <a:rPr lang="en-IN" dirty="0"/>
                  <a:t>Y</a:t>
                </a:r>
                <a:r>
                  <a:rPr lang="en-IN" baseline="-25000" dirty="0"/>
                  <a:t>t-1</a:t>
                </a:r>
                <a:r>
                  <a:rPr lang="en-IN" dirty="0"/>
                  <a:t>​ + </a:t>
                </a:r>
                <a:r>
                  <a:rPr lang="el-GR" dirty="0"/>
                  <a:t>Φ</a:t>
                </a:r>
                <a:r>
                  <a:rPr lang="en-IN" dirty="0"/>
                  <a:t>Y</a:t>
                </a:r>
                <a:r>
                  <a:rPr lang="en-IN" baseline="-25000" dirty="0"/>
                  <a:t>t-12</a:t>
                </a:r>
                <a:r>
                  <a:rPr lang="en-IN" dirty="0"/>
                  <a:t>​ + </a:t>
                </a:r>
                <a:r>
                  <a:rPr lang="el-GR" dirty="0"/>
                  <a:t>θε</a:t>
                </a:r>
                <a:r>
                  <a:rPr lang="en-US" baseline="-25000" dirty="0"/>
                  <a:t>t-1</a:t>
                </a:r>
                <a:r>
                  <a:rPr lang="el-GR" dirty="0"/>
                  <a:t>​</a:t>
                </a:r>
                <a:r>
                  <a:rPr lang="en-US" dirty="0"/>
                  <a:t> </a:t>
                </a:r>
                <a:r>
                  <a:rPr lang="en-IN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Now, f</a:t>
                </a:r>
                <a:r>
                  <a:rPr lang="en-IN" dirty="0">
                    <a:solidFill>
                      <a:schemeClr val="tx1"/>
                    </a:solidFill>
                  </a:rPr>
                  <a:t>rom MLE, if </a:t>
                </a:r>
                <a:r>
                  <a:rPr lang="el-GR" dirty="0"/>
                  <a:t>ϕ</a:t>
                </a:r>
                <a:r>
                  <a:rPr lang="en-US" dirty="0"/>
                  <a:t>=</a:t>
                </a:r>
                <a:r>
                  <a:rPr lang="el-GR" dirty="0"/>
                  <a:t>0.</a:t>
                </a:r>
                <a:r>
                  <a:rPr lang="en-US" dirty="0"/>
                  <a:t>5, </a:t>
                </a:r>
                <a:r>
                  <a:rPr lang="el-GR" dirty="0"/>
                  <a:t>Φ=0.6</a:t>
                </a:r>
                <a:r>
                  <a:rPr lang="en-US" dirty="0"/>
                  <a:t>, </a:t>
                </a:r>
                <a:r>
                  <a:rPr lang="el-GR" dirty="0"/>
                  <a:t>θ</a:t>
                </a:r>
                <a:r>
                  <a:rPr lang="en-US" dirty="0"/>
                  <a:t>=</a:t>
                </a:r>
                <a:r>
                  <a:rPr lang="el-GR" dirty="0"/>
                  <a:t>0.</a:t>
                </a:r>
                <a:r>
                  <a:rPr lang="en-US" dirty="0"/>
                  <a:t>3, </a:t>
                </a:r>
                <a:r>
                  <a:rPr lang="el-GR" dirty="0"/>
                  <a:t>μ=0</a:t>
                </a:r>
                <a:r>
                  <a:rPr lang="en-US" dirty="0"/>
                  <a:t> the model becomes</a:t>
                </a:r>
              </a:p>
              <a:p>
                <a:r>
                  <a:rPr lang="en-IN" dirty="0"/>
                  <a:t>Y</a:t>
                </a:r>
                <a:r>
                  <a:rPr lang="en-IN" baseline="-25000" dirty="0" err="1"/>
                  <a:t>t</a:t>
                </a:r>
                <a:r>
                  <a:rPr lang="en-IN" baseline="-25000" dirty="0"/>
                  <a:t>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 </m:t>
                    </m:r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/>
                      <m:t>+</m:t>
                    </m:r>
                    <m:r>
                      <m:rPr>
                        <m:nor/>
                      </m:rPr>
                      <a:rPr lang="en-US" b="0" i="0" dirty="0" smtClean="0"/>
                      <m:t> 0.6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+ 0.3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IN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​</m:t>
                    </m:r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endParaRPr lang="en-US" dirty="0"/>
              </a:p>
              <a:p>
                <a:r>
                  <a:rPr lang="en-IN" dirty="0"/>
                  <a:t>If error(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IN" baseline="-25000" dirty="0"/>
                  <a:t>25</a:t>
                </a:r>
                <a:r>
                  <a:rPr lang="en-IN" dirty="0"/>
                  <a:t>) terms are ignored,</a:t>
                </a:r>
              </a:p>
              <a:p>
                <a:r>
                  <a:rPr lang="en-IN" dirty="0"/>
                  <a:t>Forecast differenced value(Y</a:t>
                </a:r>
                <a:r>
                  <a:rPr lang="en-IN" baseline="-25000" dirty="0"/>
                  <a:t>25</a:t>
                </a:r>
                <a:r>
                  <a:rPr lang="en-IN" dirty="0"/>
                  <a:t>):</a:t>
                </a:r>
              </a:p>
              <a:p>
                <a:r>
                  <a:rPr lang="en-IN" dirty="0"/>
                  <a:t>Y</a:t>
                </a:r>
                <a:r>
                  <a:rPr lang="en-IN" baseline="-25000" dirty="0"/>
                  <a:t>25 </a:t>
                </a:r>
                <a:r>
                  <a:rPr lang="en-IN" dirty="0"/>
                  <a:t>= 0 + 0.5⋅66 + 0.6⋅69 + 0.3⋅20.8599 = 80.6580</a:t>
                </a:r>
                <a:endParaRPr lang="en-IN" baseline="-25000" dirty="0"/>
              </a:p>
              <a:p>
                <a:endParaRPr lang="en-IN" dirty="0"/>
              </a:p>
              <a:p>
                <a:r>
                  <a:rPr lang="en-IN" dirty="0"/>
                  <a:t>Convert back to </a:t>
                </a:r>
                <a:r>
                  <a:rPr lang="en-IN" dirty="0" err="1"/>
                  <a:t>sales:s</a:t>
                </a:r>
                <a:endParaRPr lang="en-IN" dirty="0"/>
              </a:p>
              <a:p>
                <a:r>
                  <a:rPr lang="en-IN" b="1" dirty="0"/>
                  <a:t>X</a:t>
                </a:r>
                <a:r>
                  <a:rPr lang="en-IN" b="1" baseline="-25000" dirty="0"/>
                  <a:t>25</a:t>
                </a:r>
                <a:r>
                  <a:rPr lang="en-IN" baseline="-25000" dirty="0"/>
                  <a:t> </a:t>
                </a:r>
                <a:r>
                  <a:rPr lang="en-IN" dirty="0"/>
                  <a:t>= X</a:t>
                </a:r>
                <a:r>
                  <a:rPr lang="en-IN" baseline="-25000" dirty="0"/>
                  <a:t>13 </a:t>
                </a:r>
                <a:r>
                  <a:rPr lang="en-IN" dirty="0"/>
                  <a:t>+ Y</a:t>
                </a:r>
                <a:r>
                  <a:rPr lang="en-IN" baseline="-25000" dirty="0"/>
                  <a:t>25 </a:t>
                </a:r>
                <a:r>
                  <a:rPr lang="en-IN" dirty="0"/>
                  <a:t>= 188 + 80.6580 = </a:t>
                </a:r>
                <a:r>
                  <a:rPr lang="en-IN" b="1" dirty="0"/>
                  <a:t>268.66 units</a:t>
                </a:r>
              </a:p>
              <a:p>
                <a:endParaRPr lang="en-US" dirty="0"/>
              </a:p>
              <a:p>
                <a:endParaRPr lang="en-IN" dirty="0">
                  <a:solidFill>
                    <a:schemeClr val="tx1"/>
                  </a:solidFill>
                </a:endParaRPr>
              </a:p>
              <a:p>
                <a:pPr marL="285750" indent="-285750" fontAlgn="base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endParaRPr lang="en-US" dirty="0"/>
              </a:p>
              <a:p>
                <a:endParaRPr lang="en-US" sz="2400" b="0" i="0" u="non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endParaRPr lang="en-IN" b="0" u="none" baseline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8B4A34-5F6E-F90C-99A1-2AF3414FC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8" y="1065951"/>
                <a:ext cx="11117702" cy="6555641"/>
              </a:xfrm>
              <a:prstGeom prst="rect">
                <a:avLst/>
              </a:prstGeom>
              <a:blipFill>
                <a:blip r:embed="rId2"/>
                <a:stretch>
                  <a:fillRect l="-493" t="-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FB7C36E-9A81-B2D0-9080-DC52F850D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698" y="2001946"/>
            <a:ext cx="4702628" cy="5389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DB0148-0A74-1AB6-65F8-DD6CCEBB5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7599" y="1533948"/>
            <a:ext cx="4761939" cy="83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6EF6D-9280-5C89-2545-81633189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2E6C25-6ADC-C0F1-0F26-786EBC5FA49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8784652" cy="519456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179021" lvl="1" indent="0" algn="just">
              <a:buNone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0D19E-F710-6E24-06FF-8C5194AADF32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7C241-8D68-C09D-2483-FC69EF30DAD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B3E8F-A1F1-4D3F-38A6-BC35911A0D0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238A7E-2E76-54AF-F9B6-F074517E14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A780A1-3FC5-8610-A1E3-15A0374A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Components - Cyclicality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80E814-A890-6319-483E-062DEEDA6461}"/>
              </a:ext>
            </a:extLst>
          </p:cNvPr>
          <p:cNvSpPr txBox="1">
            <a:spLocks/>
          </p:cNvSpPr>
          <p:nvPr/>
        </p:nvSpPr>
        <p:spPr>
          <a:xfrm>
            <a:off x="608660" y="1528711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b="1" dirty="0"/>
              <a:t>Cyclicality</a:t>
            </a:r>
            <a:r>
              <a:rPr lang="en-IN" dirty="0"/>
              <a:t> → Irregular long-term cycles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Not strictly calendar-based, unlike seasonality.</a:t>
            </a:r>
            <a:endParaRPr lang="en-IN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179021" lvl="1" indent="0" algn="just">
              <a:buNone/>
            </a:pPr>
            <a:r>
              <a:rPr lang="en-IN" dirty="0"/>
              <a:t>   Example : </a:t>
            </a:r>
            <a:r>
              <a:rPr lang="en-US" dirty="0"/>
              <a:t>Oil price boom over the years</a:t>
            </a:r>
          </a:p>
          <a:p>
            <a:pPr marL="179021" lvl="1" indent="0" algn="just">
              <a:buNone/>
            </a:pPr>
            <a:r>
              <a:rPr lang="en-US" dirty="0"/>
              <a:t>   (2008, 2011, 2022)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8808-E382-4F1A-C5B2-4EC709A43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437" y="1234878"/>
            <a:ext cx="5286260" cy="43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AA4B5-46B6-468A-1880-01B3EF6DE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95D122-0577-258A-0C82-ACCF7E4CF9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735" y="847494"/>
            <a:ext cx="8784652" cy="519456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179021" lvl="1" indent="0" algn="just">
              <a:buNone/>
            </a:pP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D88E2-2DBD-1202-8B57-FC41074FFED4}"/>
              </a:ext>
            </a:extLst>
          </p:cNvPr>
          <p:cNvSpPr/>
          <p:nvPr/>
        </p:nvSpPr>
        <p:spPr>
          <a:xfrm>
            <a:off x="2372360" y="6385560"/>
            <a:ext cx="6355080" cy="472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b="0" i="0" u="none" baseline="0" dirty="0">
              <a:solidFill>
                <a:srgbClr val="181818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18716-68D2-1ED5-36D2-690CDCDC0EF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B3DBED-AA32-4DF7-A126-DB5482095A2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937D8-4E22-B634-CDF6-34EAE8A1819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Time Series Analysis and Forecasting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9CC0CF-4AC7-3BEE-9CFB-89EA2D67876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4621E09-4FF3-4FA4-88ED-86C7046BF8C6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241EEC-1784-C883-6A1B-97745C9E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Components - Noise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029285-C028-D1CE-CBF0-66C9ECC70F1F}"/>
              </a:ext>
            </a:extLst>
          </p:cNvPr>
          <p:cNvSpPr txBox="1">
            <a:spLocks/>
          </p:cNvSpPr>
          <p:nvPr/>
        </p:nvSpPr>
        <p:spPr>
          <a:xfrm>
            <a:off x="511556" y="1427211"/>
            <a:ext cx="8784652" cy="5194569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180970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59991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39987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19982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898503" indent="-180970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99978" indent="-179996" algn="l" defTabSz="121914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25000"/>
              <a:buFont typeface="Arial" panose="020B0604020202020204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Arial" pitchFamily="34" charset="0"/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b="1" dirty="0"/>
              <a:t>Noise/Irregular</a:t>
            </a:r>
            <a:r>
              <a:rPr lang="en-IN" dirty="0"/>
              <a:t> → </a:t>
            </a:r>
            <a:r>
              <a:rPr lang="en-US" dirty="0"/>
              <a:t>Short-term shocks or </a:t>
            </a:r>
          </a:p>
          <a:p>
            <a:pPr marL="179021" lvl="1" indent="0" algn="just">
              <a:buNone/>
            </a:pPr>
            <a:r>
              <a:rPr lang="en-US" dirty="0"/>
              <a:t>    unexpected events that disrupt normal patterns.</a:t>
            </a:r>
            <a:endParaRPr lang="en-IN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IN" dirty="0"/>
          </a:p>
          <a:p>
            <a:pPr marL="179021" lvl="1" indent="0" algn="just">
              <a:buNone/>
            </a:pPr>
            <a:r>
              <a:rPr lang="en-IN" dirty="0"/>
              <a:t>    Example : Viral fashion trends(</a:t>
            </a:r>
            <a:r>
              <a:rPr lang="en-IN" dirty="0" err="1"/>
              <a:t>Labubu</a:t>
            </a:r>
            <a:r>
              <a:rPr lang="en-IN" dirty="0"/>
              <a:t> doll) </a:t>
            </a:r>
          </a:p>
          <a:p>
            <a:pPr marL="179021" lvl="1" indent="0" algn="just">
              <a:buNone/>
            </a:pPr>
            <a:r>
              <a:rPr lang="en-IN" dirty="0"/>
              <a:t>    leading to sudden spike in demand.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711E89-9CA0-800E-48C7-D022815D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1678653"/>
            <a:ext cx="4904053" cy="30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3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PRESI_FIRST_SLIDENUMBER" val="1"/>
  <p:tag name="MIO_FALLBACK_LAYOUT" val="15"/>
  <p:tag name="MIO_SHOW_DATE" val="True"/>
  <p:tag name="MIO_SHOW_FOOTER" val="True"/>
  <p:tag name="MIO_SHOW_PAGENUMBER" val="True"/>
  <p:tag name="MIO_AVOID_BLANK_LAYOUT" val="False"/>
  <p:tag name="MIO_NUMBER_OF_VALID_LAYOUTS" val="20"/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HDS" val="True"/>
  <p:tag name="MIO_EK" val="10308"/>
  <p:tag name="MIO_UPDATE" val="True"/>
  <p:tag name="MIO_VERSION" val="30.06.2017 15:02:37"/>
  <p:tag name="MIO_DBID" val="ED9FF2F2-6643-46BA-B685-7D49126FFAFF"/>
  <p:tag name="MIO_LASTDOWNLOADED" val="10.07.2017 14:27:11"/>
  <p:tag name="MIO_OBJECTNAME" val="Corporate, 16x9"/>
  <p:tag name="MIO_LASTEDITORNAME" val="Leon Kirchner_ex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MST_COLOR_1" val="0,0,0,Dunkel 1"/>
  <p:tag name="MIO_MST_COLOR_2" val="255,255,255,Hell 1"/>
  <p:tag name="MIO_MST_COLOR_3" val="255,255,255,Dunkel 2"/>
  <p:tag name="MIO_MST_COLOR_4" val="235,235,235,Hell 2"/>
  <p:tag name="MIO_MST_COLOR_5" val="255,165,0,Akzent 1"/>
  <p:tag name="MIO_MST_COLOR_6" val="191,115,0,Akzent 2"/>
  <p:tag name="MIO_MST_COLOR_7" val="226,135,0,Akzent 3"/>
  <p:tag name="MIO_MST_COLOR_8" val="255,194,102,Akzent 4"/>
  <p:tag name="MIO_MST_COLOR_9" val="95,95,95,Akzent 5"/>
  <p:tag name="MIO_MST_COLOR_10" val="38,38,38,Akzent 6"/>
  <p:tag name="MIO_MST_COLOR_11" val="255,165,0,"/>
  <p:tag name="MIO_MST_COLOR_12" val="119,119,119,"/>
  <p:tag name="MIO_EK" val="19201"/>
  <p:tag name="MIO_FALLBACK_LAYOUT" val="15"/>
  <p:tag name="MIO_SHOW_DATE" val="True"/>
  <p:tag name="MIO_SHOW_FOOTER" val="True"/>
  <p:tag name="MIO_SHOW_PAGENUMBER" val="True"/>
  <p:tag name="MIO_AVOID_BLANK_LAYOUT" val="False"/>
  <p:tag name="MIO_CD_LAYOUT_VALID_AREA" val="False"/>
  <p:tag name="MIO_NUMBER_OF_VALID_LAYOUTS" val="24"/>
  <p:tag name="MIO_HDS" val="True"/>
  <p:tag name="MIO_SKIPVERSION" val="01.01.0001 00:00:00"/>
  <p:tag name="MIO_EKGUID" val="e3e9ceb7-7c78-4334-8bc0-c31cd70564f0"/>
  <p:tag name="MIO_UPDATE" val="True"/>
  <p:tag name="MIO_VERSION" val="05.07.2021 09:16:06"/>
  <p:tag name="MIO_DBID" val="28AD0E67-88F4-4826-B6CB-8EA6DE4EF11B"/>
  <p:tag name="MIO_LASTDOWNLOADED" val="07.11.2022 10:18:55.496"/>
  <p:tag name="MIO_OBJECTNAME" val="Automotive 16x9"/>
  <p:tag name="MIO_CDID" val="d446ddb0-4ccd-4ae3-96db-87dda6130c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al information;Please enter your individual information:"/>
  <p:tag name="MIO_USER_INPUT_LANGUAGE" val="en-US"/>
  <p:tag name="MIO_USER_INPUT_TEXT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Klassifizierung und Vertraulichkeitsstufen;Bitte wählen Sie den Grad der Vertraulichkeit"/>
  <p:tag name="MIO_USER_INPUT_LANGUAGE" val="de-DE"/>
  <p:tag name="MIO_USER_INPUT_OPTIONS" val="Öffentlich;Intern;Vertraulich;streng vertraulich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Individueller Informationsbereich;Bitte fügen Sie Ihre individuelle Information hinzu:"/>
  <p:tag name="MIO_USER_INPUT_LANGUAGE" val="de-DE"/>
  <p:tag name="MIO_USER_INPUT_TEXT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Classification and Control of Information;Please select the level of confidentiality:"/>
  <p:tag name="MIO_USER_INPUT_LANGUAGE" val="en-US"/>
  <p:tag name="MIO_USER_INPUT_OPTIONS" val="Public;Internal;Confidential;Strictly Confidential"/>
</p:tagLst>
</file>

<file path=ppt/theme/theme1.xml><?xml version="1.0" encoding="utf-8"?>
<a:theme xmlns:a="http://schemas.openxmlformats.org/drawingml/2006/main" name="Continental AG 2021, 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600" b="0" i="0" u="none" baseline="0" dirty="0">
            <a:solidFill>
              <a:srgbClr val="181818"/>
            </a:solidFill>
            <a:latin typeface="Arial" panose="020B0604020202020204" pitchFamily="34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2400" b="0" i="0" u="none" baseline="0" dirty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F1D69CB5-4D45-45F0-B20B-8737AC8ED40A}" vid="{E573284F-A76D-4AC0-A0D0-CAEB222815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EBS Function Catalogue Released 07 March 2014_Latest_Template - Copy (1)</Template>
  <TotalTime>0</TotalTime>
  <Words>6667</Words>
  <Application>Microsoft Office PowerPoint</Application>
  <PresentationFormat>Widescreen</PresentationFormat>
  <Paragraphs>1621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Cambria Math</vt:lpstr>
      <vt:lpstr>Nunito</vt:lpstr>
      <vt:lpstr>Wingdings</vt:lpstr>
      <vt:lpstr>Continental AG 2021, 16x9</vt:lpstr>
      <vt:lpstr>Time Series Analysis and Forecasting</vt:lpstr>
      <vt:lpstr>PowerPoint Presentation</vt:lpstr>
      <vt:lpstr>Agenda</vt:lpstr>
      <vt:lpstr>Time Series</vt:lpstr>
      <vt:lpstr>Time Series Components - Trend</vt:lpstr>
      <vt:lpstr>Time Series Components - Trend</vt:lpstr>
      <vt:lpstr>Time Series Components - Seasonality</vt:lpstr>
      <vt:lpstr>Time Series Components - Cyclicality</vt:lpstr>
      <vt:lpstr>Time Series Components - Noise</vt:lpstr>
      <vt:lpstr>Applications of Time Series</vt:lpstr>
      <vt:lpstr>Applications of Time Series</vt:lpstr>
      <vt:lpstr>Time Series Types</vt:lpstr>
      <vt:lpstr>Data Preprocessing for Time Series</vt:lpstr>
      <vt:lpstr>Data Preprocessing - Stationarity</vt:lpstr>
      <vt:lpstr>Data Preprocessing - Differencing</vt:lpstr>
      <vt:lpstr>Data Preprocessing - Differencing</vt:lpstr>
      <vt:lpstr>Data Preprocessing – Moving Average</vt:lpstr>
      <vt:lpstr>Data Preprocessing – Moving Average</vt:lpstr>
      <vt:lpstr>Data Preprocessing – Exponential Moving Average</vt:lpstr>
      <vt:lpstr>Data Preprocessing – Exponential Moving Average</vt:lpstr>
      <vt:lpstr>Data Preprocessing – Missing Value Imputation</vt:lpstr>
      <vt:lpstr>Data Preprocessing – Log Data Transformation</vt:lpstr>
      <vt:lpstr>Data Preprocessing – Z-Scaling Normalization</vt:lpstr>
      <vt:lpstr>Data Preprocessing – Min-Max Normalization</vt:lpstr>
      <vt:lpstr>Problem Statement</vt:lpstr>
      <vt:lpstr>Continental Stocks Data</vt:lpstr>
      <vt:lpstr>Open Value Trend wrt Date</vt:lpstr>
      <vt:lpstr>Data Pre-Processing</vt:lpstr>
      <vt:lpstr>Open Value Trend wrt Date after First Order Differencing</vt:lpstr>
      <vt:lpstr>Lags</vt:lpstr>
      <vt:lpstr>Autoregressive(AR) model</vt:lpstr>
      <vt:lpstr>Correlation</vt:lpstr>
      <vt:lpstr>Autocorrelation Function</vt:lpstr>
      <vt:lpstr>Partial Autocorrelation Function(PACF)</vt:lpstr>
      <vt:lpstr>Partial Autocorrelation Function(PACF)</vt:lpstr>
      <vt:lpstr>PACF Plot Interpretation</vt:lpstr>
      <vt:lpstr>AIC(Akaike Information Criterion)</vt:lpstr>
      <vt:lpstr>PACF or AIC?</vt:lpstr>
      <vt:lpstr>PACF for Open Value (Continental Stocks)</vt:lpstr>
      <vt:lpstr>Forecasting using AR Model</vt:lpstr>
      <vt:lpstr>ARIMA</vt:lpstr>
      <vt:lpstr>ARIMA model parameters</vt:lpstr>
      <vt:lpstr>Grid Search</vt:lpstr>
      <vt:lpstr>Likelihood</vt:lpstr>
      <vt:lpstr>Probability Density</vt:lpstr>
      <vt:lpstr>Log-likelihood</vt:lpstr>
      <vt:lpstr>Log-likelihood computation</vt:lpstr>
      <vt:lpstr>AIC computation</vt:lpstr>
      <vt:lpstr>Example</vt:lpstr>
      <vt:lpstr>Example</vt:lpstr>
      <vt:lpstr>Example</vt:lpstr>
      <vt:lpstr>Forecasting using ARIMA(Sep 2023 to Sep 2025)</vt:lpstr>
      <vt:lpstr>ARIMAX</vt:lpstr>
      <vt:lpstr>Example</vt:lpstr>
      <vt:lpstr>Example</vt:lpstr>
      <vt:lpstr>Forecasting using ARIMAX(Sep 2023 to Sep 2025)</vt:lpstr>
      <vt:lpstr>SARIMA</vt:lpstr>
      <vt:lpstr>SARIMA</vt:lpstr>
      <vt:lpstr>Example</vt:lpstr>
      <vt:lpstr>Example</vt:lpstr>
      <vt:lpstr>Forecasting using SARIMA(Sep 2023 to Sep 2025)</vt:lpstr>
      <vt:lpstr>SARIMAX</vt:lpstr>
      <vt:lpstr>SARIMAX</vt:lpstr>
      <vt:lpstr>Example</vt:lpstr>
      <vt:lpstr>Example</vt:lpstr>
      <vt:lpstr>Forecasting using SARIMAX(Sep 2023 to Sep 2025)</vt:lpstr>
      <vt:lpstr>Time Series Performance Metrics Comparison</vt:lpstr>
      <vt:lpstr>PowerPoint Presentation</vt:lpstr>
      <vt:lpstr>Comparison of algorithms</vt:lpstr>
      <vt:lpstr>Time Series Performance Metrics Comparison</vt:lpstr>
      <vt:lpstr>Partial Autocorrelation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D, Sai Ganesh (uif72810)</dc:creator>
  <cp:lastModifiedBy>R, Prathibha</cp:lastModifiedBy>
  <cp:revision>1770</cp:revision>
  <dcterms:created xsi:type="dcterms:W3CDTF">2023-02-16T06:49:08Z</dcterms:created>
  <dcterms:modified xsi:type="dcterms:W3CDTF">2025-09-16T11:54:06Z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Continental AG 2021, 16x9:7</vt:lpwstr>
  </property>
  <property fmtid="{D5CDD505-2E9C-101B-9397-08002B2CF9AE}" pid="3" name="ClassificationContentMarkingFooterText">
    <vt:lpwstr>Internal</vt:lpwstr>
  </property>
</Properties>
</file>