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79" r:id="rId7"/>
    <p:sldId id="290" r:id="rId8"/>
    <p:sldId id="291" r:id="rId9"/>
    <p:sldId id="292" r:id="rId10"/>
    <p:sldId id="293" r:id="rId11"/>
    <p:sldId id="294" r:id="rId12"/>
    <p:sldId id="295" r:id="rId13"/>
    <p:sldId id="296" r:id="rId14"/>
    <p:sldId id="297" r:id="rId15"/>
    <p:sldId id="284" r:id="rId16"/>
    <p:sldId id="285" r:id="rId17"/>
    <p:sldId id="286" r:id="rId18"/>
    <p:sldId id="287" r:id="rId19"/>
    <p:sldId id="288" r:id="rId20"/>
    <p:sldId id="289" r:id="rId21"/>
    <p:sldId id="282" r:id="rId22"/>
    <p:sldId id="278" r:id="rId23"/>
    <p:sldId id="283" r:id="rId24"/>
    <p:sldId id="261" r:id="rId25"/>
    <p:sldId id="262" r:id="rId26"/>
    <p:sldId id="274" r:id="rId27"/>
    <p:sldId id="275" r:id="rId28"/>
    <p:sldId id="263" r:id="rId29"/>
    <p:sldId id="264" r:id="rId30"/>
    <p:sldId id="265" r:id="rId31"/>
    <p:sldId id="266" r:id="rId32"/>
    <p:sldId id="280" r:id="rId33"/>
    <p:sldId id="281" r:id="rId34"/>
    <p:sldId id="276" r:id="rId35"/>
    <p:sldId id="277" r:id="rId36"/>
    <p:sldId id="268" r:id="rId37"/>
    <p:sldId id="269" r:id="rId38"/>
    <p:sldId id="270" r:id="rId39"/>
    <p:sldId id="271" r:id="rId40"/>
    <p:sldId id="272" r:id="rId41"/>
    <p:sldId id="273" r:id="rId42"/>
    <p:sldId id="299" r:id="rId43"/>
    <p:sldId id="300" r:id="rId44"/>
    <p:sldId id="301" r:id="rId45"/>
    <p:sldId id="302" r:id="rId46"/>
    <p:sldId id="30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88" d="100"/>
          <a:sy n="88" d="100"/>
        </p:scale>
        <p:origin x="466" y="62"/>
      </p:cViewPr>
      <p:guideLst/>
    </p:cSldViewPr>
  </p:slideViewPr>
  <p:notesTextViewPr>
    <p:cViewPr>
      <p:scale>
        <a:sx n="1" d="1"/>
        <a:sy n="1" d="1"/>
      </p:scale>
      <p:origin x="0" y="0"/>
    </p:cViewPr>
  </p:notesTextViewPr>
  <p:sorterViewPr>
    <p:cViewPr>
      <p:scale>
        <a:sx n="100" d="100"/>
        <a:sy n="100" d="100"/>
      </p:scale>
      <p:origin x="0" y="-7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B5EF6082-D0F6-44DC-82C5-C947072C3F5A}" type="datetimeFigureOut">
              <a:rPr lang="ar-EG" smtClean="0"/>
              <a:t>04/11/1443</a:t>
            </a:fld>
            <a:endParaRPr lang="ar-EG"/>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ar-EG"/>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B0161B4-D1DC-4DBD-80BD-530864B8BF27}" type="slidenum">
              <a:rPr lang="ar-EG" smtClean="0"/>
              <a:t>‹#›</a:t>
            </a:fld>
            <a:endParaRPr lang="ar-EG"/>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830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EF6082-D0F6-44DC-82C5-C947072C3F5A}" type="datetimeFigureOut">
              <a:rPr lang="ar-EG" smtClean="0"/>
              <a:t>04/11/1443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3085012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EF6082-D0F6-44DC-82C5-C947072C3F5A}" type="datetimeFigureOut">
              <a:rPr lang="ar-EG" smtClean="0"/>
              <a:t>04/11/1443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1693120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EF6082-D0F6-44DC-82C5-C947072C3F5A}" type="datetimeFigureOut">
              <a:rPr lang="ar-EG" smtClean="0"/>
              <a:t>04/11/1443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B0161B4-D1DC-4DBD-80BD-530864B8BF27}" type="slidenum">
              <a:rPr lang="ar-EG" smtClean="0"/>
              <a:t>‹#›</a:t>
            </a:fld>
            <a:endParaRPr lang="ar-EG"/>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42546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EF6082-D0F6-44DC-82C5-C947072C3F5A}" type="datetimeFigureOut">
              <a:rPr lang="ar-EG" smtClean="0"/>
              <a:t>04/11/1443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742399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5EF6082-D0F6-44DC-82C5-C947072C3F5A}" type="datetimeFigureOut">
              <a:rPr lang="ar-EG" smtClean="0"/>
              <a:t>04/11/1443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496213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5EF6082-D0F6-44DC-82C5-C947072C3F5A}" type="datetimeFigureOut">
              <a:rPr lang="ar-EG" smtClean="0"/>
              <a:t>04/11/1443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3879103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EF6082-D0F6-44DC-82C5-C947072C3F5A}" type="datetimeFigureOut">
              <a:rPr lang="ar-EG" smtClean="0"/>
              <a:t>04/11/1443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2980435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EF6082-D0F6-44DC-82C5-C947072C3F5A}" type="datetimeFigureOut">
              <a:rPr lang="ar-EG" smtClean="0"/>
              <a:t>04/11/1443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294719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EF6082-D0F6-44DC-82C5-C947072C3F5A}" type="datetimeFigureOut">
              <a:rPr lang="ar-EG" smtClean="0"/>
              <a:t>04/11/1443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387278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EF6082-D0F6-44DC-82C5-C947072C3F5A}" type="datetimeFigureOut">
              <a:rPr lang="ar-EG" smtClean="0"/>
              <a:t>04/11/1443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162072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EF6082-D0F6-44DC-82C5-C947072C3F5A}" type="datetimeFigureOut">
              <a:rPr lang="ar-EG" smtClean="0"/>
              <a:t>04/11/1443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2394796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EF6082-D0F6-44DC-82C5-C947072C3F5A}" type="datetimeFigureOut">
              <a:rPr lang="ar-EG" smtClean="0"/>
              <a:t>04/11/1443</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287974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EF6082-D0F6-44DC-82C5-C947072C3F5A}" type="datetimeFigureOut">
              <a:rPr lang="ar-EG" smtClean="0"/>
              <a:t>04/11/1443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330041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F6082-D0F6-44DC-82C5-C947072C3F5A}" type="datetimeFigureOut">
              <a:rPr lang="ar-EG" smtClean="0"/>
              <a:t>04/11/1443</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338481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EF6082-D0F6-44DC-82C5-C947072C3F5A}" type="datetimeFigureOut">
              <a:rPr lang="ar-EG" smtClean="0"/>
              <a:t>04/11/1443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3282571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EF6082-D0F6-44DC-82C5-C947072C3F5A}" type="datetimeFigureOut">
              <a:rPr lang="ar-EG" smtClean="0"/>
              <a:t>04/11/1443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B0161B4-D1DC-4DBD-80BD-530864B8BF27}" type="slidenum">
              <a:rPr lang="ar-EG" smtClean="0"/>
              <a:t>‹#›</a:t>
            </a:fld>
            <a:endParaRPr lang="ar-EG"/>
          </a:p>
        </p:txBody>
      </p:sp>
    </p:spTree>
    <p:extLst>
      <p:ext uri="{BB962C8B-B14F-4D97-AF65-F5344CB8AC3E}">
        <p14:creationId xmlns:p14="http://schemas.microsoft.com/office/powerpoint/2010/main" val="387373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5EF6082-D0F6-44DC-82C5-C947072C3F5A}" type="datetimeFigureOut">
              <a:rPr lang="ar-EG" smtClean="0"/>
              <a:t>04/11/1443</a:t>
            </a:fld>
            <a:endParaRPr lang="ar-EG"/>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ar-EG"/>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B0161B4-D1DC-4DBD-80BD-530864B8BF27}" type="slidenum">
              <a:rPr lang="ar-EG" smtClean="0"/>
              <a:t>‹#›</a:t>
            </a:fld>
            <a:endParaRPr lang="ar-EG"/>
          </a:p>
        </p:txBody>
      </p:sp>
    </p:spTree>
    <p:extLst>
      <p:ext uri="{BB962C8B-B14F-4D97-AF65-F5344CB8AC3E}">
        <p14:creationId xmlns:p14="http://schemas.microsoft.com/office/powerpoint/2010/main" val="198378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1"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7218" y="2221635"/>
            <a:ext cx="10515600" cy="1325563"/>
          </a:xfrm>
          <a:effectLst>
            <a:softEdge rad="31750"/>
          </a:effectLst>
        </p:spPr>
        <p:txBody>
          <a:bodyPr>
            <a:normAutofit fontScale="90000"/>
          </a:bodyPr>
          <a:lstStyle/>
          <a:p>
            <a:pPr algn="ctr"/>
            <a:r>
              <a:rPr lang="en-US" dirty="0" smtClean="0"/>
              <a:t> </a:t>
            </a:r>
            <a:r>
              <a:rPr lang="en-US" i="1" cap="none" dirty="0" smtClean="0"/>
              <a:t>ONLINE RESTAURANT SYSTEM </a:t>
            </a:r>
            <a:r>
              <a:rPr lang="ar-EG" i="1" cap="none" dirty="0" smtClean="0"/>
              <a:t/>
            </a:r>
            <a:br>
              <a:rPr lang="ar-EG" i="1" cap="none" dirty="0" smtClean="0"/>
            </a:br>
            <a:r>
              <a:rPr lang="ar-EG" i="1" cap="none" dirty="0" smtClean="0"/>
              <a:t>(</a:t>
            </a:r>
            <a:r>
              <a:rPr lang="en-US" i="1" cap="none" dirty="0" smtClean="0"/>
              <a:t>Ordering and Delivery</a:t>
            </a:r>
            <a:r>
              <a:rPr lang="ar-EG" i="1" cap="none" dirty="0" smtClean="0"/>
              <a:t>)        </a:t>
            </a:r>
            <a:endParaRPr lang="ar-EG" i="1" dirty="0"/>
          </a:p>
        </p:txBody>
      </p:sp>
    </p:spTree>
    <p:extLst>
      <p:ext uri="{BB962C8B-B14F-4D97-AF65-F5344CB8AC3E}">
        <p14:creationId xmlns:p14="http://schemas.microsoft.com/office/powerpoint/2010/main" val="3707171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6881">
        <p15:prstTrans prst="curtains"/>
      </p:transition>
    </mc:Choice>
    <mc:Fallback xmlns="">
      <p:transition spd="slow" advTm="688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12473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590" y="2201092"/>
            <a:ext cx="10396882" cy="1151965"/>
          </a:xfrm>
        </p:spPr>
        <p:txBody>
          <a:bodyPr/>
          <a:lstStyle/>
          <a:p>
            <a:pPr algn="ctr"/>
            <a:r>
              <a:rPr lang="en-US" dirty="0" smtClean="0"/>
              <a:t>Context level</a:t>
            </a:r>
            <a:endParaRPr lang="ar-EG" dirty="0"/>
          </a:p>
        </p:txBody>
      </p:sp>
    </p:spTree>
    <p:extLst>
      <p:ext uri="{BB962C8B-B14F-4D97-AF65-F5344CB8AC3E}">
        <p14:creationId xmlns:p14="http://schemas.microsoft.com/office/powerpoint/2010/main" val="4186574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97596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378" y="2174966"/>
            <a:ext cx="10396882" cy="1151965"/>
          </a:xfrm>
        </p:spPr>
        <p:txBody>
          <a:bodyPr/>
          <a:lstStyle/>
          <a:p>
            <a:pPr algn="ctr"/>
            <a:r>
              <a:rPr lang="en-US" dirty="0" smtClean="0"/>
              <a:t>Level 1</a:t>
            </a:r>
            <a:endParaRPr lang="ar-EG" dirty="0"/>
          </a:p>
        </p:txBody>
      </p:sp>
    </p:spTree>
    <p:extLst>
      <p:ext uri="{BB962C8B-B14F-4D97-AF65-F5344CB8AC3E}">
        <p14:creationId xmlns:p14="http://schemas.microsoft.com/office/powerpoint/2010/main" val="182866969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27172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69" y="2218508"/>
            <a:ext cx="10396882" cy="1151965"/>
          </a:xfrm>
        </p:spPr>
        <p:txBody>
          <a:bodyPr/>
          <a:lstStyle/>
          <a:p>
            <a:pPr algn="ctr"/>
            <a:r>
              <a:rPr lang="en-US" dirty="0" smtClean="0"/>
              <a:t>ERD </a:t>
            </a:r>
            <a:r>
              <a:rPr lang="en-US" dirty="0"/>
              <a:t>Diagram</a:t>
            </a:r>
            <a:r>
              <a:rPr lang="en-US" dirty="0" smtClean="0"/>
              <a:t> </a:t>
            </a:r>
            <a:endParaRPr lang="ar-EG" dirty="0"/>
          </a:p>
        </p:txBody>
      </p:sp>
    </p:spTree>
    <p:extLst>
      <p:ext uri="{BB962C8B-B14F-4D97-AF65-F5344CB8AC3E}">
        <p14:creationId xmlns:p14="http://schemas.microsoft.com/office/powerpoint/2010/main" val="5946981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4" y="0"/>
            <a:ext cx="12226834" cy="6858000"/>
          </a:xfrm>
          <a:prstGeom prst="rect">
            <a:avLst/>
          </a:prstGeom>
        </p:spPr>
      </p:pic>
      <p:sp>
        <p:nvSpPr>
          <p:cNvPr id="4" name="TextBox 3"/>
          <p:cNvSpPr txBox="1"/>
          <p:nvPr/>
        </p:nvSpPr>
        <p:spPr>
          <a:xfrm>
            <a:off x="6426927" y="1219200"/>
            <a:ext cx="304800" cy="307777"/>
          </a:xfrm>
          <a:prstGeom prst="rect">
            <a:avLst/>
          </a:prstGeom>
          <a:noFill/>
        </p:spPr>
        <p:txBody>
          <a:bodyPr wrap="square" rtlCol="1">
            <a:spAutoFit/>
          </a:bodyPr>
          <a:lstStyle/>
          <a:p>
            <a:r>
              <a:rPr lang="en-US" sz="1400" dirty="0" smtClean="0">
                <a:latin typeface="Arial" panose="020B0604020202020204" pitchFamily="34" charset="0"/>
                <a:cs typeface="Arial" panose="020B0604020202020204" pitchFamily="34" charset="0"/>
              </a:rPr>
              <a:t>N</a:t>
            </a:r>
            <a:endParaRPr lang="ar-EG" sz="1400" dirty="0">
              <a:latin typeface="Arial" panose="020B0604020202020204" pitchFamily="34" charset="0"/>
              <a:cs typeface="Arial" panose="020B0604020202020204" pitchFamily="34" charset="0"/>
            </a:endParaRPr>
          </a:p>
        </p:txBody>
      </p:sp>
      <p:sp>
        <p:nvSpPr>
          <p:cNvPr id="5" name="TextBox 4"/>
          <p:cNvSpPr txBox="1"/>
          <p:nvPr/>
        </p:nvSpPr>
        <p:spPr>
          <a:xfrm>
            <a:off x="5238207" y="1867989"/>
            <a:ext cx="304800" cy="307777"/>
          </a:xfrm>
          <a:prstGeom prst="rect">
            <a:avLst/>
          </a:prstGeom>
          <a:noFill/>
        </p:spPr>
        <p:txBody>
          <a:bodyPr wrap="square" rtlCol="1">
            <a:spAutoFit/>
          </a:bodyPr>
          <a:lstStyle/>
          <a:p>
            <a:r>
              <a:rPr lang="en-US" sz="1400" dirty="0" smtClean="0">
                <a:latin typeface="Arial" panose="020B0604020202020204" pitchFamily="34" charset="0"/>
                <a:cs typeface="Arial" panose="020B0604020202020204" pitchFamily="34" charset="0"/>
              </a:rPr>
              <a:t>N</a:t>
            </a:r>
            <a:endParaRPr lang="ar-EG" sz="1400" dirty="0">
              <a:latin typeface="Arial" panose="020B0604020202020204" pitchFamily="34" charset="0"/>
              <a:cs typeface="Arial" panose="020B0604020202020204" pitchFamily="34" charset="0"/>
            </a:endParaRPr>
          </a:p>
        </p:txBody>
      </p:sp>
      <p:sp>
        <p:nvSpPr>
          <p:cNvPr id="6" name="TextBox 5"/>
          <p:cNvSpPr txBox="1"/>
          <p:nvPr/>
        </p:nvSpPr>
        <p:spPr>
          <a:xfrm>
            <a:off x="8434253" y="3429000"/>
            <a:ext cx="304800" cy="307777"/>
          </a:xfrm>
          <a:prstGeom prst="rect">
            <a:avLst/>
          </a:prstGeom>
          <a:noFill/>
        </p:spPr>
        <p:txBody>
          <a:bodyPr wrap="square" rtlCol="1">
            <a:spAutoFit/>
          </a:bodyPr>
          <a:lstStyle/>
          <a:p>
            <a:r>
              <a:rPr lang="en-US" sz="1400" dirty="0" smtClean="0">
                <a:latin typeface="Arial" panose="020B0604020202020204" pitchFamily="34" charset="0"/>
                <a:cs typeface="Arial" panose="020B0604020202020204" pitchFamily="34" charset="0"/>
              </a:rPr>
              <a:t>N</a:t>
            </a:r>
            <a:endParaRPr lang="ar-EG" sz="1400" dirty="0">
              <a:latin typeface="Arial" panose="020B0604020202020204" pitchFamily="34" charset="0"/>
              <a:cs typeface="Arial" panose="020B0604020202020204" pitchFamily="34" charset="0"/>
            </a:endParaRPr>
          </a:p>
        </p:txBody>
      </p:sp>
      <p:sp>
        <p:nvSpPr>
          <p:cNvPr id="7" name="TextBox 6"/>
          <p:cNvSpPr txBox="1"/>
          <p:nvPr/>
        </p:nvSpPr>
        <p:spPr>
          <a:xfrm>
            <a:off x="5543007" y="5244737"/>
            <a:ext cx="248193" cy="320040"/>
          </a:xfrm>
          <a:prstGeom prst="rect">
            <a:avLst/>
          </a:prstGeom>
          <a:noFill/>
        </p:spPr>
        <p:txBody>
          <a:bodyPr wrap="square" rtlCol="1">
            <a:spAutoFit/>
          </a:bodyPr>
          <a:lstStyle/>
          <a:p>
            <a:r>
              <a:rPr lang="en-US" sz="1400" dirty="0" smtClean="0">
                <a:latin typeface="Arial" panose="020B0604020202020204" pitchFamily="34" charset="0"/>
                <a:cs typeface="Arial" panose="020B0604020202020204" pitchFamily="34" charset="0"/>
              </a:rPr>
              <a:t>N</a:t>
            </a:r>
            <a:endParaRPr lang="ar-EG" sz="1400" dirty="0">
              <a:latin typeface="Arial" panose="020B0604020202020204" pitchFamily="34" charset="0"/>
              <a:cs typeface="Arial" panose="020B0604020202020204" pitchFamily="34" charset="0"/>
            </a:endParaRPr>
          </a:p>
        </p:txBody>
      </p:sp>
      <p:sp>
        <p:nvSpPr>
          <p:cNvPr id="8" name="TextBox 7"/>
          <p:cNvSpPr txBox="1"/>
          <p:nvPr/>
        </p:nvSpPr>
        <p:spPr>
          <a:xfrm>
            <a:off x="5238207" y="3045022"/>
            <a:ext cx="304800" cy="307777"/>
          </a:xfrm>
          <a:prstGeom prst="rect">
            <a:avLst/>
          </a:prstGeom>
          <a:noFill/>
        </p:spPr>
        <p:txBody>
          <a:bodyPr wrap="square" rtlCol="1">
            <a:spAutoFit/>
          </a:bodyPr>
          <a:lstStyle/>
          <a:p>
            <a:r>
              <a:rPr lang="en-US" sz="1400" dirty="0" smtClean="0">
                <a:latin typeface="Arial" panose="020B0604020202020204" pitchFamily="34" charset="0"/>
                <a:cs typeface="Arial" panose="020B0604020202020204" pitchFamily="34" charset="0"/>
              </a:rPr>
              <a:t>1</a:t>
            </a:r>
            <a:endParaRPr lang="ar-EG" sz="1400" dirty="0">
              <a:latin typeface="Arial" panose="020B0604020202020204" pitchFamily="34" charset="0"/>
              <a:cs typeface="Arial" panose="020B0604020202020204" pitchFamily="34" charset="0"/>
            </a:endParaRPr>
          </a:p>
        </p:txBody>
      </p:sp>
      <p:sp>
        <p:nvSpPr>
          <p:cNvPr id="9" name="TextBox 8"/>
          <p:cNvSpPr txBox="1"/>
          <p:nvPr/>
        </p:nvSpPr>
        <p:spPr>
          <a:xfrm>
            <a:off x="5329647" y="4067704"/>
            <a:ext cx="304800" cy="307777"/>
          </a:xfrm>
          <a:prstGeom prst="rect">
            <a:avLst/>
          </a:prstGeom>
          <a:noFill/>
        </p:spPr>
        <p:txBody>
          <a:bodyPr wrap="square" rtlCol="1">
            <a:spAutoFit/>
          </a:bodyPr>
          <a:lstStyle/>
          <a:p>
            <a:r>
              <a:rPr lang="en-US" sz="1400" dirty="0" smtClean="0">
                <a:latin typeface="Arial" panose="020B0604020202020204" pitchFamily="34" charset="0"/>
                <a:cs typeface="Arial" panose="020B0604020202020204" pitchFamily="34" charset="0"/>
              </a:rPr>
              <a:t>1</a:t>
            </a:r>
            <a:endParaRPr lang="ar-EG" sz="1400" dirty="0">
              <a:latin typeface="Arial" panose="020B0604020202020204" pitchFamily="34" charset="0"/>
              <a:cs typeface="Arial" panose="020B0604020202020204" pitchFamily="34" charset="0"/>
            </a:endParaRPr>
          </a:p>
        </p:txBody>
      </p:sp>
      <p:sp>
        <p:nvSpPr>
          <p:cNvPr id="10" name="TextBox 9"/>
          <p:cNvSpPr txBox="1"/>
          <p:nvPr/>
        </p:nvSpPr>
        <p:spPr>
          <a:xfrm>
            <a:off x="6518367" y="3442174"/>
            <a:ext cx="304800" cy="307777"/>
          </a:xfrm>
          <a:prstGeom prst="rect">
            <a:avLst/>
          </a:prstGeom>
          <a:noFill/>
        </p:spPr>
        <p:txBody>
          <a:bodyPr wrap="square" rtlCol="1">
            <a:spAutoFit/>
          </a:bodyPr>
          <a:lstStyle/>
          <a:p>
            <a:r>
              <a:rPr lang="en-US" sz="1400" dirty="0" smtClean="0">
                <a:latin typeface="Arial" panose="020B0604020202020204" pitchFamily="34" charset="0"/>
                <a:cs typeface="Arial" panose="020B0604020202020204" pitchFamily="34" charset="0"/>
              </a:rPr>
              <a:t>1</a:t>
            </a:r>
            <a:endParaRPr lang="ar-EG" sz="1400" dirty="0">
              <a:latin typeface="Arial" panose="020B0604020202020204" pitchFamily="34" charset="0"/>
              <a:cs typeface="Arial" panose="020B0604020202020204" pitchFamily="34" charset="0"/>
            </a:endParaRPr>
          </a:p>
        </p:txBody>
      </p:sp>
      <p:sp>
        <p:nvSpPr>
          <p:cNvPr id="11" name="TextBox 10"/>
          <p:cNvSpPr txBox="1"/>
          <p:nvPr/>
        </p:nvSpPr>
        <p:spPr>
          <a:xfrm>
            <a:off x="7920447" y="1219200"/>
            <a:ext cx="304800" cy="307777"/>
          </a:xfrm>
          <a:prstGeom prst="rect">
            <a:avLst/>
          </a:prstGeom>
          <a:noFill/>
        </p:spPr>
        <p:txBody>
          <a:bodyPr wrap="square" rtlCol="1">
            <a:spAutoFit/>
          </a:bodyPr>
          <a:lstStyle/>
          <a:p>
            <a:r>
              <a:rPr lang="en-US" sz="1400" dirty="0" smtClean="0">
                <a:latin typeface="Arial" panose="020B0604020202020204" pitchFamily="34" charset="0"/>
                <a:cs typeface="Arial" panose="020B0604020202020204" pitchFamily="34" charset="0"/>
              </a:rPr>
              <a:t>1</a:t>
            </a:r>
            <a:endParaRPr lang="ar-EG" sz="1400" dirty="0">
              <a:latin typeface="Arial" panose="020B0604020202020204" pitchFamily="34" charset="0"/>
              <a:cs typeface="Arial" panose="020B0604020202020204" pitchFamily="34" charset="0"/>
            </a:endParaRPr>
          </a:p>
        </p:txBody>
      </p:sp>
      <p:sp>
        <p:nvSpPr>
          <p:cNvPr id="12" name="TextBox 11"/>
          <p:cNvSpPr txBox="1"/>
          <p:nvPr/>
        </p:nvSpPr>
        <p:spPr>
          <a:xfrm>
            <a:off x="9022081" y="4215461"/>
            <a:ext cx="248193" cy="320040"/>
          </a:xfrm>
          <a:prstGeom prst="rect">
            <a:avLst/>
          </a:prstGeom>
          <a:noFill/>
        </p:spPr>
        <p:txBody>
          <a:bodyPr wrap="square" rtlCol="1">
            <a:spAutoFit/>
          </a:bodyPr>
          <a:lstStyle/>
          <a:p>
            <a:r>
              <a:rPr lang="en-US" sz="1400" dirty="0" smtClean="0">
                <a:latin typeface="Arial" panose="020B0604020202020204" pitchFamily="34" charset="0"/>
                <a:cs typeface="Arial" panose="020B0604020202020204" pitchFamily="34" charset="0"/>
              </a:rPr>
              <a:t>N</a:t>
            </a:r>
            <a:endParaRPr lang="ar-EG" sz="1400" dirty="0">
              <a:latin typeface="Arial" panose="020B0604020202020204" pitchFamily="34" charset="0"/>
              <a:cs typeface="Arial" panose="020B0604020202020204" pitchFamily="34" charset="0"/>
            </a:endParaRPr>
          </a:p>
        </p:txBody>
      </p:sp>
      <p:sp>
        <p:nvSpPr>
          <p:cNvPr id="13" name="TextBox 12"/>
          <p:cNvSpPr txBox="1"/>
          <p:nvPr/>
        </p:nvSpPr>
        <p:spPr>
          <a:xfrm>
            <a:off x="6574974" y="5404757"/>
            <a:ext cx="248193" cy="320040"/>
          </a:xfrm>
          <a:prstGeom prst="rect">
            <a:avLst/>
          </a:prstGeom>
          <a:noFill/>
        </p:spPr>
        <p:txBody>
          <a:bodyPr wrap="square" rtlCol="1">
            <a:spAutoFit/>
          </a:bodyPr>
          <a:lstStyle/>
          <a:p>
            <a:r>
              <a:rPr lang="en-US" sz="1400" dirty="0">
                <a:latin typeface="Arial" panose="020B0604020202020204" pitchFamily="34" charset="0"/>
                <a:cs typeface="Arial" panose="020B0604020202020204" pitchFamily="34" charset="0"/>
              </a:rPr>
              <a:t>N</a:t>
            </a:r>
            <a:endParaRPr lang="ar-EG" sz="1400" dirty="0">
              <a:latin typeface="Arial" panose="020B0604020202020204" pitchFamily="34" charset="0"/>
              <a:cs typeface="Arial" panose="020B0604020202020204" pitchFamily="34" charset="0"/>
            </a:endParaRPr>
          </a:p>
        </p:txBody>
      </p:sp>
      <p:sp>
        <p:nvSpPr>
          <p:cNvPr id="14" name="TextBox 13"/>
          <p:cNvSpPr txBox="1"/>
          <p:nvPr/>
        </p:nvSpPr>
        <p:spPr>
          <a:xfrm>
            <a:off x="8129453" y="1719942"/>
            <a:ext cx="304800" cy="307777"/>
          </a:xfrm>
          <a:prstGeom prst="rect">
            <a:avLst/>
          </a:prstGeom>
          <a:noFill/>
        </p:spPr>
        <p:txBody>
          <a:bodyPr wrap="square" rtlCol="1">
            <a:spAutoFit/>
          </a:bodyPr>
          <a:lstStyle/>
          <a:p>
            <a:r>
              <a:rPr lang="en-US" sz="1400" dirty="0" smtClean="0">
                <a:latin typeface="Arial" panose="020B0604020202020204" pitchFamily="34" charset="0"/>
                <a:cs typeface="Arial" panose="020B0604020202020204" pitchFamily="34" charset="0"/>
              </a:rPr>
              <a:t>N</a:t>
            </a:r>
            <a:endParaRPr lang="ar-EG" sz="1400" dirty="0">
              <a:latin typeface="Arial" panose="020B0604020202020204" pitchFamily="34" charset="0"/>
              <a:cs typeface="Arial" panose="020B0604020202020204" pitchFamily="34" charset="0"/>
            </a:endParaRPr>
          </a:p>
        </p:txBody>
      </p:sp>
      <p:sp>
        <p:nvSpPr>
          <p:cNvPr id="15" name="TextBox 14"/>
          <p:cNvSpPr txBox="1"/>
          <p:nvPr/>
        </p:nvSpPr>
        <p:spPr>
          <a:xfrm>
            <a:off x="6191797" y="3045021"/>
            <a:ext cx="304800" cy="307777"/>
          </a:xfrm>
          <a:prstGeom prst="rect">
            <a:avLst/>
          </a:prstGeom>
          <a:noFill/>
        </p:spPr>
        <p:txBody>
          <a:bodyPr wrap="square" rtlCol="1">
            <a:spAutoFit/>
          </a:bodyPr>
          <a:lstStyle/>
          <a:p>
            <a:r>
              <a:rPr lang="en-US" sz="1400" dirty="0" smtClean="0">
                <a:latin typeface="Arial" panose="020B0604020202020204" pitchFamily="34" charset="0"/>
                <a:cs typeface="Arial" panose="020B0604020202020204" pitchFamily="34" charset="0"/>
              </a:rPr>
              <a:t>1</a:t>
            </a:r>
            <a:endParaRPr lang="ar-EG"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403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69" y="2270760"/>
            <a:ext cx="10396882" cy="1151965"/>
          </a:xfrm>
        </p:spPr>
        <p:txBody>
          <a:bodyPr/>
          <a:lstStyle/>
          <a:p>
            <a:pPr algn="ctr"/>
            <a:r>
              <a:rPr lang="en-US" dirty="0" smtClean="0"/>
              <a:t>schema</a:t>
            </a:r>
            <a:endParaRPr lang="ar-EG" dirty="0"/>
          </a:p>
        </p:txBody>
      </p:sp>
    </p:spTree>
    <p:extLst>
      <p:ext uri="{BB962C8B-B14F-4D97-AF65-F5344CB8AC3E}">
        <p14:creationId xmlns:p14="http://schemas.microsoft.com/office/powerpoint/2010/main" val="1621519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 y="0"/>
            <a:ext cx="12270377" cy="6858000"/>
          </a:xfrm>
          <a:prstGeom prst="rect">
            <a:avLst/>
          </a:prstGeom>
        </p:spPr>
      </p:pic>
    </p:spTree>
    <p:extLst>
      <p:ext uri="{BB962C8B-B14F-4D97-AF65-F5344CB8AC3E}">
        <p14:creationId xmlns:p14="http://schemas.microsoft.com/office/powerpoint/2010/main" val="2446612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590" y="2479766"/>
            <a:ext cx="10396882" cy="1151965"/>
          </a:xfrm>
        </p:spPr>
        <p:txBody>
          <a:bodyPr/>
          <a:lstStyle/>
          <a:p>
            <a:pPr algn="ctr"/>
            <a:r>
              <a:rPr lang="en-US" dirty="0" smtClean="0"/>
              <a:t>Data dictionary </a:t>
            </a:r>
            <a:endParaRPr lang="ar-EG" dirty="0"/>
          </a:p>
        </p:txBody>
      </p:sp>
    </p:spTree>
    <p:extLst>
      <p:ext uri="{BB962C8B-B14F-4D97-AF65-F5344CB8AC3E}">
        <p14:creationId xmlns:p14="http://schemas.microsoft.com/office/powerpoint/2010/main" val="9291520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424873"/>
            <a:ext cx="10394707" cy="628072"/>
          </a:xfrm>
        </p:spPr>
        <p:txBody>
          <a:bodyPr>
            <a:noAutofit/>
          </a:bodyPr>
          <a:lstStyle/>
          <a:p>
            <a:r>
              <a:rPr lang="en-US" sz="4400" b="1" cap="none" spc="600" dirty="0" smtClean="0">
                <a:cs typeface="Arial" panose="020B0604020202020204" pitchFamily="34" charset="0"/>
              </a:rPr>
              <a:t>FEASIBILITY STUDY </a:t>
            </a:r>
            <a:r>
              <a:rPr lang="en-US" sz="4400" b="1" spc="600" dirty="0" smtClean="0">
                <a:cs typeface="Arial" panose="020B0604020202020204" pitchFamily="34" charset="0"/>
              </a:rPr>
              <a:t>:</a:t>
            </a:r>
            <a:endParaRPr lang="ar-EG" sz="4400" b="1" spc="600" dirty="0">
              <a:cs typeface="Arial" panose="020B0604020202020204" pitchFamily="34" charset="0"/>
            </a:endParaRPr>
          </a:p>
        </p:txBody>
      </p:sp>
      <p:sp>
        <p:nvSpPr>
          <p:cNvPr id="13" name="Text Placeholder 12"/>
          <p:cNvSpPr>
            <a:spLocks noGrp="1"/>
          </p:cNvSpPr>
          <p:nvPr>
            <p:ph type="body" idx="1"/>
          </p:nvPr>
        </p:nvSpPr>
        <p:spPr>
          <a:xfrm>
            <a:off x="685799" y="1340813"/>
            <a:ext cx="10394707" cy="2640060"/>
          </a:xfrm>
        </p:spPr>
        <p:txBody>
          <a:bodyPr>
            <a:normAutofit/>
          </a:bodyPr>
          <a:lstStyle/>
          <a:p>
            <a:pPr marL="342900" indent="-342900" rtl="0">
              <a:buFont typeface="Arial" panose="020B0604020202020204" pitchFamily="34" charset="0"/>
              <a:buChar char="•"/>
            </a:pPr>
            <a:r>
              <a:rPr lang="en-US" sz="3600" b="1" cap="none" dirty="0" smtClean="0">
                <a:solidFill>
                  <a:srgbClr val="FF0000"/>
                </a:solidFill>
                <a:latin typeface="Bell MT" panose="02020503060305020303" pitchFamily="18" charset="0"/>
              </a:rPr>
              <a:t>Technical feasibility  </a:t>
            </a:r>
          </a:p>
          <a:p>
            <a:pPr marL="342900" indent="-342900" rtl="0">
              <a:buFont typeface="Arial" panose="020B0604020202020204" pitchFamily="34" charset="0"/>
              <a:buChar char="•"/>
            </a:pPr>
            <a:r>
              <a:rPr lang="en-US" sz="3600" b="1" cap="none" dirty="0" smtClean="0">
                <a:solidFill>
                  <a:srgbClr val="FF0000"/>
                </a:solidFill>
                <a:latin typeface="Bell MT" panose="02020503060305020303" pitchFamily="18" charset="0"/>
              </a:rPr>
              <a:t>Economic feasibility</a:t>
            </a:r>
          </a:p>
          <a:p>
            <a:pPr marL="342900" indent="-342900" rtl="0">
              <a:buFont typeface="Arial" panose="020B0604020202020204" pitchFamily="34" charset="0"/>
              <a:buChar char="•"/>
            </a:pPr>
            <a:r>
              <a:rPr lang="en-US" sz="3600" b="1" cap="none" dirty="0" smtClean="0">
                <a:solidFill>
                  <a:srgbClr val="FF0000"/>
                </a:solidFill>
                <a:latin typeface="Bell MT" panose="02020503060305020303" pitchFamily="18" charset="0"/>
              </a:rPr>
              <a:t>Organizational feasibility</a:t>
            </a:r>
          </a:p>
          <a:p>
            <a:pPr marL="342900" indent="-342900" rtl="0">
              <a:buFont typeface="Arial" panose="020B0604020202020204" pitchFamily="34" charset="0"/>
              <a:buChar char="•"/>
            </a:pPr>
            <a:endParaRPr lang="ar-EG" sz="3200" dirty="0">
              <a:solidFill>
                <a:srgbClr val="FF0000"/>
              </a:solidFill>
            </a:endParaRPr>
          </a:p>
          <a:p>
            <a:pPr marL="342900" indent="-342900" algn="r" rtl="0">
              <a:buFont typeface="Arial" panose="020B0604020202020204" pitchFamily="34" charset="0"/>
              <a:buChar char="•"/>
            </a:pPr>
            <a:endParaRPr lang="ar-EG" dirty="0"/>
          </a:p>
        </p:txBody>
      </p:sp>
    </p:spTree>
    <p:extLst>
      <p:ext uri="{BB962C8B-B14F-4D97-AF65-F5344CB8AC3E}">
        <p14:creationId xmlns:p14="http://schemas.microsoft.com/office/powerpoint/2010/main" val="3019853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988">
        <p15:prstTrans prst="peelOff"/>
      </p:transition>
    </mc:Choice>
    <mc:Fallback xmlns="">
      <p:transition spd="slow" advTm="7988">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960"/>
            <a:ext cx="12322628" cy="6797040"/>
          </a:xfrm>
          <a:prstGeom prst="rect">
            <a:avLst/>
          </a:prstGeom>
        </p:spPr>
      </p:pic>
    </p:spTree>
    <p:extLst>
      <p:ext uri="{BB962C8B-B14F-4D97-AF65-F5344CB8AC3E}">
        <p14:creationId xmlns:p14="http://schemas.microsoft.com/office/powerpoint/2010/main" val="1823895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00" y="2320635"/>
            <a:ext cx="10396882" cy="1151965"/>
          </a:xfrm>
        </p:spPr>
        <p:txBody>
          <a:bodyPr/>
          <a:lstStyle/>
          <a:p>
            <a:pPr algn="ctr"/>
            <a:r>
              <a:rPr lang="en-US" dirty="0" smtClean="0"/>
              <a:t>Use case </a:t>
            </a:r>
            <a:r>
              <a:rPr lang="en-US" dirty="0"/>
              <a:t>Diagram</a:t>
            </a:r>
            <a:endParaRPr lang="ar-EG" dirty="0"/>
          </a:p>
        </p:txBody>
      </p:sp>
    </p:spTree>
    <p:extLst>
      <p:ext uri="{BB962C8B-B14F-4D97-AF65-F5344CB8AC3E}">
        <p14:creationId xmlns:p14="http://schemas.microsoft.com/office/powerpoint/2010/main" val="3423563791"/>
      </p:ext>
    </p:extLst>
  </p:cSld>
  <p:clrMapOvr>
    <a:masterClrMapping/>
  </p:clrMapOvr>
  <mc:AlternateContent xmlns:mc="http://schemas.openxmlformats.org/markup-compatibility/2006" xmlns:p14="http://schemas.microsoft.com/office/powerpoint/2010/main">
    <mc:Choice Requires="p14">
      <p:transition spd="slow" p14:dur="3000" advTm="1990">
        <p14:shred/>
      </p:transition>
    </mc:Choice>
    <mc:Fallback xmlns="">
      <p:transition spd="slow" advTm="199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11435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619" y="2283691"/>
            <a:ext cx="10396882" cy="1151965"/>
          </a:xfrm>
        </p:spPr>
        <p:txBody>
          <a:bodyPr/>
          <a:lstStyle/>
          <a:p>
            <a:pPr algn="ctr"/>
            <a:r>
              <a:rPr lang="en-US" dirty="0" smtClean="0"/>
              <a:t>Use case scenario</a:t>
            </a:r>
            <a:endParaRPr lang="ar-EG" dirty="0"/>
          </a:p>
        </p:txBody>
      </p:sp>
    </p:spTree>
    <p:extLst>
      <p:ext uri="{BB962C8B-B14F-4D97-AF65-F5344CB8AC3E}">
        <p14:creationId xmlns:p14="http://schemas.microsoft.com/office/powerpoint/2010/main" val="24524367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475" y="2874819"/>
            <a:ext cx="10396882" cy="1151965"/>
          </a:xfrm>
        </p:spPr>
        <p:txBody>
          <a:bodyPr>
            <a:normAutofit fontScale="90000"/>
          </a:bodyPr>
          <a:lstStyle/>
          <a:p>
            <a:r>
              <a:rPr lang="en-US" sz="1600" cap="none" dirty="0" smtClean="0">
                <a:solidFill>
                  <a:schemeClr val="tx1"/>
                </a:solidFill>
                <a:latin typeface="Arial" panose="020B0604020202020204" pitchFamily="34" charset="0"/>
                <a:cs typeface="Arial" panose="020B0604020202020204" pitchFamily="34" charset="0"/>
              </a:rPr>
              <a:t>Use case :</a:t>
            </a:r>
            <a:r>
              <a:rPr lang="en-US" sz="1600" cap="none" dirty="0" smtClean="0">
                <a:latin typeface="Arial" panose="020B0604020202020204" pitchFamily="34" charset="0"/>
                <a:cs typeface="Arial" panose="020B0604020202020204" pitchFamily="34" charset="0"/>
              </a:rPr>
              <a:t>1</a:t>
            </a:r>
            <a:r>
              <a:rPr lang="ar-EG" sz="1600" cap="none" dirty="0" smtClean="0">
                <a:latin typeface="Arial" panose="020B0604020202020204" pitchFamily="34" charset="0"/>
                <a:cs typeface="Arial" panose="020B0604020202020204" pitchFamily="34" charset="0"/>
              </a:rPr>
              <a:t/>
            </a:r>
            <a:br>
              <a:rPr lang="ar-EG"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
            </a:r>
            <a:br>
              <a:rPr lang="en-US" sz="1600" cap="none" dirty="0" smtClean="0">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use case name: </a:t>
            </a:r>
            <a:r>
              <a:rPr lang="en-US" sz="1600" cap="none" dirty="0" smtClean="0">
                <a:latin typeface="Arial" panose="020B0604020202020204" pitchFamily="34" charset="0"/>
                <a:cs typeface="Arial" panose="020B0604020202020204" pitchFamily="34" charset="0"/>
              </a:rPr>
              <a:t>create account</a:t>
            </a:r>
            <a:r>
              <a:rPr lang="ar-EG" sz="1600" cap="none" dirty="0" smtClean="0">
                <a:latin typeface="Arial" panose="020B0604020202020204" pitchFamily="34" charset="0"/>
                <a:cs typeface="Arial" panose="020B0604020202020204" pitchFamily="34" charset="0"/>
              </a:rPr>
              <a:t/>
            </a:r>
            <a:br>
              <a:rPr lang="ar-EG"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
            </a:r>
            <a:br>
              <a:rPr lang="en-US" sz="1600" cap="none" dirty="0" smtClean="0">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actors: </a:t>
            </a:r>
            <a:r>
              <a:rPr lang="en-US" sz="1600" cap="none" dirty="0" smtClean="0">
                <a:latin typeface="Arial" panose="020B0604020202020204" pitchFamily="34" charset="0"/>
                <a:cs typeface="Arial" panose="020B0604020202020204" pitchFamily="34" charset="0"/>
              </a:rPr>
              <a:t>owner, customer</a:t>
            </a:r>
            <a:br>
              <a:rPr lang="en-US" sz="1600" cap="none" dirty="0" smtClean="0">
                <a:latin typeface="Arial" panose="020B0604020202020204" pitchFamily="34" charset="0"/>
                <a:cs typeface="Arial" panose="020B0604020202020204" pitchFamily="34" charset="0"/>
              </a:rPr>
            </a:br>
            <a:r>
              <a:rPr lang="ar-EG" sz="1600" cap="none" dirty="0" smtClean="0">
                <a:latin typeface="Arial" panose="020B0604020202020204" pitchFamily="34" charset="0"/>
                <a:cs typeface="Arial" panose="020B0604020202020204" pitchFamily="34" charset="0"/>
              </a:rPr>
              <a:t/>
            </a:r>
            <a:br>
              <a:rPr lang="ar-EG" sz="1600" cap="none" dirty="0" smtClean="0">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priority: </a:t>
            </a:r>
            <a:r>
              <a:rPr lang="en-US" sz="1600" cap="none" dirty="0" smtClean="0">
                <a:latin typeface="Arial" panose="020B0604020202020204" pitchFamily="34" charset="0"/>
                <a:cs typeface="Arial" panose="020B0604020202020204" pitchFamily="34" charset="0"/>
              </a:rPr>
              <a:t>high</a:t>
            </a:r>
            <a:r>
              <a:rPr lang="ar-EG" sz="1600" cap="none" dirty="0" smtClean="0">
                <a:latin typeface="Arial" panose="020B0604020202020204" pitchFamily="34" charset="0"/>
                <a:cs typeface="Arial" panose="020B0604020202020204" pitchFamily="34" charset="0"/>
              </a:rPr>
              <a:t/>
            </a:r>
            <a:br>
              <a:rPr lang="ar-EG" sz="1600" cap="none" dirty="0" smtClean="0">
                <a:latin typeface="Arial" panose="020B0604020202020204" pitchFamily="34" charset="0"/>
                <a:cs typeface="Arial" panose="020B0604020202020204" pitchFamily="34" charset="0"/>
              </a:rPr>
            </a:br>
            <a:r>
              <a:rPr lang="ar-EG" sz="1600" cap="none" dirty="0" smtClean="0">
                <a:latin typeface="Arial" panose="020B0604020202020204" pitchFamily="34" charset="0"/>
                <a:cs typeface="Arial" panose="020B0604020202020204" pitchFamily="34" charset="0"/>
              </a:rPr>
              <a:t/>
            </a:r>
            <a:br>
              <a:rPr lang="ar-EG" sz="1600" cap="none" dirty="0" smtClean="0">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TYPE: </a:t>
            </a:r>
            <a:r>
              <a:rPr lang="en-US" sz="1600" cap="none" dirty="0" smtClean="0">
                <a:latin typeface="Arial" panose="020B0604020202020204" pitchFamily="34" charset="0"/>
                <a:cs typeface="Arial" panose="020B0604020202020204" pitchFamily="34" charset="0"/>
              </a:rPr>
              <a:t>external.</a:t>
            </a:r>
            <a:r>
              <a:rPr lang="ar-EG" sz="1600" cap="none" dirty="0" smtClean="0">
                <a:latin typeface="Arial" panose="020B0604020202020204" pitchFamily="34" charset="0"/>
                <a:cs typeface="Arial" panose="020B0604020202020204" pitchFamily="34" charset="0"/>
              </a:rPr>
              <a:t/>
            </a:r>
            <a:br>
              <a:rPr lang="ar-EG" sz="1600" cap="none" dirty="0" smtClean="0">
                <a:latin typeface="Arial" panose="020B0604020202020204" pitchFamily="34" charset="0"/>
                <a:cs typeface="Arial" panose="020B0604020202020204" pitchFamily="34" charset="0"/>
              </a:rPr>
            </a:br>
            <a:r>
              <a:rPr lang="ar-EG" sz="1600" cap="none" dirty="0" smtClean="0">
                <a:latin typeface="Arial" panose="020B0604020202020204" pitchFamily="34" charset="0"/>
                <a:cs typeface="Arial" panose="020B0604020202020204" pitchFamily="34" charset="0"/>
              </a:rPr>
              <a:t/>
            </a:r>
            <a:br>
              <a:rPr lang="ar-EG" sz="1600" cap="none" dirty="0" smtClean="0">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Trigger : </a:t>
            </a:r>
            <a:r>
              <a:rPr lang="en-US" sz="1600" cap="none" dirty="0" smtClean="0">
                <a:solidFill>
                  <a:srgbClr val="C00000"/>
                </a:solidFill>
                <a:latin typeface="Arial" panose="020B0604020202020204" pitchFamily="34" charset="0"/>
                <a:cs typeface="Arial" panose="020B0604020202020204" pitchFamily="34" charset="0"/>
              </a:rPr>
              <a:t>user selects the “crate account user" link.</a:t>
            </a:r>
            <a:r>
              <a:rPr lang="en-US" sz="4900" cap="none" dirty="0" smtClean="0"/>
              <a:t/>
            </a:r>
            <a:br>
              <a:rPr lang="en-US" sz="4900" cap="none" dirty="0" smtClean="0"/>
            </a:br>
            <a:r>
              <a:rPr lang="en-US" sz="1600" cap="none" dirty="0" smtClean="0">
                <a:latin typeface="Arial" panose="020B0604020202020204" pitchFamily="34" charset="0"/>
                <a:cs typeface="Arial" panose="020B0604020202020204" pitchFamily="34" charset="0"/>
              </a:rPr>
              <a:t/>
            </a:r>
            <a:br>
              <a:rPr lang="en-US"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 </a:t>
            </a:r>
            <a:r>
              <a:rPr lang="en-US" sz="1600" cap="none" dirty="0" smtClean="0">
                <a:solidFill>
                  <a:schemeClr val="tx1"/>
                </a:solidFill>
                <a:latin typeface="Arial" panose="020B0604020202020204" pitchFamily="34" charset="0"/>
                <a:cs typeface="Arial" panose="020B0604020202020204" pitchFamily="34" charset="0"/>
              </a:rPr>
              <a:t>Description: </a:t>
            </a:r>
            <a:r>
              <a:rPr lang="en-US" sz="1600" cap="none" dirty="0" smtClean="0">
                <a:latin typeface="Arial" panose="020B0604020202020204" pitchFamily="34" charset="0"/>
                <a:cs typeface="Arial" panose="020B0604020202020204" pitchFamily="34" charset="0"/>
              </a:rPr>
              <a:t>the create account use case allow owner and customer to create their accounts and become a registered member.</a:t>
            </a:r>
            <a:br>
              <a:rPr lang="en-US"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 </a:t>
            </a:r>
            <a:br>
              <a:rPr lang="en-US" sz="1600" cap="none" dirty="0" smtClean="0">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Preconditions: </a:t>
            </a:r>
            <a:r>
              <a:rPr lang="en-US" sz="1600" cap="none" dirty="0" smtClean="0">
                <a:latin typeface="Arial" panose="020B0604020202020204" pitchFamily="34" charset="0"/>
                <a:cs typeface="Arial" panose="020B0604020202020204" pitchFamily="34" charset="0"/>
              </a:rPr>
              <a:t>none</a:t>
            </a:r>
            <a:r>
              <a:rPr lang="ar-EG" sz="1600" cap="none" dirty="0" smtClean="0">
                <a:latin typeface="Arial" panose="020B0604020202020204" pitchFamily="34" charset="0"/>
                <a:cs typeface="Arial" panose="020B0604020202020204" pitchFamily="34" charset="0"/>
              </a:rPr>
              <a:t/>
            </a:r>
            <a:br>
              <a:rPr lang="ar-EG"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
            </a:r>
            <a:br>
              <a:rPr lang="en-US" sz="1600" cap="none" dirty="0" smtClean="0">
                <a:latin typeface="Arial" panose="020B0604020202020204" pitchFamily="34" charset="0"/>
                <a:cs typeface="Arial" panose="020B0604020202020204" pitchFamily="34" charset="0"/>
              </a:rPr>
            </a:br>
            <a:r>
              <a:rPr lang="en-US" sz="1600" cap="none" dirty="0">
                <a:solidFill>
                  <a:schemeClr val="tx1"/>
                </a:solidFill>
                <a:latin typeface="Arial" panose="020B0604020202020204" pitchFamily="34" charset="0"/>
                <a:cs typeface="Arial" panose="020B0604020202020204" pitchFamily="34" charset="0"/>
              </a:rPr>
              <a:t>N</a:t>
            </a:r>
            <a:r>
              <a:rPr lang="en-US" sz="1600" cap="none" dirty="0" smtClean="0">
                <a:solidFill>
                  <a:schemeClr val="tx1"/>
                </a:solidFill>
                <a:latin typeface="Arial" panose="020B0604020202020204" pitchFamily="34" charset="0"/>
                <a:cs typeface="Arial" panose="020B0604020202020204" pitchFamily="34" charset="0"/>
              </a:rPr>
              <a:t>ormal course:</a:t>
            </a:r>
            <a:r>
              <a:rPr lang="en-US" sz="1600" cap="none" dirty="0" smtClean="0">
                <a:latin typeface="Arial" panose="020B0604020202020204" pitchFamily="34" charset="0"/>
                <a:cs typeface="Arial" panose="020B0604020202020204" pitchFamily="34" charset="0"/>
              </a:rPr>
              <a:t/>
            </a:r>
            <a:br>
              <a:rPr lang="en-US"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1.The customer enter the full name, new email address and new password.</a:t>
            </a:r>
            <a:br>
              <a:rPr lang="en-US"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
            </a:r>
            <a:br>
              <a:rPr lang="en-US"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2.The manager enter the full name, new email address, new password and name of the restaurant and address of the restaurant.</a:t>
            </a:r>
            <a:r>
              <a:rPr lang="ar-EG" sz="1600" cap="none" dirty="0" smtClean="0">
                <a:latin typeface="Arial" panose="020B0604020202020204" pitchFamily="34" charset="0"/>
                <a:cs typeface="Arial" panose="020B0604020202020204" pitchFamily="34" charset="0"/>
              </a:rPr>
              <a:t/>
            </a:r>
            <a:br>
              <a:rPr lang="ar-EG"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
            </a:r>
            <a:br>
              <a:rPr lang="en-US"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3.The system will ask them to choose strong password.</a:t>
            </a:r>
            <a:r>
              <a:rPr lang="ar-EG" sz="1600" cap="none" dirty="0" smtClean="0">
                <a:latin typeface="Arial" panose="020B0604020202020204" pitchFamily="34" charset="0"/>
                <a:cs typeface="Arial" panose="020B0604020202020204" pitchFamily="34" charset="0"/>
              </a:rPr>
              <a:t/>
            </a:r>
            <a:br>
              <a:rPr lang="ar-EG"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
            </a:r>
            <a:br>
              <a:rPr lang="en-US"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4.The system will ask to reenter into the confirm password.</a:t>
            </a:r>
            <a:r>
              <a:rPr lang="ar-EG" sz="1600" cap="none" dirty="0" smtClean="0">
                <a:latin typeface="Arial" panose="020B0604020202020204" pitchFamily="34" charset="0"/>
                <a:cs typeface="Arial" panose="020B0604020202020204" pitchFamily="34" charset="0"/>
              </a:rPr>
              <a:t/>
            </a:r>
            <a:br>
              <a:rPr lang="ar-EG"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
            </a:r>
            <a:br>
              <a:rPr lang="en-US" sz="1600" cap="none" dirty="0" smtClean="0">
                <a:latin typeface="Arial" panose="020B0604020202020204" pitchFamily="34" charset="0"/>
                <a:cs typeface="Arial" panose="020B0604020202020204" pitchFamily="34" charset="0"/>
              </a:rPr>
            </a:br>
            <a:r>
              <a:rPr lang="en-US" sz="1600" cap="none" dirty="0" smtClean="0">
                <a:latin typeface="Arial" panose="020B0604020202020204" pitchFamily="34" charset="0"/>
                <a:cs typeface="Arial" panose="020B0604020202020204" pitchFamily="34" charset="0"/>
              </a:rPr>
              <a:t>5.The account will be created after click on sign</a:t>
            </a:r>
            <a:r>
              <a:rPr lang="en-US" sz="1800" cap="none" dirty="0" smtClean="0">
                <a:latin typeface="Arial" panose="020B0604020202020204" pitchFamily="34" charset="0"/>
                <a:cs typeface="Arial" panose="020B0604020202020204" pitchFamily="34" charset="0"/>
              </a:rPr>
              <a:t> </a:t>
            </a:r>
            <a:r>
              <a:rPr lang="en-US" sz="1600" cap="none" dirty="0" smtClean="0">
                <a:latin typeface="Arial" panose="020B0604020202020204" pitchFamily="34" charset="0"/>
                <a:cs typeface="Arial" panose="020B0604020202020204" pitchFamily="34" charset="0"/>
              </a:rPr>
              <a:t>up button</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dirty="0"/>
              <a:t/>
            </a:r>
            <a:br>
              <a:rPr lang="en-US" dirty="0"/>
            </a:br>
            <a:endParaRPr lang="ar-EG" dirty="0"/>
          </a:p>
        </p:txBody>
      </p:sp>
    </p:spTree>
    <p:extLst>
      <p:ext uri="{BB962C8B-B14F-4D97-AF65-F5344CB8AC3E}">
        <p14:creationId xmlns:p14="http://schemas.microsoft.com/office/powerpoint/2010/main" val="1033500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2" y="2283692"/>
            <a:ext cx="10396882" cy="1151965"/>
          </a:xfrm>
        </p:spPr>
        <p:txBody>
          <a:bodyPr>
            <a:noAutofit/>
          </a:bodyPr>
          <a:lstStyle/>
          <a:p>
            <a:r>
              <a:rPr lang="en-US" sz="1800" cap="none" dirty="0" smtClean="0">
                <a:solidFill>
                  <a:schemeClr val="tx1"/>
                </a:solidFill>
                <a:latin typeface="Arial" panose="020B0604020202020204" pitchFamily="34" charset="0"/>
                <a:cs typeface="Arial" panose="020B0604020202020204" pitchFamily="34" charset="0"/>
              </a:rPr>
              <a:t>Alternative courses:</a:t>
            </a:r>
            <a:r>
              <a:rPr lang="en-US" sz="1800" cap="none" dirty="0" smtClean="0">
                <a:latin typeface="Arial" panose="020B0604020202020204" pitchFamily="34" charset="0"/>
                <a:cs typeface="Arial" panose="020B0604020202020204" pitchFamily="34" charset="0"/>
              </a:rPr>
              <a:t/>
            </a:r>
            <a:br>
              <a:rPr lang="en-US"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1-invalid entry of information:</a:t>
            </a:r>
            <a:r>
              <a:rPr lang="ar-EG" sz="1800" cap="none" dirty="0" smtClean="0">
                <a:latin typeface="Arial" panose="020B0604020202020204" pitchFamily="34" charset="0"/>
                <a:cs typeface="Arial" panose="020B0604020202020204" pitchFamily="34" charset="0"/>
              </a:rPr>
              <a:t/>
            </a:r>
            <a:br>
              <a:rPr lang="ar-EG"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
            </a:r>
            <a:br>
              <a:rPr lang="en-US"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-the system will show the message to reenter the valid data.</a:t>
            </a:r>
            <a:r>
              <a:rPr lang="ar-EG" sz="1800" cap="none" dirty="0" smtClean="0">
                <a:latin typeface="Arial" panose="020B0604020202020204" pitchFamily="34" charset="0"/>
                <a:cs typeface="Arial" panose="020B0604020202020204" pitchFamily="34" charset="0"/>
              </a:rPr>
              <a:t/>
            </a:r>
            <a:br>
              <a:rPr lang="ar-EG"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
            </a:r>
            <a:br>
              <a:rPr lang="en-US"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2-weak password:</a:t>
            </a:r>
            <a:r>
              <a:rPr lang="ar-EG" sz="1800" cap="none" dirty="0" smtClean="0">
                <a:latin typeface="Arial" panose="020B0604020202020204" pitchFamily="34" charset="0"/>
                <a:cs typeface="Arial" panose="020B0604020202020204" pitchFamily="34" charset="0"/>
              </a:rPr>
              <a:t/>
            </a:r>
            <a:br>
              <a:rPr lang="ar-EG"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
            </a:r>
            <a:br>
              <a:rPr lang="en-US"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-the system will show the message to enter strong password.</a:t>
            </a:r>
            <a:r>
              <a:rPr lang="ar-EG" sz="1800" cap="none" dirty="0" smtClean="0">
                <a:latin typeface="Arial" panose="020B0604020202020204" pitchFamily="34" charset="0"/>
                <a:cs typeface="Arial" panose="020B0604020202020204" pitchFamily="34" charset="0"/>
              </a:rPr>
              <a:t/>
            </a:r>
            <a:br>
              <a:rPr lang="ar-EG"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
            </a:r>
            <a:br>
              <a:rPr lang="en-US"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3-password not match is at least 8 words:</a:t>
            </a:r>
            <a:r>
              <a:rPr lang="ar-EG" sz="1800" cap="none" dirty="0" smtClean="0">
                <a:latin typeface="Arial" panose="020B0604020202020204" pitchFamily="34" charset="0"/>
                <a:cs typeface="Arial" panose="020B0604020202020204" pitchFamily="34" charset="0"/>
              </a:rPr>
              <a:t> </a:t>
            </a:r>
            <a:br>
              <a:rPr lang="ar-EG"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
            </a:r>
            <a:br>
              <a:rPr lang="en-US"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-the system will show the message to reenter the password .</a:t>
            </a:r>
            <a:r>
              <a:rPr lang="ar-EG" sz="1800" cap="none" dirty="0" smtClean="0">
                <a:latin typeface="Arial" panose="020B0604020202020204" pitchFamily="34" charset="0"/>
                <a:cs typeface="Arial" panose="020B0604020202020204" pitchFamily="34" charset="0"/>
              </a:rPr>
              <a:t/>
            </a:r>
            <a:br>
              <a:rPr lang="ar-EG"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
            </a:r>
            <a:br>
              <a:rPr lang="en-US" sz="1800" cap="none" dirty="0" smtClean="0">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Post conditions:</a:t>
            </a:r>
            <a:r>
              <a:rPr lang="ar-EG" sz="1800" cap="none" dirty="0" smtClean="0">
                <a:solidFill>
                  <a:schemeClr val="tx1"/>
                </a:solidFill>
                <a:latin typeface="Arial" panose="020B0604020202020204" pitchFamily="34" charset="0"/>
                <a:cs typeface="Arial" panose="020B0604020202020204" pitchFamily="34" charset="0"/>
              </a:rPr>
              <a:t/>
            </a:r>
            <a:br>
              <a:rPr lang="ar-EG" sz="1800" cap="none" dirty="0" smtClean="0">
                <a:solidFill>
                  <a:schemeClr val="tx1"/>
                </a:solidFill>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
            </a:r>
            <a:br>
              <a:rPr lang="en-US"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1.The manager and customer are now member.</a:t>
            </a:r>
            <a:r>
              <a:rPr lang="ar-EG" sz="1800" cap="none" dirty="0" smtClean="0">
                <a:latin typeface="Arial" panose="020B0604020202020204" pitchFamily="34" charset="0"/>
                <a:cs typeface="Arial" panose="020B0604020202020204" pitchFamily="34" charset="0"/>
              </a:rPr>
              <a:t/>
            </a:r>
            <a:br>
              <a:rPr lang="ar-EG"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
            </a:r>
            <a:br>
              <a:rPr lang="en-US"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2.The system display all features to which customer and manager are associated with as defined in their account.</a:t>
            </a:r>
            <a:r>
              <a:rPr lang="ar-EG" sz="1800" dirty="0">
                <a:latin typeface="Arial" panose="020B0604020202020204" pitchFamily="34" charset="0"/>
                <a:cs typeface="Arial" panose="020B0604020202020204" pitchFamily="34" charset="0"/>
              </a:rPr>
              <a:t/>
            </a:r>
            <a:br>
              <a:rPr lang="ar-EG"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ar-EG"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116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10" y="2237509"/>
            <a:ext cx="10396882" cy="1151965"/>
          </a:xfrm>
        </p:spPr>
        <p:txBody>
          <a:bodyPr>
            <a:noAutofit/>
          </a:bodyPr>
          <a:lstStyle/>
          <a:p>
            <a:r>
              <a:rPr lang="en-US" sz="1800" cap="none" dirty="0" smtClean="0">
                <a:solidFill>
                  <a:schemeClr val="tx1"/>
                </a:solidFill>
                <a:latin typeface="Arial" panose="020B0604020202020204" pitchFamily="34" charset="0"/>
                <a:cs typeface="Arial" panose="020B0604020202020204" pitchFamily="34" charset="0"/>
              </a:rPr>
              <a:t>Use case :</a:t>
            </a:r>
            <a:r>
              <a:rPr lang="en-US" sz="1800" cap="none" dirty="0" smtClean="0">
                <a:solidFill>
                  <a:srgbClr val="C00000"/>
                </a:solidFill>
                <a:latin typeface="Arial" panose="020B0604020202020204" pitchFamily="34" charset="0"/>
                <a:cs typeface="Arial" panose="020B0604020202020204" pitchFamily="34" charset="0"/>
              </a:rPr>
              <a:t>2</a:t>
            </a:r>
            <a:r>
              <a:rPr lang="ar-EG" sz="1800" cap="none" dirty="0" smtClean="0">
                <a:solidFill>
                  <a:schemeClr val="tx1"/>
                </a:solidFill>
                <a:latin typeface="Arial" panose="020B0604020202020204" pitchFamily="34" charset="0"/>
                <a:cs typeface="Arial" panose="020B0604020202020204" pitchFamily="34" charset="0"/>
              </a:rPr>
              <a:t/>
            </a:r>
            <a:br>
              <a:rPr lang="ar-EG"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
            </a:r>
            <a:br>
              <a:rPr lang="en-US"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use case name: </a:t>
            </a:r>
            <a:r>
              <a:rPr lang="en-US" sz="1800" cap="none" dirty="0" smtClean="0">
                <a:solidFill>
                  <a:srgbClr val="C00000"/>
                </a:solidFill>
                <a:latin typeface="Arial" panose="020B0604020202020204" pitchFamily="34" charset="0"/>
                <a:cs typeface="Arial" panose="020B0604020202020204" pitchFamily="34" charset="0"/>
              </a:rPr>
              <a:t>register</a:t>
            </a:r>
            <a:r>
              <a:rPr lang="ar-EG" sz="1800" cap="none" dirty="0" smtClean="0">
                <a:solidFill>
                  <a:schemeClr val="tx1"/>
                </a:solidFill>
                <a:latin typeface="Arial" panose="020B0604020202020204" pitchFamily="34" charset="0"/>
                <a:cs typeface="Arial" panose="020B0604020202020204" pitchFamily="34" charset="0"/>
              </a:rPr>
              <a:t/>
            </a:r>
            <a:br>
              <a:rPr lang="ar-EG"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
            </a:r>
            <a:br>
              <a:rPr lang="en-US"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actors: </a:t>
            </a:r>
            <a:r>
              <a:rPr lang="en-US" sz="1800" cap="none" dirty="0" smtClean="0">
                <a:solidFill>
                  <a:srgbClr val="C00000"/>
                </a:solidFill>
                <a:latin typeface="Arial" panose="020B0604020202020204" pitchFamily="34" charset="0"/>
                <a:cs typeface="Arial" panose="020B0604020202020204" pitchFamily="34" charset="0"/>
              </a:rPr>
              <a:t>owner </a:t>
            </a:r>
            <a:r>
              <a:rPr lang="en-US" sz="1800" cap="none" dirty="0" smtClean="0">
                <a:solidFill>
                  <a:schemeClr val="tx1"/>
                </a:solidFill>
                <a:latin typeface="Arial" panose="020B0604020202020204" pitchFamily="34" charset="0"/>
                <a:cs typeface="Arial" panose="020B0604020202020204" pitchFamily="34" charset="0"/>
              </a:rPr>
              <a:t>, </a:t>
            </a:r>
            <a:r>
              <a:rPr lang="en-US" sz="1800" cap="none" dirty="0" smtClean="0">
                <a:solidFill>
                  <a:srgbClr val="C00000"/>
                </a:solidFill>
                <a:latin typeface="Arial" panose="020B0604020202020204" pitchFamily="34" charset="0"/>
                <a:cs typeface="Arial" panose="020B0604020202020204" pitchFamily="34" charset="0"/>
              </a:rPr>
              <a:t>customer</a:t>
            </a:r>
            <a:r>
              <a:rPr lang="en-US" sz="1800" cap="none" dirty="0" smtClean="0">
                <a:solidFill>
                  <a:schemeClr val="tx1"/>
                </a:solidFill>
                <a:latin typeface="Arial" panose="020B0604020202020204" pitchFamily="34" charset="0"/>
                <a:cs typeface="Arial" panose="020B0604020202020204" pitchFamily="34" charset="0"/>
              </a:rPr>
              <a:t/>
            </a:r>
            <a:br>
              <a:rPr lang="en-US" sz="1800" cap="none" dirty="0" smtClean="0">
                <a:solidFill>
                  <a:schemeClr val="tx1"/>
                </a:solidFill>
                <a:latin typeface="Arial" panose="020B0604020202020204" pitchFamily="34" charset="0"/>
                <a:cs typeface="Arial" panose="020B0604020202020204" pitchFamily="34" charset="0"/>
              </a:rPr>
            </a:br>
            <a:r>
              <a:rPr lang="ar-EG" sz="1800" cap="none" dirty="0" smtClean="0">
                <a:solidFill>
                  <a:schemeClr val="tx1"/>
                </a:solidFill>
                <a:latin typeface="Arial" panose="020B0604020202020204" pitchFamily="34" charset="0"/>
                <a:cs typeface="Arial" panose="020B0604020202020204" pitchFamily="34" charset="0"/>
              </a:rPr>
              <a:t/>
            </a:r>
            <a:br>
              <a:rPr lang="ar-EG"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priority: </a:t>
            </a:r>
            <a:r>
              <a:rPr lang="en-US" sz="1800" cap="none" dirty="0">
                <a:latin typeface="Arial" panose="020B0604020202020204" pitchFamily="34" charset="0"/>
                <a:cs typeface="Arial" panose="020B0604020202020204" pitchFamily="34" charset="0"/>
              </a:rPr>
              <a:t>high</a:t>
            </a:r>
            <a:r>
              <a:rPr lang="ar-EG" sz="1800" cap="none" dirty="0" smtClean="0">
                <a:solidFill>
                  <a:schemeClr val="tx1"/>
                </a:solidFill>
                <a:latin typeface="Arial" panose="020B0604020202020204" pitchFamily="34" charset="0"/>
                <a:cs typeface="Arial" panose="020B0604020202020204" pitchFamily="34" charset="0"/>
              </a:rPr>
              <a:t/>
            </a:r>
            <a:br>
              <a:rPr lang="ar-EG" sz="1800" cap="none" dirty="0" smtClean="0">
                <a:solidFill>
                  <a:schemeClr val="tx1"/>
                </a:solidFill>
                <a:latin typeface="Arial" panose="020B0604020202020204" pitchFamily="34" charset="0"/>
                <a:cs typeface="Arial" panose="020B0604020202020204" pitchFamily="34" charset="0"/>
              </a:rPr>
            </a:br>
            <a:r>
              <a:rPr lang="ar-EG" sz="1800" cap="none" dirty="0" smtClean="0">
                <a:solidFill>
                  <a:schemeClr val="tx1"/>
                </a:solidFill>
                <a:latin typeface="Arial" panose="020B0604020202020204" pitchFamily="34" charset="0"/>
                <a:cs typeface="Arial" panose="020B0604020202020204" pitchFamily="34" charset="0"/>
              </a:rPr>
              <a:t/>
            </a:r>
            <a:br>
              <a:rPr lang="ar-EG"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type</a:t>
            </a:r>
            <a:r>
              <a:rPr lang="en-US" sz="1800" cap="none" dirty="0" smtClean="0">
                <a:latin typeface="Arial" panose="020B0604020202020204" pitchFamily="34" charset="0"/>
                <a:cs typeface="Arial" panose="020B0604020202020204" pitchFamily="34" charset="0"/>
              </a:rPr>
              <a:t>: external.</a:t>
            </a:r>
            <a:r>
              <a:rPr lang="ar-EG" sz="1800" cap="none" dirty="0" smtClean="0">
                <a:solidFill>
                  <a:schemeClr val="tx1"/>
                </a:solidFill>
                <a:latin typeface="Arial" panose="020B0604020202020204" pitchFamily="34" charset="0"/>
                <a:cs typeface="Arial" panose="020B0604020202020204" pitchFamily="34" charset="0"/>
              </a:rPr>
              <a:t/>
            </a:r>
            <a:br>
              <a:rPr lang="ar-EG" sz="1800" cap="none" dirty="0" smtClean="0">
                <a:solidFill>
                  <a:schemeClr val="tx1"/>
                </a:solidFill>
                <a:latin typeface="Arial" panose="020B0604020202020204" pitchFamily="34" charset="0"/>
                <a:cs typeface="Arial" panose="020B0604020202020204" pitchFamily="34" charset="0"/>
              </a:rPr>
            </a:br>
            <a:r>
              <a:rPr lang="ar-EG" sz="1800" cap="none" dirty="0" smtClean="0">
                <a:solidFill>
                  <a:schemeClr val="tx1"/>
                </a:solidFill>
                <a:latin typeface="Arial" panose="020B0604020202020204" pitchFamily="34" charset="0"/>
                <a:cs typeface="Arial" panose="020B0604020202020204" pitchFamily="34" charset="0"/>
              </a:rPr>
              <a:t/>
            </a:r>
            <a:br>
              <a:rPr lang="ar-EG"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Trigger : </a:t>
            </a:r>
            <a:r>
              <a:rPr lang="en-US" sz="1800" cap="none" dirty="0" smtClean="0">
                <a:solidFill>
                  <a:srgbClr val="C00000"/>
                </a:solidFill>
                <a:latin typeface="Arial" panose="020B0604020202020204" pitchFamily="34" charset="0"/>
                <a:cs typeface="Arial" panose="020B0604020202020204" pitchFamily="34" charset="0"/>
              </a:rPr>
              <a:t>user selects the “loge in" link.</a:t>
            </a:r>
            <a:br>
              <a:rPr lang="en-US" sz="1800" cap="none" dirty="0" smtClean="0">
                <a:solidFill>
                  <a:srgbClr val="C00000"/>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
            </a:r>
            <a:br>
              <a:rPr lang="en-US"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 Description:</a:t>
            </a:r>
            <a:br>
              <a:rPr lang="en-US"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 </a:t>
            </a:r>
            <a:r>
              <a:rPr lang="en-US" sz="1800" cap="none" dirty="0" smtClean="0">
                <a:solidFill>
                  <a:srgbClr val="C00000"/>
                </a:solidFill>
                <a:latin typeface="Arial" panose="020B0604020202020204" pitchFamily="34" charset="0"/>
                <a:cs typeface="Arial" panose="020B0604020202020204" pitchFamily="34" charset="0"/>
              </a:rPr>
              <a:t>this use case allow customer (members)to loge in system for </a:t>
            </a:r>
            <a:r>
              <a:rPr lang="en-US" sz="1800" cap="none" dirty="0">
                <a:solidFill>
                  <a:srgbClr val="C00000"/>
                </a:solidFill>
                <a:latin typeface="Arial" panose="020B0604020202020204" pitchFamily="34" charset="0"/>
                <a:cs typeface="Arial" panose="020B0604020202020204" pitchFamily="34" charset="0"/>
              </a:rPr>
              <a:t>choose favorite </a:t>
            </a:r>
            <a:r>
              <a:rPr lang="en-US" sz="1800" cap="none" dirty="0" smtClean="0">
                <a:solidFill>
                  <a:srgbClr val="C00000"/>
                </a:solidFill>
                <a:latin typeface="Arial" panose="020B0604020202020204" pitchFamily="34" charset="0"/>
                <a:cs typeface="Arial" panose="020B0604020202020204" pitchFamily="34" charset="0"/>
              </a:rPr>
              <a:t>restaurant and </a:t>
            </a:r>
            <a:r>
              <a:rPr lang="en-US" sz="1800" cap="none" dirty="0">
                <a:solidFill>
                  <a:srgbClr val="C00000"/>
                </a:solidFill>
                <a:latin typeface="Arial" panose="020B0604020202020204" pitchFamily="34" charset="0"/>
                <a:cs typeface="Arial" panose="020B0604020202020204" pitchFamily="34" charset="0"/>
              </a:rPr>
              <a:t>meal and </a:t>
            </a:r>
            <a:r>
              <a:rPr lang="en-US" sz="1800" cap="none" dirty="0" smtClean="0">
                <a:solidFill>
                  <a:srgbClr val="C00000"/>
                </a:solidFill>
                <a:latin typeface="Arial" panose="020B0604020202020204" pitchFamily="34" charset="0"/>
                <a:cs typeface="Arial" panose="020B0604020202020204" pitchFamily="34" charset="0"/>
              </a:rPr>
              <a:t>owner </a:t>
            </a:r>
            <a:r>
              <a:rPr lang="en-US" sz="1800" cap="none" dirty="0">
                <a:solidFill>
                  <a:srgbClr val="C00000"/>
                </a:solidFill>
                <a:latin typeface="Arial" panose="020B0604020202020204" pitchFamily="34" charset="0"/>
                <a:cs typeface="Arial" panose="020B0604020202020204" pitchFamily="34" charset="0"/>
              </a:rPr>
              <a:t>(members)to loge in system for </a:t>
            </a:r>
            <a:r>
              <a:rPr lang="en-US" sz="1800" cap="none" dirty="0" smtClean="0">
                <a:solidFill>
                  <a:srgbClr val="C00000"/>
                </a:solidFill>
                <a:latin typeface="Arial" panose="020B0604020202020204" pitchFamily="34" charset="0"/>
                <a:cs typeface="Arial" panose="020B0604020202020204" pitchFamily="34" charset="0"/>
              </a:rPr>
              <a:t>see number of viewers , participants , fans and evaluation of the restaurant</a:t>
            </a:r>
            <a:r>
              <a:rPr lang="en-US" sz="1800" cap="none" dirty="0">
                <a:solidFill>
                  <a:srgbClr val="C00000"/>
                </a:solidFill>
                <a:latin typeface="Arial" panose="020B0604020202020204" pitchFamily="34" charset="0"/>
                <a:cs typeface="Arial" panose="020B0604020202020204" pitchFamily="34" charset="0"/>
              </a:rPr>
              <a:t>.</a:t>
            </a:r>
            <a:r>
              <a:rPr lang="en-US" sz="1800" cap="none" dirty="0" smtClean="0">
                <a:solidFill>
                  <a:schemeClr val="tx1"/>
                </a:solidFill>
                <a:latin typeface="Arial" panose="020B0604020202020204" pitchFamily="34" charset="0"/>
                <a:cs typeface="Arial" panose="020B0604020202020204" pitchFamily="34" charset="0"/>
              </a:rPr>
              <a:t/>
            </a:r>
            <a:br>
              <a:rPr lang="en-US"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
            </a:r>
            <a:br>
              <a:rPr lang="en-US"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Preconditions: </a:t>
            </a:r>
            <a:r>
              <a:rPr lang="en-US" sz="1800" cap="none" dirty="0" smtClean="0">
                <a:solidFill>
                  <a:srgbClr val="C00000"/>
                </a:solidFill>
                <a:latin typeface="Arial" panose="020B0604020202020204" pitchFamily="34" charset="0"/>
                <a:cs typeface="Arial" panose="020B0604020202020204" pitchFamily="34" charset="0"/>
              </a:rPr>
              <a:t>customers and owner should be from members(create new account).</a:t>
            </a:r>
            <a:r>
              <a:rPr lang="ar-EG" sz="1800" cap="none" dirty="0" smtClean="0">
                <a:solidFill>
                  <a:schemeClr val="tx1"/>
                </a:solidFill>
                <a:latin typeface="Arial" panose="020B0604020202020204" pitchFamily="34" charset="0"/>
                <a:cs typeface="Arial" panose="020B0604020202020204" pitchFamily="34" charset="0"/>
              </a:rPr>
              <a:t/>
            </a:r>
            <a:br>
              <a:rPr lang="ar-EG"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
            </a:r>
            <a:br>
              <a:rPr lang="en-US"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Normal course:</a:t>
            </a:r>
            <a:br>
              <a:rPr lang="en-US" sz="1800" cap="none" dirty="0" smtClean="0">
                <a:solidFill>
                  <a:schemeClr val="tx1"/>
                </a:solidFill>
                <a:latin typeface="Arial" panose="020B0604020202020204" pitchFamily="34" charset="0"/>
                <a:cs typeface="Arial" panose="020B0604020202020204" pitchFamily="34" charset="0"/>
              </a:rPr>
            </a:br>
            <a:r>
              <a:rPr lang="en-US" sz="1800" cap="none" dirty="0" smtClean="0">
                <a:solidFill>
                  <a:srgbClr val="C00000"/>
                </a:solidFill>
                <a:latin typeface="Arial" panose="020B0604020202020204" pitchFamily="34" charset="0"/>
                <a:cs typeface="Arial" panose="020B0604020202020204" pitchFamily="34" charset="0"/>
              </a:rPr>
              <a:t>1.The customer  and your email address and </a:t>
            </a:r>
            <a:r>
              <a:rPr lang="en-US" sz="1800" cap="none" dirty="0">
                <a:solidFill>
                  <a:srgbClr val="C00000"/>
                </a:solidFill>
                <a:latin typeface="Arial" panose="020B0604020202020204" pitchFamily="34" charset="0"/>
                <a:cs typeface="Arial" panose="020B0604020202020204" pitchFamily="34" charset="0"/>
              </a:rPr>
              <a:t>your password </a:t>
            </a:r>
            <a:r>
              <a:rPr lang="en-US" sz="1800" cap="none" dirty="0" smtClean="0">
                <a:solidFill>
                  <a:srgbClr val="C00000"/>
                </a:solidFill>
                <a:latin typeface="Arial" panose="020B0604020202020204" pitchFamily="34" charset="0"/>
                <a:cs typeface="Arial" panose="020B0604020202020204" pitchFamily="34" charset="0"/>
              </a:rPr>
              <a:t>and name </a:t>
            </a:r>
            <a:r>
              <a:rPr lang="en-US" sz="1800" cap="none" dirty="0">
                <a:solidFill>
                  <a:srgbClr val="C00000"/>
                </a:solidFill>
                <a:latin typeface="Arial" panose="020B0604020202020204" pitchFamily="34" charset="0"/>
                <a:cs typeface="Arial" panose="020B0604020202020204" pitchFamily="34" charset="0"/>
              </a:rPr>
              <a:t>of the </a:t>
            </a:r>
            <a:r>
              <a:rPr lang="en-US" sz="1800" cap="none" dirty="0" smtClean="0">
                <a:solidFill>
                  <a:srgbClr val="C00000"/>
                </a:solidFill>
                <a:latin typeface="Arial" panose="020B0604020202020204" pitchFamily="34" charset="0"/>
                <a:cs typeface="Arial" panose="020B0604020202020204" pitchFamily="34" charset="0"/>
              </a:rPr>
              <a:t>restaurant which you want it.</a:t>
            </a:r>
            <a:br>
              <a:rPr lang="en-US" sz="1800" cap="none" dirty="0" smtClean="0">
                <a:solidFill>
                  <a:srgbClr val="C00000"/>
                </a:solidFill>
                <a:latin typeface="Arial" panose="020B0604020202020204" pitchFamily="34" charset="0"/>
                <a:cs typeface="Arial" panose="020B0604020202020204" pitchFamily="34" charset="0"/>
              </a:rPr>
            </a:br>
            <a:r>
              <a:rPr lang="en-US" sz="1800" cap="none" dirty="0" smtClean="0">
                <a:solidFill>
                  <a:srgbClr val="C00000"/>
                </a:solidFill>
                <a:latin typeface="Arial" panose="020B0604020202020204" pitchFamily="34" charset="0"/>
                <a:cs typeface="Arial" panose="020B0604020202020204" pitchFamily="34" charset="0"/>
              </a:rPr>
              <a:t>2.The owner enter your email address, your password and your name of the restaurant.</a:t>
            </a:r>
            <a:endParaRPr lang="ar-EG" sz="1800" cap="none"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4960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546" y="2459183"/>
            <a:ext cx="10396882" cy="1151965"/>
          </a:xfrm>
        </p:spPr>
        <p:txBody>
          <a:bodyPr>
            <a:normAutofit fontScale="90000"/>
          </a:bodyPr>
          <a:lstStyle/>
          <a:p>
            <a:r>
              <a:rPr lang="en-US" sz="2000" cap="none" dirty="0" smtClean="0">
                <a:solidFill>
                  <a:prstClr val="black"/>
                </a:solidFill>
                <a:latin typeface="Arial" panose="020B0604020202020204" pitchFamily="34" charset="0"/>
                <a:cs typeface="Arial" panose="020B0604020202020204" pitchFamily="34" charset="0"/>
              </a:rPr>
              <a:t>Alternative courses:</a:t>
            </a:r>
            <a:r>
              <a:rPr lang="en-US" sz="2000" cap="none" dirty="0" smtClean="0">
                <a:solidFill>
                  <a:srgbClr val="B80E0F"/>
                </a:solidFill>
                <a:latin typeface="Arial" panose="020B0604020202020204" pitchFamily="34" charset="0"/>
                <a:cs typeface="Arial" panose="020B0604020202020204" pitchFamily="34" charset="0"/>
              </a:rPr>
              <a:t/>
            </a:r>
            <a:br>
              <a:rPr lang="en-US" sz="2000" cap="none" dirty="0" smtClean="0">
                <a:solidFill>
                  <a:srgbClr val="B80E0F"/>
                </a:solidFill>
                <a:latin typeface="Arial" panose="020B0604020202020204" pitchFamily="34" charset="0"/>
                <a:cs typeface="Arial" panose="020B0604020202020204" pitchFamily="34" charset="0"/>
              </a:rPr>
            </a:br>
            <a:r>
              <a:rPr lang="ar-EG" sz="2000" cap="none" dirty="0" smtClean="0">
                <a:solidFill>
                  <a:srgbClr val="B80E0F"/>
                </a:solidFill>
                <a:latin typeface="Arial" panose="020B0604020202020204" pitchFamily="34" charset="0"/>
                <a:cs typeface="Arial" panose="020B0604020202020204" pitchFamily="34" charset="0"/>
              </a:rPr>
              <a:t> </a:t>
            </a:r>
            <a:br>
              <a:rPr lang="ar-EG" sz="2000" cap="none" dirty="0" smtClean="0">
                <a:solidFill>
                  <a:srgbClr val="B80E0F"/>
                </a:solidFill>
                <a:latin typeface="Arial" panose="020B0604020202020204" pitchFamily="34" charset="0"/>
                <a:cs typeface="Arial" panose="020B0604020202020204" pitchFamily="34" charset="0"/>
              </a:rPr>
            </a:br>
            <a:r>
              <a:rPr lang="en-US" sz="2000" cap="none" dirty="0" smtClean="0">
                <a:solidFill>
                  <a:srgbClr val="B80E0F"/>
                </a:solidFill>
                <a:latin typeface="Arial" panose="020B0604020202020204" pitchFamily="34" charset="0"/>
                <a:cs typeface="Arial" panose="020B0604020202020204" pitchFamily="34" charset="0"/>
              </a:rPr>
              <a:t>1-</a:t>
            </a:r>
            <a:r>
              <a:rPr lang="en-US" sz="2000" cap="none" dirty="0" smtClean="0">
                <a:solidFill>
                  <a:schemeClr val="tx1"/>
                </a:solidFill>
                <a:latin typeface="Arial" panose="020B0604020202020204" pitchFamily="34" charset="0"/>
                <a:cs typeface="Arial" panose="020B0604020202020204" pitchFamily="34" charset="0"/>
              </a:rPr>
              <a:t> </a:t>
            </a:r>
            <a:r>
              <a:rPr lang="en-US" sz="2000" cap="none" dirty="0" smtClean="0">
                <a:solidFill>
                  <a:srgbClr val="C00000"/>
                </a:solidFill>
                <a:latin typeface="Arial" panose="020B0604020202020204" pitchFamily="34" charset="0"/>
                <a:cs typeface="Arial" panose="020B0604020202020204" pitchFamily="34" charset="0"/>
              </a:rPr>
              <a:t>customers and managers should not be members.</a:t>
            </a:r>
            <a:r>
              <a:rPr lang="ar-EG" sz="2000" cap="none" dirty="0" smtClean="0">
                <a:solidFill>
                  <a:srgbClr val="C00000"/>
                </a:solidFill>
                <a:latin typeface="Arial" panose="020B0604020202020204" pitchFamily="34" charset="0"/>
                <a:cs typeface="Arial" panose="020B0604020202020204" pitchFamily="34" charset="0"/>
              </a:rPr>
              <a:t/>
            </a:r>
            <a:br>
              <a:rPr lang="ar-EG" sz="2000" cap="none" dirty="0" smtClean="0">
                <a:solidFill>
                  <a:srgbClr val="C00000"/>
                </a:solidFill>
                <a:latin typeface="Arial" panose="020B0604020202020204" pitchFamily="34" charset="0"/>
                <a:cs typeface="Arial" panose="020B0604020202020204" pitchFamily="34" charset="0"/>
              </a:rPr>
            </a:br>
            <a:r>
              <a:rPr lang="ar-EG" sz="2000" cap="none" dirty="0" smtClean="0">
                <a:solidFill>
                  <a:srgbClr val="C00000"/>
                </a:solidFill>
                <a:latin typeface="Arial" panose="020B0604020202020204" pitchFamily="34" charset="0"/>
                <a:cs typeface="Arial" panose="020B0604020202020204" pitchFamily="34" charset="0"/>
              </a:rPr>
              <a:t/>
            </a:r>
            <a:br>
              <a:rPr lang="ar-EG" sz="2000" cap="none" dirty="0" smtClean="0">
                <a:solidFill>
                  <a:srgbClr val="C00000"/>
                </a:solidFill>
                <a:latin typeface="Arial" panose="020B0604020202020204" pitchFamily="34" charset="0"/>
                <a:cs typeface="Arial" panose="020B0604020202020204" pitchFamily="34" charset="0"/>
              </a:rPr>
            </a:br>
            <a:r>
              <a:rPr lang="en-US" sz="2000" cap="none" dirty="0" smtClean="0">
                <a:solidFill>
                  <a:srgbClr val="C00000"/>
                </a:solidFill>
                <a:latin typeface="Arial" panose="020B0604020202020204" pitchFamily="34" charset="0"/>
                <a:cs typeface="Arial" panose="020B0604020202020204" pitchFamily="34" charset="0"/>
              </a:rPr>
              <a:t>2-customer and manager enter a wrong password or email.</a:t>
            </a:r>
            <a:r>
              <a:rPr lang="ar-EG" sz="2000" cap="none" dirty="0" smtClean="0">
                <a:solidFill>
                  <a:srgbClr val="C00000"/>
                </a:solidFill>
                <a:latin typeface="Arial" panose="020B0604020202020204" pitchFamily="34" charset="0"/>
                <a:cs typeface="Arial" panose="020B0604020202020204" pitchFamily="34" charset="0"/>
              </a:rPr>
              <a:t/>
            </a:r>
            <a:br>
              <a:rPr lang="ar-EG" sz="2000" cap="none" dirty="0" smtClean="0">
                <a:solidFill>
                  <a:srgbClr val="C00000"/>
                </a:solidFill>
                <a:latin typeface="Arial" panose="020B0604020202020204" pitchFamily="34" charset="0"/>
                <a:cs typeface="Arial" panose="020B0604020202020204" pitchFamily="34" charset="0"/>
              </a:rPr>
            </a:br>
            <a:r>
              <a:rPr lang="en-US" sz="2000" cap="none" dirty="0" smtClean="0">
                <a:solidFill>
                  <a:srgbClr val="B80E0F"/>
                </a:solidFill>
                <a:latin typeface="Arial" panose="020B0604020202020204" pitchFamily="34" charset="0"/>
                <a:cs typeface="Arial" panose="020B0604020202020204" pitchFamily="34" charset="0"/>
              </a:rPr>
              <a:t/>
            </a:r>
            <a:br>
              <a:rPr lang="en-US" sz="2000" cap="none" dirty="0" smtClean="0">
                <a:solidFill>
                  <a:srgbClr val="B80E0F"/>
                </a:solidFill>
                <a:latin typeface="Arial" panose="020B0604020202020204" pitchFamily="34" charset="0"/>
                <a:cs typeface="Arial" panose="020B0604020202020204" pitchFamily="34" charset="0"/>
              </a:rPr>
            </a:br>
            <a:r>
              <a:rPr lang="en-US" sz="2000" cap="none" dirty="0" smtClean="0">
                <a:solidFill>
                  <a:prstClr val="black"/>
                </a:solidFill>
                <a:latin typeface="Arial" panose="020B0604020202020204" pitchFamily="34" charset="0"/>
                <a:cs typeface="Arial" panose="020B0604020202020204" pitchFamily="34" charset="0"/>
              </a:rPr>
              <a:t>Post conditions:</a:t>
            </a:r>
            <a:r>
              <a:rPr lang="ar-EG" sz="2000" cap="none" dirty="0" smtClean="0">
                <a:solidFill>
                  <a:prstClr val="black"/>
                </a:solidFill>
                <a:latin typeface="Arial" panose="020B0604020202020204" pitchFamily="34" charset="0"/>
                <a:cs typeface="Arial" panose="020B0604020202020204" pitchFamily="34" charset="0"/>
              </a:rPr>
              <a:t/>
            </a:r>
            <a:br>
              <a:rPr lang="ar-EG" sz="2000" cap="none" dirty="0" smtClean="0">
                <a:solidFill>
                  <a:prstClr val="black"/>
                </a:solidFill>
                <a:latin typeface="Arial" panose="020B0604020202020204" pitchFamily="34" charset="0"/>
                <a:cs typeface="Arial" panose="020B0604020202020204" pitchFamily="34" charset="0"/>
              </a:rPr>
            </a:br>
            <a:r>
              <a:rPr lang="en-US" sz="2000" cap="none" dirty="0" smtClean="0">
                <a:solidFill>
                  <a:srgbClr val="B80E0F"/>
                </a:solidFill>
                <a:latin typeface="Arial" panose="020B0604020202020204" pitchFamily="34" charset="0"/>
                <a:cs typeface="Arial" panose="020B0604020202020204" pitchFamily="34" charset="0"/>
              </a:rPr>
              <a:t/>
            </a:r>
            <a:br>
              <a:rPr lang="en-US" sz="2000" cap="none" dirty="0" smtClean="0">
                <a:solidFill>
                  <a:srgbClr val="B80E0F"/>
                </a:solidFill>
                <a:latin typeface="Arial" panose="020B0604020202020204" pitchFamily="34" charset="0"/>
                <a:cs typeface="Arial" panose="020B0604020202020204" pitchFamily="34" charset="0"/>
              </a:rPr>
            </a:br>
            <a:r>
              <a:rPr lang="en-US" sz="2000" cap="none" dirty="0" smtClean="0">
                <a:solidFill>
                  <a:srgbClr val="B80E0F"/>
                </a:solidFill>
                <a:latin typeface="Arial" panose="020B0604020202020204" pitchFamily="34" charset="0"/>
                <a:cs typeface="Arial" panose="020B0604020202020204" pitchFamily="34" charset="0"/>
              </a:rPr>
              <a:t>1.The manager and customer are </a:t>
            </a:r>
            <a:r>
              <a:rPr lang="en-US" sz="2000" cap="none" dirty="0" smtClean="0">
                <a:solidFill>
                  <a:srgbClr val="C00000"/>
                </a:solidFill>
                <a:latin typeface="Arial" panose="020B0604020202020204" pitchFamily="34" charset="0"/>
                <a:cs typeface="Arial" panose="020B0604020202020204" pitchFamily="34" charset="0"/>
              </a:rPr>
              <a:t>registering into system(online restaurant).</a:t>
            </a:r>
            <a:r>
              <a:rPr lang="ar-EG" sz="1800" dirty="0">
                <a:solidFill>
                  <a:srgbClr val="B80E0F"/>
                </a:solidFill>
                <a:latin typeface="Arial" panose="020B0604020202020204" pitchFamily="34" charset="0"/>
                <a:cs typeface="Arial" panose="020B0604020202020204" pitchFamily="34" charset="0"/>
              </a:rPr>
              <a:t/>
            </a:r>
            <a:br>
              <a:rPr lang="ar-EG" sz="1800" dirty="0">
                <a:solidFill>
                  <a:srgbClr val="B80E0F"/>
                </a:solidFill>
                <a:latin typeface="Arial" panose="020B0604020202020204" pitchFamily="34" charset="0"/>
                <a:cs typeface="Arial" panose="020B0604020202020204" pitchFamily="34" charset="0"/>
              </a:rPr>
            </a:br>
            <a:r>
              <a:rPr lang="en-US" sz="1800" dirty="0">
                <a:solidFill>
                  <a:srgbClr val="B80E0F"/>
                </a:solidFill>
                <a:latin typeface="Arial" panose="020B0604020202020204" pitchFamily="34" charset="0"/>
                <a:cs typeface="Arial" panose="020B0604020202020204" pitchFamily="34" charset="0"/>
              </a:rPr>
              <a:t/>
            </a:r>
            <a:br>
              <a:rPr lang="en-US" sz="1800" dirty="0">
                <a:solidFill>
                  <a:srgbClr val="B80E0F"/>
                </a:solidFill>
                <a:latin typeface="Arial" panose="020B0604020202020204" pitchFamily="34" charset="0"/>
                <a:cs typeface="Arial" panose="020B0604020202020204" pitchFamily="34" charset="0"/>
              </a:rPr>
            </a:br>
            <a:endParaRPr lang="ar-EG" dirty="0"/>
          </a:p>
        </p:txBody>
      </p:sp>
    </p:spTree>
    <p:extLst>
      <p:ext uri="{BB962C8B-B14F-4D97-AF65-F5344CB8AC3E}">
        <p14:creationId xmlns:p14="http://schemas.microsoft.com/office/powerpoint/2010/main" val="3448134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2543234"/>
            <a:ext cx="10396882" cy="1151965"/>
          </a:xfrm>
        </p:spPr>
        <p:txBody>
          <a:bodyPr>
            <a:normAutofit fontScale="90000"/>
          </a:bodyPr>
          <a:lstStyle/>
          <a:p>
            <a:r>
              <a:rPr lang="en-US" sz="1600" cap="none" dirty="0" smtClean="0">
                <a:solidFill>
                  <a:schemeClr val="tx1"/>
                </a:solidFill>
                <a:latin typeface="Arial" panose="020B0604020202020204" pitchFamily="34" charset="0"/>
                <a:cs typeface="Arial" panose="020B0604020202020204" pitchFamily="34" charset="0"/>
              </a:rPr>
              <a:t>Use case :</a:t>
            </a:r>
            <a:r>
              <a:rPr lang="en-US" sz="1600" cap="none" dirty="0" smtClean="0">
                <a:solidFill>
                  <a:srgbClr val="C00000"/>
                </a:solidFill>
                <a:latin typeface="Arial" panose="020B0604020202020204" pitchFamily="34" charset="0"/>
                <a:cs typeface="Arial" panose="020B0604020202020204" pitchFamily="34" charset="0"/>
              </a:rPr>
              <a:t>3</a:t>
            </a:r>
            <a:r>
              <a:rPr lang="ar-EG" sz="1600" cap="none" dirty="0" smtClean="0">
                <a:solidFill>
                  <a:schemeClr val="tx1"/>
                </a:solidFill>
                <a:latin typeface="Arial" panose="020B0604020202020204" pitchFamily="34" charset="0"/>
                <a:cs typeface="Arial" panose="020B0604020202020204" pitchFamily="34" charset="0"/>
              </a:rPr>
              <a:t/>
            </a:r>
            <a:br>
              <a:rPr lang="ar-EG" sz="1600" cap="none" dirty="0" smtClean="0">
                <a:solidFill>
                  <a:schemeClr val="tx1"/>
                </a:solidFill>
                <a:latin typeface="Arial" panose="020B0604020202020204" pitchFamily="34" charset="0"/>
                <a:cs typeface="Arial" panose="020B0604020202020204" pitchFamily="34" charset="0"/>
              </a:rPr>
            </a:br>
            <a:r>
              <a:rPr lang="en-US" sz="1800" cap="none" dirty="0" smtClean="0">
                <a:solidFill>
                  <a:schemeClr val="tx1"/>
                </a:solidFill>
                <a:latin typeface="Arial" panose="020B0604020202020204" pitchFamily="34" charset="0"/>
                <a:cs typeface="Arial" panose="020B0604020202020204" pitchFamily="34" charset="0"/>
              </a:rPr>
              <a:t/>
            </a:r>
            <a:br>
              <a:rPr lang="en-US" sz="1800" cap="none" dirty="0" smtClean="0">
                <a:solidFill>
                  <a:schemeClr val="tx1"/>
                </a:solidFill>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use case name: </a:t>
            </a:r>
            <a:r>
              <a:rPr lang="en-US" sz="1600" cap="none" dirty="0" smtClean="0">
                <a:solidFill>
                  <a:srgbClr val="C00000"/>
                </a:solidFill>
                <a:latin typeface="Arial" panose="020B0604020202020204" pitchFamily="34" charset="0"/>
                <a:cs typeface="Arial" panose="020B0604020202020204" pitchFamily="34" charset="0"/>
              </a:rPr>
              <a:t>check favorite restaurant</a:t>
            </a:r>
            <a:r>
              <a:rPr lang="ar-EG" sz="1600" cap="none" dirty="0" smtClean="0">
                <a:solidFill>
                  <a:schemeClr val="tx1"/>
                </a:solidFill>
                <a:latin typeface="Arial" panose="020B0604020202020204" pitchFamily="34" charset="0"/>
                <a:cs typeface="Arial" panose="020B0604020202020204" pitchFamily="34" charset="0"/>
              </a:rPr>
              <a:t/>
            </a:r>
            <a:br>
              <a:rPr lang="ar-EG" sz="1600" cap="none" dirty="0" smtClean="0">
                <a:solidFill>
                  <a:schemeClr val="tx1"/>
                </a:solidFill>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
            </a:r>
            <a:br>
              <a:rPr lang="en-US" sz="1600" cap="none" dirty="0" smtClean="0">
                <a:solidFill>
                  <a:schemeClr val="tx1"/>
                </a:solidFill>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actors: </a:t>
            </a:r>
            <a:r>
              <a:rPr lang="en-US" sz="1600" cap="none" dirty="0" smtClean="0">
                <a:solidFill>
                  <a:srgbClr val="C00000"/>
                </a:solidFill>
                <a:latin typeface="Arial" panose="020B0604020202020204" pitchFamily="34" charset="0"/>
                <a:cs typeface="Arial" panose="020B0604020202020204" pitchFamily="34" charset="0"/>
              </a:rPr>
              <a:t>customer</a:t>
            </a:r>
            <a:r>
              <a:rPr lang="ar-EG" sz="1600" cap="none" dirty="0" smtClean="0">
                <a:solidFill>
                  <a:srgbClr val="C00000"/>
                </a:solidFill>
                <a:latin typeface="Arial" panose="020B0604020202020204" pitchFamily="34" charset="0"/>
                <a:cs typeface="Arial" panose="020B0604020202020204" pitchFamily="34" charset="0"/>
              </a:rPr>
              <a:t/>
            </a:r>
            <a:br>
              <a:rPr lang="ar-EG" sz="1600" cap="none" dirty="0" smtClean="0">
                <a:solidFill>
                  <a:srgbClr val="C00000"/>
                </a:solidFill>
                <a:latin typeface="Arial" panose="020B0604020202020204" pitchFamily="34" charset="0"/>
                <a:cs typeface="Arial" panose="020B0604020202020204" pitchFamily="34" charset="0"/>
              </a:rPr>
            </a:br>
            <a:r>
              <a:rPr lang="ar-EG" sz="1600" cap="none" dirty="0" smtClean="0">
                <a:solidFill>
                  <a:srgbClr val="C00000"/>
                </a:solidFill>
                <a:latin typeface="Arial" panose="020B0604020202020204" pitchFamily="34" charset="0"/>
                <a:cs typeface="Arial" panose="020B0604020202020204" pitchFamily="34" charset="0"/>
              </a:rPr>
              <a:t/>
            </a:r>
            <a:br>
              <a:rPr lang="ar-EG" sz="1600" cap="none" dirty="0" smtClean="0">
                <a:solidFill>
                  <a:srgbClr val="C00000"/>
                </a:solidFill>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priority: </a:t>
            </a:r>
            <a:r>
              <a:rPr lang="en-US" sz="1600" cap="none" dirty="0" smtClean="0">
                <a:latin typeface="Arial" panose="020B0604020202020204" pitchFamily="34" charset="0"/>
                <a:cs typeface="Arial" panose="020B0604020202020204" pitchFamily="34" charset="0"/>
              </a:rPr>
              <a:t>high</a:t>
            </a:r>
            <a:r>
              <a:rPr lang="ar-EG" sz="1600" cap="none" dirty="0" smtClean="0">
                <a:latin typeface="Arial" panose="020B0604020202020204" pitchFamily="34" charset="0"/>
                <a:cs typeface="Arial" panose="020B0604020202020204" pitchFamily="34" charset="0"/>
              </a:rPr>
              <a:t/>
            </a:r>
            <a:br>
              <a:rPr lang="ar-EG" sz="1600" cap="none" dirty="0" smtClean="0">
                <a:latin typeface="Arial" panose="020B0604020202020204" pitchFamily="34" charset="0"/>
                <a:cs typeface="Arial" panose="020B0604020202020204" pitchFamily="34" charset="0"/>
              </a:rPr>
            </a:br>
            <a:r>
              <a:rPr lang="ar-EG" sz="1600" cap="none" dirty="0" smtClean="0">
                <a:latin typeface="Arial" panose="020B0604020202020204" pitchFamily="34" charset="0"/>
                <a:cs typeface="Arial" panose="020B0604020202020204" pitchFamily="34" charset="0"/>
              </a:rPr>
              <a:t/>
            </a:r>
            <a:br>
              <a:rPr lang="ar-EG" sz="1600" cap="none" dirty="0" smtClean="0">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type</a:t>
            </a:r>
            <a:r>
              <a:rPr lang="en-US" sz="1600" cap="none" dirty="0" smtClean="0">
                <a:latin typeface="Arial" panose="020B0604020202020204" pitchFamily="34" charset="0"/>
                <a:cs typeface="Arial" panose="020B0604020202020204" pitchFamily="34" charset="0"/>
              </a:rPr>
              <a:t>: external.</a:t>
            </a:r>
            <a:r>
              <a:rPr lang="en-US" sz="1600" cap="none" dirty="0" smtClean="0">
                <a:solidFill>
                  <a:srgbClr val="C00000"/>
                </a:solidFill>
                <a:latin typeface="Arial" panose="020B0604020202020204" pitchFamily="34" charset="0"/>
                <a:cs typeface="Arial" panose="020B0604020202020204" pitchFamily="34" charset="0"/>
              </a:rPr>
              <a:t/>
            </a:r>
            <a:br>
              <a:rPr lang="en-US" sz="1600" cap="none" dirty="0" smtClean="0">
                <a:solidFill>
                  <a:srgbClr val="C00000"/>
                </a:solidFill>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
            </a:r>
            <a:br>
              <a:rPr lang="en-US" sz="1600" cap="none" dirty="0" smtClean="0">
                <a:solidFill>
                  <a:schemeClr val="tx1"/>
                </a:solidFill>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Description: </a:t>
            </a:r>
            <a:r>
              <a:rPr lang="en-US" sz="1600" cap="none" dirty="0" smtClean="0">
                <a:solidFill>
                  <a:srgbClr val="C00000"/>
                </a:solidFill>
                <a:latin typeface="Arial" panose="020B0604020202020204" pitchFamily="34" charset="0"/>
                <a:cs typeface="Arial" panose="020B0604020202020204" pitchFamily="34" charset="0"/>
              </a:rPr>
              <a:t>this use case allow customer to click button search and choose for their favorite restaurants .</a:t>
            </a:r>
            <a:r>
              <a:rPr lang="ar-EG" sz="1600" cap="none" dirty="0" smtClean="0">
                <a:solidFill>
                  <a:srgbClr val="C00000"/>
                </a:solidFill>
                <a:latin typeface="Arial" panose="020B0604020202020204" pitchFamily="34" charset="0"/>
                <a:cs typeface="Arial" panose="020B0604020202020204" pitchFamily="34" charset="0"/>
              </a:rPr>
              <a:t/>
            </a:r>
            <a:br>
              <a:rPr lang="ar-EG" sz="1600" cap="none" dirty="0" smtClean="0">
                <a:solidFill>
                  <a:srgbClr val="C00000"/>
                </a:solidFill>
                <a:latin typeface="Arial" panose="020B0604020202020204" pitchFamily="34" charset="0"/>
                <a:cs typeface="Arial" panose="020B0604020202020204" pitchFamily="34" charset="0"/>
              </a:rPr>
            </a:br>
            <a:r>
              <a:rPr lang="ar-EG" sz="1600" cap="none" dirty="0" smtClean="0">
                <a:solidFill>
                  <a:srgbClr val="C00000"/>
                </a:solidFill>
                <a:latin typeface="Arial" panose="020B0604020202020204" pitchFamily="34" charset="0"/>
                <a:cs typeface="Arial" panose="020B0604020202020204" pitchFamily="34" charset="0"/>
              </a:rPr>
              <a:t/>
            </a:r>
            <a:br>
              <a:rPr lang="ar-EG" sz="1600" cap="none" dirty="0" smtClean="0">
                <a:solidFill>
                  <a:srgbClr val="C00000"/>
                </a:solidFill>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Trigger : </a:t>
            </a:r>
            <a:r>
              <a:rPr lang="en-US" sz="1600" cap="none" dirty="0" smtClean="0">
                <a:solidFill>
                  <a:srgbClr val="C00000"/>
                </a:solidFill>
                <a:latin typeface="Arial" panose="020B0604020202020204" pitchFamily="34" charset="0"/>
                <a:cs typeface="Arial" panose="020B0604020202020204" pitchFamily="34" charset="0"/>
              </a:rPr>
              <a:t>searching for favorite restaurant</a:t>
            </a:r>
            <a:r>
              <a:rPr lang="en-US" sz="1600" cap="none" dirty="0" smtClean="0">
                <a:solidFill>
                  <a:schemeClr val="tx1"/>
                </a:solidFill>
                <a:latin typeface="Arial" panose="020B0604020202020204" pitchFamily="34" charset="0"/>
                <a:cs typeface="Arial" panose="020B0604020202020204" pitchFamily="34" charset="0"/>
              </a:rPr>
              <a:t> </a:t>
            </a:r>
            <a:r>
              <a:rPr lang="en-US" sz="1600" cap="none" dirty="0" smtClean="0">
                <a:solidFill>
                  <a:srgbClr val="C00000"/>
                </a:solidFill>
                <a:latin typeface="Arial" panose="020B0604020202020204" pitchFamily="34" charset="0"/>
                <a:cs typeface="Arial" panose="020B0604020202020204" pitchFamily="34" charset="0"/>
              </a:rPr>
              <a:t>and selecting favorite restaurant.</a:t>
            </a:r>
            <a:r>
              <a:rPr lang="ar-EG" sz="1600" cap="none" dirty="0" smtClean="0">
                <a:solidFill>
                  <a:srgbClr val="C00000"/>
                </a:solidFill>
                <a:latin typeface="Arial" panose="020B0604020202020204" pitchFamily="34" charset="0"/>
                <a:cs typeface="Arial" panose="020B0604020202020204" pitchFamily="34" charset="0"/>
              </a:rPr>
              <a:t/>
            </a:r>
            <a:br>
              <a:rPr lang="ar-EG" sz="1600" cap="none" dirty="0" smtClean="0">
                <a:solidFill>
                  <a:srgbClr val="C00000"/>
                </a:solidFill>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
            </a:r>
            <a:br>
              <a:rPr lang="en-US" sz="1600" cap="none" dirty="0" smtClean="0">
                <a:solidFill>
                  <a:schemeClr val="tx1"/>
                </a:solidFill>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Preconditions:</a:t>
            </a:r>
            <a:br>
              <a:rPr lang="en-US" sz="1600" cap="none" dirty="0" smtClean="0">
                <a:solidFill>
                  <a:schemeClr val="tx1"/>
                </a:solidFill>
                <a:latin typeface="Arial" panose="020B0604020202020204" pitchFamily="34" charset="0"/>
                <a:cs typeface="Arial" panose="020B0604020202020204" pitchFamily="34" charset="0"/>
              </a:rPr>
            </a:br>
            <a:r>
              <a:rPr lang="en-US" sz="1600" cap="none" dirty="0" smtClean="0">
                <a:solidFill>
                  <a:srgbClr val="C00000"/>
                </a:solidFill>
                <a:latin typeface="Arial" panose="020B0604020202020204" pitchFamily="34" charset="0"/>
                <a:cs typeface="Arial" panose="020B0604020202020204" pitchFamily="34" charset="0"/>
              </a:rPr>
              <a:t>1.The customer should be registered.</a:t>
            </a:r>
            <a:r>
              <a:rPr lang="en-US" sz="1600" cap="none" dirty="0" smtClean="0">
                <a:solidFill>
                  <a:schemeClr val="tx1"/>
                </a:solidFill>
                <a:latin typeface="Arial" panose="020B0604020202020204" pitchFamily="34" charset="0"/>
                <a:cs typeface="Arial" panose="020B0604020202020204" pitchFamily="34" charset="0"/>
              </a:rPr>
              <a:t/>
            </a:r>
            <a:br>
              <a:rPr lang="en-US" sz="1600" cap="none" dirty="0" smtClean="0">
                <a:solidFill>
                  <a:schemeClr val="tx1"/>
                </a:solidFill>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
            </a:r>
            <a:br>
              <a:rPr lang="en-US" sz="1600" cap="none" dirty="0" smtClean="0">
                <a:solidFill>
                  <a:schemeClr val="tx1"/>
                </a:solidFill>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Normal course:</a:t>
            </a:r>
            <a:br>
              <a:rPr lang="en-US" sz="1600" cap="none" dirty="0" smtClean="0">
                <a:solidFill>
                  <a:schemeClr val="tx1"/>
                </a:solidFill>
                <a:latin typeface="Arial" panose="020B0604020202020204" pitchFamily="34" charset="0"/>
                <a:cs typeface="Arial" panose="020B0604020202020204" pitchFamily="34" charset="0"/>
              </a:rPr>
            </a:br>
            <a:r>
              <a:rPr lang="en-US" sz="1600" cap="none" dirty="0" smtClean="0">
                <a:solidFill>
                  <a:srgbClr val="C00000"/>
                </a:solidFill>
                <a:latin typeface="Arial" panose="020B0604020202020204" pitchFamily="34" charset="0"/>
                <a:cs typeface="Arial" panose="020B0604020202020204" pitchFamily="34" charset="0"/>
              </a:rPr>
              <a:t>1.Search bar appear on homepage.</a:t>
            </a:r>
            <a:br>
              <a:rPr lang="en-US" sz="1600" cap="none" dirty="0" smtClean="0">
                <a:solidFill>
                  <a:srgbClr val="C00000"/>
                </a:solidFill>
                <a:latin typeface="Arial" panose="020B0604020202020204" pitchFamily="34" charset="0"/>
                <a:cs typeface="Arial" panose="020B0604020202020204" pitchFamily="34" charset="0"/>
              </a:rPr>
            </a:br>
            <a:r>
              <a:rPr lang="en-US" sz="1600" cap="none" dirty="0" smtClean="0">
                <a:solidFill>
                  <a:schemeClr val="tx1"/>
                </a:solidFill>
                <a:latin typeface="Arial" panose="020B0604020202020204" pitchFamily="34" charset="0"/>
                <a:cs typeface="Arial" panose="020B0604020202020204" pitchFamily="34" charset="0"/>
              </a:rPr>
              <a:t/>
            </a:r>
            <a:br>
              <a:rPr lang="en-US" sz="1600" cap="none" dirty="0" smtClean="0">
                <a:solidFill>
                  <a:schemeClr val="tx1"/>
                </a:solidFill>
                <a:latin typeface="Arial" panose="020B0604020202020204" pitchFamily="34" charset="0"/>
                <a:cs typeface="Arial" panose="020B0604020202020204" pitchFamily="34" charset="0"/>
              </a:rPr>
            </a:br>
            <a:r>
              <a:rPr lang="en-US" sz="1600" cap="none" dirty="0" smtClean="0">
                <a:solidFill>
                  <a:srgbClr val="C00000"/>
                </a:solidFill>
                <a:latin typeface="Arial" panose="020B0604020202020204" pitchFamily="34" charset="0"/>
                <a:cs typeface="Arial" panose="020B0604020202020204" pitchFamily="34" charset="0"/>
              </a:rPr>
              <a:t>2.The customer enter the restaurant name and address.</a:t>
            </a:r>
            <a:r>
              <a:rPr lang="ar-EG" sz="1600" cap="none" dirty="0" smtClean="0">
                <a:solidFill>
                  <a:srgbClr val="C00000"/>
                </a:solidFill>
                <a:latin typeface="Arial" panose="020B0604020202020204" pitchFamily="34" charset="0"/>
                <a:cs typeface="Arial" panose="020B0604020202020204" pitchFamily="34" charset="0"/>
              </a:rPr>
              <a:t/>
            </a:r>
            <a:br>
              <a:rPr lang="ar-EG" sz="1600" cap="none" dirty="0" smtClean="0">
                <a:solidFill>
                  <a:srgbClr val="C00000"/>
                </a:solidFill>
                <a:latin typeface="Arial" panose="020B0604020202020204" pitchFamily="34" charset="0"/>
                <a:cs typeface="Arial" panose="020B0604020202020204" pitchFamily="34" charset="0"/>
              </a:rPr>
            </a:br>
            <a:r>
              <a:rPr lang="ar-EG" sz="1600" cap="none" dirty="0" smtClean="0">
                <a:solidFill>
                  <a:srgbClr val="C00000"/>
                </a:solidFill>
                <a:latin typeface="Arial" panose="020B0604020202020204" pitchFamily="34" charset="0"/>
                <a:cs typeface="Arial" panose="020B0604020202020204" pitchFamily="34" charset="0"/>
              </a:rPr>
              <a:t/>
            </a:r>
            <a:br>
              <a:rPr lang="ar-EG" sz="1600" cap="none" dirty="0" smtClean="0">
                <a:solidFill>
                  <a:srgbClr val="C00000"/>
                </a:solidFill>
                <a:latin typeface="Arial" panose="020B0604020202020204" pitchFamily="34" charset="0"/>
                <a:cs typeface="Arial" panose="020B0604020202020204" pitchFamily="34" charset="0"/>
              </a:rPr>
            </a:br>
            <a:r>
              <a:rPr lang="en-US" sz="1600" cap="none" dirty="0" smtClean="0">
                <a:solidFill>
                  <a:srgbClr val="C00000"/>
                </a:solidFill>
                <a:latin typeface="Arial" panose="020B0604020202020204" pitchFamily="34" charset="0"/>
                <a:cs typeface="Arial" panose="020B0604020202020204" pitchFamily="34" charset="0"/>
              </a:rPr>
              <a:t>3.Search next bar </a:t>
            </a:r>
            <a:r>
              <a:rPr lang="en-US" sz="1600" cap="none" dirty="0">
                <a:solidFill>
                  <a:srgbClr val="C00000"/>
                </a:solidFill>
                <a:latin typeface="Arial" panose="020B0604020202020204" pitchFamily="34" charset="0"/>
                <a:cs typeface="Arial" panose="020B0604020202020204" pitchFamily="34" charset="0"/>
              </a:rPr>
              <a:t>appear on </a:t>
            </a:r>
            <a:r>
              <a:rPr lang="en-US" sz="1600" cap="none" dirty="0" smtClean="0">
                <a:solidFill>
                  <a:srgbClr val="C00000"/>
                </a:solidFill>
                <a:latin typeface="Arial" panose="020B0604020202020204" pitchFamily="34" charset="0"/>
                <a:cs typeface="Arial" panose="020B0604020202020204" pitchFamily="34" charset="0"/>
              </a:rPr>
              <a:t>homepage.</a:t>
            </a:r>
            <a:r>
              <a:rPr lang="ar-EG" sz="1600" cap="none" dirty="0" smtClean="0">
                <a:solidFill>
                  <a:srgbClr val="C00000"/>
                </a:solidFill>
                <a:latin typeface="Arial" panose="020B0604020202020204" pitchFamily="34" charset="0"/>
                <a:cs typeface="Arial" panose="020B0604020202020204" pitchFamily="34" charset="0"/>
              </a:rPr>
              <a:t/>
            </a:r>
            <a:br>
              <a:rPr lang="ar-EG" sz="1600" cap="none" dirty="0" smtClean="0">
                <a:solidFill>
                  <a:srgbClr val="C00000"/>
                </a:solidFill>
                <a:latin typeface="Arial" panose="020B0604020202020204" pitchFamily="34" charset="0"/>
                <a:cs typeface="Arial" panose="020B0604020202020204" pitchFamily="34" charset="0"/>
              </a:rPr>
            </a:br>
            <a:r>
              <a:rPr lang="en-US" sz="1600" cap="none" dirty="0" smtClean="0">
                <a:solidFill>
                  <a:srgbClr val="C00000"/>
                </a:solidFill>
                <a:latin typeface="Arial" panose="020B0604020202020204" pitchFamily="34" charset="0"/>
                <a:cs typeface="Arial" panose="020B0604020202020204" pitchFamily="34" charset="0"/>
              </a:rPr>
              <a:t/>
            </a:r>
            <a:br>
              <a:rPr lang="en-US" sz="1600" cap="none" dirty="0" smtClean="0">
                <a:solidFill>
                  <a:srgbClr val="C00000"/>
                </a:solidFill>
                <a:latin typeface="Arial" panose="020B0604020202020204" pitchFamily="34" charset="0"/>
                <a:cs typeface="Arial" panose="020B0604020202020204" pitchFamily="34" charset="0"/>
              </a:rPr>
            </a:br>
            <a:r>
              <a:rPr lang="en-US" sz="1600" cap="none" dirty="0" smtClean="0">
                <a:solidFill>
                  <a:srgbClr val="C00000"/>
                </a:solidFill>
                <a:latin typeface="Arial" panose="020B0604020202020204" pitchFamily="34" charset="0"/>
                <a:cs typeface="Arial" panose="020B0604020202020204" pitchFamily="34" charset="0"/>
              </a:rPr>
              <a:t>4.The </a:t>
            </a:r>
            <a:r>
              <a:rPr lang="en-US" sz="1600" cap="none" dirty="0">
                <a:solidFill>
                  <a:srgbClr val="C00000"/>
                </a:solidFill>
                <a:latin typeface="Arial" panose="020B0604020202020204" pitchFamily="34" charset="0"/>
                <a:cs typeface="Arial" panose="020B0604020202020204" pitchFamily="34" charset="0"/>
              </a:rPr>
              <a:t>customer enter the restaurant </a:t>
            </a:r>
            <a:r>
              <a:rPr lang="en-US" sz="1600" cap="none" dirty="0" smtClean="0">
                <a:solidFill>
                  <a:srgbClr val="C00000"/>
                </a:solidFill>
                <a:latin typeface="Arial" panose="020B0604020202020204" pitchFamily="34" charset="0"/>
                <a:cs typeface="Arial" panose="020B0604020202020204" pitchFamily="34" charset="0"/>
              </a:rPr>
              <a:t>address</a:t>
            </a:r>
            <a:r>
              <a:rPr lang="en-US" sz="1600" cap="none" dirty="0">
                <a:solidFill>
                  <a:srgbClr val="C00000"/>
                </a:solidFill>
                <a:latin typeface="Arial" panose="020B0604020202020204" pitchFamily="34" charset="0"/>
                <a:cs typeface="Arial" panose="020B0604020202020204" pitchFamily="34" charset="0"/>
              </a:rPr>
              <a:t>.</a:t>
            </a:r>
            <a:r>
              <a:rPr lang="ar-EG" sz="1600" cap="none" dirty="0" smtClean="0">
                <a:solidFill>
                  <a:srgbClr val="C00000"/>
                </a:solidFill>
                <a:latin typeface="Arial" panose="020B0604020202020204" pitchFamily="34" charset="0"/>
                <a:cs typeface="Arial" panose="020B0604020202020204" pitchFamily="34" charset="0"/>
              </a:rPr>
              <a:t/>
            </a:r>
            <a:br>
              <a:rPr lang="ar-EG" sz="1600" cap="none" dirty="0" smtClean="0">
                <a:solidFill>
                  <a:srgbClr val="C00000"/>
                </a:solidFill>
                <a:latin typeface="Arial" panose="020B0604020202020204" pitchFamily="34" charset="0"/>
                <a:cs typeface="Arial" panose="020B0604020202020204" pitchFamily="34" charset="0"/>
              </a:rPr>
            </a:br>
            <a:r>
              <a:rPr lang="en-US" sz="1600" cap="none" dirty="0" smtClean="0">
                <a:solidFill>
                  <a:srgbClr val="C00000"/>
                </a:solidFill>
                <a:latin typeface="Arial" panose="020B0604020202020204" pitchFamily="34" charset="0"/>
                <a:cs typeface="Arial" panose="020B0604020202020204" pitchFamily="34" charset="0"/>
              </a:rPr>
              <a:t/>
            </a:r>
            <a:br>
              <a:rPr lang="en-US" sz="1600" cap="none" dirty="0" smtClean="0">
                <a:solidFill>
                  <a:srgbClr val="C00000"/>
                </a:solidFill>
                <a:latin typeface="Arial" panose="020B0604020202020204" pitchFamily="34" charset="0"/>
                <a:cs typeface="Arial" panose="020B0604020202020204" pitchFamily="34" charset="0"/>
              </a:rPr>
            </a:br>
            <a:r>
              <a:rPr lang="en-US" sz="1600" cap="none" dirty="0" smtClean="0">
                <a:solidFill>
                  <a:srgbClr val="C00000"/>
                </a:solidFill>
                <a:latin typeface="Arial" panose="020B0604020202020204" pitchFamily="34" charset="0"/>
                <a:cs typeface="Arial" panose="020B0604020202020204" pitchFamily="34" charset="0"/>
              </a:rPr>
              <a:t>5.Now customer click on the search button.</a:t>
            </a:r>
            <a:r>
              <a:rPr lang="ar-EG" sz="1600" cap="none" dirty="0" smtClean="0">
                <a:solidFill>
                  <a:srgbClr val="C00000"/>
                </a:solidFill>
                <a:latin typeface="Arial" panose="020B0604020202020204" pitchFamily="34" charset="0"/>
                <a:cs typeface="Arial" panose="020B0604020202020204" pitchFamily="34" charset="0"/>
              </a:rPr>
              <a:t/>
            </a:r>
            <a:br>
              <a:rPr lang="ar-EG" sz="1600" cap="none" dirty="0" smtClean="0">
                <a:solidFill>
                  <a:srgbClr val="C00000"/>
                </a:solidFill>
                <a:latin typeface="Arial" panose="020B0604020202020204" pitchFamily="34" charset="0"/>
                <a:cs typeface="Arial" panose="020B0604020202020204" pitchFamily="34" charset="0"/>
              </a:rPr>
            </a:br>
            <a:r>
              <a:rPr lang="en-US" sz="1600" cap="none" dirty="0" smtClean="0">
                <a:solidFill>
                  <a:srgbClr val="C00000"/>
                </a:solidFill>
                <a:latin typeface="Arial" panose="020B0604020202020204" pitchFamily="34" charset="0"/>
                <a:cs typeface="Arial" panose="020B0604020202020204" pitchFamily="34" charset="0"/>
              </a:rPr>
              <a:t/>
            </a:r>
            <a:br>
              <a:rPr lang="en-US" sz="1600" cap="none" dirty="0" smtClean="0">
                <a:solidFill>
                  <a:srgbClr val="C00000"/>
                </a:solidFill>
                <a:latin typeface="Arial" panose="020B0604020202020204" pitchFamily="34" charset="0"/>
                <a:cs typeface="Arial" panose="020B0604020202020204" pitchFamily="34" charset="0"/>
              </a:rPr>
            </a:br>
            <a:r>
              <a:rPr lang="en-US" sz="1600" cap="none" dirty="0" smtClean="0">
                <a:solidFill>
                  <a:srgbClr val="C00000"/>
                </a:solidFill>
                <a:latin typeface="Arial" panose="020B0604020202020204" pitchFamily="34" charset="0"/>
                <a:cs typeface="Arial" panose="020B0604020202020204" pitchFamily="34" charset="0"/>
              </a:rPr>
              <a:t>6.The system displays the available restaurant in that area or the restaurant the customer looking for.</a:t>
            </a:r>
            <a:r>
              <a:rPr lang="ar-EG" sz="2000" dirty="0" smtClean="0">
                <a:solidFill>
                  <a:srgbClr val="C00000"/>
                </a:solidFill>
                <a:latin typeface="Arial" panose="020B0604020202020204" pitchFamily="34" charset="0"/>
                <a:cs typeface="Arial" panose="020B0604020202020204" pitchFamily="34" charset="0"/>
              </a:rPr>
              <a:t/>
            </a:r>
            <a:br>
              <a:rPr lang="ar-EG" sz="2000" dirty="0" smtClean="0">
                <a:solidFill>
                  <a:srgbClr val="C00000"/>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r>
            <a:br>
              <a:rPr lang="en-US" sz="2000" dirty="0">
                <a:solidFill>
                  <a:schemeClr val="tx1"/>
                </a:solidFill>
                <a:latin typeface="Arial" panose="020B0604020202020204" pitchFamily="34" charset="0"/>
                <a:cs typeface="Arial" panose="020B0604020202020204" pitchFamily="34" charset="0"/>
              </a:rPr>
            </a:br>
            <a:r>
              <a:rPr lang="en-US" sz="2200" dirty="0" smtClean="0">
                <a:solidFill>
                  <a:schemeClr val="tx1"/>
                </a:solidFill>
                <a:latin typeface="Arial" panose="020B0604020202020204" pitchFamily="34" charset="0"/>
                <a:cs typeface="Arial" panose="020B0604020202020204" pitchFamily="34" charset="0"/>
              </a:rPr>
              <a:t/>
            </a:r>
            <a:br>
              <a:rPr lang="en-US" sz="2200" dirty="0" smtClean="0">
                <a:solidFill>
                  <a:schemeClr val="tx1"/>
                </a:solidFill>
                <a:latin typeface="Arial" panose="020B0604020202020204" pitchFamily="34" charset="0"/>
                <a:cs typeface="Arial" panose="020B0604020202020204" pitchFamily="34" charset="0"/>
              </a:rPr>
            </a:br>
            <a:endParaRPr lang="ar-EG"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950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10832"/>
            <a:ext cx="9947563" cy="4401205"/>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Alternative courses:</a:t>
            </a:r>
          </a:p>
          <a:p>
            <a:pPr marL="457200" indent="-457200">
              <a:buAutoNum type="arabicPeriod"/>
            </a:pPr>
            <a:r>
              <a:rPr lang="en-US" sz="2000" dirty="0" smtClean="0">
                <a:solidFill>
                  <a:srgbClr val="C00000"/>
                </a:solidFill>
                <a:latin typeface="Arial" panose="020B0604020202020204" pitchFamily="34" charset="0"/>
                <a:cs typeface="Arial" panose="020B0604020202020204" pitchFamily="34" charset="0"/>
              </a:rPr>
              <a:t>No restaurant available:</a:t>
            </a:r>
          </a:p>
          <a:p>
            <a:pPr marL="457200" indent="-457200">
              <a:buAutoNum type="arabicPeriod"/>
            </a:pPr>
            <a:endParaRPr lang="en-US" sz="2000" dirty="0" smtClean="0">
              <a:solidFill>
                <a:srgbClr val="C00000"/>
              </a:solidFill>
              <a:latin typeface="Arial" panose="020B0604020202020204" pitchFamily="34" charset="0"/>
              <a:cs typeface="Arial" panose="020B0604020202020204" pitchFamily="34" charset="0"/>
            </a:endParaRPr>
          </a:p>
          <a:p>
            <a:r>
              <a:rPr lang="en-US" sz="2000" dirty="0" smtClean="0">
                <a:solidFill>
                  <a:srgbClr val="C00000"/>
                </a:solidFill>
                <a:latin typeface="Arial" panose="020B0604020202020204" pitchFamily="34" charset="0"/>
                <a:cs typeface="Arial" panose="020B0604020202020204" pitchFamily="34" charset="0"/>
              </a:rPr>
              <a:t>The system display the message sorry no restaurant available in that area.</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t/>
            </a:r>
            <a:br>
              <a:rPr lang="en-US" sz="2000" dirty="0" smtClean="0"/>
            </a:br>
            <a:r>
              <a:rPr lang="en-US" sz="2000" dirty="0" smtClean="0">
                <a:latin typeface="Arial" panose="020B0604020202020204" pitchFamily="34" charset="0"/>
                <a:cs typeface="Arial" panose="020B0604020202020204" pitchFamily="34" charset="0"/>
              </a:rPr>
              <a:t>Post conditions:</a:t>
            </a:r>
            <a:br>
              <a:rPr lang="en-US" sz="2000" dirty="0" smtClean="0">
                <a:latin typeface="Arial" panose="020B0604020202020204" pitchFamily="34" charset="0"/>
                <a:cs typeface="Arial" panose="020B0604020202020204" pitchFamily="34" charset="0"/>
              </a:rPr>
            </a:br>
            <a:r>
              <a:rPr lang="en-US" sz="2000" dirty="0" smtClean="0">
                <a:solidFill>
                  <a:srgbClr val="C00000"/>
                </a:solidFill>
                <a:latin typeface="Arial" panose="020B0604020202020204" pitchFamily="34" charset="0"/>
                <a:cs typeface="Arial" panose="020B0604020202020204" pitchFamily="34" charset="0"/>
              </a:rPr>
              <a:t>1.The system display the restaurant that customer searched.</a:t>
            </a:r>
          </a:p>
          <a:p>
            <a:r>
              <a:rPr lang="en-US" sz="2000" dirty="0" smtClean="0">
                <a:solidFill>
                  <a:srgbClr val="C00000"/>
                </a:solidFill>
                <a:latin typeface="Arial" panose="020B0604020202020204" pitchFamily="34" charset="0"/>
                <a:cs typeface="Arial" panose="020B0604020202020204" pitchFamily="34" charset="0"/>
              </a:rPr>
              <a:t/>
            </a:r>
            <a:br>
              <a:rPr lang="en-US" sz="2000" dirty="0" smtClean="0">
                <a:solidFill>
                  <a:srgbClr val="C00000"/>
                </a:solidFill>
                <a:latin typeface="Arial" panose="020B0604020202020204" pitchFamily="34" charset="0"/>
                <a:cs typeface="Arial" panose="020B0604020202020204" pitchFamily="34" charset="0"/>
              </a:rPr>
            </a:br>
            <a:r>
              <a:rPr lang="en-US" sz="2000" dirty="0" smtClean="0">
                <a:solidFill>
                  <a:srgbClr val="C00000"/>
                </a:solidFill>
                <a:latin typeface="Arial" panose="020B0604020202020204" pitchFamily="34" charset="0"/>
                <a:cs typeface="Arial" panose="020B0604020202020204" pitchFamily="34" charset="0"/>
              </a:rPr>
              <a:t>2.The system does not display the nearby restaurant incase searched restaurant not available.</a:t>
            </a:r>
          </a:p>
          <a:p>
            <a:endParaRPr lang="en-US" sz="2000" dirty="0" smtClean="0">
              <a:solidFill>
                <a:srgbClr val="C00000"/>
              </a:solidFill>
              <a:latin typeface="Arial" panose="020B0604020202020204" pitchFamily="34" charset="0"/>
              <a:cs typeface="Arial" panose="020B0604020202020204" pitchFamily="34" charset="0"/>
            </a:endParaRPr>
          </a:p>
          <a:p>
            <a:r>
              <a:rPr lang="en-US" sz="2000" dirty="0" smtClean="0">
                <a:solidFill>
                  <a:srgbClr val="C00000"/>
                </a:solidFill>
                <a:latin typeface="Arial" panose="020B0604020202020204" pitchFamily="34" charset="0"/>
                <a:cs typeface="Arial" panose="020B0604020202020204" pitchFamily="34" charset="0"/>
              </a:rPr>
              <a:t>3.The system display the nearby restaurant incase searched restaurant is available.</a:t>
            </a:r>
          </a:p>
          <a:p>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endParaRPr lang="ar-EG" sz="2000" dirty="0">
              <a:solidFill>
                <a:srgbClr val="C00000"/>
              </a:solidFill>
            </a:endParaRPr>
          </a:p>
        </p:txBody>
      </p:sp>
    </p:spTree>
    <p:extLst>
      <p:ext uri="{BB962C8B-B14F-4D97-AF65-F5344CB8AC3E}">
        <p14:creationId xmlns:p14="http://schemas.microsoft.com/office/powerpoint/2010/main" val="2124485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2363"/>
            <a:ext cx="10394707" cy="738909"/>
          </a:xfrm>
        </p:spPr>
        <p:txBody>
          <a:bodyPr>
            <a:normAutofit/>
          </a:bodyPr>
          <a:lstStyle/>
          <a:p>
            <a:r>
              <a:rPr lang="ar-EG" sz="3600" b="1" dirty="0" smtClean="0">
                <a:latin typeface="Arial" panose="020B0604020202020204" pitchFamily="34" charset="0"/>
                <a:cs typeface="Arial" panose="020B0604020202020204" pitchFamily="34" charset="0"/>
              </a:rPr>
              <a:t>:</a:t>
            </a:r>
            <a:r>
              <a:rPr lang="en-US" sz="3600" b="1" dirty="0" smtClean="0">
                <a:latin typeface="Arial" panose="020B0604020202020204" pitchFamily="34" charset="0"/>
                <a:cs typeface="Arial" panose="020B0604020202020204" pitchFamily="34" charset="0"/>
              </a:rPr>
              <a:t>Technical feasibility </a:t>
            </a:r>
            <a:r>
              <a:rPr lang="ar-EG" sz="4000" b="1" dirty="0" smtClean="0">
                <a:latin typeface="Arial" panose="020B0604020202020204" pitchFamily="34" charset="0"/>
                <a:cs typeface="Arial" panose="020B0604020202020204" pitchFamily="34" charset="0"/>
              </a:rPr>
              <a:t>   </a:t>
            </a:r>
            <a:endParaRPr lang="ar-EG" sz="4000"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685800" y="831272"/>
            <a:ext cx="10656455" cy="4922983"/>
          </a:xfrm>
        </p:spPr>
        <p:txBody>
          <a:bodyPr>
            <a:normAutofit fontScale="85000" lnSpcReduction="20000"/>
          </a:bodyPr>
          <a:lstStyle/>
          <a:p>
            <a:r>
              <a:rPr lang="en-US" b="1" cap="none" dirty="0" smtClean="0">
                <a:solidFill>
                  <a:srgbClr val="FF0000"/>
                </a:solidFill>
                <a:latin typeface="Arial" panose="020B0604020202020204" pitchFamily="34" charset="0"/>
                <a:cs typeface="Arial" panose="020B0604020202020204" pitchFamily="34" charset="0"/>
              </a:rPr>
              <a:t>Familiarity with technology</a:t>
            </a:r>
            <a:r>
              <a:rPr lang="en-US" dirty="0" smtClean="0">
                <a:solidFill>
                  <a:srgbClr val="FF0000"/>
                </a:solidFill>
              </a:rPr>
              <a:t>:</a:t>
            </a:r>
          </a:p>
          <a:p>
            <a:r>
              <a:rPr lang="en-US" b="1" cap="none" dirty="0" smtClean="0">
                <a:latin typeface="Arial" panose="020B0604020202020204" pitchFamily="34" charset="0"/>
                <a:cs typeface="Arial" panose="020B0604020202020204" pitchFamily="34" charset="0"/>
              </a:rPr>
              <a:t>Our team has good experiences and sufficient knowledge to deal with technology and desktop application, and if they do not have sufficient experience in desktop application, we will give them sufficient training and courses on how to deal with desktop application.</a:t>
            </a:r>
          </a:p>
          <a:p>
            <a:r>
              <a:rPr lang="en-US" b="1" cap="none" dirty="0">
                <a:solidFill>
                  <a:srgbClr val="FF0000"/>
                </a:solidFill>
                <a:latin typeface="Arial" panose="020B0604020202020204" pitchFamily="34" charset="0"/>
                <a:cs typeface="Arial" panose="020B0604020202020204" pitchFamily="34" charset="0"/>
              </a:rPr>
              <a:t>compatibility:</a:t>
            </a:r>
          </a:p>
          <a:p>
            <a:r>
              <a:rPr lang="en-US" b="1" cap="none" dirty="0" smtClean="0">
                <a:latin typeface="Arial" panose="020B0604020202020204" pitchFamily="34" charset="0"/>
                <a:cs typeface="Arial" panose="020B0604020202020204" pitchFamily="34" charset="0"/>
              </a:rPr>
              <a:t>The system integrate with servers (computers)  and desktop application and GPS device and food inside the restaurant and the operations of delivering food to homes and reserving food or a table inside the restaurant.</a:t>
            </a:r>
          </a:p>
          <a:p>
            <a:r>
              <a:rPr lang="en-US" b="1" cap="none" dirty="0">
                <a:solidFill>
                  <a:srgbClr val="FF0000"/>
                </a:solidFill>
                <a:latin typeface="Arial" panose="020B0604020202020204" pitchFamily="34" charset="0"/>
                <a:cs typeface="Arial" panose="020B0604020202020204" pitchFamily="34" charset="0"/>
              </a:rPr>
              <a:t>Project Size :  </a:t>
            </a:r>
          </a:p>
          <a:p>
            <a:r>
              <a:rPr lang="en-US" dirty="0"/>
              <a:t> </a:t>
            </a:r>
            <a:r>
              <a:rPr lang="en-US" b="1" cap="none" dirty="0" smtClean="0">
                <a:latin typeface="Arial" panose="020B0604020202020204" pitchFamily="34" charset="0"/>
                <a:cs typeface="Arial" panose="020B0604020202020204" pitchFamily="34" charset="0"/>
              </a:rPr>
              <a:t>Medium project not have more risk (because it is easy to use because of the instructions on how to use it correctly and because it saves time and effort).</a:t>
            </a:r>
            <a:endParaRPr lang="ar-EG" b="1" cap="none" dirty="0" smtClean="0">
              <a:latin typeface="Arial" panose="020B0604020202020204" pitchFamily="34" charset="0"/>
              <a:cs typeface="Arial" panose="020B0604020202020204" pitchFamily="34" charset="0"/>
            </a:endParaRPr>
          </a:p>
          <a:p>
            <a:r>
              <a:rPr lang="en-US" sz="2100" b="1" cap="none" dirty="0">
                <a:solidFill>
                  <a:srgbClr val="FF0000"/>
                </a:solidFill>
                <a:latin typeface="Arial" panose="020B0604020202020204" pitchFamily="34" charset="0"/>
                <a:cs typeface="Arial" panose="020B0604020202020204" pitchFamily="34" charset="0"/>
              </a:rPr>
              <a:t>Familiarity with Application</a:t>
            </a:r>
            <a:r>
              <a:rPr lang="en-US" sz="2100" b="1" cap="none" dirty="0" smtClean="0">
                <a:solidFill>
                  <a:srgbClr val="FF0000"/>
                </a:solidFill>
                <a:latin typeface="Arial" panose="020B0604020202020204" pitchFamily="34" charset="0"/>
                <a:cs typeface="Arial" panose="020B0604020202020204" pitchFamily="34" charset="0"/>
              </a:rPr>
              <a:t>:</a:t>
            </a:r>
          </a:p>
          <a:p>
            <a:r>
              <a:rPr lang="en-US" sz="2100" b="1" cap="none" dirty="0" smtClean="0">
                <a:latin typeface="Arial" panose="020B0604020202020204" pitchFamily="34" charset="0"/>
                <a:cs typeface="Arial" panose="020B0604020202020204" pitchFamily="34" charset="0"/>
              </a:rPr>
              <a:t>We </a:t>
            </a:r>
            <a:r>
              <a:rPr lang="en-US" sz="2100" b="1" cap="none" dirty="0">
                <a:latin typeface="Arial" panose="020B0604020202020204" pitchFamily="34" charset="0"/>
                <a:cs typeface="Arial" panose="020B0604020202020204" pitchFamily="34" charset="0"/>
              </a:rPr>
              <a:t>should have aware of working process of </a:t>
            </a:r>
            <a:r>
              <a:rPr lang="en-US" sz="2100" b="1" cap="none" dirty="0" smtClean="0">
                <a:latin typeface="Arial" panose="020B0604020202020204" pitchFamily="34" charset="0"/>
                <a:cs typeface="Arial" panose="020B0604020202020204" pitchFamily="34" charset="0"/>
              </a:rPr>
              <a:t>communication with restaurant management system</a:t>
            </a:r>
            <a:r>
              <a:rPr lang="en-US" sz="2100" b="1" cap="none" dirty="0">
                <a:latin typeface="Arial" panose="020B0604020202020204" pitchFamily="34" charset="0"/>
                <a:cs typeface="Arial" panose="020B0604020202020204" pitchFamily="34" charset="0"/>
              </a:rPr>
              <a:t>.</a:t>
            </a:r>
          </a:p>
          <a:p>
            <a:endParaRPr lang="ar-EG" b="1"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7001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675">
        <p15:prstTrans prst="peelOff"/>
      </p:transition>
    </mc:Choice>
    <mc:Fallback xmlns="">
      <p:transition spd="slow" advTm="6675">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19" y="2237509"/>
            <a:ext cx="10396882" cy="1151965"/>
          </a:xfrm>
        </p:spPr>
        <p:txBody>
          <a:bodyPr>
            <a:noAutofit/>
          </a:bodyPr>
          <a:lstStyle/>
          <a:p>
            <a:pPr defTabSz="457200" rtl="0"/>
            <a:r>
              <a:rPr lang="en-US" sz="1400" cap="none" dirty="0" smtClean="0">
                <a:solidFill>
                  <a:schemeClr val="tx1"/>
                </a:solidFill>
                <a:latin typeface="Arial" panose="020B0604020202020204" pitchFamily="34" charset="0"/>
                <a:ea typeface="+mn-ea"/>
                <a:cs typeface="Arial" panose="020B0604020202020204" pitchFamily="34" charset="0"/>
              </a:rPr>
              <a:t>Use case :</a:t>
            </a:r>
            <a:r>
              <a:rPr lang="en-US" sz="1400" cap="none" dirty="0" smtClean="0">
                <a:solidFill>
                  <a:srgbClr val="C00000"/>
                </a:solidFill>
                <a:latin typeface="Arial" panose="020B0604020202020204" pitchFamily="34" charset="0"/>
                <a:ea typeface="+mn-ea"/>
                <a:cs typeface="Arial" panose="020B0604020202020204" pitchFamily="34" charset="0"/>
              </a:rPr>
              <a:t>4</a:t>
            </a:r>
            <a:br>
              <a:rPr lang="en-US" sz="1400" cap="none" dirty="0" smtClean="0">
                <a:solidFill>
                  <a:srgbClr val="C00000"/>
                </a:solidFill>
                <a:latin typeface="Arial" panose="020B0604020202020204" pitchFamily="34" charset="0"/>
                <a:ea typeface="+mn-ea"/>
                <a:cs typeface="Arial" panose="020B0604020202020204" pitchFamily="34" charset="0"/>
              </a:rPr>
            </a:br>
            <a:r>
              <a:rPr lang="en-US" sz="1400" cap="none" dirty="0" smtClean="0">
                <a:solidFill>
                  <a:schemeClr val="tx1"/>
                </a:solidFill>
                <a:latin typeface="Arial" panose="020B0604020202020204" pitchFamily="34" charset="0"/>
                <a:ea typeface="+mn-ea"/>
                <a:cs typeface="Arial" panose="020B0604020202020204" pitchFamily="34" charset="0"/>
              </a:rPr>
              <a:t/>
            </a:r>
            <a:br>
              <a:rPr lang="en-US" sz="1400" cap="none" dirty="0" smtClean="0">
                <a:solidFill>
                  <a:schemeClr val="tx1"/>
                </a:solidFill>
                <a:latin typeface="Arial" panose="020B0604020202020204" pitchFamily="34" charset="0"/>
                <a:ea typeface="+mn-ea"/>
                <a:cs typeface="Arial" panose="020B0604020202020204" pitchFamily="34" charset="0"/>
              </a:rPr>
            </a:br>
            <a:r>
              <a:rPr lang="en-US" sz="1400" cap="none" dirty="0" smtClean="0">
                <a:solidFill>
                  <a:schemeClr val="tx1"/>
                </a:solidFill>
                <a:latin typeface="Arial" panose="020B0604020202020204" pitchFamily="34" charset="0"/>
                <a:ea typeface="+mn-ea"/>
                <a:cs typeface="Arial" panose="020B0604020202020204" pitchFamily="34" charset="0"/>
              </a:rPr>
              <a:t>use case name: </a:t>
            </a:r>
            <a:r>
              <a:rPr lang="en-US" sz="1400" cap="none" dirty="0" smtClean="0">
                <a:solidFill>
                  <a:srgbClr val="C00000"/>
                </a:solidFill>
                <a:latin typeface="Arial" panose="020B0604020202020204" pitchFamily="34" charset="0"/>
                <a:ea typeface="+mn-ea"/>
                <a:cs typeface="Arial" panose="020B0604020202020204" pitchFamily="34" charset="0"/>
              </a:rPr>
              <a:t>check menu</a:t>
            </a:r>
            <a:br>
              <a:rPr lang="en-US" sz="1400" cap="none" dirty="0" smtClean="0">
                <a:solidFill>
                  <a:srgbClr val="C00000"/>
                </a:solidFill>
                <a:latin typeface="Arial" panose="020B0604020202020204" pitchFamily="34" charset="0"/>
                <a:ea typeface="+mn-ea"/>
                <a:cs typeface="Arial" panose="020B0604020202020204" pitchFamily="34" charset="0"/>
              </a:rPr>
            </a:br>
            <a:r>
              <a:rPr lang="en-US" sz="1400" cap="none" dirty="0" smtClean="0">
                <a:solidFill>
                  <a:schemeClr val="tx1"/>
                </a:solidFill>
                <a:latin typeface="Arial" panose="020B0604020202020204" pitchFamily="34" charset="0"/>
                <a:ea typeface="+mn-ea"/>
                <a:cs typeface="Arial" panose="020B0604020202020204" pitchFamily="34" charset="0"/>
              </a:rPr>
              <a:t/>
            </a:r>
            <a:br>
              <a:rPr lang="en-US" sz="1400" cap="none" dirty="0" smtClean="0">
                <a:solidFill>
                  <a:schemeClr val="tx1"/>
                </a:solidFill>
                <a:latin typeface="Arial" panose="020B0604020202020204" pitchFamily="34" charset="0"/>
                <a:ea typeface="+mn-ea"/>
                <a:cs typeface="Arial" panose="020B0604020202020204" pitchFamily="34" charset="0"/>
              </a:rPr>
            </a:br>
            <a:r>
              <a:rPr lang="en-US" sz="1400" cap="none" dirty="0" smtClean="0">
                <a:solidFill>
                  <a:schemeClr val="tx1"/>
                </a:solidFill>
                <a:latin typeface="Arial" panose="020B0604020202020204" pitchFamily="34" charset="0"/>
                <a:ea typeface="+mn-ea"/>
                <a:cs typeface="Arial" panose="020B0604020202020204" pitchFamily="34" charset="0"/>
              </a:rPr>
              <a:t>actors: </a:t>
            </a:r>
            <a:r>
              <a:rPr lang="en-US" sz="1400" cap="none" dirty="0" smtClean="0">
                <a:solidFill>
                  <a:srgbClr val="C00000"/>
                </a:solidFill>
                <a:latin typeface="Arial" panose="020B0604020202020204" pitchFamily="34" charset="0"/>
                <a:ea typeface="+mn-ea"/>
                <a:cs typeface="Arial" panose="020B0604020202020204" pitchFamily="34" charset="0"/>
              </a:rPr>
              <a:t>customer</a:t>
            </a:r>
            <a:br>
              <a:rPr lang="en-US" sz="1400" cap="none" dirty="0" smtClean="0">
                <a:solidFill>
                  <a:srgbClr val="C00000"/>
                </a:solidFill>
                <a:latin typeface="Arial" panose="020B0604020202020204" pitchFamily="34" charset="0"/>
                <a:ea typeface="+mn-ea"/>
                <a:cs typeface="Arial" panose="020B0604020202020204" pitchFamily="34" charset="0"/>
              </a:rPr>
            </a:br>
            <a:r>
              <a:rPr lang="en-US" sz="1400" cap="none" dirty="0" smtClean="0">
                <a:solidFill>
                  <a:srgbClr val="C00000"/>
                </a:solidFill>
                <a:latin typeface="Arial" panose="020B0604020202020204" pitchFamily="34" charset="0"/>
                <a:ea typeface="+mn-ea"/>
                <a:cs typeface="Arial" panose="020B0604020202020204" pitchFamily="34" charset="0"/>
              </a:rPr>
              <a:t> </a:t>
            </a:r>
            <a:br>
              <a:rPr lang="en-US" sz="1400" cap="none" dirty="0" smtClean="0">
                <a:solidFill>
                  <a:srgbClr val="C00000"/>
                </a:solidFill>
                <a:latin typeface="Arial" panose="020B0604020202020204" pitchFamily="34" charset="0"/>
                <a:ea typeface="+mn-ea"/>
                <a:cs typeface="Arial" panose="020B0604020202020204" pitchFamily="34" charset="0"/>
              </a:rPr>
            </a:br>
            <a:r>
              <a:rPr lang="en-US" sz="1400" cap="none" dirty="0" smtClean="0">
                <a:solidFill>
                  <a:schemeClr val="tx1"/>
                </a:solidFill>
                <a:latin typeface="Arial" panose="020B0604020202020204" pitchFamily="34" charset="0"/>
                <a:cs typeface="Arial" panose="020B0604020202020204" pitchFamily="34" charset="0"/>
              </a:rPr>
              <a:t>priority: </a:t>
            </a:r>
            <a:r>
              <a:rPr lang="en-US" sz="1400" cap="none" dirty="0" smtClean="0">
                <a:latin typeface="Arial" panose="020B0604020202020204" pitchFamily="34" charset="0"/>
                <a:cs typeface="Arial" panose="020B0604020202020204" pitchFamily="34" charset="0"/>
              </a:rPr>
              <a:t>high</a:t>
            </a:r>
            <a:br>
              <a:rPr lang="en-US" sz="1400" cap="none" dirty="0" smtClean="0">
                <a:latin typeface="Arial" panose="020B0604020202020204" pitchFamily="34" charset="0"/>
                <a:cs typeface="Arial" panose="020B0604020202020204" pitchFamily="34" charset="0"/>
              </a:rPr>
            </a:br>
            <a:r>
              <a:rPr lang="en-US" sz="1400" cap="none" dirty="0" smtClean="0">
                <a:latin typeface="Arial" panose="020B0604020202020204" pitchFamily="34" charset="0"/>
                <a:cs typeface="Arial" panose="020B0604020202020204" pitchFamily="34" charset="0"/>
              </a:rPr>
              <a:t/>
            </a:r>
            <a:br>
              <a:rPr lang="en-US" sz="1400" cap="none" dirty="0" smtClean="0">
                <a:latin typeface="Arial" panose="020B0604020202020204" pitchFamily="34" charset="0"/>
                <a:cs typeface="Arial" panose="020B0604020202020204" pitchFamily="34" charset="0"/>
              </a:rPr>
            </a:br>
            <a:r>
              <a:rPr lang="en-US" sz="1400" cap="none" dirty="0" smtClean="0">
                <a:solidFill>
                  <a:schemeClr val="tx1"/>
                </a:solidFill>
                <a:latin typeface="Arial" panose="020B0604020202020204" pitchFamily="34" charset="0"/>
                <a:cs typeface="Arial" panose="020B0604020202020204" pitchFamily="34" charset="0"/>
              </a:rPr>
              <a:t>type</a:t>
            </a:r>
            <a:r>
              <a:rPr lang="en-US" sz="1400" cap="none" dirty="0" smtClean="0">
                <a:latin typeface="Arial" panose="020B0604020202020204" pitchFamily="34" charset="0"/>
                <a:cs typeface="Arial" panose="020B0604020202020204" pitchFamily="34" charset="0"/>
              </a:rPr>
              <a:t>: external.</a:t>
            </a:r>
            <a:r>
              <a:rPr lang="en-US" sz="1400" cap="none" dirty="0" smtClean="0">
                <a:solidFill>
                  <a:srgbClr val="C00000"/>
                </a:solidFill>
                <a:latin typeface="Arial" panose="020B0604020202020204" pitchFamily="34" charset="0"/>
                <a:cs typeface="Arial" panose="020B0604020202020204" pitchFamily="34" charset="0"/>
              </a:rPr>
              <a:t/>
            </a:r>
            <a:br>
              <a:rPr lang="en-US" sz="1400" cap="none" dirty="0" smtClean="0">
                <a:solidFill>
                  <a:srgbClr val="C00000"/>
                </a:solidFill>
                <a:latin typeface="Arial" panose="020B0604020202020204" pitchFamily="34" charset="0"/>
                <a:cs typeface="Arial" panose="020B0604020202020204" pitchFamily="34" charset="0"/>
              </a:rPr>
            </a:br>
            <a:r>
              <a:rPr lang="en-US" sz="1400" cap="none" dirty="0" smtClean="0">
                <a:latin typeface="Arial" panose="020B0604020202020204" pitchFamily="34" charset="0"/>
                <a:cs typeface="Arial" panose="020B0604020202020204" pitchFamily="34" charset="0"/>
              </a:rPr>
              <a:t/>
            </a:r>
            <a:br>
              <a:rPr lang="en-US" sz="1400" cap="none" dirty="0" smtClean="0">
                <a:latin typeface="Arial" panose="020B0604020202020204" pitchFamily="34" charset="0"/>
                <a:cs typeface="Arial" panose="020B0604020202020204" pitchFamily="34" charset="0"/>
              </a:rPr>
            </a:br>
            <a:r>
              <a:rPr lang="en-US" sz="1400" cap="none" dirty="0" smtClean="0">
                <a:solidFill>
                  <a:schemeClr val="tx1"/>
                </a:solidFill>
                <a:latin typeface="Arial" panose="020B0604020202020204" pitchFamily="34" charset="0"/>
                <a:cs typeface="Arial" panose="020B0604020202020204" pitchFamily="34" charset="0"/>
              </a:rPr>
              <a:t>Trigger : </a:t>
            </a:r>
            <a:r>
              <a:rPr lang="en-US" sz="1400" cap="none" dirty="0" smtClean="0">
                <a:solidFill>
                  <a:srgbClr val="C00000"/>
                </a:solidFill>
                <a:latin typeface="Arial" panose="020B0604020202020204" pitchFamily="34" charset="0"/>
                <a:cs typeface="Arial" panose="020B0604020202020204" pitchFamily="34" charset="0"/>
              </a:rPr>
              <a:t>this </a:t>
            </a:r>
            <a:r>
              <a:rPr lang="en-US" sz="1400" cap="none" dirty="0">
                <a:solidFill>
                  <a:srgbClr val="C00000"/>
                </a:solidFill>
                <a:latin typeface="Arial" panose="020B0604020202020204" pitchFamily="34" charset="0"/>
                <a:cs typeface="Arial" panose="020B0604020202020204" pitchFamily="34" charset="0"/>
              </a:rPr>
              <a:t>use case allow customer </a:t>
            </a:r>
            <a:r>
              <a:rPr lang="en-US" sz="1400" cap="none" dirty="0" smtClean="0">
                <a:solidFill>
                  <a:srgbClr val="C00000"/>
                </a:solidFill>
                <a:latin typeface="Arial" panose="020B0604020202020204" pitchFamily="34" charset="0"/>
                <a:cs typeface="Arial" panose="020B0604020202020204" pitchFamily="34" charset="0"/>
              </a:rPr>
              <a:t>to click button </a:t>
            </a:r>
            <a:r>
              <a:rPr lang="en-US" sz="1400" cap="none" dirty="0">
                <a:solidFill>
                  <a:srgbClr val="C00000"/>
                </a:solidFill>
                <a:latin typeface="Arial" panose="020B0604020202020204" pitchFamily="34" charset="0"/>
                <a:cs typeface="Arial" panose="020B0604020202020204" pitchFamily="34" charset="0"/>
              </a:rPr>
              <a:t>check the menu of restaurant</a:t>
            </a:r>
            <a:r>
              <a:rPr lang="en-US" sz="1400" cap="none" dirty="0" smtClean="0">
                <a:solidFill>
                  <a:schemeClr val="tx1"/>
                </a:solidFill>
                <a:latin typeface="Arial" panose="020B0604020202020204" pitchFamily="34" charset="0"/>
                <a:cs typeface="Arial" panose="020B0604020202020204" pitchFamily="34" charset="0"/>
              </a:rPr>
              <a:t>.</a:t>
            </a:r>
            <a:r>
              <a:rPr lang="en-US" sz="1400" cap="none" dirty="0" smtClean="0">
                <a:latin typeface="Arial" panose="020B0604020202020204" pitchFamily="34" charset="0"/>
                <a:cs typeface="Arial" panose="020B0604020202020204" pitchFamily="34" charset="0"/>
              </a:rPr>
              <a:t/>
            </a:r>
            <a:br>
              <a:rPr lang="en-US" sz="1400" cap="none" dirty="0" smtClean="0">
                <a:latin typeface="Arial" panose="020B0604020202020204" pitchFamily="34" charset="0"/>
                <a:cs typeface="Arial" panose="020B0604020202020204" pitchFamily="34" charset="0"/>
              </a:rPr>
            </a:br>
            <a:r>
              <a:rPr lang="en-US" sz="1400" cap="none" dirty="0" smtClean="0">
                <a:solidFill>
                  <a:schemeClr val="tx1"/>
                </a:solidFill>
                <a:latin typeface="Arial" panose="020B0604020202020204" pitchFamily="34" charset="0"/>
                <a:ea typeface="+mn-ea"/>
                <a:cs typeface="Arial" panose="020B0604020202020204" pitchFamily="34" charset="0"/>
              </a:rPr>
              <a:t/>
            </a:r>
            <a:br>
              <a:rPr lang="en-US" sz="1400" cap="none" dirty="0" smtClean="0">
                <a:solidFill>
                  <a:schemeClr val="tx1"/>
                </a:solidFill>
                <a:latin typeface="Arial" panose="020B0604020202020204" pitchFamily="34" charset="0"/>
                <a:ea typeface="+mn-ea"/>
                <a:cs typeface="Arial" panose="020B0604020202020204" pitchFamily="34" charset="0"/>
              </a:rPr>
            </a:br>
            <a:r>
              <a:rPr lang="en-US" sz="1400" cap="none" dirty="0" smtClean="0">
                <a:solidFill>
                  <a:schemeClr val="tx1"/>
                </a:solidFill>
                <a:latin typeface="Arial" panose="020B0604020202020204" pitchFamily="34" charset="0"/>
                <a:ea typeface="+mn-ea"/>
                <a:cs typeface="Arial" panose="020B0604020202020204" pitchFamily="34" charset="0"/>
              </a:rPr>
              <a:t>Description: </a:t>
            </a:r>
            <a:r>
              <a:rPr lang="en-US" sz="1400" cap="none" dirty="0">
                <a:solidFill>
                  <a:srgbClr val="C00000"/>
                </a:solidFill>
                <a:latin typeface="Arial" panose="020B0604020202020204" pitchFamily="34" charset="0"/>
                <a:cs typeface="Arial" panose="020B0604020202020204" pitchFamily="34" charset="0"/>
              </a:rPr>
              <a:t>searching for menu</a:t>
            </a:r>
            <a:r>
              <a:rPr lang="en-US" sz="1400" cap="none" dirty="0">
                <a:solidFill>
                  <a:schemeClr val="tx1"/>
                </a:solidFill>
                <a:latin typeface="Arial" panose="020B0604020202020204" pitchFamily="34" charset="0"/>
                <a:cs typeface="Arial" panose="020B0604020202020204" pitchFamily="34" charset="0"/>
              </a:rPr>
              <a:t> </a:t>
            </a:r>
            <a:r>
              <a:rPr lang="en-US" sz="1400" cap="none" dirty="0">
                <a:solidFill>
                  <a:srgbClr val="C00000"/>
                </a:solidFill>
                <a:latin typeface="Arial" panose="020B0604020202020204" pitchFamily="34" charset="0"/>
                <a:cs typeface="Arial" panose="020B0604020202020204" pitchFamily="34" charset="0"/>
              </a:rPr>
              <a:t>and selecting meal. </a:t>
            </a:r>
            <a:r>
              <a:rPr lang="en-US" sz="1400" cap="none" dirty="0" smtClean="0">
                <a:solidFill>
                  <a:schemeClr val="tx1"/>
                </a:solidFill>
                <a:latin typeface="Arial" panose="020B0604020202020204" pitchFamily="34" charset="0"/>
                <a:ea typeface="+mn-ea"/>
                <a:cs typeface="Arial" panose="020B0604020202020204" pitchFamily="34" charset="0"/>
              </a:rPr>
              <a:t/>
            </a:r>
            <a:br>
              <a:rPr lang="en-US" sz="1400" cap="none" dirty="0" smtClean="0">
                <a:solidFill>
                  <a:schemeClr val="tx1"/>
                </a:solidFill>
                <a:latin typeface="Arial" panose="020B0604020202020204" pitchFamily="34" charset="0"/>
                <a:ea typeface="+mn-ea"/>
                <a:cs typeface="Arial" panose="020B0604020202020204" pitchFamily="34" charset="0"/>
              </a:rPr>
            </a:br>
            <a:r>
              <a:rPr lang="en-US" sz="1400" cap="none" dirty="0" smtClean="0">
                <a:solidFill>
                  <a:schemeClr val="tx1"/>
                </a:solidFill>
                <a:latin typeface="Arial" panose="020B0604020202020204" pitchFamily="34" charset="0"/>
                <a:ea typeface="+mn-ea"/>
                <a:cs typeface="Arial" panose="020B0604020202020204" pitchFamily="34" charset="0"/>
              </a:rPr>
              <a:t/>
            </a:r>
            <a:br>
              <a:rPr lang="en-US" sz="1400" cap="none" dirty="0" smtClean="0">
                <a:solidFill>
                  <a:schemeClr val="tx1"/>
                </a:solidFill>
                <a:latin typeface="Arial" panose="020B0604020202020204" pitchFamily="34" charset="0"/>
                <a:ea typeface="+mn-ea"/>
                <a:cs typeface="Arial" panose="020B0604020202020204" pitchFamily="34" charset="0"/>
              </a:rPr>
            </a:br>
            <a:r>
              <a:rPr lang="en-US" sz="1400" cap="none" dirty="0" smtClean="0">
                <a:solidFill>
                  <a:schemeClr val="tx1"/>
                </a:solidFill>
                <a:latin typeface="Arial" panose="020B0604020202020204" pitchFamily="34" charset="0"/>
                <a:ea typeface="+mn-ea"/>
                <a:cs typeface="Arial" panose="020B0604020202020204" pitchFamily="34" charset="0"/>
              </a:rPr>
              <a:t>Preconditions:</a:t>
            </a:r>
            <a:br>
              <a:rPr lang="en-US" sz="1400" cap="none" dirty="0" smtClean="0">
                <a:solidFill>
                  <a:schemeClr val="tx1"/>
                </a:solidFill>
                <a:latin typeface="Arial" panose="020B0604020202020204" pitchFamily="34" charset="0"/>
                <a:ea typeface="+mn-ea"/>
                <a:cs typeface="Arial" panose="020B0604020202020204" pitchFamily="34" charset="0"/>
              </a:rPr>
            </a:br>
            <a:r>
              <a:rPr lang="en-US" sz="1400" cap="none" dirty="0" smtClean="0">
                <a:solidFill>
                  <a:srgbClr val="C00000"/>
                </a:solidFill>
                <a:latin typeface="Arial" panose="020B0604020202020204" pitchFamily="34" charset="0"/>
                <a:ea typeface="+mn-ea"/>
                <a:cs typeface="Arial" panose="020B0604020202020204" pitchFamily="34" charset="0"/>
              </a:rPr>
              <a:t>1.The customer should be registered.</a:t>
            </a:r>
            <a:br>
              <a:rPr lang="en-US" sz="1400" cap="none" dirty="0" smtClean="0">
                <a:solidFill>
                  <a:srgbClr val="C00000"/>
                </a:solidFill>
                <a:latin typeface="Arial" panose="020B0604020202020204" pitchFamily="34" charset="0"/>
                <a:ea typeface="+mn-ea"/>
                <a:cs typeface="Arial" panose="020B0604020202020204" pitchFamily="34" charset="0"/>
              </a:rPr>
            </a:br>
            <a:r>
              <a:rPr lang="en-US" sz="1400" cap="none" dirty="0" smtClean="0">
                <a:solidFill>
                  <a:schemeClr val="tx1"/>
                </a:solidFill>
                <a:latin typeface="Arial" panose="020B0604020202020204" pitchFamily="34" charset="0"/>
                <a:ea typeface="+mn-ea"/>
                <a:cs typeface="Arial" panose="020B0604020202020204" pitchFamily="34" charset="0"/>
              </a:rPr>
              <a:t/>
            </a:r>
            <a:br>
              <a:rPr lang="en-US" sz="1400" cap="none" dirty="0" smtClean="0">
                <a:solidFill>
                  <a:schemeClr val="tx1"/>
                </a:solidFill>
                <a:latin typeface="Arial" panose="020B0604020202020204" pitchFamily="34" charset="0"/>
                <a:ea typeface="+mn-ea"/>
                <a:cs typeface="Arial" panose="020B0604020202020204" pitchFamily="34" charset="0"/>
              </a:rPr>
            </a:br>
            <a:r>
              <a:rPr lang="en-US" sz="1400" cap="none" dirty="0" smtClean="0">
                <a:solidFill>
                  <a:srgbClr val="C00000"/>
                </a:solidFill>
                <a:latin typeface="Arial" panose="020B0604020202020204" pitchFamily="34" charset="0"/>
                <a:ea typeface="+mn-ea"/>
                <a:cs typeface="Arial" panose="020B0604020202020204" pitchFamily="34" charset="0"/>
              </a:rPr>
              <a:t>2.The customer should search for restaurant.</a:t>
            </a:r>
            <a:br>
              <a:rPr lang="en-US" sz="1400" cap="none" dirty="0" smtClean="0">
                <a:solidFill>
                  <a:srgbClr val="C00000"/>
                </a:solidFill>
                <a:latin typeface="Arial" panose="020B0604020202020204" pitchFamily="34" charset="0"/>
                <a:ea typeface="+mn-ea"/>
                <a:cs typeface="Arial" panose="020B0604020202020204" pitchFamily="34" charset="0"/>
              </a:rPr>
            </a:br>
            <a:r>
              <a:rPr lang="en-US" sz="1400" cap="none" dirty="0" smtClean="0">
                <a:solidFill>
                  <a:schemeClr val="tx1"/>
                </a:solidFill>
                <a:latin typeface="Arial" panose="020B0604020202020204" pitchFamily="34" charset="0"/>
                <a:ea typeface="+mn-ea"/>
                <a:cs typeface="Arial" panose="020B0604020202020204" pitchFamily="34" charset="0"/>
              </a:rPr>
              <a:t/>
            </a:r>
            <a:br>
              <a:rPr lang="en-US" sz="1400" cap="none" dirty="0" smtClean="0">
                <a:solidFill>
                  <a:schemeClr val="tx1"/>
                </a:solidFill>
                <a:latin typeface="Arial" panose="020B0604020202020204" pitchFamily="34" charset="0"/>
                <a:ea typeface="+mn-ea"/>
                <a:cs typeface="Arial" panose="020B0604020202020204" pitchFamily="34" charset="0"/>
              </a:rPr>
            </a:br>
            <a:r>
              <a:rPr lang="en-US" sz="1400" cap="none" dirty="0" smtClean="0">
                <a:solidFill>
                  <a:schemeClr val="tx1"/>
                </a:solidFill>
                <a:latin typeface="Arial" panose="020B0604020202020204" pitchFamily="34" charset="0"/>
                <a:ea typeface="+mn-ea"/>
                <a:cs typeface="Arial" panose="020B0604020202020204" pitchFamily="34" charset="0"/>
              </a:rPr>
              <a:t>Normal course:</a:t>
            </a:r>
            <a:br>
              <a:rPr lang="en-US" sz="1400" cap="none" dirty="0" smtClean="0">
                <a:solidFill>
                  <a:schemeClr val="tx1"/>
                </a:solidFill>
                <a:latin typeface="Arial" panose="020B0604020202020204" pitchFamily="34" charset="0"/>
                <a:ea typeface="+mn-ea"/>
                <a:cs typeface="Arial" panose="020B0604020202020204" pitchFamily="34" charset="0"/>
              </a:rPr>
            </a:br>
            <a:r>
              <a:rPr lang="en-US" sz="1400" cap="none" dirty="0" smtClean="0">
                <a:solidFill>
                  <a:srgbClr val="C00000"/>
                </a:solidFill>
                <a:latin typeface="Arial" panose="020B0604020202020204" pitchFamily="34" charset="0"/>
                <a:ea typeface="+mn-ea"/>
                <a:cs typeface="Arial" panose="020B0604020202020204" pitchFamily="34" charset="0"/>
              </a:rPr>
              <a:t>1.The customer search for restaurant.</a:t>
            </a:r>
            <a:br>
              <a:rPr lang="en-US" sz="1400" cap="none" dirty="0" smtClean="0">
                <a:solidFill>
                  <a:srgbClr val="C00000"/>
                </a:solidFill>
                <a:latin typeface="Arial" panose="020B0604020202020204" pitchFamily="34" charset="0"/>
                <a:ea typeface="+mn-ea"/>
                <a:cs typeface="Arial" panose="020B0604020202020204" pitchFamily="34" charset="0"/>
              </a:rPr>
            </a:br>
            <a:r>
              <a:rPr lang="en-US" sz="1400" cap="none" dirty="0" smtClean="0">
                <a:solidFill>
                  <a:schemeClr val="tx1"/>
                </a:solidFill>
                <a:latin typeface="Arial" panose="020B0604020202020204" pitchFamily="34" charset="0"/>
                <a:ea typeface="+mn-ea"/>
                <a:cs typeface="Arial" panose="020B0604020202020204" pitchFamily="34" charset="0"/>
              </a:rPr>
              <a:t/>
            </a:r>
            <a:br>
              <a:rPr lang="en-US" sz="1400" cap="none" dirty="0" smtClean="0">
                <a:solidFill>
                  <a:schemeClr val="tx1"/>
                </a:solidFill>
                <a:latin typeface="Arial" panose="020B0604020202020204" pitchFamily="34" charset="0"/>
                <a:ea typeface="+mn-ea"/>
                <a:cs typeface="Arial" panose="020B0604020202020204" pitchFamily="34" charset="0"/>
              </a:rPr>
            </a:br>
            <a:r>
              <a:rPr lang="en-US" sz="1400" cap="none" dirty="0" smtClean="0">
                <a:solidFill>
                  <a:srgbClr val="C00000"/>
                </a:solidFill>
                <a:latin typeface="Arial" panose="020B0604020202020204" pitchFamily="34" charset="0"/>
                <a:ea typeface="+mn-ea"/>
                <a:cs typeface="Arial" panose="020B0604020202020204" pitchFamily="34" charset="0"/>
              </a:rPr>
              <a:t>2.The system displays the restaurant section.</a:t>
            </a:r>
            <a:br>
              <a:rPr lang="en-US" sz="1400" cap="none" dirty="0" smtClean="0">
                <a:solidFill>
                  <a:srgbClr val="C00000"/>
                </a:solidFill>
                <a:latin typeface="Arial" panose="020B0604020202020204" pitchFamily="34" charset="0"/>
                <a:ea typeface="+mn-ea"/>
                <a:cs typeface="Arial" panose="020B0604020202020204" pitchFamily="34" charset="0"/>
              </a:rPr>
            </a:br>
            <a:r>
              <a:rPr lang="en-US" sz="1400" cap="none" dirty="0" smtClean="0">
                <a:solidFill>
                  <a:srgbClr val="C00000"/>
                </a:solidFill>
                <a:latin typeface="Arial" panose="020B0604020202020204" pitchFamily="34" charset="0"/>
                <a:ea typeface="+mn-ea"/>
                <a:cs typeface="Arial" panose="020B0604020202020204" pitchFamily="34" charset="0"/>
              </a:rPr>
              <a:t/>
            </a:r>
            <a:br>
              <a:rPr lang="en-US" sz="1400" cap="none" dirty="0" smtClean="0">
                <a:solidFill>
                  <a:srgbClr val="C00000"/>
                </a:solidFill>
                <a:latin typeface="Arial" panose="020B0604020202020204" pitchFamily="34" charset="0"/>
                <a:ea typeface="+mn-ea"/>
                <a:cs typeface="Arial" panose="020B0604020202020204" pitchFamily="34" charset="0"/>
              </a:rPr>
            </a:br>
            <a:r>
              <a:rPr lang="en-US" sz="1400" cap="none" dirty="0" smtClean="0">
                <a:solidFill>
                  <a:srgbClr val="C00000"/>
                </a:solidFill>
                <a:latin typeface="Arial" panose="020B0604020202020204" pitchFamily="34" charset="0"/>
                <a:ea typeface="+mn-ea"/>
                <a:cs typeface="Arial" panose="020B0604020202020204" pitchFamily="34" charset="0"/>
              </a:rPr>
              <a:t>3. next part on homepage.</a:t>
            </a:r>
            <a:br>
              <a:rPr lang="en-US" sz="1400" cap="none" dirty="0" smtClean="0">
                <a:solidFill>
                  <a:srgbClr val="C00000"/>
                </a:solidFill>
                <a:latin typeface="Arial" panose="020B0604020202020204" pitchFamily="34" charset="0"/>
                <a:ea typeface="+mn-ea"/>
                <a:cs typeface="Arial" panose="020B0604020202020204" pitchFamily="34" charset="0"/>
              </a:rPr>
            </a:br>
            <a:r>
              <a:rPr lang="en-US" sz="1400" cap="none" dirty="0" smtClean="0">
                <a:solidFill>
                  <a:schemeClr val="tx1"/>
                </a:solidFill>
                <a:latin typeface="Arial" panose="020B0604020202020204" pitchFamily="34" charset="0"/>
                <a:ea typeface="+mn-ea"/>
                <a:cs typeface="Arial" panose="020B0604020202020204" pitchFamily="34" charset="0"/>
              </a:rPr>
              <a:t/>
            </a:r>
            <a:br>
              <a:rPr lang="en-US" sz="1400" cap="none" dirty="0" smtClean="0">
                <a:solidFill>
                  <a:schemeClr val="tx1"/>
                </a:solidFill>
                <a:latin typeface="Arial" panose="020B0604020202020204" pitchFamily="34" charset="0"/>
                <a:ea typeface="+mn-ea"/>
                <a:cs typeface="Arial" panose="020B0604020202020204" pitchFamily="34" charset="0"/>
              </a:rPr>
            </a:br>
            <a:r>
              <a:rPr lang="en-US" sz="1400" cap="none" dirty="0" smtClean="0">
                <a:solidFill>
                  <a:srgbClr val="C00000"/>
                </a:solidFill>
                <a:latin typeface="Arial" panose="020B0604020202020204" pitchFamily="34" charset="0"/>
                <a:ea typeface="+mn-ea"/>
                <a:cs typeface="Arial" panose="020B0604020202020204" pitchFamily="34" charset="0"/>
              </a:rPr>
              <a:t>3.The check menu button appear in next page.</a:t>
            </a:r>
            <a:r>
              <a:rPr lang="en-US" sz="1400" cap="none" dirty="0">
                <a:solidFill>
                  <a:srgbClr val="C00000"/>
                </a:solidFill>
                <a:latin typeface="Arial" panose="020B0604020202020204" pitchFamily="34" charset="0"/>
                <a:ea typeface="+mn-ea"/>
                <a:cs typeface="Arial" panose="020B0604020202020204" pitchFamily="34" charset="0"/>
              </a:rPr>
              <a:t/>
            </a:r>
            <a:br>
              <a:rPr lang="en-US" sz="1400" cap="none" dirty="0">
                <a:solidFill>
                  <a:srgbClr val="C00000"/>
                </a:solidFill>
                <a:latin typeface="Arial" panose="020B0604020202020204" pitchFamily="34" charset="0"/>
                <a:ea typeface="+mn-ea"/>
                <a:cs typeface="Arial" panose="020B0604020202020204" pitchFamily="34" charset="0"/>
              </a:rPr>
            </a:br>
            <a:r>
              <a:rPr lang="en-US" sz="1400" cap="none" dirty="0" smtClean="0">
                <a:solidFill>
                  <a:srgbClr val="C00000"/>
                </a:solidFill>
                <a:latin typeface="Arial" panose="020B0604020202020204" pitchFamily="34" charset="0"/>
                <a:ea typeface="+mn-ea"/>
                <a:cs typeface="Arial" panose="020B0604020202020204" pitchFamily="34" charset="0"/>
              </a:rPr>
              <a:t/>
            </a:r>
            <a:br>
              <a:rPr lang="en-US" sz="1400" cap="none" dirty="0" smtClean="0">
                <a:solidFill>
                  <a:srgbClr val="C00000"/>
                </a:solidFill>
                <a:latin typeface="Arial" panose="020B0604020202020204" pitchFamily="34" charset="0"/>
                <a:ea typeface="+mn-ea"/>
                <a:cs typeface="Arial" panose="020B0604020202020204" pitchFamily="34" charset="0"/>
              </a:rPr>
            </a:br>
            <a:r>
              <a:rPr lang="en-US" sz="1400" cap="none" dirty="0" smtClean="0">
                <a:solidFill>
                  <a:srgbClr val="C00000"/>
                </a:solidFill>
                <a:latin typeface="Arial" panose="020B0604020202020204" pitchFamily="34" charset="0"/>
                <a:ea typeface="+mn-ea"/>
                <a:cs typeface="Arial" panose="020B0604020202020204" pitchFamily="34" charset="0"/>
              </a:rPr>
              <a:t>4.The customer choose meal and size it and price it from menu.</a:t>
            </a:r>
            <a:endParaRPr lang="ar-EG" sz="1400" cap="none" dirty="0">
              <a:solidFill>
                <a:srgbClr val="C0000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19266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690" y="732641"/>
            <a:ext cx="11480800" cy="4093428"/>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Alternative courses:</a:t>
            </a:r>
          </a:p>
          <a:p>
            <a:pPr marL="457200" indent="-457200">
              <a:buAutoNum type="arabicPeriod"/>
            </a:pPr>
            <a:r>
              <a:rPr lang="en-US" sz="2000" dirty="0" smtClean="0">
                <a:solidFill>
                  <a:srgbClr val="C00000"/>
                </a:solidFill>
                <a:latin typeface="Arial" panose="020B0604020202020204" pitchFamily="34" charset="0"/>
                <a:cs typeface="Arial" panose="020B0604020202020204" pitchFamily="34" charset="0"/>
              </a:rPr>
              <a:t>No meal available</a:t>
            </a:r>
          </a:p>
          <a:p>
            <a:pPr marL="457200" indent="-457200">
              <a:buAutoNum type="arabicPeriod"/>
            </a:pPr>
            <a:endParaRPr lang="en-US" sz="2000" dirty="0" smtClean="0">
              <a:solidFill>
                <a:srgbClr val="C00000"/>
              </a:solidFill>
              <a:latin typeface="Arial" panose="020B0604020202020204" pitchFamily="34" charset="0"/>
              <a:cs typeface="Arial" panose="020B0604020202020204" pitchFamily="34" charset="0"/>
            </a:endParaRPr>
          </a:p>
          <a:p>
            <a:r>
              <a:rPr lang="en-US" sz="2000" dirty="0" smtClean="0">
                <a:solidFill>
                  <a:srgbClr val="C00000"/>
                </a:solidFill>
                <a:latin typeface="Arial" panose="020B0604020202020204" pitchFamily="34" charset="0"/>
                <a:cs typeface="Arial" panose="020B0604020202020204" pitchFamily="34" charset="0"/>
              </a:rPr>
              <a:t>2.The system display the message sorry no meal in that menu.</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t/>
            </a:r>
            <a:br>
              <a:rPr lang="en-US" sz="2000" dirty="0" smtClean="0"/>
            </a:br>
            <a:r>
              <a:rPr lang="en-US" sz="2000" dirty="0" smtClean="0">
                <a:latin typeface="Arial" panose="020B0604020202020204" pitchFamily="34" charset="0"/>
                <a:cs typeface="Arial" panose="020B0604020202020204" pitchFamily="34" charset="0"/>
              </a:rPr>
              <a:t>Post conditions:</a:t>
            </a:r>
            <a:br>
              <a:rPr lang="en-US" sz="2000" dirty="0" smtClean="0">
                <a:latin typeface="Arial" panose="020B0604020202020204" pitchFamily="34" charset="0"/>
                <a:cs typeface="Arial" panose="020B0604020202020204" pitchFamily="34" charset="0"/>
              </a:rPr>
            </a:br>
            <a:r>
              <a:rPr lang="en-US" sz="2000" dirty="0" smtClean="0">
                <a:solidFill>
                  <a:srgbClr val="C00000"/>
                </a:solidFill>
                <a:latin typeface="Arial" panose="020B0604020202020204" pitchFamily="34" charset="0"/>
                <a:cs typeface="Arial" panose="020B0604020202020204" pitchFamily="34" charset="0"/>
              </a:rPr>
              <a:t>1.The system display meal that customer searched.</a:t>
            </a:r>
          </a:p>
          <a:p>
            <a:r>
              <a:rPr lang="en-US" sz="2000" dirty="0" smtClean="0">
                <a:solidFill>
                  <a:srgbClr val="C00000"/>
                </a:solidFill>
                <a:latin typeface="Arial" panose="020B0604020202020204" pitchFamily="34" charset="0"/>
                <a:cs typeface="Arial" panose="020B0604020202020204" pitchFamily="34" charset="0"/>
              </a:rPr>
              <a:t/>
            </a:r>
            <a:br>
              <a:rPr lang="en-US" sz="2000" dirty="0" smtClean="0">
                <a:solidFill>
                  <a:srgbClr val="C00000"/>
                </a:solidFill>
                <a:latin typeface="Arial" panose="020B0604020202020204" pitchFamily="34" charset="0"/>
                <a:cs typeface="Arial" panose="020B0604020202020204" pitchFamily="34" charset="0"/>
              </a:rPr>
            </a:br>
            <a:r>
              <a:rPr lang="en-US" sz="2000" dirty="0" smtClean="0">
                <a:solidFill>
                  <a:srgbClr val="C00000"/>
                </a:solidFill>
                <a:latin typeface="Arial" panose="020B0604020202020204" pitchFamily="34" charset="0"/>
                <a:cs typeface="Arial" panose="020B0604020202020204" pitchFamily="34" charset="0"/>
              </a:rPr>
              <a:t>2.The system does not display meal incase searched meal not available</a:t>
            </a:r>
            <a:r>
              <a:rPr lang="ar-EG" sz="2000" dirty="0" smtClean="0">
                <a:solidFill>
                  <a:srgbClr val="C00000"/>
                </a:solidFill>
                <a:latin typeface="Arial" panose="020B0604020202020204" pitchFamily="34" charset="0"/>
                <a:cs typeface="Arial" panose="020B0604020202020204" pitchFamily="34" charset="0"/>
              </a:rPr>
              <a:t> </a:t>
            </a:r>
            <a:r>
              <a:rPr lang="en-US" sz="2000" dirty="0" smtClean="0">
                <a:solidFill>
                  <a:srgbClr val="C00000"/>
                </a:solidFill>
                <a:latin typeface="Arial" panose="020B0604020202020204" pitchFamily="34" charset="0"/>
                <a:cs typeface="Arial" panose="020B0604020202020204" pitchFamily="34" charset="0"/>
              </a:rPr>
              <a:t>in menu.</a:t>
            </a:r>
          </a:p>
          <a:p>
            <a:endParaRPr lang="en-US" sz="2000" dirty="0" smtClean="0">
              <a:solidFill>
                <a:srgbClr val="C00000"/>
              </a:solidFill>
              <a:latin typeface="Arial" panose="020B0604020202020204" pitchFamily="34" charset="0"/>
              <a:cs typeface="Arial" panose="020B0604020202020204" pitchFamily="34" charset="0"/>
            </a:endParaRPr>
          </a:p>
          <a:p>
            <a:r>
              <a:rPr lang="en-US" sz="2000" dirty="0" smtClean="0">
                <a:solidFill>
                  <a:srgbClr val="C00000"/>
                </a:solidFill>
                <a:latin typeface="Arial" panose="020B0604020202020204" pitchFamily="34" charset="0"/>
                <a:cs typeface="Arial" panose="020B0604020202020204" pitchFamily="34" charset="0"/>
              </a:rPr>
              <a:t>3.The system display meal incase searched meal is available in menu.</a:t>
            </a:r>
          </a:p>
          <a:p>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endParaRPr lang="ar-EG" sz="2000" dirty="0">
              <a:solidFill>
                <a:srgbClr val="C00000"/>
              </a:solidFill>
            </a:endParaRPr>
          </a:p>
        </p:txBody>
      </p:sp>
    </p:spTree>
    <p:extLst>
      <p:ext uri="{BB962C8B-B14F-4D97-AF65-F5344CB8AC3E}">
        <p14:creationId xmlns:p14="http://schemas.microsoft.com/office/powerpoint/2010/main" val="2358435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91" y="-5722"/>
            <a:ext cx="9070109" cy="5474319"/>
          </a:xfrm>
          <a:prstGeom prst="rect">
            <a:avLst/>
          </a:prstGeom>
        </p:spPr>
        <p:txBody>
          <a:bodyPr wrap="square">
            <a:spAutoFit/>
          </a:bodyPr>
          <a:lstStyle/>
          <a:p>
            <a:pPr>
              <a:lnSpc>
                <a:spcPct val="115000"/>
              </a:lnSpc>
              <a:spcAft>
                <a:spcPts val="1000"/>
              </a:spcAft>
            </a:pPr>
            <a:r>
              <a:rPr lang="en-US" sz="1400" dirty="0" smtClean="0">
                <a:latin typeface="Arial" panose="020B0604020202020204" pitchFamily="34" charset="0"/>
                <a:cs typeface="Arial" panose="020B0604020202020204" pitchFamily="34" charset="0"/>
              </a:rPr>
              <a:t>Use case: 5</a:t>
            </a:r>
            <a:endParaRPr lang="en-US" sz="1400" dirty="0" smtClean="0">
              <a:solidFill>
                <a:srgbClr val="C00000"/>
              </a:solidFill>
              <a:latin typeface="Arial" panose="020B0604020202020204" pitchFamily="34" charset="0"/>
              <a:cs typeface="Arial" panose="020B0604020202020204" pitchFamily="34" charset="0"/>
            </a:endParaRPr>
          </a:p>
          <a:p>
            <a:pPr>
              <a:lnSpc>
                <a:spcPct val="115000"/>
              </a:lnSpc>
              <a:spcAft>
                <a:spcPts val="1000"/>
              </a:spcAft>
            </a:pPr>
            <a:r>
              <a:rPr lang="en-US" sz="1400" dirty="0" smtClean="0">
                <a:latin typeface="Arial" panose="020B0604020202020204" pitchFamily="34" charset="0"/>
                <a:cs typeface="Arial" panose="020B0604020202020204" pitchFamily="34" charset="0"/>
              </a:rPr>
              <a:t>Use case name: </a:t>
            </a:r>
            <a:r>
              <a:rPr lang="en-US" sz="1400" dirty="0" smtClean="0">
                <a:solidFill>
                  <a:srgbClr val="C00000"/>
                </a:solidFill>
                <a:latin typeface="Arial" panose="020B0604020202020204" pitchFamily="34" charset="0"/>
                <a:cs typeface="Arial" panose="020B0604020202020204" pitchFamily="34" charset="0"/>
              </a:rPr>
              <a:t>order meal</a:t>
            </a:r>
          </a:p>
          <a:p>
            <a:pPr>
              <a:lnSpc>
                <a:spcPct val="115000"/>
              </a:lnSpc>
              <a:spcAft>
                <a:spcPts val="1000"/>
              </a:spcAft>
            </a:pPr>
            <a:r>
              <a:rPr lang="en-US" sz="1400" dirty="0" smtClean="0">
                <a:latin typeface="Arial" panose="020B0604020202020204" pitchFamily="34" charset="0"/>
                <a:cs typeface="Arial" panose="020B0604020202020204" pitchFamily="34" charset="0"/>
              </a:rPr>
              <a:t>Priority: </a:t>
            </a:r>
            <a:r>
              <a:rPr lang="en-US" sz="1400" dirty="0" smtClean="0">
                <a:solidFill>
                  <a:srgbClr val="C00000"/>
                </a:solidFill>
                <a:latin typeface="Arial" panose="020B0604020202020204" pitchFamily="34" charset="0"/>
                <a:cs typeface="Arial" panose="020B0604020202020204" pitchFamily="34" charset="0"/>
              </a:rPr>
              <a:t>high</a:t>
            </a:r>
          </a:p>
          <a:p>
            <a:pPr>
              <a:lnSpc>
                <a:spcPct val="115000"/>
              </a:lnSpc>
              <a:spcAft>
                <a:spcPts val="1000"/>
              </a:spcAft>
            </a:pPr>
            <a:r>
              <a:rPr lang="en-US" sz="1400" dirty="0" smtClean="0">
                <a:latin typeface="Arial" panose="020B0604020202020204" pitchFamily="34" charset="0"/>
                <a:cs typeface="Arial" panose="020B0604020202020204" pitchFamily="34" charset="0"/>
              </a:rPr>
              <a:t>Actor: </a:t>
            </a:r>
            <a:r>
              <a:rPr lang="en-US" sz="1400" dirty="0" smtClean="0">
                <a:solidFill>
                  <a:srgbClr val="C00000"/>
                </a:solidFill>
                <a:latin typeface="Arial" panose="020B0604020202020204" pitchFamily="34" charset="0"/>
                <a:cs typeface="Arial" panose="020B0604020202020204" pitchFamily="34" charset="0"/>
              </a:rPr>
              <a:t>customer ,manger</a:t>
            </a:r>
          </a:p>
          <a:p>
            <a:pPr>
              <a:lnSpc>
                <a:spcPct val="115000"/>
              </a:lnSpc>
              <a:spcAft>
                <a:spcPts val="1000"/>
              </a:spcAft>
            </a:pPr>
            <a:r>
              <a:rPr lang="en-US" sz="1400" dirty="0" smtClean="0">
                <a:latin typeface="Arial" panose="020B0604020202020204" pitchFamily="34" charset="0"/>
                <a:cs typeface="Arial" panose="020B0604020202020204" pitchFamily="34" charset="0"/>
              </a:rPr>
              <a:t>Description:</a:t>
            </a:r>
          </a:p>
          <a:p>
            <a:pPr>
              <a:lnSpc>
                <a:spcPct val="115000"/>
              </a:lnSpc>
              <a:spcAft>
                <a:spcPts val="1000"/>
              </a:spcAft>
            </a:pPr>
            <a:r>
              <a:rPr lang="en-US" sz="1400" dirty="0" smtClean="0">
                <a:latin typeface="Arial" panose="020B0604020202020204" pitchFamily="34" charset="0"/>
                <a:cs typeface="Arial" panose="020B0604020202020204" pitchFamily="34" charset="0"/>
              </a:rPr>
              <a:t>      </a:t>
            </a:r>
            <a:r>
              <a:rPr lang="en-US" sz="1400" dirty="0" smtClean="0">
                <a:solidFill>
                  <a:srgbClr val="C00000"/>
                </a:solidFill>
                <a:latin typeface="Arial" panose="020B0604020202020204" pitchFamily="34" charset="0"/>
                <a:cs typeface="Arial" panose="020B0604020202020204" pitchFamily="34" charset="0"/>
              </a:rPr>
              <a:t>A process in which the customer make order meal after select meal</a:t>
            </a:r>
            <a:r>
              <a:rPr lang="en-US" sz="1400" dirty="0" smtClean="0">
                <a:latin typeface="Arial" panose="020B0604020202020204" pitchFamily="34" charset="0"/>
                <a:cs typeface="Arial" panose="020B0604020202020204" pitchFamily="34" charset="0"/>
              </a:rPr>
              <a:t>. </a:t>
            </a:r>
          </a:p>
          <a:p>
            <a:pPr>
              <a:lnSpc>
                <a:spcPct val="115000"/>
              </a:lnSpc>
              <a:spcAft>
                <a:spcPts val="1000"/>
              </a:spcAft>
            </a:pPr>
            <a:r>
              <a:rPr lang="en-US" sz="1400" dirty="0" smtClean="0">
                <a:latin typeface="Arial" panose="020B0604020202020204" pitchFamily="34" charset="0"/>
                <a:cs typeface="Arial" panose="020B0604020202020204" pitchFamily="34" charset="0"/>
              </a:rPr>
              <a:t>Trigger:</a:t>
            </a:r>
          </a:p>
          <a:p>
            <a:pPr>
              <a:lnSpc>
                <a:spcPct val="115000"/>
              </a:lnSpc>
              <a:spcAft>
                <a:spcPts val="1000"/>
              </a:spcAft>
            </a:pPr>
            <a:r>
              <a:rPr lang="en-US" sz="1400" dirty="0" smtClean="0">
                <a:latin typeface="Arial" panose="020B0604020202020204" pitchFamily="34" charset="0"/>
                <a:cs typeface="Arial" panose="020B0604020202020204" pitchFamily="34" charset="0"/>
              </a:rPr>
              <a:t> </a:t>
            </a:r>
            <a:r>
              <a:rPr lang="en-US" sz="1400" dirty="0" smtClean="0">
                <a:solidFill>
                  <a:srgbClr val="C00000"/>
                </a:solidFill>
                <a:latin typeface="Arial" panose="020B0604020202020204" pitchFamily="34" charset="0"/>
                <a:cs typeface="Arial" panose="020B0604020202020204" pitchFamily="34" charset="0"/>
              </a:rPr>
              <a:t>The customer make order meal </a:t>
            </a:r>
          </a:p>
          <a:p>
            <a:pPr>
              <a:lnSpc>
                <a:spcPct val="115000"/>
              </a:lnSpc>
              <a:spcAft>
                <a:spcPts val="1000"/>
              </a:spcAft>
            </a:pPr>
            <a:r>
              <a:rPr lang="en-US" sz="1400" dirty="0" smtClean="0">
                <a:latin typeface="Arial" panose="020B0604020202020204" pitchFamily="34" charset="0"/>
                <a:cs typeface="Arial" panose="020B0604020202020204" pitchFamily="34" charset="0"/>
              </a:rPr>
              <a:t>Type: </a:t>
            </a:r>
            <a:r>
              <a:rPr lang="en-US" sz="1400" dirty="0" smtClean="0">
                <a:solidFill>
                  <a:srgbClr val="C00000"/>
                </a:solidFill>
                <a:latin typeface="Arial" panose="020B0604020202020204" pitchFamily="34" charset="0"/>
                <a:cs typeface="Arial" panose="020B0604020202020204" pitchFamily="34" charset="0"/>
              </a:rPr>
              <a:t>external.</a:t>
            </a:r>
          </a:p>
          <a:p>
            <a:pPr>
              <a:lnSpc>
                <a:spcPct val="115000"/>
              </a:lnSpc>
              <a:spcAft>
                <a:spcPts val="1000"/>
              </a:spcAft>
            </a:pPr>
            <a:r>
              <a:rPr lang="en-US" sz="1400" dirty="0" smtClean="0">
                <a:latin typeface="Arial" panose="020B0604020202020204" pitchFamily="34" charset="0"/>
                <a:cs typeface="Arial" panose="020B0604020202020204" pitchFamily="34" charset="0"/>
              </a:rPr>
              <a:t>Pre-condition:</a:t>
            </a:r>
          </a:p>
          <a:p>
            <a:pPr>
              <a:lnSpc>
                <a:spcPct val="115000"/>
              </a:lnSpc>
              <a:spcAft>
                <a:spcPts val="1000"/>
              </a:spcAft>
            </a:pPr>
            <a:r>
              <a:rPr lang="en-US" sz="1400" dirty="0" smtClean="0">
                <a:solidFill>
                  <a:srgbClr val="FF0000"/>
                </a:solidFill>
                <a:latin typeface="Arial" panose="020B0604020202020204" pitchFamily="34" charset="0"/>
                <a:cs typeface="Arial" panose="020B0604020202020204" pitchFamily="34" charset="0"/>
              </a:rPr>
              <a:t>Customer should be </a:t>
            </a:r>
            <a:r>
              <a:rPr lang="en-US" sz="1400" dirty="0" smtClean="0">
                <a:solidFill>
                  <a:srgbClr val="FF0000"/>
                </a:solidFill>
                <a:latin typeface="inherit"/>
              </a:rPr>
              <a:t>register</a:t>
            </a:r>
            <a:r>
              <a:rPr lang="en-US" sz="1400" dirty="0" smtClean="0">
                <a:solidFill>
                  <a:srgbClr val="C00000"/>
                </a:solidFill>
                <a:latin typeface="Arial" panose="020B0604020202020204" pitchFamily="34" charset="0"/>
                <a:cs typeface="Arial" panose="020B0604020202020204" pitchFamily="34" charset="0"/>
              </a:rPr>
              <a:t>.</a:t>
            </a:r>
          </a:p>
          <a:p>
            <a:pPr>
              <a:lnSpc>
                <a:spcPct val="115000"/>
              </a:lnSpc>
              <a:spcAft>
                <a:spcPts val="1000"/>
              </a:spcAft>
            </a:pPr>
            <a:r>
              <a:rPr lang="en-US" sz="1400" dirty="0">
                <a:solidFill>
                  <a:srgbClr val="C00000"/>
                </a:solidFill>
                <a:latin typeface="Arial" panose="020B0604020202020204" pitchFamily="34" charset="0"/>
                <a:cs typeface="Arial" panose="020B0604020202020204" pitchFamily="34" charset="0"/>
              </a:rPr>
              <a:t>choose meal</a:t>
            </a:r>
            <a:r>
              <a:rPr lang="en-US" sz="1400" dirty="0">
                <a:latin typeface="Arial" panose="020B0604020202020204" pitchFamily="34" charset="0"/>
                <a:cs typeface="Arial" panose="020B0604020202020204" pitchFamily="34" charset="0"/>
              </a:rPr>
              <a:t>.</a:t>
            </a:r>
            <a:endParaRPr lang="en-US" sz="1400" dirty="0" smtClean="0">
              <a:solidFill>
                <a:srgbClr val="C00000"/>
              </a:solidFill>
              <a:latin typeface="Arial" panose="020B0604020202020204" pitchFamily="34" charset="0"/>
              <a:cs typeface="Arial" panose="020B0604020202020204" pitchFamily="34" charset="0"/>
            </a:endParaRPr>
          </a:p>
          <a:p>
            <a:pPr>
              <a:lnSpc>
                <a:spcPct val="115000"/>
              </a:lnSpc>
              <a:spcAft>
                <a:spcPts val="1000"/>
              </a:spcAft>
            </a:pPr>
            <a:r>
              <a:rPr lang="en-US" sz="1400" dirty="0" smtClean="0">
                <a:latin typeface="Arial" panose="020B0604020202020204" pitchFamily="34" charset="0"/>
                <a:cs typeface="Arial" panose="020B0604020202020204" pitchFamily="34" charset="0"/>
              </a:rPr>
              <a:t>Normal case:</a:t>
            </a:r>
          </a:p>
          <a:p>
            <a:pPr lvl="0" indent="-342900">
              <a:lnSpc>
                <a:spcPct val="107000"/>
              </a:lnSpc>
              <a:spcAft>
                <a:spcPts val="0"/>
              </a:spcAft>
              <a:buFont typeface="+mj-lt"/>
              <a:buAutoNum type="arabicPeriod"/>
            </a:pPr>
            <a:r>
              <a:rPr lang="en-US" sz="1400" dirty="0" smtClean="0">
                <a:solidFill>
                  <a:srgbClr val="C00000"/>
                </a:solidFill>
                <a:latin typeface="Arial" panose="020B0604020202020204" pitchFamily="34" charset="0"/>
                <a:cs typeface="Arial" panose="020B0604020202020204" pitchFamily="34" charset="0"/>
              </a:rPr>
              <a:t>the customer will select meal that he wants it. </a:t>
            </a:r>
            <a:r>
              <a:rPr lang="ar-EG" sz="1400" dirty="0" smtClean="0">
                <a:solidFill>
                  <a:srgbClr val="C00000"/>
                </a:solidFill>
                <a:latin typeface="Arial" panose="020B0604020202020204" pitchFamily="34" charset="0"/>
                <a:cs typeface="Arial" panose="020B0604020202020204" pitchFamily="34" charset="0"/>
              </a:rPr>
              <a:t> </a:t>
            </a:r>
            <a:endParaRPr lang="en-US" sz="1400" dirty="0" smtClean="0">
              <a:solidFill>
                <a:srgbClr val="C00000"/>
              </a:solidFill>
              <a:latin typeface="Arial" panose="020B0604020202020204" pitchFamily="34" charset="0"/>
              <a:cs typeface="Arial" panose="020B0604020202020204" pitchFamily="34" charset="0"/>
            </a:endParaRPr>
          </a:p>
          <a:p>
            <a:pPr lvl="0" indent="-342900">
              <a:lnSpc>
                <a:spcPct val="107000"/>
              </a:lnSpc>
              <a:spcAft>
                <a:spcPts val="0"/>
              </a:spcAft>
              <a:buFont typeface="+mj-lt"/>
              <a:buAutoNum type="arabicPeriod"/>
            </a:pPr>
            <a:r>
              <a:rPr lang="en-US" sz="1400" dirty="0" smtClean="0">
                <a:solidFill>
                  <a:srgbClr val="C00000"/>
                </a:solidFill>
                <a:latin typeface="Arial" panose="020B0604020202020204" pitchFamily="34" charset="0"/>
                <a:cs typeface="Arial" panose="020B0604020202020204" pitchFamily="34" charset="0"/>
              </a:rPr>
              <a:t>The customer will select by</a:t>
            </a:r>
            <a:r>
              <a:rPr lang="ar-EG" sz="1400" dirty="0" smtClean="0">
                <a:solidFill>
                  <a:srgbClr val="C00000"/>
                </a:solidFill>
                <a:latin typeface="Arial" panose="020B0604020202020204" pitchFamily="34" charset="0"/>
                <a:cs typeface="Arial" panose="020B0604020202020204" pitchFamily="34" charset="0"/>
              </a:rPr>
              <a:t> </a:t>
            </a:r>
            <a:r>
              <a:rPr lang="en-US" sz="1400" dirty="0" smtClean="0">
                <a:solidFill>
                  <a:srgbClr val="C00000"/>
                </a:solidFill>
                <a:latin typeface="Arial" panose="020B0604020202020204" pitchFamily="34" charset="0"/>
                <a:cs typeface="Arial" panose="020B0604020202020204" pitchFamily="34" charset="0"/>
              </a:rPr>
              <a:t>accept button(make order meal)</a:t>
            </a:r>
            <a:r>
              <a:rPr lang="en-US" sz="1600" dirty="0" smtClean="0">
                <a:solidFill>
                  <a:srgbClr val="FF0000"/>
                </a:solidFill>
                <a:latin typeface="Arial" panose="020B0604020202020204" pitchFamily="34" charset="0"/>
                <a:cs typeface="Arial" panose="020B0604020202020204" pitchFamily="34" charset="0"/>
              </a:rPr>
              <a:t>.</a:t>
            </a:r>
            <a:endParaRPr lang="en-US" sz="1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892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127" y="846873"/>
            <a:ext cx="9855199" cy="3330848"/>
          </a:xfrm>
          <a:prstGeom prst="rect">
            <a:avLst/>
          </a:prstGeom>
        </p:spPr>
        <p:txBody>
          <a:bodyPr wrap="square">
            <a:spAutoFit/>
          </a:bodyPr>
          <a:lstStyle/>
          <a:p>
            <a:pPr>
              <a:lnSpc>
                <a:spcPct val="107000"/>
              </a:lnSpc>
              <a:spcAft>
                <a:spcPts val="0"/>
              </a:spcAft>
            </a:pPr>
            <a:r>
              <a:rPr lang="en-US" dirty="0" smtClean="0">
                <a:latin typeface="Arial" panose="020B0604020202020204" pitchFamily="34" charset="0"/>
                <a:cs typeface="Arial" panose="020B0604020202020204" pitchFamily="34" charset="0"/>
              </a:rPr>
              <a:t>Post condition:</a:t>
            </a:r>
          </a:p>
          <a:p>
            <a:pPr>
              <a:lnSpc>
                <a:spcPct val="107000"/>
              </a:lnSpc>
              <a:spcAft>
                <a:spcPts val="0"/>
              </a:spcAft>
            </a:pPr>
            <a:endParaRPr lang="en-US" dirty="0" smtClean="0">
              <a:latin typeface="Arial" panose="020B0604020202020204" pitchFamily="34" charset="0"/>
              <a:cs typeface="Arial" panose="020B0604020202020204" pitchFamily="34" charset="0"/>
            </a:endParaRPr>
          </a:p>
          <a:p>
            <a:pPr>
              <a:lnSpc>
                <a:spcPct val="107000"/>
              </a:lnSpc>
              <a:spcAft>
                <a:spcPts val="0"/>
              </a:spcAft>
            </a:pPr>
            <a:r>
              <a:rPr lang="en-US" dirty="0" smtClean="0">
                <a:solidFill>
                  <a:srgbClr val="C00000"/>
                </a:solidFill>
                <a:latin typeface="Arial" panose="020B0604020202020204" pitchFamily="34" charset="0"/>
                <a:cs typeface="Arial" panose="020B0604020202020204" pitchFamily="34" charset="0"/>
              </a:rPr>
              <a:t>1- the order meal will send to restaurant.</a:t>
            </a:r>
          </a:p>
          <a:p>
            <a:pPr>
              <a:lnSpc>
                <a:spcPct val="107000"/>
              </a:lnSpc>
              <a:spcAft>
                <a:spcPts val="0"/>
              </a:spcAft>
            </a:pPr>
            <a:endParaRPr lang="en-US" dirty="0" smtClean="0">
              <a:solidFill>
                <a:srgbClr val="C00000"/>
              </a:solidFill>
              <a:latin typeface="Arial" panose="020B0604020202020204" pitchFamily="34" charset="0"/>
              <a:cs typeface="Arial" panose="020B0604020202020204" pitchFamily="34" charset="0"/>
            </a:endParaRPr>
          </a:p>
          <a:p>
            <a:pPr>
              <a:lnSpc>
                <a:spcPct val="107000"/>
              </a:lnSpc>
              <a:spcAft>
                <a:spcPts val="0"/>
              </a:spcAft>
            </a:pPr>
            <a:r>
              <a:rPr lang="en-US" dirty="0" smtClean="0">
                <a:solidFill>
                  <a:srgbClr val="C00000"/>
                </a:solidFill>
                <a:latin typeface="Arial" panose="020B0604020202020204" pitchFamily="34" charset="0"/>
                <a:cs typeface="Arial" panose="020B0604020202020204" pitchFamily="34" charset="0"/>
              </a:rPr>
              <a:t>2-the manager and the chef will receive order meal from customer.</a:t>
            </a:r>
          </a:p>
          <a:p>
            <a:pPr>
              <a:lnSpc>
                <a:spcPct val="107000"/>
              </a:lnSpc>
              <a:spcAft>
                <a:spcPts val="0"/>
              </a:spcAft>
            </a:pPr>
            <a:endParaRPr lang="en-US" dirty="0" smtClean="0">
              <a:solidFill>
                <a:srgbClr val="C00000"/>
              </a:solidFill>
              <a:latin typeface="Arial" panose="020B0604020202020204" pitchFamily="34" charset="0"/>
              <a:cs typeface="Arial" panose="020B0604020202020204" pitchFamily="34" charset="0"/>
            </a:endParaRPr>
          </a:p>
          <a:p>
            <a:pPr lvl="0">
              <a:lnSpc>
                <a:spcPct val="107000"/>
              </a:lnSpc>
            </a:pPr>
            <a:r>
              <a:rPr lang="en-US" dirty="0" smtClean="0">
                <a:latin typeface="Arial" panose="020B0604020202020204" pitchFamily="34" charset="0"/>
                <a:cs typeface="Arial" panose="020B0604020202020204" pitchFamily="34" charset="0"/>
              </a:rPr>
              <a:t> Alternative course:</a:t>
            </a:r>
          </a:p>
          <a:p>
            <a:pPr lvl="0">
              <a:lnSpc>
                <a:spcPct val="107000"/>
              </a:lnSpc>
            </a:pPr>
            <a:endParaRPr lang="en-US" dirty="0" smtClean="0">
              <a:latin typeface="Arial" panose="020B0604020202020204" pitchFamily="34" charset="0"/>
              <a:cs typeface="Arial" panose="020B0604020202020204" pitchFamily="34" charset="0"/>
            </a:endParaRPr>
          </a:p>
          <a:p>
            <a:pPr lvl="0">
              <a:lnSpc>
                <a:spcPct val="107000"/>
              </a:lnSpc>
              <a:spcAft>
                <a:spcPts val="0"/>
              </a:spcAft>
              <a:buClr>
                <a:srgbClr val="000000"/>
              </a:buClr>
            </a:pPr>
            <a:r>
              <a:rPr lang="en-US" dirty="0" smtClean="0">
                <a:solidFill>
                  <a:srgbClr val="C00000"/>
                </a:solidFill>
                <a:latin typeface="Arial" panose="020B0604020202020204" pitchFamily="34" charset="0"/>
                <a:cs typeface="Arial" panose="020B0604020202020204" pitchFamily="34" charset="0"/>
              </a:rPr>
              <a:t>1-the order meal will not send to restaurant because weak or cut internet.</a:t>
            </a:r>
          </a:p>
          <a:p>
            <a:pPr lvl="0" indent="-342900">
              <a:lnSpc>
                <a:spcPct val="107000"/>
              </a:lnSpc>
              <a:spcAft>
                <a:spcPts val="0"/>
              </a:spcAft>
              <a:buClr>
                <a:srgbClr val="000000"/>
              </a:buClr>
              <a:buFont typeface="+mj-lt"/>
              <a:buAutoNum type="arabicPeriod"/>
            </a:pPr>
            <a:endParaRPr lang="en-US" dirty="0" smtClean="0">
              <a:solidFill>
                <a:srgbClr val="C00000"/>
              </a:solidFill>
              <a:latin typeface="Arial" panose="020B0604020202020204" pitchFamily="34" charset="0"/>
              <a:cs typeface="Arial" panose="020B0604020202020204" pitchFamily="34" charset="0"/>
            </a:endParaRPr>
          </a:p>
          <a:p>
            <a:pPr lvl="0">
              <a:lnSpc>
                <a:spcPct val="107000"/>
              </a:lnSpc>
              <a:spcAft>
                <a:spcPts val="0"/>
              </a:spcAft>
              <a:buClr>
                <a:srgbClr val="000000"/>
              </a:buClr>
            </a:pPr>
            <a:r>
              <a:rPr lang="en-US" dirty="0" smtClean="0">
                <a:solidFill>
                  <a:srgbClr val="C00000"/>
                </a:solidFill>
                <a:latin typeface="Arial" panose="020B0604020202020204" pitchFamily="34" charset="0"/>
                <a:cs typeface="Arial" panose="020B0604020202020204" pitchFamily="34" charset="0"/>
              </a:rPr>
              <a:t>2-the manager will receive order meal from customer because weak or cut internet..</a:t>
            </a:r>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8343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363" y="0"/>
            <a:ext cx="11416145" cy="6135910"/>
          </a:xfrm>
          <a:prstGeom prst="rect">
            <a:avLst/>
          </a:prstGeom>
        </p:spPr>
        <p:txBody>
          <a:bodyPr wrap="square">
            <a:spAutoFit/>
          </a:bodyPr>
          <a:lstStyle/>
          <a:p>
            <a:pPr>
              <a:lnSpc>
                <a:spcPct val="115000"/>
              </a:lnSpc>
              <a:spcAft>
                <a:spcPts val="1000"/>
              </a:spcAft>
            </a:pPr>
            <a:r>
              <a:rPr lang="en-US" sz="1400" dirty="0" smtClean="0">
                <a:latin typeface="Arial" panose="020B0604020202020204" pitchFamily="34" charset="0"/>
                <a:cs typeface="Arial" panose="020B0604020202020204" pitchFamily="34" charset="0"/>
              </a:rPr>
              <a:t>Use case: </a:t>
            </a:r>
            <a:r>
              <a:rPr lang="en-US" sz="1400" dirty="0">
                <a:solidFill>
                  <a:srgbClr val="C00000"/>
                </a:solidFill>
                <a:latin typeface="Arial" panose="020B0604020202020204" pitchFamily="34" charset="0"/>
                <a:cs typeface="Arial" panose="020B0604020202020204" pitchFamily="34" charset="0"/>
              </a:rPr>
              <a:t>6</a:t>
            </a:r>
            <a:endParaRPr lang="en-US" sz="1400" dirty="0" smtClean="0">
              <a:solidFill>
                <a:srgbClr val="C00000"/>
              </a:solidFill>
              <a:latin typeface="Arial" panose="020B0604020202020204" pitchFamily="34" charset="0"/>
              <a:cs typeface="Arial" panose="020B0604020202020204" pitchFamily="34" charset="0"/>
            </a:endParaRPr>
          </a:p>
          <a:p>
            <a:pPr>
              <a:lnSpc>
                <a:spcPct val="115000"/>
              </a:lnSpc>
              <a:spcAft>
                <a:spcPts val="1000"/>
              </a:spcAft>
            </a:pPr>
            <a:r>
              <a:rPr lang="en-US" sz="1400" dirty="0" smtClean="0">
                <a:latin typeface="Arial" panose="020B0604020202020204" pitchFamily="34" charset="0"/>
                <a:cs typeface="Arial" panose="020B0604020202020204" pitchFamily="34" charset="0"/>
              </a:rPr>
              <a:t>Use case name: </a:t>
            </a:r>
            <a:r>
              <a:rPr lang="en-US" sz="1400" dirty="0" smtClean="0">
                <a:solidFill>
                  <a:srgbClr val="C00000"/>
                </a:solidFill>
                <a:latin typeface="Arial" panose="020B0604020202020204" pitchFamily="34" charset="0"/>
                <a:cs typeface="Arial" panose="020B0604020202020204" pitchFamily="34" charset="0"/>
              </a:rPr>
              <a:t>order chief</a:t>
            </a:r>
          </a:p>
          <a:p>
            <a:pPr>
              <a:lnSpc>
                <a:spcPct val="115000"/>
              </a:lnSpc>
              <a:spcAft>
                <a:spcPts val="1000"/>
              </a:spcAft>
            </a:pPr>
            <a:r>
              <a:rPr lang="en-US" sz="1400" dirty="0" smtClean="0">
                <a:latin typeface="Arial" panose="020B0604020202020204" pitchFamily="34" charset="0"/>
                <a:cs typeface="Arial" panose="020B0604020202020204" pitchFamily="34" charset="0"/>
              </a:rPr>
              <a:t>Priority: </a:t>
            </a:r>
            <a:r>
              <a:rPr lang="en-US" sz="1400" dirty="0" smtClean="0">
                <a:solidFill>
                  <a:srgbClr val="C00000"/>
                </a:solidFill>
                <a:latin typeface="Arial" panose="020B0604020202020204" pitchFamily="34" charset="0"/>
                <a:cs typeface="Arial" panose="020B0604020202020204" pitchFamily="34" charset="0"/>
              </a:rPr>
              <a:t>high</a:t>
            </a:r>
          </a:p>
          <a:p>
            <a:pPr>
              <a:lnSpc>
                <a:spcPct val="115000"/>
              </a:lnSpc>
              <a:spcAft>
                <a:spcPts val="1000"/>
              </a:spcAft>
            </a:pPr>
            <a:r>
              <a:rPr lang="en-US" sz="1400" dirty="0" smtClean="0">
                <a:latin typeface="Arial" panose="020B0604020202020204" pitchFamily="34" charset="0"/>
                <a:cs typeface="Arial" panose="020B0604020202020204" pitchFamily="34" charset="0"/>
              </a:rPr>
              <a:t>Actor: </a:t>
            </a:r>
            <a:r>
              <a:rPr lang="en-US" sz="1400" dirty="0" smtClean="0">
                <a:solidFill>
                  <a:srgbClr val="C00000"/>
                </a:solidFill>
                <a:latin typeface="Arial" panose="020B0604020202020204" pitchFamily="34" charset="0"/>
                <a:cs typeface="Arial" panose="020B0604020202020204" pitchFamily="34" charset="0"/>
              </a:rPr>
              <a:t>chief , manager</a:t>
            </a:r>
          </a:p>
          <a:p>
            <a:pPr>
              <a:lnSpc>
                <a:spcPct val="115000"/>
              </a:lnSpc>
              <a:spcAft>
                <a:spcPts val="1000"/>
              </a:spcAft>
            </a:pPr>
            <a:r>
              <a:rPr lang="en-US" sz="1400" dirty="0" smtClean="0">
                <a:latin typeface="Arial" panose="020B0604020202020204" pitchFamily="34" charset="0"/>
                <a:cs typeface="Arial" panose="020B0604020202020204" pitchFamily="34" charset="0"/>
              </a:rPr>
              <a:t>Description:</a:t>
            </a:r>
          </a:p>
          <a:p>
            <a:pPr>
              <a:lnSpc>
                <a:spcPct val="115000"/>
              </a:lnSpc>
              <a:spcAft>
                <a:spcPts val="1000"/>
              </a:spcAft>
            </a:pPr>
            <a:r>
              <a:rPr lang="en-US" sz="1400" dirty="0" smtClean="0">
                <a:latin typeface="Arial" panose="020B0604020202020204" pitchFamily="34" charset="0"/>
                <a:cs typeface="Arial" panose="020B0604020202020204" pitchFamily="34" charset="0"/>
              </a:rPr>
              <a:t>      </a:t>
            </a:r>
            <a:r>
              <a:rPr lang="en-US" sz="1400" dirty="0" smtClean="0">
                <a:solidFill>
                  <a:srgbClr val="C00000"/>
                </a:solidFill>
                <a:latin typeface="Arial" panose="020B0604020202020204" pitchFamily="34" charset="0"/>
                <a:cs typeface="Arial" panose="020B0604020202020204" pitchFamily="34" charset="0"/>
              </a:rPr>
              <a:t>A process in which the chief take order from manager and chief send food and drink to manager and chief receive money from manager</a:t>
            </a:r>
            <a:r>
              <a:rPr lang="en-US" sz="1400" dirty="0" smtClean="0">
                <a:latin typeface="Arial" panose="020B0604020202020204" pitchFamily="34" charset="0"/>
                <a:cs typeface="Arial" panose="020B0604020202020204" pitchFamily="34" charset="0"/>
              </a:rPr>
              <a:t>. </a:t>
            </a:r>
          </a:p>
          <a:p>
            <a:pPr>
              <a:lnSpc>
                <a:spcPct val="115000"/>
              </a:lnSpc>
              <a:spcAft>
                <a:spcPts val="1000"/>
              </a:spcAft>
            </a:pPr>
            <a:r>
              <a:rPr lang="en-US" sz="1400" dirty="0" smtClean="0">
                <a:latin typeface="Arial" panose="020B0604020202020204" pitchFamily="34" charset="0"/>
                <a:cs typeface="Arial" panose="020B0604020202020204" pitchFamily="34" charset="0"/>
              </a:rPr>
              <a:t>Trigger:</a:t>
            </a:r>
          </a:p>
          <a:p>
            <a:pPr>
              <a:lnSpc>
                <a:spcPct val="115000"/>
              </a:lnSpc>
              <a:spcAft>
                <a:spcPts val="1000"/>
              </a:spcAft>
            </a:pPr>
            <a:r>
              <a:rPr lang="en-US" sz="1400" dirty="0" smtClean="0">
                <a:latin typeface="Arial" panose="020B0604020202020204" pitchFamily="34" charset="0"/>
                <a:cs typeface="Arial" panose="020B0604020202020204" pitchFamily="34" charset="0"/>
              </a:rPr>
              <a:t> </a:t>
            </a:r>
            <a:r>
              <a:rPr lang="en-US" sz="1400" dirty="0">
                <a:solidFill>
                  <a:srgbClr val="C00000"/>
                </a:solidFill>
                <a:latin typeface="Arial" panose="020B0604020202020204" pitchFamily="34" charset="0"/>
                <a:cs typeface="Arial" panose="020B0604020202020204" pitchFamily="34" charset="0"/>
              </a:rPr>
              <a:t>the chief take order from manager and </a:t>
            </a:r>
            <a:r>
              <a:rPr lang="en-US" sz="1400" dirty="0" smtClean="0">
                <a:solidFill>
                  <a:srgbClr val="C00000"/>
                </a:solidFill>
                <a:latin typeface="Arial" panose="020B0604020202020204" pitchFamily="34" charset="0"/>
                <a:cs typeface="Arial" panose="020B0604020202020204" pitchFamily="34" charset="0"/>
              </a:rPr>
              <a:t>he </a:t>
            </a:r>
            <a:r>
              <a:rPr lang="en-US" sz="1400" dirty="0">
                <a:solidFill>
                  <a:srgbClr val="C00000"/>
                </a:solidFill>
                <a:latin typeface="Arial" panose="020B0604020202020204" pitchFamily="34" charset="0"/>
                <a:cs typeface="Arial" panose="020B0604020202020204" pitchFamily="34" charset="0"/>
              </a:rPr>
              <a:t>send food and drink to manager and </a:t>
            </a:r>
            <a:r>
              <a:rPr lang="en-US" sz="1400" dirty="0" smtClean="0">
                <a:solidFill>
                  <a:srgbClr val="C00000"/>
                </a:solidFill>
                <a:latin typeface="Arial" panose="020B0604020202020204" pitchFamily="34" charset="0"/>
                <a:cs typeface="Arial" panose="020B0604020202020204" pitchFamily="34" charset="0"/>
              </a:rPr>
              <a:t>he receive </a:t>
            </a:r>
            <a:r>
              <a:rPr lang="en-US" sz="1400" dirty="0">
                <a:solidFill>
                  <a:srgbClr val="C00000"/>
                </a:solidFill>
                <a:latin typeface="Arial" panose="020B0604020202020204" pitchFamily="34" charset="0"/>
                <a:cs typeface="Arial" panose="020B0604020202020204" pitchFamily="34" charset="0"/>
              </a:rPr>
              <a:t>money from </a:t>
            </a:r>
            <a:r>
              <a:rPr lang="en-US" sz="1400" dirty="0" smtClean="0">
                <a:solidFill>
                  <a:srgbClr val="C00000"/>
                </a:solidFill>
                <a:latin typeface="Arial" panose="020B0604020202020204" pitchFamily="34" charset="0"/>
                <a:cs typeface="Arial" panose="020B0604020202020204" pitchFamily="34" charset="0"/>
              </a:rPr>
              <a:t>manager.</a:t>
            </a:r>
          </a:p>
          <a:p>
            <a:pPr>
              <a:lnSpc>
                <a:spcPct val="115000"/>
              </a:lnSpc>
              <a:spcAft>
                <a:spcPts val="1000"/>
              </a:spcAft>
            </a:pPr>
            <a:r>
              <a:rPr lang="en-US" sz="1400" dirty="0" smtClean="0">
                <a:latin typeface="Arial" panose="020B0604020202020204" pitchFamily="34" charset="0"/>
                <a:cs typeface="Arial" panose="020B0604020202020204" pitchFamily="34" charset="0"/>
              </a:rPr>
              <a:t>Type: </a:t>
            </a:r>
            <a:r>
              <a:rPr lang="en-US" sz="1400" dirty="0" smtClean="0">
                <a:solidFill>
                  <a:srgbClr val="C00000"/>
                </a:solidFill>
                <a:latin typeface="Arial" panose="020B0604020202020204" pitchFamily="34" charset="0"/>
                <a:cs typeface="Arial" panose="020B0604020202020204" pitchFamily="34" charset="0"/>
              </a:rPr>
              <a:t>external.</a:t>
            </a:r>
          </a:p>
          <a:p>
            <a:pPr>
              <a:lnSpc>
                <a:spcPct val="115000"/>
              </a:lnSpc>
              <a:spcAft>
                <a:spcPts val="1000"/>
              </a:spcAft>
            </a:pPr>
            <a:r>
              <a:rPr lang="en-US" sz="1400" dirty="0" smtClean="0">
                <a:latin typeface="Arial" panose="020B0604020202020204" pitchFamily="34" charset="0"/>
                <a:cs typeface="Arial" panose="020B0604020202020204" pitchFamily="34" charset="0"/>
              </a:rPr>
              <a:t>Pre-condition:</a:t>
            </a:r>
          </a:p>
          <a:p>
            <a:pPr>
              <a:lnSpc>
                <a:spcPct val="115000"/>
              </a:lnSpc>
              <a:spcAft>
                <a:spcPts val="1000"/>
              </a:spcAft>
            </a:pPr>
            <a:r>
              <a:rPr lang="en-US" sz="1400" dirty="0" smtClean="0">
                <a:solidFill>
                  <a:srgbClr val="FF0000"/>
                </a:solidFill>
                <a:latin typeface="Arial" panose="020B0604020202020204" pitchFamily="34" charset="0"/>
                <a:cs typeface="Arial" panose="020B0604020202020204" pitchFamily="34" charset="0"/>
              </a:rPr>
              <a:t>Order meal should be </a:t>
            </a:r>
            <a:r>
              <a:rPr lang="en-US" sz="1400" dirty="0" smtClean="0">
                <a:solidFill>
                  <a:srgbClr val="FF0000"/>
                </a:solidFill>
                <a:latin typeface="inherit"/>
              </a:rPr>
              <a:t>a</a:t>
            </a:r>
            <a:r>
              <a:rPr lang="ar-EG" altLang="ar-EG" sz="1400" dirty="0" err="1" smtClean="0">
                <a:solidFill>
                  <a:srgbClr val="FF0000"/>
                </a:solidFill>
                <a:latin typeface="inherit"/>
              </a:rPr>
              <a:t>vailable</a:t>
            </a:r>
            <a:r>
              <a:rPr lang="en-US" sz="1400" dirty="0" smtClean="0">
                <a:solidFill>
                  <a:srgbClr val="C00000"/>
                </a:solidFill>
                <a:latin typeface="Arial" panose="020B0604020202020204" pitchFamily="34" charset="0"/>
                <a:cs typeface="Arial" panose="020B0604020202020204" pitchFamily="34" charset="0"/>
              </a:rPr>
              <a:t>.</a:t>
            </a:r>
          </a:p>
          <a:p>
            <a:pPr>
              <a:lnSpc>
                <a:spcPct val="115000"/>
              </a:lnSpc>
              <a:spcAft>
                <a:spcPts val="1000"/>
              </a:spcAft>
            </a:pPr>
            <a:r>
              <a:rPr lang="en-US" sz="1400" dirty="0" smtClean="0">
                <a:latin typeface="Arial" panose="020B0604020202020204" pitchFamily="34" charset="0"/>
                <a:cs typeface="Arial" panose="020B0604020202020204" pitchFamily="34" charset="0"/>
              </a:rPr>
              <a:t>Normal case:</a:t>
            </a:r>
          </a:p>
          <a:p>
            <a:pPr lvl="0">
              <a:lnSpc>
                <a:spcPct val="107000"/>
              </a:lnSpc>
              <a:spcAft>
                <a:spcPts val="0"/>
              </a:spcAft>
            </a:pPr>
            <a:r>
              <a:rPr lang="en-US" sz="1400" dirty="0" smtClean="0">
                <a:solidFill>
                  <a:srgbClr val="FF0000"/>
                </a:solidFill>
                <a:latin typeface="Arial" panose="020B0604020202020204" pitchFamily="34" charset="0"/>
                <a:cs typeface="Arial" panose="020B0604020202020204" pitchFamily="34" charset="0"/>
              </a:rPr>
              <a:t>1.Chief will take order from manager</a:t>
            </a:r>
            <a:r>
              <a:rPr lang="en-US" sz="1400" dirty="0" smtClean="0">
                <a:solidFill>
                  <a:srgbClr val="C00000"/>
                </a:solidFill>
                <a:latin typeface="Arial" panose="020B0604020202020204" pitchFamily="34" charset="0"/>
                <a:cs typeface="Arial" panose="020B0604020202020204" pitchFamily="34" charset="0"/>
              </a:rPr>
              <a:t>.</a:t>
            </a:r>
          </a:p>
          <a:p>
            <a:pPr lvl="0">
              <a:lnSpc>
                <a:spcPct val="107000"/>
              </a:lnSpc>
              <a:spcAft>
                <a:spcPts val="0"/>
              </a:spcAft>
            </a:pPr>
            <a:endParaRPr lang="en-US" sz="1400" dirty="0" smtClean="0">
              <a:solidFill>
                <a:srgbClr val="C00000"/>
              </a:solidFill>
              <a:latin typeface="Arial" panose="020B0604020202020204" pitchFamily="34" charset="0"/>
              <a:cs typeface="Arial" panose="020B0604020202020204" pitchFamily="34" charset="0"/>
            </a:endParaRPr>
          </a:p>
          <a:p>
            <a:pPr>
              <a:lnSpc>
                <a:spcPct val="115000"/>
              </a:lnSpc>
              <a:spcAft>
                <a:spcPts val="1000"/>
              </a:spcAft>
            </a:pPr>
            <a:r>
              <a:rPr lang="en-US" sz="1400" dirty="0">
                <a:solidFill>
                  <a:srgbClr val="C00000"/>
                </a:solidFill>
                <a:latin typeface="Arial" panose="020B0604020202020204" pitchFamily="34" charset="0"/>
                <a:cs typeface="Arial" panose="020B0604020202020204" pitchFamily="34" charset="0"/>
              </a:rPr>
              <a:t>2.Chief will </a:t>
            </a:r>
            <a:r>
              <a:rPr lang="en-US" sz="1400" dirty="0" smtClean="0">
                <a:solidFill>
                  <a:srgbClr val="C00000"/>
                </a:solidFill>
                <a:latin typeface="Arial" panose="020B0604020202020204" pitchFamily="34" charset="0"/>
                <a:cs typeface="Arial" panose="020B0604020202020204" pitchFamily="34" charset="0"/>
              </a:rPr>
              <a:t>cook food.</a:t>
            </a:r>
          </a:p>
          <a:p>
            <a:pPr>
              <a:lnSpc>
                <a:spcPct val="115000"/>
              </a:lnSpc>
              <a:spcAft>
                <a:spcPts val="1000"/>
              </a:spcAft>
            </a:pPr>
            <a:r>
              <a:rPr lang="en-US" sz="1400" dirty="0" smtClean="0">
                <a:solidFill>
                  <a:srgbClr val="C00000"/>
                </a:solidFill>
                <a:latin typeface="Arial" panose="020B0604020202020204" pitchFamily="34" charset="0"/>
                <a:cs typeface="Arial" panose="020B0604020202020204" pitchFamily="34" charset="0"/>
              </a:rPr>
              <a:t>3.Chef will give food and drink </a:t>
            </a:r>
            <a:r>
              <a:rPr lang="en-US" sz="1400" dirty="0" smtClean="0">
                <a:solidFill>
                  <a:srgbClr val="FF0000"/>
                </a:solidFill>
                <a:latin typeface="inherit"/>
              </a:rPr>
              <a:t>t</a:t>
            </a:r>
            <a:r>
              <a:rPr lang="ar-EG" altLang="ar-EG" sz="1400" dirty="0" smtClean="0">
                <a:solidFill>
                  <a:srgbClr val="FF0000"/>
                </a:solidFill>
                <a:latin typeface="inherit"/>
              </a:rPr>
              <a:t>o </a:t>
            </a:r>
            <a:r>
              <a:rPr lang="en-US" altLang="ar-EG" sz="1400" dirty="0" smtClean="0">
                <a:solidFill>
                  <a:srgbClr val="FF0000"/>
                </a:solidFill>
                <a:latin typeface="inherit"/>
              </a:rPr>
              <a:t> manager</a:t>
            </a:r>
            <a:r>
              <a:rPr lang="en-US" altLang="ar-EG" sz="1600" dirty="0" smtClean="0">
                <a:solidFill>
                  <a:srgbClr val="FF0000"/>
                </a:solidFill>
                <a:latin typeface="Arial" panose="020B0604020202020204" pitchFamily="34" charset="0"/>
                <a:cs typeface="Arial" panose="020B0604020202020204" pitchFamily="34" charset="0"/>
              </a:rPr>
              <a:t>.</a:t>
            </a:r>
            <a:r>
              <a:rPr lang="en-US" altLang="ar-EG" sz="1600" dirty="0">
                <a:solidFill>
                  <a:srgbClr val="FF0000"/>
                </a:solidFill>
                <a:latin typeface="Arial" panose="020B0604020202020204" pitchFamily="34" charset="0"/>
                <a:cs typeface="Arial" panose="020B0604020202020204" pitchFamily="34" charset="0"/>
              </a:rPr>
              <a:t> </a:t>
            </a:r>
            <a:r>
              <a:rPr lang="en-US" altLang="ar-EG" sz="1600" dirty="0" smtClean="0">
                <a:solidFill>
                  <a:srgbClr val="FF0000"/>
                </a:solidFill>
                <a:latin typeface="Arial" panose="020B0604020202020204" pitchFamily="34" charset="0"/>
                <a:cs typeface="Arial" panose="020B0604020202020204" pitchFamily="34" charset="0"/>
              </a:rPr>
              <a:t>                                    </a:t>
            </a:r>
            <a:r>
              <a:rPr lang="en-US" sz="1600" dirty="0" smtClean="0">
                <a:solidFill>
                  <a:srgbClr val="FF0000"/>
                </a:solidFill>
                <a:latin typeface="Arial" panose="020B0604020202020204" pitchFamily="34" charset="0"/>
                <a:cs typeface="Arial" panose="020B0604020202020204" pitchFamily="34" charset="0"/>
              </a:rPr>
              <a:t>4.</a:t>
            </a:r>
            <a:r>
              <a:rPr lang="en-US" sz="1600" dirty="0">
                <a:solidFill>
                  <a:srgbClr val="C00000"/>
                </a:solidFill>
                <a:latin typeface="Arial" panose="020B0604020202020204" pitchFamily="34" charset="0"/>
                <a:cs typeface="Arial" panose="020B0604020202020204" pitchFamily="34" charset="0"/>
              </a:rPr>
              <a:t> chief receive money from manager</a:t>
            </a:r>
            <a:r>
              <a:rPr lang="en-US" sz="1600" dirty="0">
                <a:latin typeface="Arial" panose="020B0604020202020204" pitchFamily="34" charset="0"/>
                <a:cs typeface="Arial" panose="020B0604020202020204" pitchFamily="34" charset="0"/>
              </a:rPr>
              <a:t>. </a:t>
            </a:r>
            <a:endParaRPr lang="en-US" sz="1600" dirty="0" smtClean="0">
              <a:solidFill>
                <a:srgbClr val="FF0000"/>
              </a:solidFill>
              <a:latin typeface="Arial" panose="020B0604020202020204" pitchFamily="34" charset="0"/>
              <a:cs typeface="Arial" panose="020B0604020202020204" pitchFamily="34" charset="0"/>
            </a:endParaRPr>
          </a:p>
          <a:p>
            <a:pPr marL="342900" indent="-342900">
              <a:lnSpc>
                <a:spcPct val="115000"/>
              </a:lnSpc>
              <a:spcAft>
                <a:spcPts val="1000"/>
              </a:spcAft>
              <a:buAutoNum type="arabicPeriod"/>
            </a:pPr>
            <a:endParaRPr lang="en-US" sz="1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6619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744" y="646073"/>
            <a:ext cx="8959273" cy="4044184"/>
          </a:xfrm>
          <a:prstGeom prst="rect">
            <a:avLst/>
          </a:prstGeom>
        </p:spPr>
        <p:txBody>
          <a:bodyPr wrap="square">
            <a:spAutoFit/>
          </a:bodyPr>
          <a:lstStyle/>
          <a:p>
            <a:pPr>
              <a:lnSpc>
                <a:spcPct val="107000"/>
              </a:lnSpc>
              <a:spcAft>
                <a:spcPts val="0"/>
              </a:spcAft>
            </a:pPr>
            <a:r>
              <a:rPr lang="en-US" sz="2000" dirty="0" smtClean="0">
                <a:latin typeface="Arial" panose="020B0604020202020204" pitchFamily="34" charset="0"/>
                <a:cs typeface="Arial" panose="020B0604020202020204" pitchFamily="34" charset="0"/>
              </a:rPr>
              <a:t>Post condition:</a:t>
            </a:r>
          </a:p>
          <a:p>
            <a:pPr>
              <a:lnSpc>
                <a:spcPct val="107000"/>
              </a:lnSpc>
              <a:spcAft>
                <a:spcPts val="0"/>
              </a:spcAft>
            </a:pPr>
            <a:endParaRPr lang="en-US" sz="2000" dirty="0" smtClean="0">
              <a:latin typeface="Arial" panose="020B0604020202020204" pitchFamily="34" charset="0"/>
              <a:cs typeface="Arial" panose="020B0604020202020204" pitchFamily="34" charset="0"/>
            </a:endParaRPr>
          </a:p>
          <a:p>
            <a:pPr>
              <a:lnSpc>
                <a:spcPct val="107000"/>
              </a:lnSpc>
              <a:spcAft>
                <a:spcPts val="0"/>
              </a:spcAft>
            </a:pPr>
            <a:r>
              <a:rPr lang="en-US" sz="2000" dirty="0" smtClean="0">
                <a:solidFill>
                  <a:srgbClr val="C00000"/>
                </a:solidFill>
                <a:latin typeface="Arial" panose="020B0604020202020204" pitchFamily="34" charset="0"/>
                <a:cs typeface="Arial" panose="020B0604020202020204" pitchFamily="34" charset="0"/>
              </a:rPr>
              <a:t>1- the food was ready by chief.</a:t>
            </a:r>
          </a:p>
          <a:p>
            <a:pPr>
              <a:lnSpc>
                <a:spcPct val="107000"/>
              </a:lnSpc>
              <a:spcAft>
                <a:spcPts val="0"/>
              </a:spcAft>
            </a:pPr>
            <a:endParaRPr lang="en-US" sz="2000" dirty="0" smtClean="0">
              <a:solidFill>
                <a:srgbClr val="C00000"/>
              </a:solidFill>
              <a:latin typeface="Arial" panose="020B0604020202020204" pitchFamily="34" charset="0"/>
              <a:cs typeface="Arial" panose="020B0604020202020204" pitchFamily="34" charset="0"/>
            </a:endParaRPr>
          </a:p>
          <a:p>
            <a:pPr>
              <a:lnSpc>
                <a:spcPct val="107000"/>
              </a:lnSpc>
              <a:spcAft>
                <a:spcPts val="0"/>
              </a:spcAft>
            </a:pPr>
            <a:r>
              <a:rPr lang="en-US" sz="2000" dirty="0" smtClean="0">
                <a:solidFill>
                  <a:srgbClr val="C00000"/>
                </a:solidFill>
                <a:latin typeface="Arial" panose="020B0604020202020204" pitchFamily="34" charset="0"/>
                <a:cs typeface="Arial" panose="020B0604020202020204" pitchFamily="34" charset="0"/>
              </a:rPr>
              <a:t>2-the manager takes it from the chief to prepare it for delivery , to sent to customer.</a:t>
            </a:r>
            <a:endParaRPr lang="en-US" sz="2000" dirty="0">
              <a:solidFill>
                <a:srgbClr val="C00000"/>
              </a:solidFill>
              <a:latin typeface="Arial" panose="020B0604020202020204" pitchFamily="34" charset="0"/>
              <a:cs typeface="Arial" panose="020B0604020202020204" pitchFamily="34" charset="0"/>
            </a:endParaRPr>
          </a:p>
          <a:p>
            <a:pPr>
              <a:lnSpc>
                <a:spcPct val="107000"/>
              </a:lnSpc>
              <a:spcAft>
                <a:spcPts val="0"/>
              </a:spcAft>
            </a:pPr>
            <a:endParaRPr lang="en-US" sz="2000" dirty="0" smtClean="0">
              <a:solidFill>
                <a:srgbClr val="C00000"/>
              </a:solidFill>
              <a:latin typeface="Arial" panose="020B0604020202020204" pitchFamily="34" charset="0"/>
              <a:cs typeface="Arial" panose="020B0604020202020204" pitchFamily="34" charset="0"/>
            </a:endParaRPr>
          </a:p>
          <a:p>
            <a:pPr lvl="0">
              <a:lnSpc>
                <a:spcPct val="107000"/>
              </a:lnSpc>
            </a:pPr>
            <a:r>
              <a:rPr lang="en-US" sz="2000" dirty="0" smtClean="0">
                <a:latin typeface="Arial" panose="020B0604020202020204" pitchFamily="34" charset="0"/>
                <a:cs typeface="Arial" panose="020B0604020202020204" pitchFamily="34" charset="0"/>
              </a:rPr>
              <a:t> Alternative course:</a:t>
            </a:r>
          </a:p>
          <a:p>
            <a:pPr lvl="0">
              <a:lnSpc>
                <a:spcPct val="107000"/>
              </a:lnSpc>
            </a:pPr>
            <a:endParaRPr lang="en-US" sz="2000" dirty="0" smtClean="0">
              <a:latin typeface="Arial" panose="020B0604020202020204" pitchFamily="34" charset="0"/>
              <a:cs typeface="Arial" panose="020B0604020202020204" pitchFamily="34" charset="0"/>
            </a:endParaRPr>
          </a:p>
          <a:p>
            <a:pPr lvl="0" indent="-342900">
              <a:lnSpc>
                <a:spcPct val="107000"/>
              </a:lnSpc>
              <a:spcAft>
                <a:spcPts val="0"/>
              </a:spcAft>
              <a:buClr>
                <a:srgbClr val="000000"/>
              </a:buClr>
              <a:buFont typeface="+mj-lt"/>
              <a:buAutoNum type="arabicPeriod"/>
            </a:pPr>
            <a:r>
              <a:rPr lang="en-US" sz="2000" dirty="0" smtClean="0">
                <a:solidFill>
                  <a:srgbClr val="C00000"/>
                </a:solidFill>
                <a:latin typeface="Arial" panose="020B0604020202020204" pitchFamily="34" charset="0"/>
                <a:cs typeface="Arial" panose="020B0604020202020204" pitchFamily="34" charset="0"/>
              </a:rPr>
              <a:t>The chef is not finished cooking and he is too late.</a:t>
            </a:r>
          </a:p>
          <a:p>
            <a:pPr lvl="0" indent="-342900">
              <a:lnSpc>
                <a:spcPct val="107000"/>
              </a:lnSpc>
              <a:spcAft>
                <a:spcPts val="0"/>
              </a:spcAft>
              <a:buClr>
                <a:srgbClr val="000000"/>
              </a:buClr>
              <a:buFont typeface="+mj-lt"/>
              <a:buAutoNum type="arabicPeriod"/>
            </a:pPr>
            <a:endParaRPr lang="en-US" sz="2000" dirty="0" smtClean="0">
              <a:solidFill>
                <a:srgbClr val="C00000"/>
              </a:solidFill>
              <a:latin typeface="Arial" panose="020B0604020202020204" pitchFamily="34" charset="0"/>
              <a:cs typeface="Arial" panose="020B0604020202020204" pitchFamily="34" charset="0"/>
            </a:endParaRPr>
          </a:p>
          <a:p>
            <a:pPr lvl="0" indent="-342900">
              <a:lnSpc>
                <a:spcPct val="107000"/>
              </a:lnSpc>
              <a:spcAft>
                <a:spcPts val="0"/>
              </a:spcAft>
              <a:buClr>
                <a:srgbClr val="000000"/>
              </a:buClr>
              <a:buFont typeface="+mj-lt"/>
              <a:buAutoNum type="arabicPeriod"/>
            </a:pPr>
            <a:r>
              <a:rPr lang="en-US" sz="2000" dirty="0" smtClean="0">
                <a:solidFill>
                  <a:srgbClr val="C00000"/>
                </a:solidFill>
                <a:latin typeface="Arial" panose="020B0604020202020204" pitchFamily="34" charset="0"/>
                <a:cs typeface="Arial" panose="020B0604020202020204" pitchFamily="34" charset="0"/>
              </a:rPr>
              <a:t>Order meal is not available(exist).</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4460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9005"/>
            <a:ext cx="11991702" cy="5262979"/>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Use case :</a:t>
            </a:r>
            <a:r>
              <a:rPr lang="en-US" sz="1600" dirty="0">
                <a:solidFill>
                  <a:srgbClr val="C00000"/>
                </a:solidFill>
                <a:latin typeface="Arial" panose="020B0604020202020204" pitchFamily="34" charset="0"/>
                <a:cs typeface="Arial" panose="020B0604020202020204" pitchFamily="34" charset="0"/>
              </a:rPr>
              <a:t>7</a:t>
            </a:r>
            <a:r>
              <a:rPr lang="en-US" sz="1600" dirty="0" smtClean="0">
                <a:latin typeface="Arial" panose="020B0604020202020204" pitchFamily="34" charset="0"/>
                <a:cs typeface="Arial" panose="020B0604020202020204" pitchFamily="34" charset="0"/>
              </a:rPr>
              <a:t/>
            </a:r>
            <a:br>
              <a:rPr lang="en-US" sz="1600" dirty="0" smtClean="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use case name: </a:t>
            </a:r>
            <a:r>
              <a:rPr lang="en-US" sz="1600" dirty="0" smtClean="0">
                <a:solidFill>
                  <a:srgbClr val="C00000"/>
                </a:solidFill>
                <a:latin typeface="Arial" panose="020B0604020202020204" pitchFamily="34" charset="0"/>
                <a:cs typeface="Arial" panose="020B0604020202020204" pitchFamily="34" charset="0"/>
              </a:rPr>
              <a:t>delivery order.</a:t>
            </a:r>
            <a:br>
              <a:rPr lang="en-US" sz="1600" dirty="0" smtClean="0">
                <a:solidFill>
                  <a:srgbClr val="C00000"/>
                </a:solidFill>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
            </a:r>
            <a:br>
              <a:rPr lang="en-US" sz="1600" dirty="0" smtClean="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actors: </a:t>
            </a:r>
            <a:r>
              <a:rPr lang="en-US" sz="1600" dirty="0" smtClean="0">
                <a:solidFill>
                  <a:srgbClr val="C00000"/>
                </a:solidFill>
                <a:latin typeface="Arial" panose="020B0604020202020204" pitchFamily="34" charset="0"/>
                <a:cs typeface="Arial" panose="020B0604020202020204" pitchFamily="34" charset="0"/>
              </a:rPr>
              <a:t>delivery and manager</a:t>
            </a:r>
            <a:br>
              <a:rPr lang="en-US" sz="1600" dirty="0" smtClean="0">
                <a:solidFill>
                  <a:srgbClr val="C00000"/>
                </a:solidFill>
                <a:latin typeface="Arial" panose="020B0604020202020204" pitchFamily="34" charset="0"/>
                <a:cs typeface="Arial" panose="020B0604020202020204" pitchFamily="34" charset="0"/>
              </a:rPr>
            </a:br>
            <a:r>
              <a:rPr lang="en-US" sz="1600" dirty="0" smtClean="0">
                <a:solidFill>
                  <a:srgbClr val="C00000"/>
                </a:solidFill>
                <a:latin typeface="Arial" panose="020B0604020202020204" pitchFamily="34" charset="0"/>
                <a:cs typeface="Arial" panose="020B0604020202020204" pitchFamily="34" charset="0"/>
              </a:rPr>
              <a:t> </a:t>
            </a:r>
            <a:br>
              <a:rPr lang="en-US" sz="1600" dirty="0" smtClean="0">
                <a:solidFill>
                  <a:srgbClr val="C00000"/>
                </a:solidFill>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priority: </a:t>
            </a:r>
            <a:r>
              <a:rPr lang="en-US" sz="1600" dirty="0" smtClean="0">
                <a:solidFill>
                  <a:srgbClr val="C00000"/>
                </a:solidFill>
                <a:latin typeface="Arial" panose="020B0604020202020204" pitchFamily="34" charset="0"/>
                <a:cs typeface="Arial" panose="020B0604020202020204" pitchFamily="34" charset="0"/>
              </a:rPr>
              <a:t>high</a:t>
            </a:r>
          </a:p>
          <a:p>
            <a:endParaRPr lang="en-US" sz="1600" dirty="0" smtClean="0">
              <a:solidFill>
                <a:srgbClr val="C00000"/>
              </a:solidFill>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Type: </a:t>
            </a:r>
            <a:r>
              <a:rPr lang="en-US" sz="1600" dirty="0" smtClean="0">
                <a:solidFill>
                  <a:srgbClr val="C00000"/>
                </a:solidFill>
                <a:latin typeface="Arial" panose="020B0604020202020204" pitchFamily="34" charset="0"/>
                <a:cs typeface="Arial" panose="020B0604020202020204" pitchFamily="34" charset="0"/>
              </a:rPr>
              <a:t>external</a:t>
            </a:r>
            <a:r>
              <a:rPr lang="en-US" sz="1600" dirty="0" smtClean="0">
                <a:latin typeface="Arial" panose="020B0604020202020204" pitchFamily="34" charset="0"/>
                <a:cs typeface="Arial" panose="020B0604020202020204" pitchFamily="34" charset="0"/>
              </a:rPr>
              <a:t>.</a:t>
            </a:r>
            <a:endParaRPr lang="en-US" sz="1600" dirty="0" smtClean="0">
              <a:solidFill>
                <a:srgbClr val="C00000"/>
              </a:solidFill>
              <a:latin typeface="Arial" panose="020B0604020202020204" pitchFamily="34" charset="0"/>
              <a:cs typeface="Arial" panose="020B0604020202020204" pitchFamily="34" charset="0"/>
            </a:endParaRPr>
          </a:p>
          <a:p>
            <a:endParaRPr lang="en-US" sz="1600" dirty="0" smtClean="0">
              <a:solidFill>
                <a:srgbClr val="C00000"/>
              </a:solidFill>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Trigger : </a:t>
            </a:r>
            <a:r>
              <a:rPr lang="en-US" sz="1600" dirty="0">
                <a:solidFill>
                  <a:srgbClr val="C00000"/>
                </a:solidFill>
                <a:latin typeface="Arial" panose="020B0604020202020204" pitchFamily="34" charset="0"/>
                <a:cs typeface="Arial" panose="020B0604020202020204" pitchFamily="34" charset="0"/>
              </a:rPr>
              <a:t>the chief take </a:t>
            </a:r>
            <a:r>
              <a:rPr lang="en-US" sz="1600" dirty="0" smtClean="0">
                <a:solidFill>
                  <a:srgbClr val="C00000"/>
                </a:solidFill>
                <a:latin typeface="Arial" panose="020B0604020202020204" pitchFamily="34" charset="0"/>
                <a:cs typeface="Arial" panose="020B0604020202020204" pitchFamily="34" charset="0"/>
              </a:rPr>
              <a:t>meal </a:t>
            </a:r>
            <a:r>
              <a:rPr lang="en-US" sz="1600" dirty="0">
                <a:solidFill>
                  <a:srgbClr val="C00000"/>
                </a:solidFill>
                <a:latin typeface="Arial" panose="020B0604020202020204" pitchFamily="34" charset="0"/>
                <a:cs typeface="Arial" panose="020B0604020202020204" pitchFamily="34" charset="0"/>
              </a:rPr>
              <a:t>from manager and he send </a:t>
            </a:r>
            <a:r>
              <a:rPr lang="en-US" sz="1600" dirty="0" smtClean="0">
                <a:solidFill>
                  <a:srgbClr val="C00000"/>
                </a:solidFill>
                <a:latin typeface="Arial" panose="020B0604020202020204" pitchFamily="34" charset="0"/>
                <a:cs typeface="Arial" panose="020B0604020202020204" pitchFamily="34" charset="0"/>
              </a:rPr>
              <a:t>money customers to </a:t>
            </a:r>
            <a:r>
              <a:rPr lang="en-US" sz="1600" dirty="0">
                <a:solidFill>
                  <a:srgbClr val="C00000"/>
                </a:solidFill>
                <a:latin typeface="Arial" panose="020B0604020202020204" pitchFamily="34" charset="0"/>
                <a:cs typeface="Arial" panose="020B0604020202020204" pitchFamily="34" charset="0"/>
              </a:rPr>
              <a:t>manager and he receive money from manager.</a:t>
            </a:r>
            <a:r>
              <a:rPr lang="en-US" sz="1600" dirty="0" smtClean="0">
                <a:latin typeface="Arial" panose="020B0604020202020204" pitchFamily="34" charset="0"/>
                <a:cs typeface="Arial" panose="020B0604020202020204" pitchFamily="34" charset="0"/>
              </a:rPr>
              <a:t/>
            </a:r>
            <a:br>
              <a:rPr lang="en-US" sz="1600" dirty="0" smtClean="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
            </a:r>
            <a:br>
              <a:rPr lang="en-US" sz="1600" dirty="0" smtClean="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Description </a:t>
            </a:r>
            <a:r>
              <a:rPr lang="en-US" sz="1600" dirty="0">
                <a:solidFill>
                  <a:srgbClr val="C00000"/>
                </a:solidFill>
                <a:latin typeface="Arial" panose="020B0604020202020204" pitchFamily="34" charset="0"/>
                <a:cs typeface="Arial" panose="020B0604020202020204" pitchFamily="34" charset="0"/>
              </a:rPr>
              <a:t>A process in which the </a:t>
            </a:r>
            <a:r>
              <a:rPr lang="en-US" sz="1600" dirty="0" smtClean="0">
                <a:solidFill>
                  <a:srgbClr val="C00000"/>
                </a:solidFill>
                <a:latin typeface="Arial" panose="020B0604020202020204" pitchFamily="34" charset="0"/>
                <a:cs typeface="Arial" panose="020B0604020202020204" pitchFamily="34" charset="0"/>
              </a:rPr>
              <a:t>delivery </a:t>
            </a:r>
            <a:r>
              <a:rPr lang="en-US" sz="1600" dirty="0">
                <a:solidFill>
                  <a:srgbClr val="C00000"/>
                </a:solidFill>
                <a:latin typeface="Arial" panose="020B0604020202020204" pitchFamily="34" charset="0"/>
                <a:cs typeface="Arial" panose="020B0604020202020204" pitchFamily="34" charset="0"/>
              </a:rPr>
              <a:t>take </a:t>
            </a:r>
            <a:r>
              <a:rPr lang="en-US" sz="1600" dirty="0" smtClean="0">
                <a:solidFill>
                  <a:srgbClr val="C00000"/>
                </a:solidFill>
                <a:latin typeface="Arial" panose="020B0604020202020204" pitchFamily="34" charset="0"/>
                <a:cs typeface="Arial" panose="020B0604020202020204" pitchFamily="34" charset="0"/>
              </a:rPr>
              <a:t>meal </a:t>
            </a:r>
            <a:r>
              <a:rPr lang="en-US" sz="1600" dirty="0">
                <a:solidFill>
                  <a:srgbClr val="C00000"/>
                </a:solidFill>
                <a:latin typeface="Arial" panose="020B0604020202020204" pitchFamily="34" charset="0"/>
                <a:cs typeface="Arial" panose="020B0604020202020204" pitchFamily="34" charset="0"/>
              </a:rPr>
              <a:t>from manager and </a:t>
            </a:r>
            <a:r>
              <a:rPr lang="en-US" sz="1600" dirty="0" smtClean="0">
                <a:solidFill>
                  <a:srgbClr val="C00000"/>
                </a:solidFill>
                <a:latin typeface="Arial" panose="020B0604020202020204" pitchFamily="34" charset="0"/>
                <a:cs typeface="Arial" panose="020B0604020202020204" pitchFamily="34" charset="0"/>
              </a:rPr>
              <a:t>delivery </a:t>
            </a:r>
            <a:r>
              <a:rPr lang="en-US" sz="1600" dirty="0">
                <a:solidFill>
                  <a:srgbClr val="C00000"/>
                </a:solidFill>
                <a:latin typeface="Arial" panose="020B0604020202020204" pitchFamily="34" charset="0"/>
                <a:cs typeface="Arial" panose="020B0604020202020204" pitchFamily="34" charset="0"/>
              </a:rPr>
              <a:t>send </a:t>
            </a:r>
            <a:r>
              <a:rPr lang="en-US" sz="1600" dirty="0" smtClean="0">
                <a:solidFill>
                  <a:srgbClr val="C00000"/>
                </a:solidFill>
                <a:latin typeface="Arial" panose="020B0604020202020204" pitchFamily="34" charset="0"/>
                <a:cs typeface="Arial" panose="020B0604020202020204" pitchFamily="34" charset="0"/>
              </a:rPr>
              <a:t>money </a:t>
            </a:r>
            <a:r>
              <a:rPr lang="en-US" sz="1600" dirty="0">
                <a:solidFill>
                  <a:srgbClr val="C00000"/>
                </a:solidFill>
                <a:latin typeface="Arial" panose="020B0604020202020204" pitchFamily="34" charset="0"/>
                <a:cs typeface="Arial" panose="020B0604020202020204" pitchFamily="34" charset="0"/>
              </a:rPr>
              <a:t>customers</a:t>
            </a:r>
            <a:r>
              <a:rPr lang="en-US" sz="1600" dirty="0" smtClean="0">
                <a:solidFill>
                  <a:srgbClr val="C00000"/>
                </a:solidFill>
                <a:latin typeface="Arial" panose="020B0604020202020204" pitchFamily="34" charset="0"/>
                <a:cs typeface="Arial" panose="020B0604020202020204" pitchFamily="34" charset="0"/>
              </a:rPr>
              <a:t> to manager and </a:t>
            </a:r>
            <a:r>
              <a:rPr lang="en-US" sz="1600" dirty="0">
                <a:solidFill>
                  <a:srgbClr val="C00000"/>
                </a:solidFill>
                <a:latin typeface="Arial" panose="020B0604020202020204" pitchFamily="34" charset="0"/>
                <a:cs typeface="Arial" panose="020B0604020202020204" pitchFamily="34" charset="0"/>
              </a:rPr>
              <a:t>he receive money from manager</a:t>
            </a:r>
            <a:r>
              <a:rPr lang="en-US" sz="1600" dirty="0" smtClean="0">
                <a:solidFill>
                  <a:srgbClr val="C00000"/>
                </a:solidFill>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
            </a:r>
            <a:br>
              <a:rPr lang="en-US" sz="1600" dirty="0" smtClean="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Preconditions:</a:t>
            </a:r>
            <a:br>
              <a:rPr lang="en-US" sz="1600" dirty="0" smtClean="0">
                <a:latin typeface="Arial" panose="020B0604020202020204" pitchFamily="34" charset="0"/>
                <a:cs typeface="Arial" panose="020B0604020202020204" pitchFamily="34" charset="0"/>
              </a:rPr>
            </a:br>
            <a:r>
              <a:rPr lang="en-US" sz="1600" dirty="0" smtClean="0">
                <a:solidFill>
                  <a:srgbClr val="C00000"/>
                </a:solidFill>
                <a:latin typeface="Arial" panose="020B0604020202020204" pitchFamily="34" charset="0"/>
                <a:cs typeface="Arial" panose="020B0604020202020204" pitchFamily="34" charset="0"/>
              </a:rPr>
              <a:t>1.The chef should be finish cooking food</a:t>
            </a:r>
            <a:br>
              <a:rPr lang="en-US" sz="1600" dirty="0" smtClean="0">
                <a:solidFill>
                  <a:srgbClr val="C00000"/>
                </a:solidFill>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
            </a:r>
            <a:br>
              <a:rPr lang="en-US" sz="1600" dirty="0" smtClean="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normal course:</a:t>
            </a:r>
            <a:br>
              <a:rPr lang="en-US" sz="1600" dirty="0" smtClean="0">
                <a:latin typeface="Arial" panose="020B0604020202020204" pitchFamily="34" charset="0"/>
                <a:cs typeface="Arial" panose="020B0604020202020204" pitchFamily="34" charset="0"/>
              </a:rPr>
            </a:br>
            <a:r>
              <a:rPr lang="en-US" sz="1600" dirty="0" smtClean="0">
                <a:solidFill>
                  <a:srgbClr val="C00000"/>
                </a:solidFill>
                <a:latin typeface="Arial" panose="020B0604020202020204" pitchFamily="34" charset="0"/>
                <a:cs typeface="Arial" panose="020B0604020202020204" pitchFamily="34" charset="0"/>
              </a:rPr>
              <a:t>1.The manager prepare food and drink when chef finishes cooking food.</a:t>
            </a:r>
          </a:p>
          <a:p>
            <a:r>
              <a:rPr lang="en-US" sz="1600" dirty="0" smtClean="0">
                <a:latin typeface="Arial" panose="020B0604020202020204" pitchFamily="34" charset="0"/>
                <a:cs typeface="Arial" panose="020B0604020202020204" pitchFamily="34" charset="0"/>
              </a:rPr>
              <a:t/>
            </a:r>
            <a:br>
              <a:rPr lang="en-US" sz="1600" dirty="0" smtClean="0">
                <a:latin typeface="Arial" panose="020B0604020202020204" pitchFamily="34" charset="0"/>
                <a:cs typeface="Arial" panose="020B0604020202020204" pitchFamily="34" charset="0"/>
              </a:rPr>
            </a:br>
            <a:r>
              <a:rPr lang="en-US" sz="1600" dirty="0" smtClean="0">
                <a:solidFill>
                  <a:srgbClr val="C00000"/>
                </a:solidFill>
                <a:latin typeface="Arial" panose="020B0604020202020204" pitchFamily="34" charset="0"/>
                <a:cs typeface="Arial" panose="020B0604020202020204" pitchFamily="34" charset="0"/>
              </a:rPr>
              <a:t>2.Delivery confirm from food and drink when chef finish cooking food.</a:t>
            </a:r>
            <a:endParaRPr lang="ar-EG" sz="1600" dirty="0"/>
          </a:p>
        </p:txBody>
      </p:sp>
    </p:spTree>
    <p:extLst>
      <p:ext uri="{BB962C8B-B14F-4D97-AF65-F5344CB8AC3E}">
        <p14:creationId xmlns:p14="http://schemas.microsoft.com/office/powerpoint/2010/main" val="2610342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466" y="741832"/>
            <a:ext cx="10510982" cy="3754874"/>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Alternative courses:</a:t>
            </a:r>
          </a:p>
          <a:p>
            <a:endParaRPr lang="en-US" sz="2000" dirty="0" smtClean="0">
              <a:latin typeface="Arial" panose="020B0604020202020204" pitchFamily="34" charset="0"/>
              <a:cs typeface="Arial" panose="020B0604020202020204" pitchFamily="34" charset="0"/>
            </a:endParaRPr>
          </a:p>
          <a:p>
            <a:pPr lvl="0"/>
            <a:r>
              <a:rPr lang="en-US" sz="2000" dirty="0" smtClean="0">
                <a:solidFill>
                  <a:srgbClr val="C00000"/>
                </a:solidFill>
                <a:latin typeface="Arial" panose="020B0604020202020204" pitchFamily="34" charset="0"/>
                <a:cs typeface="Arial" panose="020B0604020202020204" pitchFamily="34" charset="0"/>
              </a:rPr>
              <a:t>1.The chef does not finish cooking food.</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t/>
            </a:r>
            <a:br>
              <a:rPr lang="en-US" sz="2000" dirty="0" smtClean="0"/>
            </a:br>
            <a:r>
              <a:rPr lang="en-US" sz="2000" dirty="0" smtClean="0">
                <a:latin typeface="Arial" panose="020B0604020202020204" pitchFamily="34" charset="0"/>
                <a:cs typeface="Arial" panose="020B0604020202020204" pitchFamily="34" charset="0"/>
              </a:rPr>
              <a:t>Post conditions:</a:t>
            </a:r>
          </a:p>
          <a:p>
            <a:pPr lvl="0"/>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solidFill>
                  <a:srgbClr val="C00000"/>
                </a:solidFill>
                <a:latin typeface="Arial" panose="020B0604020202020204" pitchFamily="34" charset="0"/>
                <a:cs typeface="Arial" panose="020B0604020202020204" pitchFamily="34" charset="0"/>
              </a:rPr>
              <a:t>1.The meal will be send to customer incase food and drink confirmed and prepared by delivery and manager .</a:t>
            </a:r>
          </a:p>
          <a:p>
            <a:pPr lvl="0"/>
            <a:endParaRPr lang="en-US" altLang="ar-EG" sz="2000" dirty="0" smtClean="0">
              <a:solidFill>
                <a:srgbClr val="C00000"/>
              </a:solidFill>
              <a:latin typeface="inherit"/>
            </a:endParaRPr>
          </a:p>
          <a:p>
            <a:r>
              <a:rPr lang="en-US" sz="2000" dirty="0" smtClean="0">
                <a:solidFill>
                  <a:srgbClr val="C00000"/>
                </a:solidFill>
                <a:latin typeface="Arial" panose="020B0604020202020204" pitchFamily="34" charset="0"/>
                <a:cs typeface="Arial" panose="020B0604020202020204" pitchFamily="34" charset="0"/>
              </a:rPr>
              <a:t>2. The meal will not be send to customer incase food and drink did not confirm and prepare by delivery and manager .</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ar-EG" sz="1600" dirty="0">
              <a:solidFill>
                <a:srgbClr val="C00000"/>
              </a:solidFill>
            </a:endParaRPr>
          </a:p>
        </p:txBody>
      </p:sp>
    </p:spTree>
    <p:extLst>
      <p:ext uri="{BB962C8B-B14F-4D97-AF65-F5344CB8AC3E}">
        <p14:creationId xmlns:p14="http://schemas.microsoft.com/office/powerpoint/2010/main" val="2233443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903199" cy="5469831"/>
          </a:xfrm>
          <a:prstGeom prst="rect">
            <a:avLst/>
          </a:prstGeom>
        </p:spPr>
        <p:txBody>
          <a:bodyPr wrap="square">
            <a:spAutoFit/>
          </a:bodyPr>
          <a:lstStyle/>
          <a:p>
            <a:pPr>
              <a:lnSpc>
                <a:spcPct val="115000"/>
              </a:lnSpc>
              <a:spcAft>
                <a:spcPts val="1000"/>
              </a:spcAft>
            </a:pPr>
            <a:r>
              <a:rPr lang="en-US" sz="1200" dirty="0" smtClean="0">
                <a:latin typeface="Arial" panose="020B0604020202020204" pitchFamily="34" charset="0"/>
                <a:cs typeface="Arial" panose="020B0604020202020204" pitchFamily="34" charset="0"/>
              </a:rPr>
              <a:t>Use case: </a:t>
            </a:r>
            <a:r>
              <a:rPr lang="en-US" sz="1200" dirty="0">
                <a:solidFill>
                  <a:srgbClr val="C00000"/>
                </a:solidFill>
                <a:latin typeface="Arial" panose="020B0604020202020204" pitchFamily="34" charset="0"/>
                <a:cs typeface="Arial" panose="020B0604020202020204" pitchFamily="34" charset="0"/>
              </a:rPr>
              <a:t>8</a:t>
            </a:r>
            <a:endParaRPr lang="en-US" sz="1200" dirty="0" smtClean="0">
              <a:solidFill>
                <a:srgbClr val="C00000"/>
              </a:solidFill>
              <a:latin typeface="Arial" panose="020B0604020202020204" pitchFamily="34" charset="0"/>
              <a:cs typeface="Arial" panose="020B0604020202020204" pitchFamily="34" charset="0"/>
            </a:endParaRPr>
          </a:p>
          <a:p>
            <a:pPr>
              <a:lnSpc>
                <a:spcPct val="115000"/>
              </a:lnSpc>
              <a:spcAft>
                <a:spcPts val="1000"/>
              </a:spcAft>
            </a:pPr>
            <a:r>
              <a:rPr lang="en-US" sz="1200" dirty="0" smtClean="0">
                <a:latin typeface="Arial" panose="020B0604020202020204" pitchFamily="34" charset="0"/>
                <a:cs typeface="Arial" panose="020B0604020202020204" pitchFamily="34" charset="0"/>
              </a:rPr>
              <a:t>Use case name: </a:t>
            </a:r>
            <a:r>
              <a:rPr lang="en-US" sz="1200" dirty="0" smtClean="0">
                <a:solidFill>
                  <a:srgbClr val="C00000"/>
                </a:solidFill>
                <a:latin typeface="Arial" panose="020B0604020202020204" pitchFamily="34" charset="0"/>
                <a:cs typeface="Arial" panose="020B0604020202020204" pitchFamily="34" charset="0"/>
              </a:rPr>
              <a:t>payment.</a:t>
            </a:r>
          </a:p>
          <a:p>
            <a:pPr>
              <a:lnSpc>
                <a:spcPct val="115000"/>
              </a:lnSpc>
              <a:spcAft>
                <a:spcPts val="1000"/>
              </a:spcAft>
            </a:pPr>
            <a:r>
              <a:rPr lang="en-US" sz="1200" dirty="0" smtClean="0">
                <a:latin typeface="Arial" panose="020B0604020202020204" pitchFamily="34" charset="0"/>
                <a:cs typeface="Arial" panose="020B0604020202020204" pitchFamily="34" charset="0"/>
              </a:rPr>
              <a:t>Priority: high</a:t>
            </a:r>
          </a:p>
          <a:p>
            <a:pPr>
              <a:lnSpc>
                <a:spcPct val="115000"/>
              </a:lnSpc>
              <a:spcAft>
                <a:spcPts val="1000"/>
              </a:spcAft>
            </a:pPr>
            <a:r>
              <a:rPr lang="en-US" sz="1200" dirty="0" smtClean="0">
                <a:latin typeface="Arial" panose="020B0604020202020204" pitchFamily="34" charset="0"/>
                <a:cs typeface="Arial" panose="020B0604020202020204" pitchFamily="34" charset="0"/>
              </a:rPr>
              <a:t>Actor: </a:t>
            </a:r>
            <a:r>
              <a:rPr lang="en-US" sz="1200" dirty="0" smtClean="0">
                <a:solidFill>
                  <a:srgbClr val="C00000"/>
                </a:solidFill>
                <a:latin typeface="Arial" panose="020B0604020202020204" pitchFamily="34" charset="0"/>
                <a:cs typeface="Arial" panose="020B0604020202020204" pitchFamily="34" charset="0"/>
              </a:rPr>
              <a:t>customer</a:t>
            </a:r>
          </a:p>
          <a:p>
            <a:pPr>
              <a:lnSpc>
                <a:spcPct val="115000"/>
              </a:lnSpc>
              <a:spcAft>
                <a:spcPts val="1000"/>
              </a:spcAft>
            </a:pPr>
            <a:r>
              <a:rPr lang="en-US" sz="1200" dirty="0" smtClean="0">
                <a:latin typeface="Arial" panose="020B0604020202020204" pitchFamily="34" charset="0"/>
                <a:cs typeface="Arial" panose="020B0604020202020204" pitchFamily="34" charset="0"/>
              </a:rPr>
              <a:t>Description:</a:t>
            </a:r>
          </a:p>
          <a:p>
            <a:pPr>
              <a:lnSpc>
                <a:spcPct val="115000"/>
              </a:lnSpc>
              <a:spcAft>
                <a:spcPts val="1000"/>
              </a:spcAft>
            </a:pPr>
            <a:r>
              <a:rPr lang="en-US" sz="1200" dirty="0" smtClean="0">
                <a:latin typeface="Arial" panose="020B0604020202020204" pitchFamily="34" charset="0"/>
                <a:cs typeface="Arial" panose="020B0604020202020204" pitchFamily="34" charset="0"/>
              </a:rPr>
              <a:t>      </a:t>
            </a:r>
            <a:r>
              <a:rPr lang="en-US" sz="1200" dirty="0" smtClean="0">
                <a:solidFill>
                  <a:srgbClr val="C00000"/>
                </a:solidFill>
                <a:latin typeface="Arial" panose="020B0604020202020204" pitchFamily="34" charset="0"/>
                <a:cs typeface="Arial" panose="020B0604020202020204" pitchFamily="34" charset="0"/>
              </a:rPr>
              <a:t>A process in which the customer choose how to pay for restaurant</a:t>
            </a:r>
            <a:r>
              <a:rPr lang="en-US" sz="1200" dirty="0" smtClean="0">
                <a:latin typeface="Arial" panose="020B0604020202020204" pitchFamily="34" charset="0"/>
                <a:cs typeface="Arial" panose="020B0604020202020204" pitchFamily="34" charset="0"/>
              </a:rPr>
              <a:t>. </a:t>
            </a:r>
          </a:p>
          <a:p>
            <a:pPr>
              <a:lnSpc>
                <a:spcPct val="115000"/>
              </a:lnSpc>
              <a:spcAft>
                <a:spcPts val="1000"/>
              </a:spcAft>
            </a:pPr>
            <a:r>
              <a:rPr lang="en-US" sz="1200" dirty="0" smtClean="0">
                <a:latin typeface="Arial" panose="020B0604020202020204" pitchFamily="34" charset="0"/>
                <a:cs typeface="Arial" panose="020B0604020202020204" pitchFamily="34" charset="0"/>
              </a:rPr>
              <a:t>Trigger:</a:t>
            </a:r>
          </a:p>
          <a:p>
            <a:pPr>
              <a:lnSpc>
                <a:spcPct val="115000"/>
              </a:lnSpc>
              <a:spcAft>
                <a:spcPts val="1000"/>
              </a:spcAft>
            </a:pPr>
            <a:r>
              <a:rPr lang="en-US" sz="1200" dirty="0" smtClean="0">
                <a:latin typeface="Arial" panose="020B0604020202020204" pitchFamily="34" charset="0"/>
                <a:cs typeface="Arial" panose="020B0604020202020204" pitchFamily="34" charset="0"/>
              </a:rPr>
              <a:t>      </a:t>
            </a:r>
            <a:r>
              <a:rPr lang="en-US" sz="1200" dirty="0" smtClean="0">
                <a:solidFill>
                  <a:srgbClr val="C00000"/>
                </a:solidFill>
                <a:latin typeface="Arial" panose="020B0604020202020204" pitchFamily="34" charset="0"/>
                <a:cs typeface="Arial" panose="020B0604020202020204" pitchFamily="34" charset="0"/>
              </a:rPr>
              <a:t>Pay to restaurant.</a:t>
            </a:r>
          </a:p>
          <a:p>
            <a:pPr>
              <a:lnSpc>
                <a:spcPct val="115000"/>
              </a:lnSpc>
              <a:spcAft>
                <a:spcPts val="1000"/>
              </a:spcAft>
            </a:pPr>
            <a:r>
              <a:rPr lang="en-US" sz="1200" dirty="0" smtClean="0">
                <a:latin typeface="Arial" panose="020B0604020202020204" pitchFamily="34" charset="0"/>
                <a:cs typeface="Arial" panose="020B0604020202020204" pitchFamily="34" charset="0"/>
              </a:rPr>
              <a:t>Type: </a:t>
            </a:r>
            <a:r>
              <a:rPr lang="en-US" sz="1200" dirty="0" smtClean="0">
                <a:solidFill>
                  <a:srgbClr val="C00000"/>
                </a:solidFill>
                <a:latin typeface="Arial" panose="020B0604020202020204" pitchFamily="34" charset="0"/>
                <a:cs typeface="Arial" panose="020B0604020202020204" pitchFamily="34" charset="0"/>
              </a:rPr>
              <a:t>external.</a:t>
            </a:r>
          </a:p>
          <a:p>
            <a:pPr>
              <a:lnSpc>
                <a:spcPct val="115000"/>
              </a:lnSpc>
              <a:spcAft>
                <a:spcPts val="1000"/>
              </a:spcAft>
            </a:pPr>
            <a:r>
              <a:rPr lang="en-US" sz="1200" dirty="0" smtClean="0">
                <a:latin typeface="Arial" panose="020B0604020202020204" pitchFamily="34" charset="0"/>
                <a:cs typeface="Arial" panose="020B0604020202020204" pitchFamily="34" charset="0"/>
              </a:rPr>
              <a:t>Pre-condition:</a:t>
            </a:r>
          </a:p>
          <a:p>
            <a:pPr marL="342900" indent="-342900">
              <a:lnSpc>
                <a:spcPct val="115000"/>
              </a:lnSpc>
              <a:spcAft>
                <a:spcPts val="1000"/>
              </a:spcAft>
              <a:buAutoNum type="arabicPeriod"/>
            </a:pPr>
            <a:r>
              <a:rPr lang="en-US" sz="1200" dirty="0" smtClean="0">
                <a:solidFill>
                  <a:srgbClr val="C00000"/>
                </a:solidFill>
                <a:latin typeface="Arial" panose="020B0604020202020204" pitchFamily="34" charset="0"/>
                <a:cs typeface="Arial" panose="020B0604020202020204" pitchFamily="34" charset="0"/>
              </a:rPr>
              <a:t>If payment is cash ,customer will pays after he will take meal.</a:t>
            </a:r>
          </a:p>
          <a:p>
            <a:pPr marL="342900" indent="-342900">
              <a:lnSpc>
                <a:spcPct val="115000"/>
              </a:lnSpc>
              <a:spcAft>
                <a:spcPts val="1000"/>
              </a:spcAft>
              <a:buAutoNum type="arabicPeriod"/>
            </a:pPr>
            <a:r>
              <a:rPr lang="en-US" sz="1200" dirty="0" smtClean="0">
                <a:solidFill>
                  <a:srgbClr val="C00000"/>
                </a:solidFill>
                <a:latin typeface="Arial" panose="020B0604020202020204" pitchFamily="34" charset="0"/>
                <a:cs typeface="Arial" panose="020B0604020202020204" pitchFamily="34" charset="0"/>
              </a:rPr>
              <a:t>If payment is credit card ,customer will pays before he will make order.</a:t>
            </a:r>
          </a:p>
          <a:p>
            <a:pPr>
              <a:lnSpc>
                <a:spcPct val="115000"/>
              </a:lnSpc>
              <a:spcAft>
                <a:spcPts val="1000"/>
              </a:spcAft>
            </a:pPr>
            <a:r>
              <a:rPr lang="en-US" sz="1200" dirty="0" smtClean="0">
                <a:latin typeface="Arial" panose="020B0604020202020204" pitchFamily="34" charset="0"/>
                <a:cs typeface="Arial" panose="020B0604020202020204" pitchFamily="34" charset="0"/>
              </a:rPr>
              <a:t>Normal case:</a:t>
            </a:r>
          </a:p>
          <a:p>
            <a:pPr lvl="0" indent="-342900">
              <a:lnSpc>
                <a:spcPct val="107000"/>
              </a:lnSpc>
              <a:spcAft>
                <a:spcPts val="0"/>
              </a:spcAft>
              <a:buFont typeface="+mj-lt"/>
              <a:buAutoNum type="arabicPeriod"/>
            </a:pPr>
            <a:r>
              <a:rPr lang="en-US" sz="1200" dirty="0" smtClean="0">
                <a:solidFill>
                  <a:srgbClr val="C00000"/>
                </a:solidFill>
                <a:latin typeface="Arial" panose="020B0604020202020204" pitchFamily="34" charset="0"/>
                <a:cs typeface="Arial" panose="020B0604020202020204" pitchFamily="34" charset="0"/>
              </a:rPr>
              <a:t>Customer will determine how he will pay for restaurant. </a:t>
            </a:r>
          </a:p>
          <a:p>
            <a:pPr lvl="0" indent="-342900">
              <a:lnSpc>
                <a:spcPct val="107000"/>
              </a:lnSpc>
              <a:spcAft>
                <a:spcPts val="0"/>
              </a:spcAft>
              <a:buFont typeface="+mj-lt"/>
              <a:buAutoNum type="arabicPeriod"/>
            </a:pPr>
            <a:endParaRPr lang="en-US" sz="1200" dirty="0" smtClean="0">
              <a:solidFill>
                <a:srgbClr val="C00000"/>
              </a:solidFill>
              <a:latin typeface="Arial" panose="020B0604020202020204" pitchFamily="34" charset="0"/>
              <a:cs typeface="Arial" panose="020B0604020202020204" pitchFamily="34" charset="0"/>
            </a:endParaRPr>
          </a:p>
          <a:p>
            <a:pPr marL="342900" indent="-342900">
              <a:lnSpc>
                <a:spcPct val="115000"/>
              </a:lnSpc>
              <a:spcAft>
                <a:spcPts val="1000"/>
              </a:spcAft>
              <a:buAutoNum type="arabicPeriod"/>
            </a:pPr>
            <a:r>
              <a:rPr lang="en-US" sz="1200" dirty="0" smtClean="0">
                <a:solidFill>
                  <a:srgbClr val="C00000"/>
                </a:solidFill>
                <a:latin typeface="Arial" panose="020B0604020202020204" pitchFamily="34" charset="0"/>
                <a:cs typeface="Arial" panose="020B0604020202020204" pitchFamily="34" charset="0"/>
              </a:rPr>
              <a:t>If customer will pay cash ,he will pays it to delivery.</a:t>
            </a:r>
          </a:p>
          <a:p>
            <a:pPr lvl="0" indent="-342900">
              <a:lnSpc>
                <a:spcPct val="107000"/>
              </a:lnSpc>
              <a:spcAft>
                <a:spcPts val="0"/>
              </a:spcAft>
              <a:buFont typeface="+mj-lt"/>
              <a:buAutoNum type="arabicPeriod"/>
            </a:pPr>
            <a:r>
              <a:rPr lang="en-US" sz="1200" dirty="0" smtClean="0">
                <a:solidFill>
                  <a:srgbClr val="C00000"/>
                </a:solidFill>
                <a:latin typeface="Arial" panose="020B0604020202020204" pitchFamily="34" charset="0"/>
                <a:cs typeface="Arial" panose="020B0604020202020204" pitchFamily="34" charset="0"/>
              </a:rPr>
              <a:t>If customer will pay credit card ,he will write credit card number on system</a:t>
            </a:r>
            <a:r>
              <a:rPr lang="en-US" sz="1400" dirty="0" smtClean="0">
                <a:solidFill>
                  <a:srgbClr val="C00000"/>
                </a:solidFill>
                <a:latin typeface="Arial" panose="020B0604020202020204" pitchFamily="34" charset="0"/>
                <a:cs typeface="Arial" panose="020B0604020202020204" pitchFamily="34" charset="0"/>
              </a:rPr>
              <a:t>.</a:t>
            </a:r>
            <a:endParaRPr lang="en-US" sz="14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7245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575" y="661909"/>
            <a:ext cx="6096000" cy="3464218"/>
          </a:xfrm>
          <a:prstGeom prst="rect">
            <a:avLst/>
          </a:prstGeom>
        </p:spPr>
        <p:txBody>
          <a:bodyPr>
            <a:spAutoFit/>
          </a:bodyPr>
          <a:lstStyle/>
          <a:p>
            <a:pPr>
              <a:lnSpc>
                <a:spcPct val="107000"/>
              </a:lnSpc>
              <a:spcAft>
                <a:spcPts val="0"/>
              </a:spcAft>
            </a:pPr>
            <a:r>
              <a:rPr lang="en-US" sz="2000" dirty="0" smtClean="0">
                <a:latin typeface="Arial" panose="020B0604020202020204" pitchFamily="34" charset="0"/>
                <a:cs typeface="Arial" panose="020B0604020202020204" pitchFamily="34" charset="0"/>
              </a:rPr>
              <a:t>Post condition:</a:t>
            </a:r>
          </a:p>
          <a:p>
            <a:pPr>
              <a:lnSpc>
                <a:spcPct val="107000"/>
              </a:lnSpc>
              <a:spcAft>
                <a:spcPts val="0"/>
              </a:spcAft>
            </a:pPr>
            <a:r>
              <a:rPr lang="en-US" sz="2000" dirty="0" smtClean="0">
                <a:solidFill>
                  <a:srgbClr val="C00000"/>
                </a:solidFill>
                <a:latin typeface="Arial" panose="020B0604020202020204" pitchFamily="34" charset="0"/>
                <a:cs typeface="Arial" panose="020B0604020202020204" pitchFamily="34" charset="0"/>
              </a:rPr>
              <a:t>-If customer payed cash , delivery will get it.</a:t>
            </a:r>
          </a:p>
          <a:p>
            <a:pPr lvl="0">
              <a:lnSpc>
                <a:spcPct val="107000"/>
              </a:lnSpc>
            </a:pPr>
            <a:r>
              <a:rPr lang="en-US" sz="2000" dirty="0" smtClean="0">
                <a:solidFill>
                  <a:srgbClr val="C00000"/>
                </a:solidFill>
                <a:latin typeface="Arial" panose="020B0604020202020204" pitchFamily="34" charset="0"/>
                <a:cs typeface="Arial" panose="020B0604020202020204" pitchFamily="34" charset="0"/>
              </a:rPr>
              <a:t>-If customer will pay credit card , system will send massage with confirmation payment.</a:t>
            </a:r>
          </a:p>
          <a:p>
            <a:pPr lvl="0">
              <a:lnSpc>
                <a:spcPct val="107000"/>
              </a:lnSpc>
            </a:pPr>
            <a:r>
              <a:rPr lang="en-US" sz="2000" dirty="0" smtClean="0">
                <a:latin typeface="Arial" panose="020B0604020202020204" pitchFamily="34" charset="0"/>
                <a:cs typeface="Arial" panose="020B0604020202020204" pitchFamily="34" charset="0"/>
              </a:rPr>
              <a:t> Alternative course:</a:t>
            </a:r>
          </a:p>
          <a:p>
            <a:pPr lvl="0" indent="-342900">
              <a:lnSpc>
                <a:spcPct val="107000"/>
              </a:lnSpc>
              <a:spcAft>
                <a:spcPts val="0"/>
              </a:spcAft>
              <a:buClr>
                <a:srgbClr val="000000"/>
              </a:buClr>
              <a:buFont typeface="+mj-lt"/>
              <a:buAutoNum type="arabicPeriod"/>
            </a:pPr>
            <a:r>
              <a:rPr lang="en-US" sz="2000" dirty="0" smtClean="0">
                <a:solidFill>
                  <a:srgbClr val="C00000"/>
                </a:solidFill>
                <a:latin typeface="Arial" panose="020B0604020202020204" pitchFamily="34" charset="0"/>
                <a:cs typeface="Arial" panose="020B0604020202020204" pitchFamily="34" charset="0"/>
              </a:rPr>
              <a:t>Customer does not have the money in cash :-</a:t>
            </a:r>
          </a:p>
          <a:p>
            <a:pPr lvl="0">
              <a:lnSpc>
                <a:spcPct val="107000"/>
              </a:lnSpc>
              <a:spcAft>
                <a:spcPts val="0"/>
              </a:spcAft>
              <a:buClr>
                <a:srgbClr val="000000"/>
              </a:buClr>
            </a:pPr>
            <a:r>
              <a:rPr lang="en-US" sz="2000" dirty="0" smtClean="0">
                <a:solidFill>
                  <a:srgbClr val="C00000"/>
                </a:solidFill>
                <a:latin typeface="Arial" panose="020B0604020202020204" pitchFamily="34" charset="0"/>
                <a:cs typeface="Arial" panose="020B0604020202020204" pitchFamily="34" charset="0"/>
              </a:rPr>
              <a:t>-pay money by credit card.</a:t>
            </a:r>
          </a:p>
          <a:p>
            <a:pPr lvl="0">
              <a:lnSpc>
                <a:spcPct val="107000"/>
              </a:lnSpc>
              <a:spcAft>
                <a:spcPts val="800"/>
              </a:spcAft>
              <a:buClr>
                <a:srgbClr val="000000"/>
              </a:buClr>
            </a:pPr>
            <a:r>
              <a:rPr lang="en-US" sz="2000" dirty="0" smtClean="0">
                <a:solidFill>
                  <a:srgbClr val="C00000"/>
                </a:solidFill>
                <a:latin typeface="Arial" panose="020B0604020202020204" pitchFamily="34" charset="0"/>
                <a:cs typeface="Arial" panose="020B0604020202020204" pitchFamily="34" charset="0"/>
              </a:rPr>
              <a:t>2-if the visa is empty:-</a:t>
            </a:r>
          </a:p>
          <a:p>
            <a:pPr lvl="0">
              <a:lnSpc>
                <a:spcPct val="107000"/>
              </a:lnSpc>
              <a:spcAft>
                <a:spcPts val="800"/>
              </a:spcAft>
              <a:buClr>
                <a:srgbClr val="000000"/>
              </a:buClr>
            </a:pPr>
            <a:r>
              <a:rPr lang="en-US" sz="2000" dirty="0" smtClean="0">
                <a:solidFill>
                  <a:srgbClr val="C00000"/>
                </a:solidFill>
                <a:latin typeface="Arial" panose="020B0604020202020204" pitchFamily="34" charset="0"/>
                <a:cs typeface="Arial" panose="020B0604020202020204" pitchFamily="34" charset="0"/>
              </a:rPr>
              <a:t>-Pay money by telecommunications waiter or manager</a:t>
            </a:r>
            <a:r>
              <a:rPr lang="en-US" dirty="0" smtClean="0">
                <a:solidFill>
                  <a:srgbClr val="C00000"/>
                </a:solidFill>
                <a:latin typeface="Arial" panose="020B0604020202020204" pitchFamily="34" charset="0"/>
                <a:cs typeface="Arial" panose="020B0604020202020204" pitchFamily="34" charset="0"/>
              </a:rPr>
              <a:t>.</a:t>
            </a:r>
            <a:endParaRPr lang="en-US"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2658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073" y="184727"/>
            <a:ext cx="10394707" cy="831287"/>
          </a:xfrm>
        </p:spPr>
        <p:txBody>
          <a:bodyPr>
            <a:normAutofit/>
          </a:bodyPr>
          <a:lstStyle/>
          <a:p>
            <a:r>
              <a:rPr lang="en-US" sz="3600" b="1" dirty="0" smtClean="0">
                <a:latin typeface="Arial" panose="020B0604020202020204" pitchFamily="34" charset="0"/>
                <a:cs typeface="Arial" panose="020B0604020202020204" pitchFamily="34" charset="0"/>
              </a:rPr>
              <a:t>Economical feasibility</a:t>
            </a:r>
            <a:endParaRPr lang="ar-EG" sz="36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45377954"/>
              </p:ext>
            </p:extLst>
          </p:nvPr>
        </p:nvGraphicFramePr>
        <p:xfrm>
          <a:off x="628070" y="1265397"/>
          <a:ext cx="10267710" cy="3950257"/>
        </p:xfrm>
        <a:graphic>
          <a:graphicData uri="http://schemas.openxmlformats.org/drawingml/2006/table">
            <a:tbl>
              <a:tblPr rtl="1" firstRow="1" bandRow="1">
                <a:tableStyleId>{5C22544A-7EE6-4342-B048-85BDC9FD1C3A}</a:tableStyleId>
              </a:tblPr>
              <a:tblGrid>
                <a:gridCol w="1711285">
                  <a:extLst>
                    <a:ext uri="{9D8B030D-6E8A-4147-A177-3AD203B41FA5}">
                      <a16:colId xmlns:a16="http://schemas.microsoft.com/office/drawing/2014/main" val="1006301696"/>
                    </a:ext>
                  </a:extLst>
                </a:gridCol>
                <a:gridCol w="1758459">
                  <a:extLst>
                    <a:ext uri="{9D8B030D-6E8A-4147-A177-3AD203B41FA5}">
                      <a16:colId xmlns:a16="http://schemas.microsoft.com/office/drawing/2014/main" val="2984145101"/>
                    </a:ext>
                  </a:extLst>
                </a:gridCol>
                <a:gridCol w="1690254">
                  <a:extLst>
                    <a:ext uri="{9D8B030D-6E8A-4147-A177-3AD203B41FA5}">
                      <a16:colId xmlns:a16="http://schemas.microsoft.com/office/drawing/2014/main" val="2806892593"/>
                    </a:ext>
                  </a:extLst>
                </a:gridCol>
                <a:gridCol w="1671782">
                  <a:extLst>
                    <a:ext uri="{9D8B030D-6E8A-4147-A177-3AD203B41FA5}">
                      <a16:colId xmlns:a16="http://schemas.microsoft.com/office/drawing/2014/main" val="1606164604"/>
                    </a:ext>
                  </a:extLst>
                </a:gridCol>
                <a:gridCol w="1708727">
                  <a:extLst>
                    <a:ext uri="{9D8B030D-6E8A-4147-A177-3AD203B41FA5}">
                      <a16:colId xmlns:a16="http://schemas.microsoft.com/office/drawing/2014/main" val="2449260715"/>
                    </a:ext>
                  </a:extLst>
                </a:gridCol>
                <a:gridCol w="1727203">
                  <a:extLst>
                    <a:ext uri="{9D8B030D-6E8A-4147-A177-3AD203B41FA5}">
                      <a16:colId xmlns:a16="http://schemas.microsoft.com/office/drawing/2014/main" val="2838270371"/>
                    </a:ext>
                  </a:extLst>
                </a:gridCol>
              </a:tblGrid>
              <a:tr h="718503">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dirty="0" smtClean="0">
                          <a:ln>
                            <a:noFill/>
                          </a:ln>
                          <a:solidFill>
                            <a:srgbClr val="FFFF00"/>
                          </a:solidFill>
                          <a:effectLst/>
                          <a:uLnTx/>
                          <a:uFillTx/>
                          <a:latin typeface="+mn-lt"/>
                          <a:ea typeface="+mn-ea"/>
                          <a:cs typeface="+mn-cs"/>
                        </a:rPr>
                        <a:t>Total      </a:t>
                      </a:r>
                      <a:endParaRPr kumimoji="0" lang="ar-EG" sz="2800" b="1" i="0" u="none" strike="noStrike" kern="1200" cap="none" spc="0" normalizeH="0" baseline="0" dirty="0">
                        <a:ln>
                          <a:noFill/>
                        </a:ln>
                        <a:solidFill>
                          <a:srgbClr val="FFFF00"/>
                        </a:solidFill>
                        <a:effectLst/>
                        <a:uLnTx/>
                        <a:uFillTx/>
                        <a:latin typeface="+mn-lt"/>
                        <a:ea typeface="+mn-ea"/>
                        <a:cs typeface="+mn-cs"/>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00"/>
                          </a:solidFill>
                          <a:effectLst/>
                          <a:uLnTx/>
                          <a:uFillTx/>
                          <a:latin typeface="+mn-lt"/>
                          <a:ea typeface="+mn-ea"/>
                          <a:cs typeface="+mn-cs"/>
                        </a:rPr>
                        <a:t>Year 3     </a:t>
                      </a:r>
                      <a:endParaRPr kumimoji="0" lang="ar-EG" sz="2800" b="1" i="0" u="none" strike="noStrike" kern="1200" cap="none" spc="0" normalizeH="0" baseline="0" noProof="0" dirty="0">
                        <a:ln>
                          <a:noFill/>
                        </a:ln>
                        <a:solidFill>
                          <a:srgbClr val="FFFF00"/>
                        </a:solidFill>
                        <a:effectLst/>
                        <a:uLnTx/>
                        <a:uFillTx/>
                        <a:latin typeface="+mn-lt"/>
                        <a:ea typeface="+mn-ea"/>
                        <a:cs typeface="+mn-cs"/>
                      </a:endParaRPr>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2800" b="1" kern="1200" dirty="0" smtClean="0">
                          <a:solidFill>
                            <a:srgbClr val="FFFF00"/>
                          </a:solidFill>
                          <a:latin typeface="+mn-lt"/>
                          <a:ea typeface="+mn-ea"/>
                          <a:cs typeface="+mn-cs"/>
                        </a:rPr>
                        <a:t>Year 2     </a:t>
                      </a:r>
                      <a:endParaRPr lang="ar-EG" sz="2800" b="1" kern="1200" dirty="0">
                        <a:solidFill>
                          <a:srgbClr val="FFFF00"/>
                        </a:solidFill>
                        <a:latin typeface="+mn-lt"/>
                        <a:ea typeface="+mn-ea"/>
                        <a:cs typeface="+mn-cs"/>
                      </a:endParaRPr>
                    </a:p>
                  </a:txBody>
                  <a:tcPr/>
                </a:tc>
                <a:tc>
                  <a:txBody>
                    <a:bodyPr/>
                    <a:lstStyle/>
                    <a:p>
                      <a:pPr rtl="1"/>
                      <a:r>
                        <a:rPr lang="en-US" sz="2800" b="1" kern="1200" dirty="0" smtClean="0">
                          <a:solidFill>
                            <a:srgbClr val="FFFF00"/>
                          </a:solidFill>
                          <a:latin typeface="+mn-lt"/>
                          <a:ea typeface="+mn-ea"/>
                          <a:cs typeface="+mn-cs"/>
                        </a:rPr>
                        <a:t>Year 1</a:t>
                      </a:r>
                      <a:r>
                        <a:rPr lang="en-US" sz="1800" baseline="0" dirty="0" smtClean="0">
                          <a:solidFill>
                            <a:srgbClr val="FFFF00"/>
                          </a:solidFill>
                        </a:rPr>
                        <a:t>       </a:t>
                      </a:r>
                      <a:endParaRPr lang="ar-EG" dirty="0"/>
                    </a:p>
                  </a:txBody>
                  <a:tcPr/>
                </a:tc>
                <a:tc>
                  <a:txBody>
                    <a:bodyPr/>
                    <a:lstStyle/>
                    <a:p>
                      <a:pPr rtl="1"/>
                      <a:r>
                        <a:rPr lang="en-US" sz="2800" dirty="0" smtClean="0">
                          <a:solidFill>
                            <a:srgbClr val="FFFF00"/>
                          </a:solidFill>
                        </a:rPr>
                        <a:t> Year</a:t>
                      </a:r>
                      <a:r>
                        <a:rPr lang="en-US" sz="2800" baseline="0" dirty="0" smtClean="0">
                          <a:solidFill>
                            <a:srgbClr val="FFFF00"/>
                          </a:solidFill>
                        </a:rPr>
                        <a:t> 0      </a:t>
                      </a:r>
                    </a:p>
                  </a:txBody>
                  <a:tcPr/>
                </a:tc>
                <a:tc>
                  <a:txBody>
                    <a:bodyPr/>
                    <a:lstStyle/>
                    <a:p>
                      <a:pPr rtl="1"/>
                      <a:endParaRPr lang="ar-EG" dirty="0"/>
                    </a:p>
                  </a:txBody>
                  <a:tcPr/>
                </a:tc>
                <a:extLst>
                  <a:ext uri="{0D108BD9-81ED-4DB2-BD59-A6C34878D82A}">
                    <a16:rowId xmlns:a16="http://schemas.microsoft.com/office/drawing/2014/main" val="3597771736"/>
                  </a:ext>
                </a:extLst>
              </a:tr>
              <a:tr h="718503">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11200      </a:t>
                      </a:r>
                      <a:r>
                        <a:rPr kumimoji="0" lang="en-US" sz="1400" b="0" i="0" u="none" strike="noStrike" kern="1200" cap="none" spc="0" normalizeH="0" baseline="0" noProof="0" dirty="0" smtClean="0">
                          <a:ln>
                            <a:noFill/>
                          </a:ln>
                          <a:solidFill>
                            <a:srgbClr val="9B75B2">
                              <a:lumMod val="50000"/>
                            </a:srgbClr>
                          </a:solidFill>
                          <a:effectLst/>
                          <a:uLnTx/>
                          <a:uFillTx/>
                          <a:latin typeface="+mn-lt"/>
                          <a:ea typeface="+mn-ea"/>
                          <a:cs typeface="+mn-cs"/>
                        </a:rPr>
                        <a:t> </a:t>
                      </a:r>
                      <a:endParaRPr kumimoji="0" lang="ar-EG"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6000        </a:t>
                      </a:r>
                      <a:endParaRPr kumimoji="0" lang="ar-EG"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rtl="1"/>
                      <a:r>
                        <a:rPr lang="en-US" sz="2400" kern="1200" dirty="0" smtClean="0">
                          <a:solidFill>
                            <a:schemeClr val="accent5">
                              <a:lumMod val="50000"/>
                            </a:schemeClr>
                          </a:solidFill>
                          <a:latin typeface="+mn-lt"/>
                          <a:ea typeface="+mn-ea"/>
                          <a:cs typeface="+mn-cs"/>
                        </a:rPr>
                        <a:t>2200</a:t>
                      </a:r>
                      <a:r>
                        <a:rPr lang="en-US" sz="2400" kern="1200" baseline="0" dirty="0" smtClean="0">
                          <a:solidFill>
                            <a:schemeClr val="accent5">
                              <a:lumMod val="50000"/>
                            </a:schemeClr>
                          </a:solidFill>
                          <a:latin typeface="+mn-lt"/>
                          <a:ea typeface="+mn-ea"/>
                          <a:cs typeface="+mn-cs"/>
                        </a:rPr>
                        <a:t>        </a:t>
                      </a:r>
                      <a:endParaRPr lang="ar-EG" dirty="0"/>
                    </a:p>
                  </a:txBody>
                  <a:tcPr/>
                </a:tc>
                <a:tc>
                  <a:txBody>
                    <a:bodyPr/>
                    <a:lstStyle/>
                    <a:p>
                      <a:pPr marL="0" algn="l" defTabSz="914400" rtl="1" eaLnBrk="1" latinLnBrk="0" hangingPunct="1"/>
                      <a:r>
                        <a:rPr lang="en-US" sz="1800" kern="1200" dirty="0" smtClean="0">
                          <a:solidFill>
                            <a:schemeClr val="accent5">
                              <a:lumMod val="50000"/>
                            </a:schemeClr>
                          </a:solidFill>
                          <a:latin typeface="+mn-lt"/>
                          <a:ea typeface="+mn-ea"/>
                          <a:cs typeface="+mn-cs"/>
                        </a:rPr>
                        <a:t>         </a:t>
                      </a:r>
                      <a:r>
                        <a:rPr lang="en-US" sz="2400" kern="1200" dirty="0" smtClean="0">
                          <a:solidFill>
                            <a:schemeClr val="accent5">
                              <a:lumMod val="50000"/>
                            </a:schemeClr>
                          </a:solidFill>
                          <a:latin typeface="+mn-lt"/>
                          <a:ea typeface="+mn-ea"/>
                          <a:cs typeface="+mn-cs"/>
                        </a:rPr>
                        <a:t>3000</a:t>
                      </a:r>
                      <a:endParaRPr lang="ar-EG" sz="1800" kern="1200" dirty="0">
                        <a:solidFill>
                          <a:schemeClr val="accent5">
                            <a:lumMod val="50000"/>
                          </a:schemeClr>
                        </a:solidFill>
                        <a:latin typeface="+mn-lt"/>
                        <a:ea typeface="+mn-ea"/>
                        <a:cs typeface="+mn-cs"/>
                      </a:endParaRPr>
                    </a:p>
                  </a:txBody>
                  <a:tcPr/>
                </a:tc>
                <a:tc>
                  <a:txBody>
                    <a:bodyPr/>
                    <a:lstStyle/>
                    <a:p>
                      <a:pPr rtl="1"/>
                      <a:endParaRPr lang="ar-EG" dirty="0"/>
                    </a:p>
                  </a:txBody>
                  <a:tcPr/>
                </a:tc>
                <a:tc>
                  <a:txBody>
                    <a:bodyPr/>
                    <a:lstStyle/>
                    <a:p>
                      <a:pPr algn="l" rtl="1"/>
                      <a:r>
                        <a:rPr lang="en-US" sz="1800" dirty="0" smtClean="0">
                          <a:solidFill>
                            <a:schemeClr val="accent5">
                              <a:lumMod val="50000"/>
                            </a:schemeClr>
                          </a:solidFill>
                        </a:rPr>
                        <a:t>Total</a:t>
                      </a:r>
                      <a:r>
                        <a:rPr lang="en-US" sz="1800" baseline="0" dirty="0" smtClean="0">
                          <a:solidFill>
                            <a:schemeClr val="accent5">
                              <a:lumMod val="50000"/>
                            </a:schemeClr>
                          </a:solidFill>
                        </a:rPr>
                        <a:t>                         </a:t>
                      </a:r>
                      <a:endParaRPr lang="en-US" sz="1800" dirty="0" smtClean="0">
                        <a:solidFill>
                          <a:schemeClr val="accent5">
                            <a:lumMod val="50000"/>
                          </a:schemeClr>
                        </a:solidFill>
                      </a:endParaRPr>
                    </a:p>
                    <a:p>
                      <a:pPr algn="l" rtl="1"/>
                      <a:r>
                        <a:rPr lang="en-US" sz="1800" dirty="0" smtClean="0">
                          <a:solidFill>
                            <a:schemeClr val="accent5">
                              <a:lumMod val="50000"/>
                            </a:schemeClr>
                          </a:solidFill>
                        </a:rPr>
                        <a:t> Benefits                 </a:t>
                      </a:r>
                      <a:endParaRPr lang="ar-EG" sz="1800" dirty="0">
                        <a:solidFill>
                          <a:schemeClr val="accent5">
                            <a:lumMod val="50000"/>
                          </a:schemeClr>
                        </a:solidFill>
                      </a:endParaRPr>
                    </a:p>
                  </a:txBody>
                  <a:tcPr/>
                </a:tc>
                <a:extLst>
                  <a:ext uri="{0D108BD9-81ED-4DB2-BD59-A6C34878D82A}">
                    <a16:rowId xmlns:a16="http://schemas.microsoft.com/office/drawing/2014/main" val="4263473152"/>
                  </a:ext>
                </a:extLst>
              </a:tr>
              <a:tr h="718503">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8500       </a:t>
                      </a:r>
                      <a:r>
                        <a:rPr kumimoji="0" lang="en-US" sz="1400" b="0" i="0" u="none" strike="noStrike" kern="1200" cap="none" spc="0" normalizeH="0" baseline="0" noProof="0" dirty="0" smtClean="0">
                          <a:ln>
                            <a:noFill/>
                          </a:ln>
                          <a:solidFill>
                            <a:srgbClr val="9B75B2">
                              <a:lumMod val="50000"/>
                            </a:srgbClr>
                          </a:solidFill>
                          <a:effectLst/>
                          <a:uLnTx/>
                          <a:uFillTx/>
                          <a:latin typeface="+mn-lt"/>
                          <a:ea typeface="+mn-ea"/>
                          <a:cs typeface="+mn-cs"/>
                        </a:rPr>
                        <a:t> </a:t>
                      </a:r>
                      <a:endParaRPr kumimoji="0" lang="ar-EG"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3500         </a:t>
                      </a:r>
                      <a:endParaRPr kumimoji="0" lang="ar-EG"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1800        </a:t>
                      </a:r>
                      <a:endParaRPr kumimoji="0" lang="ar-EG"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1120          </a:t>
                      </a:r>
                      <a:endParaRPr kumimoji="0" lang="ar-EG"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2080      </a:t>
                      </a:r>
                      <a:r>
                        <a:rPr kumimoji="0" lang="en-US" sz="1400" b="0" i="0" u="none" strike="noStrike" kern="1200" cap="none" spc="0" normalizeH="0" baseline="0" noProof="0" dirty="0" smtClean="0">
                          <a:ln>
                            <a:noFill/>
                          </a:ln>
                          <a:solidFill>
                            <a:srgbClr val="9B75B2">
                              <a:lumMod val="50000"/>
                            </a:srgbClr>
                          </a:solidFill>
                          <a:effectLst/>
                          <a:uLnTx/>
                          <a:uFillTx/>
                          <a:latin typeface="+mn-lt"/>
                          <a:ea typeface="+mn-ea"/>
                          <a:cs typeface="+mn-cs"/>
                        </a:rPr>
                        <a:t> </a:t>
                      </a:r>
                      <a:endParaRPr kumimoji="0" lang="ar-EG"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l" rtl="1"/>
                      <a:r>
                        <a:rPr lang="en-US" sz="1800" dirty="0" smtClean="0">
                          <a:solidFill>
                            <a:schemeClr val="accent5">
                              <a:lumMod val="50000"/>
                            </a:schemeClr>
                          </a:solidFill>
                        </a:rPr>
                        <a:t>Total</a:t>
                      </a:r>
                      <a:r>
                        <a:rPr lang="en-US" sz="1800" baseline="0" dirty="0" smtClean="0">
                          <a:solidFill>
                            <a:schemeClr val="accent5">
                              <a:lumMod val="50000"/>
                            </a:schemeClr>
                          </a:solidFill>
                        </a:rPr>
                        <a:t>                         </a:t>
                      </a:r>
                      <a:endParaRPr lang="en-US" sz="1800" dirty="0" smtClean="0">
                        <a:solidFill>
                          <a:schemeClr val="accent5">
                            <a:lumMod val="50000"/>
                          </a:schemeClr>
                        </a:solidFill>
                      </a:endParaRPr>
                    </a:p>
                    <a:p>
                      <a:pPr algn="l" rtl="1"/>
                      <a:r>
                        <a:rPr lang="en-US" sz="1800" dirty="0" smtClean="0">
                          <a:solidFill>
                            <a:schemeClr val="accent5">
                              <a:lumMod val="50000"/>
                            </a:schemeClr>
                          </a:solidFill>
                        </a:rPr>
                        <a:t> costs                        </a:t>
                      </a:r>
                      <a:endParaRPr lang="ar-EG" sz="1800" dirty="0">
                        <a:solidFill>
                          <a:schemeClr val="accent5">
                            <a:lumMod val="50000"/>
                          </a:schemeClr>
                        </a:solidFill>
                      </a:endParaRPr>
                    </a:p>
                  </a:txBody>
                  <a:tcPr/>
                </a:tc>
                <a:extLst>
                  <a:ext uri="{0D108BD9-81ED-4DB2-BD59-A6C34878D82A}">
                    <a16:rowId xmlns:a16="http://schemas.microsoft.com/office/drawing/2014/main" val="4243954356"/>
                  </a:ext>
                </a:extLst>
              </a:tr>
              <a:tr h="880348">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2700       </a:t>
                      </a:r>
                      <a:r>
                        <a:rPr kumimoji="0" lang="en-US" sz="1400" b="0" i="0" u="none" strike="noStrike" kern="1200" cap="none" spc="0" normalizeH="0" baseline="0" noProof="0" dirty="0" smtClean="0">
                          <a:ln>
                            <a:noFill/>
                          </a:ln>
                          <a:solidFill>
                            <a:srgbClr val="9B75B2">
                              <a:lumMod val="50000"/>
                            </a:srgbClr>
                          </a:solidFill>
                          <a:effectLst/>
                          <a:uLnTx/>
                          <a:uFillTx/>
                          <a:latin typeface="+mn-lt"/>
                          <a:ea typeface="+mn-ea"/>
                          <a:cs typeface="+mn-cs"/>
                        </a:rPr>
                        <a:t> </a:t>
                      </a:r>
                      <a:endParaRPr kumimoji="0" lang="ar-EG" sz="1800" b="0" i="0" u="none" strike="noStrike" kern="1200" cap="none" spc="0" normalizeH="0" baseline="0" noProof="0" dirty="0" smtClean="0">
                        <a:ln>
                          <a:noFill/>
                        </a:ln>
                        <a:solidFill>
                          <a:prstClr val="black"/>
                        </a:solidFill>
                        <a:effectLst/>
                        <a:uLnTx/>
                        <a:uFillTx/>
                        <a:latin typeface="+mn-lt"/>
                        <a:ea typeface="+mn-ea"/>
                        <a:cs typeface="+mn-cs"/>
                      </a:endParaRPr>
                    </a:p>
                    <a:p>
                      <a:pPr rtl="1"/>
                      <a:endParaRPr lang="ar-EG"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2500        </a:t>
                      </a:r>
                      <a:r>
                        <a:rPr kumimoji="0" lang="en-US" sz="1400" b="0" i="0" u="none" strike="noStrike" kern="1200" cap="none" spc="0" normalizeH="0" baseline="0" noProof="0" dirty="0" smtClean="0">
                          <a:ln>
                            <a:noFill/>
                          </a:ln>
                          <a:solidFill>
                            <a:srgbClr val="9B75B2">
                              <a:lumMod val="50000"/>
                            </a:srgbClr>
                          </a:solidFill>
                          <a:effectLst/>
                          <a:uLnTx/>
                          <a:uFillTx/>
                          <a:latin typeface="+mn-lt"/>
                          <a:ea typeface="+mn-ea"/>
                          <a:cs typeface="+mn-cs"/>
                        </a:rPr>
                        <a:t> </a:t>
                      </a:r>
                      <a:endParaRPr kumimoji="0" lang="ar-EG" sz="1800" b="0" i="0" u="none" strike="noStrike" kern="1200" cap="none" spc="0" normalizeH="0" baseline="0" noProof="0" dirty="0" smtClean="0">
                        <a:ln>
                          <a:noFill/>
                        </a:ln>
                        <a:solidFill>
                          <a:prstClr val="black"/>
                        </a:solidFill>
                        <a:effectLst/>
                        <a:uLnTx/>
                        <a:uFillTx/>
                        <a:latin typeface="+mn-lt"/>
                        <a:ea typeface="+mn-ea"/>
                        <a:cs typeface="+mn-cs"/>
                      </a:endParaRPr>
                    </a:p>
                    <a:p>
                      <a:pPr rtl="1"/>
                      <a:endParaRPr lang="ar-EG"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400         </a:t>
                      </a:r>
                      <a:endParaRPr kumimoji="0" lang="ar-EG" sz="1800" b="0" i="0" u="none" strike="noStrike" kern="1200" cap="none" spc="0" normalizeH="0" baseline="0" noProof="0" dirty="0" smtClean="0">
                        <a:ln>
                          <a:noFill/>
                        </a:ln>
                        <a:solidFill>
                          <a:prstClr val="black"/>
                        </a:solidFill>
                        <a:effectLst/>
                        <a:uLnTx/>
                        <a:uFillTx/>
                        <a:latin typeface="+mn-lt"/>
                        <a:ea typeface="+mn-ea"/>
                        <a:cs typeface="+mn-cs"/>
                      </a:endParaRPr>
                    </a:p>
                    <a:p>
                      <a:pPr rtl="1"/>
                      <a:endParaRPr lang="ar-EG"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1880         </a:t>
                      </a:r>
                      <a:endParaRPr kumimoji="0" lang="ar-EG"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rtl="1"/>
                      <a:r>
                        <a:rPr kumimoji="0" lang="en-US" sz="2400" b="0" i="0" u="none" strike="noStrike" kern="1200" cap="none" spc="0" normalizeH="0" baseline="0" dirty="0" smtClean="0">
                          <a:ln>
                            <a:noFill/>
                          </a:ln>
                          <a:solidFill>
                            <a:srgbClr val="9B75B2">
                              <a:lumMod val="50000"/>
                            </a:srgbClr>
                          </a:solidFill>
                          <a:effectLst/>
                          <a:uLnTx/>
                          <a:uFillTx/>
                          <a:latin typeface="+mn-lt"/>
                          <a:ea typeface="+mn-ea"/>
                          <a:cs typeface="+mn-cs"/>
                        </a:rPr>
                        <a:t>[2080]   </a:t>
                      </a:r>
                      <a:r>
                        <a:rPr lang="en-US" sz="1800" kern="1200" dirty="0" smtClean="0">
                          <a:solidFill>
                            <a:schemeClr val="accent5">
                              <a:lumMod val="50000"/>
                            </a:schemeClr>
                          </a:solidFill>
                          <a:latin typeface="+mn-lt"/>
                          <a:ea typeface="+mn-ea"/>
                          <a:cs typeface="+mn-cs"/>
                        </a:rPr>
                        <a:t>   </a:t>
                      </a:r>
                      <a:r>
                        <a:rPr lang="en-US" sz="1100" kern="1200" dirty="0" smtClean="0">
                          <a:solidFill>
                            <a:schemeClr val="accent5">
                              <a:lumMod val="50000"/>
                            </a:schemeClr>
                          </a:solidFill>
                          <a:latin typeface="+mn-lt"/>
                          <a:ea typeface="+mn-ea"/>
                          <a:cs typeface="+mn-cs"/>
                        </a:rPr>
                        <a:t> </a:t>
                      </a:r>
                      <a:endParaRPr lang="ar-EG" dirty="0"/>
                    </a:p>
                  </a:txBody>
                  <a:tcPr/>
                </a:tc>
                <a:tc>
                  <a:txBody>
                    <a:bodyPr/>
                    <a:lstStyle/>
                    <a:p>
                      <a:pPr algn="l" rtl="1"/>
                      <a:r>
                        <a:rPr lang="en-US" sz="1800" dirty="0" smtClean="0">
                          <a:solidFill>
                            <a:schemeClr val="accent5">
                              <a:lumMod val="50000"/>
                            </a:schemeClr>
                          </a:solidFill>
                        </a:rPr>
                        <a:t>Net</a:t>
                      </a:r>
                      <a:r>
                        <a:rPr lang="en-US" sz="1800" baseline="0" dirty="0" smtClean="0">
                          <a:solidFill>
                            <a:schemeClr val="accent5">
                              <a:lumMod val="50000"/>
                            </a:schemeClr>
                          </a:solidFill>
                        </a:rPr>
                        <a:t>                                 </a:t>
                      </a:r>
                      <a:r>
                        <a:rPr lang="en-US" sz="1800" dirty="0" smtClean="0">
                          <a:solidFill>
                            <a:schemeClr val="accent5">
                              <a:lumMod val="50000"/>
                            </a:schemeClr>
                          </a:solidFill>
                        </a:rPr>
                        <a:t>Benefits</a:t>
                      </a:r>
                      <a:r>
                        <a:rPr lang="en-US" sz="1800" baseline="0" dirty="0" smtClean="0">
                          <a:solidFill>
                            <a:schemeClr val="accent5">
                              <a:lumMod val="50000"/>
                            </a:schemeClr>
                          </a:solidFill>
                        </a:rPr>
                        <a:t> </a:t>
                      </a:r>
                      <a:r>
                        <a:rPr lang="en-US" sz="1800" dirty="0" smtClean="0">
                          <a:solidFill>
                            <a:schemeClr val="accent5">
                              <a:lumMod val="50000"/>
                            </a:schemeClr>
                          </a:solidFill>
                        </a:rPr>
                        <a:t>                        </a:t>
                      </a:r>
                      <a:endParaRPr lang="ar-EG" sz="1800" dirty="0">
                        <a:solidFill>
                          <a:schemeClr val="accent5">
                            <a:lumMod val="50000"/>
                          </a:schemeClr>
                        </a:solidFill>
                      </a:endParaRPr>
                    </a:p>
                  </a:txBody>
                  <a:tcPr/>
                </a:tc>
                <a:extLst>
                  <a:ext uri="{0D108BD9-81ED-4DB2-BD59-A6C34878D82A}">
                    <a16:rowId xmlns:a16="http://schemas.microsoft.com/office/drawing/2014/main" val="944727981"/>
                  </a:ext>
                </a:extLst>
              </a:tr>
              <a:tr h="880348">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      </a:t>
                      </a:r>
                      <a:endParaRPr lang="ar-EG"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2700        </a:t>
                      </a:r>
                      <a:r>
                        <a:rPr kumimoji="0" lang="en-US" sz="1400" b="0" i="0" u="none" strike="noStrike" kern="1200" cap="none" spc="0" normalizeH="0" baseline="0" noProof="0" dirty="0" smtClean="0">
                          <a:ln>
                            <a:noFill/>
                          </a:ln>
                          <a:solidFill>
                            <a:srgbClr val="9B75B2">
                              <a:lumMod val="50000"/>
                            </a:srgbClr>
                          </a:solidFill>
                          <a:effectLst/>
                          <a:uLnTx/>
                          <a:uFillTx/>
                          <a:latin typeface="+mn-lt"/>
                          <a:ea typeface="+mn-ea"/>
                          <a:cs typeface="+mn-cs"/>
                        </a:rPr>
                        <a:t> </a:t>
                      </a:r>
                      <a:endParaRPr kumimoji="0" lang="ar-EG" sz="1800" b="0" i="0" u="none" strike="noStrike" kern="1200" cap="none" spc="0" normalizeH="0" baseline="0" noProof="0" dirty="0" smtClean="0">
                        <a:ln>
                          <a:noFill/>
                        </a:ln>
                        <a:solidFill>
                          <a:prstClr val="black"/>
                        </a:solidFill>
                        <a:effectLst/>
                        <a:uLnTx/>
                        <a:uFillTx/>
                        <a:latin typeface="+mn-lt"/>
                        <a:ea typeface="+mn-ea"/>
                        <a:cs typeface="+mn-cs"/>
                      </a:endParaRPr>
                    </a:p>
                    <a:p>
                      <a:pPr rtl="1"/>
                      <a:endParaRPr lang="ar-EG"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200         </a:t>
                      </a:r>
                      <a:endParaRPr kumimoji="0" lang="ar-EG" sz="1800" b="0" i="0" u="none" strike="noStrike" kern="1200" cap="none" spc="0" normalizeH="0" baseline="0" noProof="0" dirty="0" smtClean="0">
                        <a:ln>
                          <a:noFill/>
                        </a:ln>
                        <a:solidFill>
                          <a:prstClr val="black"/>
                        </a:solidFill>
                        <a:effectLst/>
                        <a:uLnTx/>
                        <a:uFillTx/>
                        <a:latin typeface="+mn-lt"/>
                        <a:ea typeface="+mn-ea"/>
                        <a:cs typeface="+mn-cs"/>
                      </a:endParaRPr>
                    </a:p>
                    <a:p>
                      <a:pPr rtl="1"/>
                      <a:endParaRPr lang="ar-EG"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 [200]       </a:t>
                      </a:r>
                      <a:r>
                        <a:rPr kumimoji="0" lang="en-US" sz="1400" b="0" i="0" u="none" strike="noStrike" kern="1200" cap="none" spc="0" normalizeH="0" baseline="0" noProof="0" dirty="0" smtClean="0">
                          <a:ln>
                            <a:noFill/>
                          </a:ln>
                          <a:solidFill>
                            <a:srgbClr val="9B75B2">
                              <a:lumMod val="50000"/>
                            </a:srgbClr>
                          </a:solidFill>
                          <a:effectLst/>
                          <a:uLnTx/>
                          <a:uFillTx/>
                          <a:latin typeface="+mn-lt"/>
                          <a:ea typeface="+mn-ea"/>
                          <a:cs typeface="+mn-cs"/>
                        </a:rPr>
                        <a:t> </a:t>
                      </a:r>
                      <a:endParaRPr kumimoji="0" lang="ar-EG" sz="1800" b="0" i="0" u="none" strike="noStrike" kern="1200" cap="none" spc="0" normalizeH="0" baseline="0" noProof="0" dirty="0" smtClean="0">
                        <a:ln>
                          <a:noFill/>
                        </a:ln>
                        <a:solidFill>
                          <a:prstClr val="black"/>
                        </a:solidFill>
                        <a:effectLst/>
                        <a:uLnTx/>
                        <a:uFillTx/>
                        <a:latin typeface="+mn-lt"/>
                        <a:ea typeface="+mn-ea"/>
                        <a:cs typeface="+mn-cs"/>
                      </a:endParaRPr>
                    </a:p>
                    <a:p>
                      <a:pPr rtl="1"/>
                      <a:endParaRPr lang="ar-EG"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9B75B2">
                              <a:lumMod val="50000"/>
                            </a:srgbClr>
                          </a:solidFill>
                          <a:effectLst/>
                          <a:uLnTx/>
                          <a:uFillTx/>
                          <a:latin typeface="+mn-lt"/>
                          <a:ea typeface="+mn-ea"/>
                          <a:cs typeface="+mn-cs"/>
                        </a:rPr>
                        <a:t>[2080]     </a:t>
                      </a:r>
                      <a:r>
                        <a:rPr kumimoji="0" lang="en-US" sz="1400" b="0" i="0" u="none" strike="noStrike" kern="1200" cap="none" spc="0" normalizeH="0" baseline="0" noProof="0" dirty="0" smtClean="0">
                          <a:ln>
                            <a:noFill/>
                          </a:ln>
                          <a:solidFill>
                            <a:srgbClr val="9B75B2">
                              <a:lumMod val="50000"/>
                            </a:srgbClr>
                          </a:solidFill>
                          <a:effectLst/>
                          <a:uLnTx/>
                          <a:uFillTx/>
                          <a:latin typeface="+mn-lt"/>
                          <a:ea typeface="+mn-ea"/>
                          <a:cs typeface="+mn-cs"/>
                        </a:rPr>
                        <a:t> </a:t>
                      </a:r>
                      <a:endParaRPr kumimoji="0" lang="ar-EG" sz="1800" b="0" i="0" u="none" strike="noStrike" kern="1200" cap="none" spc="0" normalizeH="0" baseline="0" noProof="0" dirty="0" smtClean="0">
                        <a:ln>
                          <a:noFill/>
                        </a:ln>
                        <a:solidFill>
                          <a:prstClr val="black"/>
                        </a:solidFill>
                        <a:effectLst/>
                        <a:uLnTx/>
                        <a:uFillTx/>
                        <a:latin typeface="+mn-lt"/>
                        <a:ea typeface="+mn-ea"/>
                        <a:cs typeface="+mn-cs"/>
                      </a:endParaRPr>
                    </a:p>
                    <a:p>
                      <a:pPr rtl="1"/>
                      <a:endParaRPr lang="ar-EG" dirty="0"/>
                    </a:p>
                  </a:txBody>
                  <a:tcPr/>
                </a:tc>
                <a:tc>
                  <a:txBody>
                    <a:bodyPr/>
                    <a:lstStyle/>
                    <a:p>
                      <a:pPr algn="l" rtl="1"/>
                      <a:r>
                        <a:rPr lang="en-US" sz="1800" dirty="0" smtClean="0">
                          <a:solidFill>
                            <a:schemeClr val="accent5">
                              <a:lumMod val="50000"/>
                            </a:schemeClr>
                          </a:solidFill>
                        </a:rPr>
                        <a:t>Cumulative</a:t>
                      </a:r>
                    </a:p>
                    <a:p>
                      <a:pPr algn="l" rtl="1"/>
                      <a:r>
                        <a:rPr lang="en-US" sz="1800" dirty="0" smtClean="0">
                          <a:solidFill>
                            <a:schemeClr val="accent5">
                              <a:lumMod val="50000"/>
                            </a:schemeClr>
                          </a:solidFill>
                        </a:rPr>
                        <a:t>Net Cash</a:t>
                      </a:r>
                      <a:r>
                        <a:rPr lang="en-US" sz="1800" baseline="0" dirty="0" smtClean="0">
                          <a:solidFill>
                            <a:schemeClr val="accent5">
                              <a:lumMod val="50000"/>
                            </a:schemeClr>
                          </a:solidFill>
                        </a:rPr>
                        <a:t> Flow </a:t>
                      </a:r>
                      <a:endParaRPr lang="ar-EG" sz="1800" dirty="0">
                        <a:solidFill>
                          <a:schemeClr val="accent5">
                            <a:lumMod val="50000"/>
                          </a:schemeClr>
                        </a:solidFill>
                      </a:endParaRPr>
                    </a:p>
                  </a:txBody>
                  <a:tcPr/>
                </a:tc>
                <a:extLst>
                  <a:ext uri="{0D108BD9-81ED-4DB2-BD59-A6C34878D82A}">
                    <a16:rowId xmlns:a16="http://schemas.microsoft.com/office/drawing/2014/main" val="629338104"/>
                  </a:ext>
                </a:extLst>
              </a:tr>
            </a:tbl>
          </a:graphicData>
        </a:graphic>
      </p:graphicFrame>
    </p:spTree>
    <p:extLst>
      <p:ext uri="{BB962C8B-B14F-4D97-AF65-F5344CB8AC3E}">
        <p14:creationId xmlns:p14="http://schemas.microsoft.com/office/powerpoint/2010/main" val="447442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52">
        <p15:prstTrans prst="peelOff"/>
      </p:transition>
    </mc:Choice>
    <mc:Fallback xmlns="">
      <p:transition spd="slow" advTm="1952">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3014960" cy="5424627"/>
          </a:xfrm>
          <a:prstGeom prst="rect">
            <a:avLst/>
          </a:prstGeom>
        </p:spPr>
        <p:txBody>
          <a:bodyPr wrap="square">
            <a:spAutoFit/>
          </a:bodyPr>
          <a:lstStyle/>
          <a:p>
            <a:pPr>
              <a:lnSpc>
                <a:spcPct val="115000"/>
              </a:lnSpc>
              <a:spcAft>
                <a:spcPts val="1000"/>
              </a:spcAft>
            </a:pPr>
            <a:r>
              <a:rPr lang="en-US" sz="1400" dirty="0" smtClean="0">
                <a:latin typeface="Arial" panose="020B0604020202020204" pitchFamily="34" charset="0"/>
                <a:cs typeface="Arial" panose="020B0604020202020204" pitchFamily="34" charset="0"/>
              </a:rPr>
              <a:t>Use case: </a:t>
            </a:r>
            <a:r>
              <a:rPr lang="en-US" sz="1400" dirty="0">
                <a:solidFill>
                  <a:srgbClr val="C00000"/>
                </a:solidFill>
                <a:latin typeface="Arial" panose="020B0604020202020204" pitchFamily="34" charset="0"/>
                <a:cs typeface="Arial" panose="020B0604020202020204" pitchFamily="34" charset="0"/>
              </a:rPr>
              <a:t>9</a:t>
            </a:r>
            <a:endParaRPr lang="en-US" sz="1400" dirty="0" smtClean="0">
              <a:solidFill>
                <a:srgbClr val="C00000"/>
              </a:solidFill>
              <a:latin typeface="Arial" panose="020B0604020202020204" pitchFamily="34" charset="0"/>
              <a:cs typeface="Arial" panose="020B0604020202020204" pitchFamily="34" charset="0"/>
            </a:endParaRPr>
          </a:p>
          <a:p>
            <a:pPr>
              <a:lnSpc>
                <a:spcPct val="115000"/>
              </a:lnSpc>
              <a:spcAft>
                <a:spcPts val="1000"/>
              </a:spcAft>
            </a:pPr>
            <a:r>
              <a:rPr lang="en-US" sz="1400" dirty="0" smtClean="0">
                <a:latin typeface="Arial" panose="020B0604020202020204" pitchFamily="34" charset="0"/>
                <a:cs typeface="Arial" panose="020B0604020202020204" pitchFamily="34" charset="0"/>
              </a:rPr>
              <a:t>Use case name: </a:t>
            </a:r>
            <a:r>
              <a:rPr lang="en-US" sz="1400" dirty="0" smtClean="0">
                <a:solidFill>
                  <a:srgbClr val="C00000"/>
                </a:solidFill>
                <a:latin typeface="Arial" panose="020B0604020202020204" pitchFamily="34" charset="0"/>
                <a:cs typeface="Arial" panose="020B0604020202020204" pitchFamily="34" charset="0"/>
              </a:rPr>
              <a:t>send.</a:t>
            </a:r>
          </a:p>
          <a:p>
            <a:pPr>
              <a:lnSpc>
                <a:spcPct val="115000"/>
              </a:lnSpc>
              <a:spcAft>
                <a:spcPts val="1000"/>
              </a:spcAft>
            </a:pPr>
            <a:r>
              <a:rPr lang="en-US" sz="1400" dirty="0" smtClean="0">
                <a:latin typeface="Arial" panose="020B0604020202020204" pitchFamily="34" charset="0"/>
                <a:cs typeface="Arial" panose="020B0604020202020204" pitchFamily="34" charset="0"/>
              </a:rPr>
              <a:t>Priority: </a:t>
            </a:r>
            <a:r>
              <a:rPr lang="en-US" sz="1400" dirty="0" smtClean="0">
                <a:solidFill>
                  <a:srgbClr val="C00000"/>
                </a:solidFill>
                <a:latin typeface="Arial" panose="020B0604020202020204" pitchFamily="34" charset="0"/>
                <a:cs typeface="Arial" panose="020B0604020202020204" pitchFamily="34" charset="0"/>
              </a:rPr>
              <a:t>high</a:t>
            </a:r>
          </a:p>
          <a:p>
            <a:pPr>
              <a:lnSpc>
                <a:spcPct val="115000"/>
              </a:lnSpc>
              <a:spcAft>
                <a:spcPts val="1000"/>
              </a:spcAft>
            </a:pPr>
            <a:r>
              <a:rPr lang="en-US" sz="1400" dirty="0" smtClean="0">
                <a:latin typeface="Arial" panose="020B0604020202020204" pitchFamily="34" charset="0"/>
                <a:cs typeface="Arial" panose="020B0604020202020204" pitchFamily="34" charset="0"/>
              </a:rPr>
              <a:t>Actor: </a:t>
            </a:r>
            <a:r>
              <a:rPr lang="en-US" sz="1400" dirty="0" smtClean="0">
                <a:solidFill>
                  <a:srgbClr val="C00000"/>
                </a:solidFill>
                <a:latin typeface="Arial" panose="020B0604020202020204" pitchFamily="34" charset="0"/>
                <a:cs typeface="Arial" panose="020B0604020202020204" pitchFamily="34" charset="0"/>
              </a:rPr>
              <a:t>delivery</a:t>
            </a:r>
          </a:p>
          <a:p>
            <a:pPr>
              <a:lnSpc>
                <a:spcPct val="115000"/>
              </a:lnSpc>
              <a:spcAft>
                <a:spcPts val="1000"/>
              </a:spcAft>
            </a:pPr>
            <a:r>
              <a:rPr lang="en-US" sz="1400" dirty="0" smtClean="0">
                <a:latin typeface="Arial" panose="020B0604020202020204" pitchFamily="34" charset="0"/>
                <a:cs typeface="Arial" panose="020B0604020202020204" pitchFamily="34" charset="0"/>
              </a:rPr>
              <a:t>Description:</a:t>
            </a:r>
          </a:p>
          <a:p>
            <a:pPr>
              <a:lnSpc>
                <a:spcPct val="115000"/>
              </a:lnSpc>
              <a:spcAft>
                <a:spcPts val="1000"/>
              </a:spcAft>
            </a:pPr>
            <a:r>
              <a:rPr lang="en-US" sz="1400" dirty="0" smtClean="0">
                <a:latin typeface="Arial" panose="020B0604020202020204" pitchFamily="34" charset="0"/>
                <a:cs typeface="Arial" panose="020B0604020202020204" pitchFamily="34" charset="0"/>
              </a:rPr>
              <a:t>      </a:t>
            </a:r>
            <a:r>
              <a:rPr lang="en-US" sz="1400" dirty="0" smtClean="0">
                <a:solidFill>
                  <a:srgbClr val="C00000"/>
                </a:solidFill>
                <a:latin typeface="Arial" panose="020B0604020202020204" pitchFamily="34" charset="0"/>
                <a:cs typeface="Arial" panose="020B0604020202020204" pitchFamily="34" charset="0"/>
              </a:rPr>
              <a:t>A process in which the delivery delivers order into customer</a:t>
            </a:r>
            <a:r>
              <a:rPr lang="en-US" sz="1400" dirty="0" smtClean="0">
                <a:latin typeface="Arial" panose="020B0604020202020204" pitchFamily="34" charset="0"/>
                <a:cs typeface="Arial" panose="020B0604020202020204" pitchFamily="34" charset="0"/>
              </a:rPr>
              <a:t>. </a:t>
            </a:r>
          </a:p>
          <a:p>
            <a:pPr>
              <a:lnSpc>
                <a:spcPct val="115000"/>
              </a:lnSpc>
              <a:spcAft>
                <a:spcPts val="1000"/>
              </a:spcAft>
            </a:pPr>
            <a:r>
              <a:rPr lang="en-US" sz="1400" dirty="0" smtClean="0">
                <a:latin typeface="Arial" panose="020B0604020202020204" pitchFamily="34" charset="0"/>
                <a:cs typeface="Arial" panose="020B0604020202020204" pitchFamily="34" charset="0"/>
              </a:rPr>
              <a:t>Trigger:</a:t>
            </a:r>
          </a:p>
          <a:p>
            <a:pPr>
              <a:lnSpc>
                <a:spcPct val="115000"/>
              </a:lnSpc>
              <a:spcAft>
                <a:spcPts val="1000"/>
              </a:spcAft>
            </a:pPr>
            <a:r>
              <a:rPr lang="en-US" sz="1400" dirty="0" smtClean="0">
                <a:latin typeface="Arial" panose="020B0604020202020204" pitchFamily="34" charset="0"/>
                <a:cs typeface="Arial" panose="020B0604020202020204" pitchFamily="34" charset="0"/>
              </a:rPr>
              <a:t> </a:t>
            </a:r>
            <a:r>
              <a:rPr lang="en-US" sz="1400" dirty="0" smtClean="0">
                <a:solidFill>
                  <a:srgbClr val="C00000"/>
                </a:solidFill>
                <a:latin typeface="Arial" panose="020B0604020202020204" pitchFamily="34" charset="0"/>
                <a:cs typeface="Arial" panose="020B0604020202020204" pitchFamily="34" charset="0"/>
              </a:rPr>
              <a:t>Deliver order into customer.</a:t>
            </a:r>
          </a:p>
          <a:p>
            <a:pPr>
              <a:lnSpc>
                <a:spcPct val="115000"/>
              </a:lnSpc>
              <a:spcAft>
                <a:spcPts val="1000"/>
              </a:spcAft>
            </a:pPr>
            <a:r>
              <a:rPr lang="en-US" sz="1400" dirty="0" smtClean="0">
                <a:latin typeface="Arial" panose="020B0604020202020204" pitchFamily="34" charset="0"/>
                <a:cs typeface="Arial" panose="020B0604020202020204" pitchFamily="34" charset="0"/>
              </a:rPr>
              <a:t>Type: </a:t>
            </a:r>
            <a:r>
              <a:rPr lang="en-US" sz="1400" dirty="0" smtClean="0">
                <a:solidFill>
                  <a:srgbClr val="C00000"/>
                </a:solidFill>
                <a:latin typeface="Arial" panose="020B0604020202020204" pitchFamily="34" charset="0"/>
                <a:cs typeface="Arial" panose="020B0604020202020204" pitchFamily="34" charset="0"/>
              </a:rPr>
              <a:t>external.</a:t>
            </a:r>
          </a:p>
          <a:p>
            <a:pPr>
              <a:lnSpc>
                <a:spcPct val="115000"/>
              </a:lnSpc>
              <a:spcAft>
                <a:spcPts val="1000"/>
              </a:spcAft>
            </a:pPr>
            <a:r>
              <a:rPr lang="en-US" sz="1400" dirty="0" smtClean="0">
                <a:latin typeface="Arial" panose="020B0604020202020204" pitchFamily="34" charset="0"/>
                <a:cs typeface="Arial" panose="020B0604020202020204" pitchFamily="34" charset="0"/>
              </a:rPr>
              <a:t>Pre-condition:</a:t>
            </a:r>
          </a:p>
          <a:p>
            <a:pPr>
              <a:lnSpc>
                <a:spcPct val="115000"/>
              </a:lnSpc>
              <a:spcAft>
                <a:spcPts val="1000"/>
              </a:spcAft>
            </a:pPr>
            <a:r>
              <a:rPr lang="en-US" sz="1400" dirty="0" smtClean="0">
                <a:solidFill>
                  <a:srgbClr val="C00000"/>
                </a:solidFill>
                <a:latin typeface="Arial" panose="020B0604020202020204" pitchFamily="34" charset="0"/>
                <a:cs typeface="Arial" panose="020B0604020202020204" pitchFamily="34" charset="0"/>
              </a:rPr>
              <a:t>Preparing food and drink (meal) should be finish.</a:t>
            </a:r>
          </a:p>
          <a:p>
            <a:pPr>
              <a:lnSpc>
                <a:spcPct val="115000"/>
              </a:lnSpc>
              <a:spcAft>
                <a:spcPts val="1000"/>
              </a:spcAft>
            </a:pPr>
            <a:r>
              <a:rPr lang="en-US" sz="1400" dirty="0" smtClean="0">
                <a:latin typeface="Arial" panose="020B0604020202020204" pitchFamily="34" charset="0"/>
                <a:cs typeface="Arial" panose="020B0604020202020204" pitchFamily="34" charset="0"/>
              </a:rPr>
              <a:t>Normal case:</a:t>
            </a:r>
          </a:p>
          <a:p>
            <a:pPr lvl="0" indent="-342900">
              <a:lnSpc>
                <a:spcPct val="107000"/>
              </a:lnSpc>
              <a:spcAft>
                <a:spcPts val="0"/>
              </a:spcAft>
              <a:buFont typeface="+mj-lt"/>
              <a:buAutoNum type="arabicPeriod"/>
            </a:pPr>
            <a:r>
              <a:rPr lang="en-US" sz="1400" dirty="0" smtClean="0">
                <a:solidFill>
                  <a:srgbClr val="C00000"/>
                </a:solidFill>
                <a:latin typeface="Arial" panose="020B0604020202020204" pitchFamily="34" charset="0"/>
                <a:cs typeface="Arial" panose="020B0604020202020204" pitchFamily="34" charset="0"/>
              </a:rPr>
              <a:t>Deliver will take order. </a:t>
            </a:r>
          </a:p>
          <a:p>
            <a:pPr marL="342900" indent="-342900">
              <a:lnSpc>
                <a:spcPct val="115000"/>
              </a:lnSpc>
              <a:spcAft>
                <a:spcPts val="1000"/>
              </a:spcAft>
              <a:buAutoNum type="arabicPeriod"/>
            </a:pPr>
            <a:r>
              <a:rPr lang="en-US" sz="1400" dirty="0" smtClean="0">
                <a:solidFill>
                  <a:srgbClr val="C00000"/>
                </a:solidFill>
                <a:latin typeface="Arial" panose="020B0604020202020204" pitchFamily="34" charset="0"/>
                <a:cs typeface="Arial" panose="020B0604020202020204" pitchFamily="34" charset="0"/>
              </a:rPr>
              <a:t>Delivery will confirm order.</a:t>
            </a:r>
          </a:p>
          <a:p>
            <a:pPr lvl="0" indent="-342900">
              <a:lnSpc>
                <a:spcPct val="107000"/>
              </a:lnSpc>
              <a:spcAft>
                <a:spcPts val="0"/>
              </a:spcAft>
              <a:buFont typeface="+mj-lt"/>
              <a:buAutoNum type="arabicPeriod"/>
            </a:pPr>
            <a:r>
              <a:rPr lang="en-US" sz="1400" dirty="0" smtClean="0">
                <a:solidFill>
                  <a:srgbClr val="C00000"/>
                </a:solidFill>
                <a:latin typeface="Arial" panose="020B0604020202020204" pitchFamily="34" charset="0"/>
                <a:cs typeface="Arial" panose="020B0604020202020204" pitchFamily="34" charset="0"/>
              </a:rPr>
              <a:t>Delivery will deliver order into customer.</a:t>
            </a:r>
            <a:endParaRPr lang="en-US" sz="14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7282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796" y="1086923"/>
            <a:ext cx="8046720" cy="3032305"/>
          </a:xfrm>
          <a:prstGeom prst="rect">
            <a:avLst/>
          </a:prstGeom>
        </p:spPr>
        <p:txBody>
          <a:bodyPr wrap="square">
            <a:spAutoFit/>
          </a:bodyPr>
          <a:lstStyle/>
          <a:p>
            <a:pPr>
              <a:lnSpc>
                <a:spcPct val="107000"/>
              </a:lnSpc>
              <a:spcAft>
                <a:spcPts val="0"/>
              </a:spcAft>
            </a:pPr>
            <a:r>
              <a:rPr lang="en-US" sz="2000" dirty="0" smtClean="0">
                <a:latin typeface="Arial" panose="020B0604020202020204" pitchFamily="34" charset="0"/>
                <a:cs typeface="Arial" panose="020B0604020202020204" pitchFamily="34" charset="0"/>
              </a:rPr>
              <a:t>Post condition:</a:t>
            </a:r>
          </a:p>
          <a:p>
            <a:pPr>
              <a:lnSpc>
                <a:spcPct val="107000"/>
              </a:lnSpc>
              <a:spcAft>
                <a:spcPts val="0"/>
              </a:spcAft>
            </a:pPr>
            <a:endParaRPr lang="en-US" sz="2000" dirty="0" smtClean="0">
              <a:latin typeface="Arial" panose="020B0604020202020204" pitchFamily="34" charset="0"/>
              <a:cs typeface="Arial" panose="020B0604020202020204" pitchFamily="34" charset="0"/>
            </a:endParaRPr>
          </a:p>
          <a:p>
            <a:pPr>
              <a:lnSpc>
                <a:spcPct val="107000"/>
              </a:lnSpc>
              <a:spcAft>
                <a:spcPts val="0"/>
              </a:spcAft>
            </a:pPr>
            <a:r>
              <a:rPr lang="en-US" sz="2000" dirty="0" smtClean="0">
                <a:solidFill>
                  <a:srgbClr val="C00000"/>
                </a:solidFill>
                <a:latin typeface="Arial" panose="020B0604020202020204" pitchFamily="34" charset="0"/>
                <a:cs typeface="Arial" panose="020B0604020202020204" pitchFamily="34" charset="0"/>
              </a:rPr>
              <a:t>Customer will receive order from delivery and give he baksheesh .</a:t>
            </a:r>
          </a:p>
          <a:p>
            <a:pPr>
              <a:lnSpc>
                <a:spcPct val="107000"/>
              </a:lnSpc>
              <a:spcAft>
                <a:spcPts val="0"/>
              </a:spcAft>
            </a:pPr>
            <a:endParaRPr lang="en-US" sz="2000" dirty="0" smtClean="0">
              <a:solidFill>
                <a:srgbClr val="C00000"/>
              </a:solidFill>
              <a:latin typeface="Arial" panose="020B0604020202020204" pitchFamily="34" charset="0"/>
              <a:cs typeface="Arial" panose="020B0604020202020204" pitchFamily="34" charset="0"/>
            </a:endParaRPr>
          </a:p>
          <a:p>
            <a:pPr lvl="0">
              <a:lnSpc>
                <a:spcPct val="107000"/>
              </a:lnSpc>
            </a:pPr>
            <a:r>
              <a:rPr lang="en-US" sz="2000" dirty="0" smtClean="0">
                <a:latin typeface="Arial" panose="020B0604020202020204" pitchFamily="34" charset="0"/>
                <a:cs typeface="Arial" panose="020B0604020202020204" pitchFamily="34" charset="0"/>
              </a:rPr>
              <a:t> alternative course:</a:t>
            </a:r>
          </a:p>
          <a:p>
            <a:pPr lvl="0">
              <a:lnSpc>
                <a:spcPct val="107000"/>
              </a:lnSpc>
            </a:pPr>
            <a:endParaRPr lang="en-US" sz="2000" dirty="0" smtClean="0">
              <a:latin typeface="Arial" panose="020B0604020202020204" pitchFamily="34" charset="0"/>
              <a:cs typeface="Arial" panose="020B0604020202020204" pitchFamily="34" charset="0"/>
            </a:endParaRPr>
          </a:p>
          <a:p>
            <a:pPr lvl="0" indent="-342900">
              <a:lnSpc>
                <a:spcPct val="107000"/>
              </a:lnSpc>
              <a:spcAft>
                <a:spcPts val="0"/>
              </a:spcAft>
              <a:buClr>
                <a:srgbClr val="000000"/>
              </a:buClr>
              <a:buFont typeface="+mj-lt"/>
              <a:buAutoNum type="arabicPeriod"/>
            </a:pPr>
            <a:r>
              <a:rPr lang="en-US" sz="2000" dirty="0" smtClean="0">
                <a:solidFill>
                  <a:srgbClr val="C00000"/>
                </a:solidFill>
                <a:latin typeface="Arial" panose="020B0604020202020204" pitchFamily="34" charset="0"/>
                <a:cs typeface="Arial" panose="020B0604020202020204" pitchFamily="34" charset="0"/>
              </a:rPr>
              <a:t>Customer  receives order is wrong.</a:t>
            </a:r>
          </a:p>
          <a:p>
            <a:pPr lvl="0" indent="-342900">
              <a:lnSpc>
                <a:spcPct val="107000"/>
              </a:lnSpc>
              <a:spcAft>
                <a:spcPts val="0"/>
              </a:spcAft>
              <a:buClr>
                <a:srgbClr val="000000"/>
              </a:buClr>
              <a:buFont typeface="+mj-lt"/>
              <a:buAutoNum type="arabicPeriod"/>
            </a:pPr>
            <a:endParaRPr lang="en-US" sz="2000" dirty="0" smtClean="0">
              <a:solidFill>
                <a:srgbClr val="C00000"/>
              </a:solidFill>
              <a:latin typeface="Arial" panose="020B0604020202020204" pitchFamily="34" charset="0"/>
              <a:cs typeface="Arial" panose="020B0604020202020204" pitchFamily="34" charset="0"/>
            </a:endParaRPr>
          </a:p>
          <a:p>
            <a:pPr lvl="0" indent="-342900">
              <a:lnSpc>
                <a:spcPct val="107000"/>
              </a:lnSpc>
              <a:spcAft>
                <a:spcPts val="0"/>
              </a:spcAft>
              <a:buClr>
                <a:srgbClr val="000000"/>
              </a:buClr>
              <a:buFont typeface="+mj-lt"/>
              <a:buAutoNum type="arabicPeriod"/>
            </a:pPr>
            <a:r>
              <a:rPr lang="en-US" sz="2000" dirty="0" smtClean="0">
                <a:solidFill>
                  <a:srgbClr val="C00000"/>
                </a:solidFill>
                <a:latin typeface="Arial" panose="020B0604020202020204" pitchFamily="34" charset="0"/>
                <a:cs typeface="Arial" panose="020B0604020202020204" pitchFamily="34" charset="0"/>
              </a:rPr>
              <a:t>Delivery is very late</a:t>
            </a:r>
            <a:r>
              <a:rPr lang="ar-EG" sz="2000" dirty="0" smtClean="0">
                <a:solidFill>
                  <a:srgbClr val="C00000"/>
                </a:solidFill>
                <a:latin typeface="Arial" panose="020B0604020202020204" pitchFamily="34" charset="0"/>
                <a:cs typeface="Arial" panose="020B0604020202020204" pitchFamily="34" charset="0"/>
              </a:rPr>
              <a:t> </a:t>
            </a:r>
            <a:r>
              <a:rPr lang="en-US" sz="2000" dirty="0" smtClean="0">
                <a:solidFill>
                  <a:srgbClr val="C00000"/>
                </a:solidFill>
                <a:latin typeface="Arial" panose="020B0604020202020204" pitchFamily="34" charset="0"/>
                <a:cs typeface="Arial" panose="020B0604020202020204" pitchFamily="34" charset="0"/>
              </a:rPr>
              <a:t> about the delivery of order.</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9702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2192383"/>
            <a:ext cx="10396882" cy="1151965"/>
          </a:xfrm>
        </p:spPr>
        <p:txBody>
          <a:bodyPr/>
          <a:lstStyle/>
          <a:p>
            <a:pPr algn="ctr"/>
            <a:r>
              <a:rPr lang="en-US" dirty="0" smtClean="0"/>
              <a:t>Question form</a:t>
            </a:r>
            <a:endParaRPr lang="ar-EG" dirty="0"/>
          </a:p>
        </p:txBody>
      </p:sp>
    </p:spTree>
    <p:extLst>
      <p:ext uri="{BB962C8B-B14F-4D97-AF65-F5344CB8AC3E}">
        <p14:creationId xmlns:p14="http://schemas.microsoft.com/office/powerpoint/2010/main" val="3951964917"/>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2" y="2270760"/>
            <a:ext cx="10396882" cy="1151965"/>
          </a:xfrm>
        </p:spPr>
        <p:txBody>
          <a:bodyPr>
            <a:noAutofit/>
          </a:bodyPr>
          <a:lstStyle/>
          <a:p>
            <a:r>
              <a:rPr lang="en-US" sz="1600" dirty="0" smtClean="0">
                <a:solidFill>
                  <a:srgbClr val="C00000"/>
                </a:solidFill>
                <a:latin typeface="Arial" panose="020B0604020202020204" pitchFamily="34" charset="0"/>
                <a:ea typeface="+mn-ea"/>
                <a:cs typeface="Arial" panose="020B0604020202020204" pitchFamily="34" charset="0"/>
              </a:rPr>
              <a:t>1- </a:t>
            </a:r>
            <a:r>
              <a:rPr lang="en-US" sz="1600" dirty="0">
                <a:solidFill>
                  <a:srgbClr val="C00000"/>
                </a:solidFill>
                <a:latin typeface="Arial" panose="020B0604020202020204" pitchFamily="34" charset="0"/>
                <a:ea typeface="+mn-ea"/>
                <a:cs typeface="Arial" panose="020B0604020202020204" pitchFamily="34" charset="0"/>
              </a:rPr>
              <a:t>How satisfied are you overall with the food and service in our restaurant?</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2-Do </a:t>
            </a:r>
            <a:r>
              <a:rPr lang="en-US" sz="1600" dirty="0">
                <a:solidFill>
                  <a:srgbClr val="C00000"/>
                </a:solidFill>
                <a:latin typeface="Arial" panose="020B0604020202020204" pitchFamily="34" charset="0"/>
                <a:ea typeface="+mn-ea"/>
                <a:cs typeface="Arial" panose="020B0604020202020204" pitchFamily="34" charset="0"/>
              </a:rPr>
              <a:t>you have any suggestions or criticisms to improve our services or the quality of our food</a:t>
            </a:r>
            <a:r>
              <a:rPr lang="ar-EG" sz="1600" dirty="0">
                <a:solidFill>
                  <a:srgbClr val="C00000"/>
                </a:solidFill>
                <a:latin typeface="Arial" panose="020B0604020202020204" pitchFamily="34" charset="0"/>
                <a:ea typeface="+mn-ea"/>
                <a:cs typeface="Arial" panose="020B0604020202020204" pitchFamily="34" charset="0"/>
              </a:rPr>
              <a:t>?</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3- </a:t>
            </a:r>
            <a:r>
              <a:rPr lang="en-US" sz="1600" dirty="0">
                <a:solidFill>
                  <a:srgbClr val="C00000"/>
                </a:solidFill>
                <a:latin typeface="Arial" panose="020B0604020202020204" pitchFamily="34" charset="0"/>
                <a:ea typeface="+mn-ea"/>
                <a:cs typeface="Arial" panose="020B0604020202020204" pitchFamily="34" charset="0"/>
              </a:rPr>
              <a:t>Will you visit our restaurant again to order food?</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4- </a:t>
            </a:r>
            <a:r>
              <a:rPr lang="en-US" sz="1600" dirty="0">
                <a:solidFill>
                  <a:srgbClr val="C00000"/>
                </a:solidFill>
                <a:latin typeface="Arial" panose="020B0604020202020204" pitchFamily="34" charset="0"/>
                <a:ea typeface="+mn-ea"/>
                <a:cs typeface="Arial" panose="020B0604020202020204" pitchFamily="34" charset="0"/>
              </a:rPr>
              <a:t>Do you recommend our restaurant to your friends</a:t>
            </a:r>
            <a:r>
              <a:rPr lang="ar-EG" sz="1600" dirty="0">
                <a:solidFill>
                  <a:srgbClr val="C00000"/>
                </a:solidFill>
                <a:latin typeface="Arial" panose="020B0604020202020204" pitchFamily="34" charset="0"/>
                <a:ea typeface="+mn-ea"/>
                <a:cs typeface="Arial" panose="020B0604020202020204" pitchFamily="34" charset="0"/>
              </a:rPr>
              <a:t>?</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5- </a:t>
            </a:r>
            <a:r>
              <a:rPr lang="en-US" sz="1600" dirty="0">
                <a:solidFill>
                  <a:srgbClr val="C00000"/>
                </a:solidFill>
                <a:latin typeface="Arial" panose="020B0604020202020204" pitchFamily="34" charset="0"/>
                <a:ea typeface="+mn-ea"/>
                <a:cs typeface="Arial" panose="020B0604020202020204" pitchFamily="34" charset="0"/>
              </a:rPr>
              <a:t>Are the restaurant opening hours appropriate</a:t>
            </a:r>
            <a:r>
              <a:rPr lang="ar-EG" sz="1600" dirty="0">
                <a:solidFill>
                  <a:srgbClr val="C00000"/>
                </a:solidFill>
                <a:latin typeface="Arial" panose="020B0604020202020204" pitchFamily="34" charset="0"/>
                <a:ea typeface="+mn-ea"/>
                <a:cs typeface="Arial" panose="020B0604020202020204" pitchFamily="34" charset="0"/>
              </a:rPr>
              <a:t>?</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6- </a:t>
            </a:r>
            <a:r>
              <a:rPr lang="en-US" sz="1600" dirty="0">
                <a:solidFill>
                  <a:srgbClr val="C00000"/>
                </a:solidFill>
                <a:latin typeface="Arial" panose="020B0604020202020204" pitchFamily="34" charset="0"/>
                <a:ea typeface="+mn-ea"/>
                <a:cs typeface="Arial" panose="020B0604020202020204" pitchFamily="34" charset="0"/>
              </a:rPr>
              <a:t>Would you like to know our discounts or special offers</a:t>
            </a:r>
            <a:r>
              <a:rPr lang="ar-EG" sz="1600" dirty="0">
                <a:solidFill>
                  <a:srgbClr val="C00000"/>
                </a:solidFill>
                <a:latin typeface="Arial" panose="020B0604020202020204" pitchFamily="34" charset="0"/>
                <a:ea typeface="+mn-ea"/>
                <a:cs typeface="Arial" panose="020B0604020202020204" pitchFamily="34" charset="0"/>
              </a:rPr>
              <a:t>?</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7- </a:t>
            </a:r>
            <a:r>
              <a:rPr lang="en-US" sz="1600" dirty="0">
                <a:solidFill>
                  <a:srgbClr val="C00000"/>
                </a:solidFill>
                <a:latin typeface="Arial" panose="020B0604020202020204" pitchFamily="34" charset="0"/>
                <a:ea typeface="+mn-ea"/>
                <a:cs typeface="Arial" panose="020B0604020202020204" pitchFamily="34" charset="0"/>
              </a:rPr>
              <a:t>How healthy and fresh did you find your food</a:t>
            </a:r>
            <a:r>
              <a:rPr lang="ar-EG" sz="1600" dirty="0">
                <a:solidFill>
                  <a:srgbClr val="C00000"/>
                </a:solidFill>
                <a:latin typeface="Arial" panose="020B0604020202020204" pitchFamily="34" charset="0"/>
                <a:ea typeface="+mn-ea"/>
                <a:cs typeface="Arial" panose="020B0604020202020204" pitchFamily="34" charset="0"/>
              </a:rPr>
              <a:t>?</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8- </a:t>
            </a:r>
            <a:r>
              <a:rPr lang="en-US" sz="1600" dirty="0">
                <a:solidFill>
                  <a:srgbClr val="C00000"/>
                </a:solidFill>
                <a:latin typeface="Arial" panose="020B0604020202020204" pitchFamily="34" charset="0"/>
                <a:ea typeface="+mn-ea"/>
                <a:cs typeface="Arial" panose="020B0604020202020204" pitchFamily="34" charset="0"/>
              </a:rPr>
              <a:t>Did you like our menu?</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9- </a:t>
            </a:r>
            <a:r>
              <a:rPr lang="en-US" sz="1600" dirty="0">
                <a:solidFill>
                  <a:srgbClr val="C00000"/>
                </a:solidFill>
                <a:latin typeface="Arial" panose="020B0604020202020204" pitchFamily="34" charset="0"/>
                <a:ea typeface="+mn-ea"/>
                <a:cs typeface="Arial" panose="020B0604020202020204" pitchFamily="34" charset="0"/>
              </a:rPr>
              <a:t>Was the food delivered to you on time?</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10- </a:t>
            </a:r>
            <a:r>
              <a:rPr lang="en-US" sz="1600" dirty="0">
                <a:solidFill>
                  <a:srgbClr val="C00000"/>
                </a:solidFill>
                <a:latin typeface="Arial" panose="020B0604020202020204" pitchFamily="34" charset="0"/>
                <a:ea typeface="+mn-ea"/>
                <a:cs typeface="Arial" panose="020B0604020202020204" pitchFamily="34" charset="0"/>
              </a:rPr>
              <a:t>What do you think of food packaging and serving utensils?</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11-What </a:t>
            </a:r>
            <a:r>
              <a:rPr lang="en-US" sz="1600" dirty="0">
                <a:solidFill>
                  <a:srgbClr val="C00000"/>
                </a:solidFill>
                <a:latin typeface="Arial" panose="020B0604020202020204" pitchFamily="34" charset="0"/>
                <a:ea typeface="+mn-ea"/>
                <a:cs typeface="Arial" panose="020B0604020202020204" pitchFamily="34" charset="0"/>
              </a:rPr>
              <a:t>do you think should be added to the menu in our restaurant?</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12-How </a:t>
            </a:r>
            <a:r>
              <a:rPr lang="en-US" sz="1600" dirty="0">
                <a:solidFill>
                  <a:srgbClr val="C00000"/>
                </a:solidFill>
                <a:latin typeface="Arial" panose="020B0604020202020204" pitchFamily="34" charset="0"/>
                <a:ea typeface="+mn-ea"/>
                <a:cs typeface="Arial" panose="020B0604020202020204" pitchFamily="34" charset="0"/>
              </a:rPr>
              <a:t>do you usually choose your </a:t>
            </a:r>
            <a:r>
              <a:rPr lang="en-US" sz="1600" dirty="0" smtClean="0">
                <a:solidFill>
                  <a:srgbClr val="C00000"/>
                </a:solidFill>
                <a:latin typeface="Arial" panose="020B0604020202020204" pitchFamily="34" charset="0"/>
                <a:ea typeface="+mn-ea"/>
                <a:cs typeface="Arial" panose="020B0604020202020204" pitchFamily="34" charset="0"/>
              </a:rPr>
              <a:t>restaurant</a:t>
            </a:r>
            <a:r>
              <a:rPr lang="en-US" sz="1600" dirty="0">
                <a:solidFill>
                  <a:srgbClr val="C00000"/>
                </a:solidFill>
                <a:latin typeface="Arial" panose="020B0604020202020204" pitchFamily="34" charset="0"/>
                <a:ea typeface="+mn-ea"/>
                <a:cs typeface="Arial" panose="020B0604020202020204" pitchFamily="34" charset="0"/>
              </a:rPr>
              <a:t>?</a:t>
            </a:r>
          </a:p>
        </p:txBody>
      </p:sp>
    </p:spTree>
    <p:extLst>
      <p:ext uri="{BB962C8B-B14F-4D97-AF65-F5344CB8AC3E}">
        <p14:creationId xmlns:p14="http://schemas.microsoft.com/office/powerpoint/2010/main" val="2202646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178" y="2157548"/>
            <a:ext cx="10396882" cy="1151965"/>
          </a:xfrm>
        </p:spPr>
        <p:txBody>
          <a:bodyPr/>
          <a:lstStyle/>
          <a:p>
            <a:pPr algn="ctr"/>
            <a:r>
              <a:rPr lang="en-US" dirty="0" smtClean="0"/>
              <a:t>Interview question</a:t>
            </a:r>
            <a:endParaRPr lang="ar-EG" dirty="0"/>
          </a:p>
        </p:txBody>
      </p:sp>
    </p:spTree>
    <p:extLst>
      <p:ext uri="{BB962C8B-B14F-4D97-AF65-F5344CB8AC3E}">
        <p14:creationId xmlns:p14="http://schemas.microsoft.com/office/powerpoint/2010/main" val="35558096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424" y="2262051"/>
            <a:ext cx="10396882" cy="1151965"/>
          </a:xfrm>
        </p:spPr>
        <p:txBody>
          <a:bodyPr>
            <a:noAutofit/>
          </a:bodyPr>
          <a:lstStyle/>
          <a:p>
            <a:r>
              <a:rPr lang="en-US" sz="1600" dirty="0" smtClean="0">
                <a:solidFill>
                  <a:srgbClr val="C00000"/>
                </a:solidFill>
                <a:latin typeface="Arial" panose="020B0604020202020204" pitchFamily="34" charset="0"/>
                <a:ea typeface="+mn-ea"/>
                <a:cs typeface="Arial" panose="020B0604020202020204" pitchFamily="34" charset="0"/>
              </a:rPr>
              <a:t>1-Why </a:t>
            </a:r>
            <a:r>
              <a:rPr lang="en-US" sz="1600" dirty="0">
                <a:solidFill>
                  <a:srgbClr val="C00000"/>
                </a:solidFill>
                <a:latin typeface="Arial" panose="020B0604020202020204" pitchFamily="34" charset="0"/>
                <a:ea typeface="+mn-ea"/>
                <a:cs typeface="Arial" panose="020B0604020202020204" pitchFamily="34" charset="0"/>
              </a:rPr>
              <a:t>do you enjoy working in the restaurant industry?</a:t>
            </a:r>
            <a:br>
              <a:rPr lang="en-US" sz="1600" dirty="0">
                <a:solidFill>
                  <a:srgbClr val="C00000"/>
                </a:solidFill>
                <a:latin typeface="Arial" panose="020B0604020202020204" pitchFamily="34" charset="0"/>
                <a:ea typeface="+mn-ea"/>
                <a:cs typeface="Arial" panose="020B0604020202020204" pitchFamily="34" charset="0"/>
              </a:rPr>
            </a:br>
            <a:r>
              <a:rPr lang="en-US" sz="1600" dirty="0">
                <a:solidFill>
                  <a:srgbClr val="C00000"/>
                </a:solidFill>
                <a:latin typeface="Arial" panose="020B0604020202020204" pitchFamily="34" charset="0"/>
                <a:ea typeface="+mn-ea"/>
                <a:cs typeface="Arial" panose="020B0604020202020204" pitchFamily="34" charset="0"/>
              </a:rPr>
              <a:t>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2-What </a:t>
            </a:r>
            <a:r>
              <a:rPr lang="en-US" sz="1600" dirty="0">
                <a:solidFill>
                  <a:srgbClr val="C00000"/>
                </a:solidFill>
                <a:latin typeface="Arial" panose="020B0604020202020204" pitchFamily="34" charset="0"/>
                <a:ea typeface="+mn-ea"/>
                <a:cs typeface="Arial" panose="020B0604020202020204" pitchFamily="34" charset="0"/>
              </a:rPr>
              <a:t>do you think are the most important skills for this restaurant role?</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3-What </a:t>
            </a:r>
            <a:r>
              <a:rPr lang="en-US" sz="1600" dirty="0">
                <a:solidFill>
                  <a:srgbClr val="C00000"/>
                </a:solidFill>
                <a:latin typeface="Arial" panose="020B0604020202020204" pitchFamily="34" charset="0"/>
                <a:ea typeface="+mn-ea"/>
                <a:cs typeface="Arial" panose="020B0604020202020204" pitchFamily="34" charset="0"/>
              </a:rPr>
              <a:t>does excellent customer service mean to you?</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4-How </a:t>
            </a:r>
            <a:r>
              <a:rPr lang="en-US" sz="1600" dirty="0">
                <a:solidFill>
                  <a:srgbClr val="C00000"/>
                </a:solidFill>
                <a:latin typeface="Arial" panose="020B0604020202020204" pitchFamily="34" charset="0"/>
                <a:ea typeface="+mn-ea"/>
                <a:cs typeface="Arial" panose="020B0604020202020204" pitchFamily="34" charset="0"/>
              </a:rPr>
              <a:t>do you handle conflicts with </a:t>
            </a:r>
            <a:r>
              <a:rPr lang="en-US" sz="1600" dirty="0" smtClean="0">
                <a:solidFill>
                  <a:srgbClr val="C00000"/>
                </a:solidFill>
                <a:latin typeface="Arial" panose="020B0604020202020204" pitchFamily="34" charset="0"/>
                <a:ea typeface="+mn-ea"/>
                <a:cs typeface="Arial" panose="020B0604020202020204" pitchFamily="34" charset="0"/>
              </a:rPr>
              <a:t>coworkers</a:t>
            </a:r>
            <a:r>
              <a:rPr lang="en-US" sz="1600" dirty="0">
                <a:solidFill>
                  <a:srgbClr val="C00000"/>
                </a:solidFill>
                <a:latin typeface="Arial" panose="020B0604020202020204" pitchFamily="34" charset="0"/>
                <a:ea typeface="+mn-ea"/>
                <a:cs typeface="Arial" panose="020B0604020202020204" pitchFamily="34" charset="0"/>
              </a:rPr>
              <a:t>?</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5-Describe </a:t>
            </a:r>
            <a:r>
              <a:rPr lang="en-US" sz="1600" dirty="0">
                <a:solidFill>
                  <a:srgbClr val="C00000"/>
                </a:solidFill>
                <a:latin typeface="Arial" panose="020B0604020202020204" pitchFamily="34" charset="0"/>
                <a:ea typeface="+mn-ea"/>
                <a:cs typeface="Arial" panose="020B0604020202020204" pitchFamily="34" charset="0"/>
              </a:rPr>
              <a:t>a time you managed an impatient customer in a restaurant.</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6-How </a:t>
            </a:r>
            <a:r>
              <a:rPr lang="en-US" sz="1600" dirty="0">
                <a:solidFill>
                  <a:srgbClr val="C00000"/>
                </a:solidFill>
                <a:latin typeface="Arial" panose="020B0604020202020204" pitchFamily="34" charset="0"/>
                <a:ea typeface="+mn-ea"/>
                <a:cs typeface="Arial" panose="020B0604020202020204" pitchFamily="34" charset="0"/>
              </a:rPr>
              <a:t>do you handle your mistakes when working in a </a:t>
            </a:r>
            <a:r>
              <a:rPr lang="en-US" sz="1600" dirty="0" smtClean="0">
                <a:solidFill>
                  <a:srgbClr val="C00000"/>
                </a:solidFill>
                <a:latin typeface="Arial" panose="020B0604020202020204" pitchFamily="34" charset="0"/>
                <a:ea typeface="+mn-ea"/>
                <a:cs typeface="Arial" panose="020B0604020202020204" pitchFamily="34" charset="0"/>
              </a:rPr>
              <a:t>restaurant</a:t>
            </a:r>
            <a:r>
              <a:rPr lang="en-US" sz="1600" dirty="0">
                <a:solidFill>
                  <a:srgbClr val="C00000"/>
                </a:solidFill>
                <a:latin typeface="Arial" panose="020B0604020202020204" pitchFamily="34" charset="0"/>
                <a:ea typeface="+mn-ea"/>
                <a:cs typeface="Arial" panose="020B0604020202020204" pitchFamily="34" charset="0"/>
              </a:rPr>
              <a:t>?</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7-What </a:t>
            </a:r>
            <a:r>
              <a:rPr lang="en-US" sz="1600" dirty="0">
                <a:solidFill>
                  <a:srgbClr val="C00000"/>
                </a:solidFill>
                <a:latin typeface="Arial" panose="020B0604020202020204" pitchFamily="34" charset="0"/>
                <a:ea typeface="+mn-ea"/>
                <a:cs typeface="Arial" panose="020B0604020202020204" pitchFamily="34" charset="0"/>
              </a:rPr>
              <a:t>would you do if a customer ordered a dish that wasn’t on the </a:t>
            </a:r>
            <a:r>
              <a:rPr lang="en-US" sz="1600" dirty="0" smtClean="0">
                <a:solidFill>
                  <a:srgbClr val="C00000"/>
                </a:solidFill>
                <a:latin typeface="Arial" panose="020B0604020202020204" pitchFamily="34" charset="0"/>
                <a:ea typeface="+mn-ea"/>
                <a:cs typeface="Arial" panose="020B0604020202020204" pitchFamily="34" charset="0"/>
              </a:rPr>
              <a:t>menu</a:t>
            </a:r>
            <a:r>
              <a:rPr lang="en-US" sz="1600" dirty="0">
                <a:solidFill>
                  <a:srgbClr val="C00000"/>
                </a:solidFill>
                <a:latin typeface="Arial" panose="020B0604020202020204" pitchFamily="34" charset="0"/>
                <a:ea typeface="+mn-ea"/>
                <a:cs typeface="Arial" panose="020B0604020202020204" pitchFamily="34" charset="0"/>
              </a:rPr>
              <a:t>?</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8-What’s </a:t>
            </a:r>
            <a:r>
              <a:rPr lang="en-US" sz="1600" dirty="0">
                <a:solidFill>
                  <a:srgbClr val="C00000"/>
                </a:solidFill>
                <a:latin typeface="Arial" panose="020B0604020202020204" pitchFamily="34" charset="0"/>
                <a:ea typeface="+mn-ea"/>
                <a:cs typeface="Arial" panose="020B0604020202020204" pitchFamily="34" charset="0"/>
              </a:rPr>
              <a:t>your greatest strength as a restaurant </a:t>
            </a:r>
            <a:r>
              <a:rPr lang="en-US" sz="1600" dirty="0" smtClean="0">
                <a:solidFill>
                  <a:srgbClr val="C00000"/>
                </a:solidFill>
                <a:latin typeface="Arial" panose="020B0604020202020204" pitchFamily="34" charset="0"/>
                <a:ea typeface="+mn-ea"/>
                <a:cs typeface="Arial" panose="020B0604020202020204" pitchFamily="34" charset="0"/>
              </a:rPr>
              <a:t>worker</a:t>
            </a:r>
            <a:r>
              <a:rPr lang="en-US" sz="1600" dirty="0">
                <a:solidFill>
                  <a:srgbClr val="C00000"/>
                </a:solidFill>
                <a:latin typeface="Arial" panose="020B0604020202020204" pitchFamily="34" charset="0"/>
                <a:ea typeface="+mn-ea"/>
                <a:cs typeface="Arial" panose="020B0604020202020204" pitchFamily="34" charset="0"/>
              </a:rPr>
              <a:t>?</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9-What </a:t>
            </a:r>
            <a:r>
              <a:rPr lang="en-US" sz="1600" dirty="0">
                <a:solidFill>
                  <a:srgbClr val="C00000"/>
                </a:solidFill>
                <a:latin typeface="Arial" panose="020B0604020202020204" pitchFamily="34" charset="0"/>
                <a:ea typeface="+mn-ea"/>
                <a:cs typeface="Arial" panose="020B0604020202020204" pitchFamily="34" charset="0"/>
              </a:rPr>
              <a:t>hours are you available to </a:t>
            </a:r>
            <a:r>
              <a:rPr lang="en-US" sz="1600" dirty="0" smtClean="0">
                <a:solidFill>
                  <a:srgbClr val="C00000"/>
                </a:solidFill>
                <a:latin typeface="Arial" panose="020B0604020202020204" pitchFamily="34" charset="0"/>
                <a:ea typeface="+mn-ea"/>
                <a:cs typeface="Arial" panose="020B0604020202020204" pitchFamily="34" charset="0"/>
              </a:rPr>
              <a:t>work</a:t>
            </a:r>
            <a:r>
              <a:rPr lang="en-US" sz="1600" dirty="0">
                <a:solidFill>
                  <a:srgbClr val="C00000"/>
                </a:solidFill>
                <a:latin typeface="Arial" panose="020B0604020202020204" pitchFamily="34" charset="0"/>
                <a:ea typeface="+mn-ea"/>
                <a:cs typeface="Arial" panose="020B0604020202020204" pitchFamily="34" charset="0"/>
              </a:rPr>
              <a:t>?</a:t>
            </a:r>
            <a:br>
              <a:rPr lang="en-US" sz="1600" dirty="0">
                <a:solidFill>
                  <a:srgbClr val="C00000"/>
                </a:solidFill>
                <a:latin typeface="Arial" panose="020B0604020202020204" pitchFamily="34" charset="0"/>
                <a:ea typeface="+mn-ea"/>
                <a:cs typeface="Arial" panose="020B0604020202020204" pitchFamily="34" charset="0"/>
              </a:rPr>
            </a:br>
            <a:r>
              <a:rPr lang="ar-EG" sz="1600" dirty="0">
                <a:solidFill>
                  <a:srgbClr val="C00000"/>
                </a:solidFill>
                <a:latin typeface="Arial" panose="020B0604020202020204" pitchFamily="34" charset="0"/>
                <a:ea typeface="+mn-ea"/>
                <a:cs typeface="Arial" panose="020B0604020202020204" pitchFamily="34" charset="0"/>
              </a:rPr>
              <a:t> </a:t>
            </a:r>
            <a:r>
              <a:rPr lang="en-US" sz="1600" dirty="0">
                <a:solidFill>
                  <a:srgbClr val="C00000"/>
                </a:solidFill>
                <a:latin typeface="Arial" panose="020B0604020202020204" pitchFamily="34" charset="0"/>
                <a:ea typeface="+mn-ea"/>
                <a:cs typeface="Arial" panose="020B0604020202020204" pitchFamily="34" charset="0"/>
              </a:rPr>
              <a:t/>
            </a:r>
            <a:br>
              <a:rPr lang="en-US" sz="1600" dirty="0">
                <a:solidFill>
                  <a:srgbClr val="C00000"/>
                </a:solidFill>
                <a:latin typeface="Arial" panose="020B0604020202020204" pitchFamily="34" charset="0"/>
                <a:ea typeface="+mn-ea"/>
                <a:cs typeface="Arial" panose="020B0604020202020204" pitchFamily="34" charset="0"/>
              </a:rPr>
            </a:br>
            <a:r>
              <a:rPr lang="en-US" sz="1600" dirty="0" smtClean="0">
                <a:solidFill>
                  <a:srgbClr val="C00000"/>
                </a:solidFill>
                <a:latin typeface="Arial" panose="020B0604020202020204" pitchFamily="34" charset="0"/>
                <a:ea typeface="+mn-ea"/>
                <a:cs typeface="Arial" panose="020B0604020202020204" pitchFamily="34" charset="0"/>
              </a:rPr>
              <a:t>10-Have </a:t>
            </a:r>
            <a:r>
              <a:rPr lang="en-US" sz="1600" dirty="0">
                <a:solidFill>
                  <a:srgbClr val="C00000"/>
                </a:solidFill>
                <a:latin typeface="Arial" panose="020B0604020202020204" pitchFamily="34" charset="0"/>
                <a:ea typeface="+mn-ea"/>
                <a:cs typeface="Arial" panose="020B0604020202020204" pitchFamily="34" charset="0"/>
              </a:rPr>
              <a:t>you dined at this restaurant before? What makes our restaurant unique?</a:t>
            </a:r>
          </a:p>
        </p:txBody>
      </p:sp>
    </p:spTree>
    <p:extLst>
      <p:ext uri="{BB962C8B-B14F-4D97-AF65-F5344CB8AC3E}">
        <p14:creationId xmlns:p14="http://schemas.microsoft.com/office/powerpoint/2010/main" val="1397890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7" y="2288178"/>
            <a:ext cx="10396882" cy="1151965"/>
          </a:xfrm>
        </p:spPr>
        <p:txBody>
          <a:bodyPr/>
          <a:lstStyle/>
          <a:p>
            <a:pPr algn="ctr"/>
            <a:r>
              <a:rPr lang="en-US" dirty="0" smtClean="0"/>
              <a:t>Thank you</a:t>
            </a:r>
            <a:endParaRPr lang="ar-EG" dirty="0"/>
          </a:p>
        </p:txBody>
      </p:sp>
    </p:spTree>
    <p:extLst>
      <p:ext uri="{BB962C8B-B14F-4D97-AF65-F5344CB8AC3E}">
        <p14:creationId xmlns:p14="http://schemas.microsoft.com/office/powerpoint/2010/main" val="4043089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6" y="544946"/>
            <a:ext cx="11681690" cy="4701037"/>
          </a:xfrm>
        </p:spPr>
        <p:txBody>
          <a:bodyPr>
            <a:noAutofit/>
          </a:bodyPr>
          <a:lstStyle/>
          <a:p>
            <a:r>
              <a:rPr lang="en-US" sz="3600" dirty="0">
                <a:latin typeface="Arial" panose="020B0604020202020204" pitchFamily="34" charset="0"/>
                <a:cs typeface="Arial" panose="020B0604020202020204" pitchFamily="34" charset="0"/>
              </a:rPr>
              <a:t>B.E.P=YEARS NAGATIVE +(YEAR NET CASH – YEAR COMM)/YEAR </a:t>
            </a:r>
            <a:r>
              <a:rPr lang="en-US" sz="3600" dirty="0" smtClean="0">
                <a:latin typeface="Arial" panose="020B0604020202020204" pitchFamily="34" charset="0"/>
                <a:cs typeface="Arial" panose="020B0604020202020204" pitchFamily="34" charset="0"/>
              </a:rPr>
              <a:t>COMM</a:t>
            </a:r>
            <a:r>
              <a:rPr lang="ar-EG" sz="3600" dirty="0" smtClean="0">
                <a:latin typeface="Arial" panose="020B0604020202020204" pitchFamily="34" charset="0"/>
                <a:cs typeface="Arial" panose="020B0604020202020204" pitchFamily="34" charset="0"/>
              </a:rPr>
              <a:t/>
            </a:r>
            <a:br>
              <a:rPr lang="ar-EG"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B.E.P=1</a:t>
            </a:r>
            <a:r>
              <a:rPr lang="en-US" sz="3600" dirty="0" smtClean="0">
                <a:latin typeface="Arial" panose="020B0604020202020204" pitchFamily="34" charset="0"/>
                <a:cs typeface="Arial" panose="020B0604020202020204" pitchFamily="34" charset="0"/>
              </a:rPr>
              <a:t>+(400-200)/400=1.5</a:t>
            </a: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ROI=(TOTAL BENEFIT-TOTAL COST )/TOTAL COST </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ROI=(</a:t>
            </a:r>
            <a:r>
              <a:rPr lang="en-US" sz="3600" dirty="0" smtClean="0">
                <a:latin typeface="Arial" panose="020B0604020202020204" pitchFamily="34" charset="0"/>
                <a:cs typeface="Arial" panose="020B0604020202020204" pitchFamily="34" charset="0"/>
              </a:rPr>
              <a:t>11200-8500)/8500  =31%</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202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67">
        <p15:prstTrans prst="peelOff"/>
      </p:transition>
    </mc:Choice>
    <mc:Fallback xmlns="">
      <p:transition spd="slow" advTm="2067">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615" y="2117437"/>
            <a:ext cx="10396882" cy="1151965"/>
          </a:xfrm>
        </p:spPr>
        <p:txBody>
          <a:bodyPr>
            <a:normAutofit/>
          </a:bodyPr>
          <a:lstStyle/>
          <a:p>
            <a:pPr>
              <a:lnSpc>
                <a:spcPct val="100000"/>
              </a:lnSpc>
              <a:spcBef>
                <a:spcPts val="1000"/>
              </a:spcBef>
              <a:buClr>
                <a:schemeClr val="accent1"/>
              </a:buClr>
              <a:buSzPct val="160000"/>
            </a:pPr>
            <a:r>
              <a:rPr lang="en-US" sz="2000" b="1" cap="none" dirty="0">
                <a:solidFill>
                  <a:srgbClr val="FF0000"/>
                </a:solidFill>
                <a:latin typeface="Arial" panose="020B0604020202020204" pitchFamily="34" charset="0"/>
                <a:ea typeface="+mn-ea"/>
                <a:cs typeface="Arial" panose="020B0604020202020204" pitchFamily="34" charset="0"/>
              </a:rPr>
              <a:t>From </a:t>
            </a:r>
            <a:r>
              <a:rPr lang="en-US" sz="2000" b="1" cap="none" dirty="0" smtClean="0">
                <a:solidFill>
                  <a:srgbClr val="FF0000"/>
                </a:solidFill>
                <a:latin typeface="Arial" panose="020B0604020202020204" pitchFamily="34" charset="0"/>
                <a:ea typeface="+mn-ea"/>
                <a:cs typeface="Arial" panose="020B0604020202020204" pitchFamily="34" charset="0"/>
              </a:rPr>
              <a:t>my point of view , the direction of organizational process, </a:t>
            </a:r>
            <a:r>
              <a:rPr lang="en-US" sz="2000" b="1" cap="none" dirty="0">
                <a:solidFill>
                  <a:srgbClr val="FF0000"/>
                </a:solidFill>
                <a:latin typeface="Arial" panose="020B0604020202020204" pitchFamily="34" charset="0"/>
                <a:ea typeface="+mn-ea"/>
                <a:cs typeface="Arial" panose="020B0604020202020204" pitchFamily="34" charset="0"/>
              </a:rPr>
              <a:t>this project has low risk. The objective of the system, which is to increase income, easily </a:t>
            </a:r>
            <a:r>
              <a:rPr lang="en-US" sz="2000" b="1" cap="none" dirty="0" smtClean="0">
                <a:solidFill>
                  <a:srgbClr val="FF0000"/>
                </a:solidFill>
                <a:latin typeface="Arial" panose="020B0604020202020204" pitchFamily="34" charset="0"/>
                <a:ea typeface="+mn-ea"/>
                <a:cs typeface="Arial" panose="020B0604020202020204" pitchFamily="34" charset="0"/>
              </a:rPr>
              <a:t>dealing with the restaurant by online, facilitate payment methods (credit or cash).</a:t>
            </a:r>
            <a:endParaRPr lang="ar-EG" sz="2000" b="1" cap="none" dirty="0">
              <a:solidFill>
                <a:srgbClr val="FF0000"/>
              </a:solidFill>
              <a:latin typeface="Arial" panose="020B0604020202020204" pitchFamily="34" charset="0"/>
              <a:ea typeface="+mn-ea"/>
              <a:cs typeface="Arial" panose="020B0604020202020204" pitchFamily="34" charset="0"/>
            </a:endParaRPr>
          </a:p>
        </p:txBody>
      </p:sp>
      <p:sp>
        <p:nvSpPr>
          <p:cNvPr id="6" name="Rectangle 5"/>
          <p:cNvSpPr/>
          <p:nvPr/>
        </p:nvSpPr>
        <p:spPr>
          <a:xfrm>
            <a:off x="330615" y="741278"/>
            <a:ext cx="7391895" cy="646331"/>
          </a:xfrm>
          <a:prstGeom prst="rect">
            <a:avLst/>
          </a:prstGeom>
        </p:spPr>
        <p:txBody>
          <a:bodyPr wrap="none">
            <a:spAutoFit/>
          </a:bodyPr>
          <a:lstStyle/>
          <a:p>
            <a:r>
              <a:rPr lang="en-US" sz="3600" b="1" cap="all" dirty="0" smtClean="0">
                <a:solidFill>
                  <a:schemeClr val="accent1"/>
                </a:solidFill>
                <a:latin typeface="Arial" panose="020B0604020202020204" pitchFamily="34" charset="0"/>
                <a:ea typeface="+mj-ea"/>
                <a:cs typeface="Arial" panose="020B0604020202020204" pitchFamily="34" charset="0"/>
              </a:rPr>
              <a:t>Organizational feasibility:</a:t>
            </a:r>
            <a:endParaRPr lang="ar-EG" sz="3600" b="1" cap="all"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050861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175">
        <p15:prstTrans prst="peelOff"/>
      </p:transition>
    </mc:Choice>
    <mc:Fallback xmlns="">
      <p:transition spd="slow" advTm="3175">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12" y="2227217"/>
            <a:ext cx="10396882" cy="1151965"/>
          </a:xfrm>
        </p:spPr>
        <p:txBody>
          <a:bodyPr>
            <a:normAutofit fontScale="90000"/>
          </a:bodyPr>
          <a:lstStyle/>
          <a:p>
            <a:pPr algn="ctr"/>
            <a:r>
              <a:rPr lang="en-US" dirty="0" smtClean="0"/>
              <a:t>Level 0</a:t>
            </a:r>
            <a:br>
              <a:rPr lang="en-US" dirty="0" smtClean="0"/>
            </a:br>
            <a:r>
              <a:rPr lang="en-US" dirty="0" smtClean="0"/>
              <a:t>(logical)</a:t>
            </a:r>
            <a:endParaRPr lang="ar-EG" dirty="0"/>
          </a:p>
        </p:txBody>
      </p:sp>
    </p:spTree>
    <p:extLst>
      <p:ext uri="{BB962C8B-B14F-4D97-AF65-F5344CB8AC3E}">
        <p14:creationId xmlns:p14="http://schemas.microsoft.com/office/powerpoint/2010/main" val="75033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92644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7755" y="2131423"/>
            <a:ext cx="10396882" cy="115196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dirty="0" smtClean="0"/>
              <a:t>Level 0</a:t>
            </a:r>
            <a:br>
              <a:rPr lang="en-US" dirty="0" smtClean="0"/>
            </a:br>
            <a:r>
              <a:rPr lang="en-US" dirty="0" smtClean="0"/>
              <a:t>(physical)</a:t>
            </a:r>
            <a:endParaRPr lang="ar-EG" dirty="0"/>
          </a:p>
        </p:txBody>
      </p:sp>
    </p:spTree>
    <p:extLst>
      <p:ext uri="{BB962C8B-B14F-4D97-AF65-F5344CB8AC3E}">
        <p14:creationId xmlns:p14="http://schemas.microsoft.com/office/powerpoint/2010/main" val="3767261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1641</TotalTime>
  <Words>997</Words>
  <Application>Microsoft Office PowerPoint</Application>
  <PresentationFormat>Widescreen</PresentationFormat>
  <Paragraphs>212</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Bell MT</vt:lpstr>
      <vt:lpstr>Impact</vt:lpstr>
      <vt:lpstr>inherit</vt:lpstr>
      <vt:lpstr>Times New Roman</vt:lpstr>
      <vt:lpstr>Main Event</vt:lpstr>
      <vt:lpstr> ONLINE RESTAURANT SYSTEM  (Ordering and Delivery)        </vt:lpstr>
      <vt:lpstr>FEASIBILITY STUDY :</vt:lpstr>
      <vt:lpstr>:Technical feasibility    </vt:lpstr>
      <vt:lpstr>Economical feasibility</vt:lpstr>
      <vt:lpstr>B.E.P=YEARS NAGATIVE +(YEAR NET CASH – YEAR COMM)/YEAR COMM  B.E.P=1+(400-200)/400=1.5  ROI=(TOTAL BENEFIT-TOTAL COST )/TOTAL COST   ROI=(11200-8500)/8500  =31%</vt:lpstr>
      <vt:lpstr>From my point of view , the direction of organizational process, this project has low risk. The objective of the system, which is to increase income, easily dealing with the restaurant by online, facilitate payment methods (credit or cash).</vt:lpstr>
      <vt:lpstr>Level 0 (logical)</vt:lpstr>
      <vt:lpstr>PowerPoint Presentation</vt:lpstr>
      <vt:lpstr>PowerPoint Presentation</vt:lpstr>
      <vt:lpstr>PowerPoint Presentation</vt:lpstr>
      <vt:lpstr>Context level</vt:lpstr>
      <vt:lpstr>PowerPoint Presentation</vt:lpstr>
      <vt:lpstr>Level 1</vt:lpstr>
      <vt:lpstr>PowerPoint Presentation</vt:lpstr>
      <vt:lpstr>ERD Diagram </vt:lpstr>
      <vt:lpstr>PowerPoint Presentation</vt:lpstr>
      <vt:lpstr>schema</vt:lpstr>
      <vt:lpstr>PowerPoint Presentation</vt:lpstr>
      <vt:lpstr>Data dictionary </vt:lpstr>
      <vt:lpstr>PowerPoint Presentation</vt:lpstr>
      <vt:lpstr>Use case Diagram</vt:lpstr>
      <vt:lpstr>PowerPoint Presentation</vt:lpstr>
      <vt:lpstr>Use case scenario</vt:lpstr>
      <vt:lpstr>Use case :1  use case name: create account  actors: owner, customer  priority: high  TYPE: external.  Trigger : user selects the “crate account user" link.   Description: the create account use case allow owner and customer to create their accounts and become a registered member.   Preconditions: none  Normal course: 1.The customer enter the full name, new email address and new password.  2.The manager enter the full name, new email address, new password and name of the restaurant and address of the restaurant.  3.The system will ask them to choose strong password.  4.The system will ask to reenter into the confirm password.  5.The account will be created after click on sign up button.  </vt:lpstr>
      <vt:lpstr>Alternative courses: 1-invalid entry of information:  -the system will show the message to reenter the valid data.  2-weak password:  -the system will show the message to enter strong password.  3-password not match is at least 8 words:   -the system will show the message to reenter the password .  Post conditions:  1.The manager and customer are now member.  2.The system display all features to which customer and manager are associated with as defined in their account.  </vt:lpstr>
      <vt:lpstr>Use case :2  use case name: register  actors: owner , customer  priority: high  type: external.  Trigger : user selects the “loge in" link.   Description:  this use case allow customer (members)to loge in system for choose favorite restaurant and meal and owner (members)to loge in system for see number of viewers , participants , fans and evaluation of the restaurant.  Preconditions: customers and owner should be from members(create new account).  Normal course: 1.The customer  and your email address and your password and name of the restaurant which you want it. 2.The owner enter your email address, your password and your name of the restaurant.</vt:lpstr>
      <vt:lpstr>Alternative courses:   1- customers and managers should not be members.  2-customer and manager enter a wrong password or email.  Post conditions:  1.The manager and customer are registering into system(online restaurant).  </vt:lpstr>
      <vt:lpstr>Use case :3  use case name: check favorite restaurant  actors: customer  priority: high  type: external.  Description: this use case allow customer to click button search and choose for their favorite restaurants .  Trigger : searching for favorite restaurant and selecting favorite restaurant.  Preconditions: 1.The customer should be registered.  Normal course: 1.Search bar appear on homepage.  2.The customer enter the restaurant name and address.  3.Search next bar appear on homepage.  4.The customer enter the restaurant address.  5.Now customer click on the search button.  6.The system displays the available restaurant in that area or the restaurant the customer looking for.   </vt:lpstr>
      <vt:lpstr>PowerPoint Presentation</vt:lpstr>
      <vt:lpstr>Use case :4  use case name: check menu  actors: customer   priority: high  type: external.  Trigger : this use case allow customer to click button check the menu of restaurant.  Description: searching for menu and selecting meal.   Preconditions: 1.The customer should be registered.  2.The customer should search for restaurant.  Normal course: 1.The customer search for restaurant.  2.The system displays the restaurant section.  3. next part on homepage.  3.The check menu button appear in next page.  4.The customer choose meal and size it and price it from menu.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form</vt:lpstr>
      <vt:lpstr>1- How satisfied are you overall with the food and service in our restaurant?   2-Do you have any suggestions or criticisms to improve our services or the quality of our food?   3- Will you visit our restaurant again to order food?   4- Do you recommend our restaurant to your friends?   5- Are the restaurant opening hours appropriate?   6- Would you like to know our discounts or special offers?   7- How healthy and fresh did you find your food?   8- Did you like our menu?   9- Was the food delivered to you on time?   10- What do you think of food packaging and serving utensils?   11-What do you think should be added to the menu in our restaurant?   12-How do you usually choose your restaurant?</vt:lpstr>
      <vt:lpstr>Interview question</vt:lpstr>
      <vt:lpstr>1-Why do you enjoy working in the restaurant industry?   2-What do you think are the most important skills for this restaurant role?   3-What does excellent customer service mean to you?   4-How do you handle conflicts with coworkers?   5-Describe a time you managed an impatient customer in a restaurant.   6-How do you handle your mistakes when working in a restaurant?   7-What would you do if a customer ordered a dish that wasn’t on the menu?   8-What’s your greatest strength as a restaurant worker?   9-What hours are you available to work?   10-Have you dined at this restaurant before? What makes our restaurant unique?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restaurant system</dc:title>
  <dc:creator>Basim</dc:creator>
  <cp:lastModifiedBy>Basim</cp:lastModifiedBy>
  <cp:revision>89</cp:revision>
  <dcterms:created xsi:type="dcterms:W3CDTF">2022-04-16T19:07:42Z</dcterms:created>
  <dcterms:modified xsi:type="dcterms:W3CDTF">2022-06-03T12:51:13Z</dcterms:modified>
</cp:coreProperties>
</file>