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1" r:id="rId18"/>
    <p:sldId id="282" r:id="rId19"/>
    <p:sldId id="278" r:id="rId20"/>
    <p:sldId id="279" r:id="rId21"/>
    <p:sldId id="280" r:id="rId22"/>
    <p:sldId id="281" r:id="rId23"/>
    <p:sldId id="283" r:id="rId24"/>
    <p:sldId id="272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1E45DA7-39D3-42D5-840C-16DF90C57D49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BE2EEE1-0607-47B3-84F1-94CB2C52AB9C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682EC4-1D63-462D-BE7F-AF0060036564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2DA89E-A23C-48FF-B640-9D715031BF88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68B6E7-991A-4D57-8DDE-57D531343FC0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AC7FDCD-2A6A-46A4-B4E0-47DB43F7C654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BF1614-43FE-4917-BCBA-2487E901FBC1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492EF6-C66F-42E6-8359-CB77B85D9EBC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E13BDB-DD56-42F5-8B72-CC6679E183DD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7DD2F1-3CDB-4A8C-A252-A7483ECEBFA9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11175"/>
            <a:ext cx="80010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WHITEBOARD CONTENT DIGITALIZER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BASIM SHEBIN K P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MES24MCA-2010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Image Capture &amp; Upload – Allows users to upload whiteboard images.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Preprocessing Module – Improves quality by removing noise and adjusting contrast.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Text Extraction – Uses OCR and handwriting recognition to extract content.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Export module – Saves content in format like PDF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18D5F-5F84-4C2F-9332-08D69CCEB011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Operating System: Windows/Linux</a:t>
            </a:r>
          </a:p>
          <a:p>
            <a:r>
              <a:rPr lang="en-US" sz="2400" dirty="0"/>
              <a:t>Programming Language: Python</a:t>
            </a:r>
          </a:p>
          <a:p>
            <a:r>
              <a:rPr lang="en-US" sz="2400" dirty="0"/>
              <a:t>Frontend: </a:t>
            </a:r>
            <a:r>
              <a:rPr lang="en-US" sz="2400" dirty="0" err="1"/>
              <a:t>Tkinter</a:t>
            </a:r>
            <a:r>
              <a:rPr lang="en-US" sz="2400" dirty="0"/>
              <a:t> or </a:t>
            </a:r>
            <a:r>
              <a:rPr lang="en-US" sz="2400" dirty="0" err="1"/>
              <a:t>Streamlit</a:t>
            </a:r>
            <a:endParaRPr lang="en-US" sz="2400" dirty="0"/>
          </a:p>
          <a:p>
            <a:r>
              <a:rPr lang="en-US" sz="2400" dirty="0"/>
              <a:t>Libraries: Tesseract OCR, NumPy, pandas, </a:t>
            </a:r>
            <a:r>
              <a:rPr lang="en-US" sz="2400" dirty="0" err="1"/>
              <a:t>fpdf</a:t>
            </a:r>
            <a:endParaRPr lang="en-US" sz="2400" dirty="0"/>
          </a:p>
          <a:p>
            <a:r>
              <a:rPr lang="en-US" sz="2400" dirty="0"/>
              <a:t>IDE: VS Code / PyCharm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C4F709-940C-42A5-9C90-4304DAE882DD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9996862"/>
              </p:ext>
            </p:extLst>
          </p:nvPr>
        </p:nvGraphicFramePr>
        <p:xfrm>
          <a:off x="457200" y="1177233"/>
          <a:ext cx="8229599" cy="4556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396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4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Rsearch OCR &amp; preprocessing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84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1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</a:t>
                      </a:r>
                      <a:r>
                        <a:rPr lang="en" sz="1100" dirty="0"/>
                        <a:t>mplement upload &amp; preprocessing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4/9/2025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215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/>
                        <a:t>SPRINT 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77168"/>
                  </a:ext>
                </a:extLst>
              </a:tr>
              <a:tr h="811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Integrate OCR &amp; export features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15/9/2025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43958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EA6CEF4-4B47-4260-B78A-B78C91F322FA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1468009758"/>
              </p:ext>
            </p:extLst>
          </p:nvPr>
        </p:nvGraphicFramePr>
        <p:xfrm>
          <a:off x="457201" y="1241610"/>
          <a:ext cx="8229603" cy="33414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5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9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9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8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201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export features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5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UI Development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5/10/2022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TOTAL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171D52D-C133-4F7F-B6CD-F02B6F5F9868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482914055"/>
              </p:ext>
            </p:extLst>
          </p:nvPr>
        </p:nvGraphicFramePr>
        <p:xfrm>
          <a:off x="489375" y="1219200"/>
          <a:ext cx="8165225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3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IMAGE UPLOAD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PREPROCESSING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0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OCR EXTRACTON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EXPORT OPTIONS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40DECE4-7028-4CF0-BE49-0F563EB3617A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718"/>
            <a:ext cx="8229600" cy="838200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44108740"/>
              </p:ext>
            </p:extLst>
          </p:nvPr>
        </p:nvGraphicFramePr>
        <p:xfrm>
          <a:off x="515964" y="1247240"/>
          <a:ext cx="8143125" cy="20877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pload image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Convert the content to a digitalized PDF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Download PDF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Use the content for real world use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EE8DF4E-AB92-4DC3-A027-E912FD0BFD6C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382000" cy="427620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415466666"/>
              </p:ext>
            </p:extLst>
          </p:nvPr>
        </p:nvGraphicFramePr>
        <p:xfrm>
          <a:off x="519390" y="1249950"/>
          <a:ext cx="8139700" cy="3017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15/09/2025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0929540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16/09/2025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20/09/2025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00438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21/09/2025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dirty="0"/>
                        <a:t>05/10/2025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495012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05A12BC-3174-4C46-841C-15DDF1220932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ARCHITECTURE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F32ADF-F0F6-4973-A2AD-095A4F24C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981200"/>
            <a:ext cx="6019800" cy="2286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85F4D1-9B7E-4B1C-9377-DF9750007823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72C0-1629-4514-95D8-02061EF0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AF2D1-FDB8-4B17-A896-499E0E42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1.input Module</a:t>
            </a:r>
          </a:p>
          <a:p>
            <a:endParaRPr lang="en-US" sz="2400" b="1" u="sng" dirty="0"/>
          </a:p>
          <a:p>
            <a:pPr marL="0" indent="0">
              <a:buNone/>
            </a:pPr>
            <a:r>
              <a:rPr lang="en-US" sz="2400" b="1" dirty="0"/>
              <a:t>Image Standardization</a:t>
            </a:r>
          </a:p>
          <a:p>
            <a:r>
              <a:rPr lang="en-US" sz="2400" dirty="0"/>
              <a:t>U</a:t>
            </a:r>
            <a:r>
              <a:rPr lang="en-AE" sz="2400" dirty="0"/>
              <a:t>sing Validation Pipeline Algorithm it checks conditions for the image sequentially</a:t>
            </a:r>
          </a:p>
          <a:p>
            <a:pPr marL="0" indent="0">
              <a:buNone/>
            </a:pPr>
            <a:endParaRPr lang="en-AE" sz="2000" dirty="0"/>
          </a:p>
          <a:p>
            <a:pPr lvl="1"/>
            <a:r>
              <a:rPr lang="en-US" sz="2000" dirty="0"/>
              <a:t>If file extension not in {jpg, jpeg, </a:t>
            </a:r>
            <a:r>
              <a:rPr lang="en-US" sz="2000" dirty="0" err="1"/>
              <a:t>png</a:t>
            </a:r>
            <a:r>
              <a:rPr lang="en-US" sz="2000" dirty="0"/>
              <a:t>} → reject.</a:t>
            </a:r>
          </a:p>
          <a:p>
            <a:pPr lvl="1"/>
            <a:r>
              <a:rPr lang="en-US" sz="2000" dirty="0"/>
              <a:t>If file size not in range (50 KB – 5 MB) → reject.</a:t>
            </a:r>
          </a:p>
          <a:p>
            <a:pPr lvl="1"/>
            <a:r>
              <a:rPr lang="en-US" sz="2000" dirty="0"/>
              <a:t>If resolution &lt;800×600 → reject.</a:t>
            </a:r>
            <a:endParaRPr lang="en-A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19D4-9C84-4DA4-9036-B148357F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889EB-65A9-43B7-AA1F-D15594FF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83547D-6DDB-4F3D-96E4-512E92BF8F63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4415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37A5-5D68-4830-9483-C4A3FCC6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36926-E179-4CDB-B456-A3FA8D39B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2.Image preprocessing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Grayscale Conversion 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Using Grayscale Conversion Algorithm</a:t>
            </a:r>
          </a:p>
          <a:p>
            <a:pPr lvl="2"/>
            <a:r>
              <a:rPr lang="en-US" sz="1600" dirty="0"/>
              <a:t>Converts a color image (RGB) into a single-channel intensity image</a:t>
            </a:r>
            <a:r>
              <a:rPr lang="en-US" sz="1200" dirty="0"/>
              <a:t>.</a:t>
            </a:r>
            <a:endParaRPr lang="en-US" sz="1600" dirty="0"/>
          </a:p>
          <a:p>
            <a:r>
              <a:rPr lang="en-US" sz="2400" b="1" dirty="0"/>
              <a:t>Noise Reduction 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Using Median Filtering Algorithm</a:t>
            </a:r>
          </a:p>
          <a:p>
            <a:pPr lvl="2"/>
            <a:r>
              <a:rPr lang="en-US" sz="1600" dirty="0"/>
              <a:t>Removes noise (especially salt-and-pepper noise) from the image while preserving edges.</a:t>
            </a:r>
          </a:p>
          <a:p>
            <a:r>
              <a:rPr lang="en-US" sz="2400" b="1" dirty="0"/>
              <a:t>Thresholding</a:t>
            </a:r>
            <a:r>
              <a:rPr lang="en-US" sz="2400" dirty="0"/>
              <a:t> :</a:t>
            </a:r>
          </a:p>
          <a:p>
            <a:pPr lvl="1"/>
            <a:r>
              <a:rPr lang="en-US" sz="2000" dirty="0"/>
              <a:t>Using Otsu’s Algorithm</a:t>
            </a:r>
          </a:p>
          <a:p>
            <a:pPr lvl="2"/>
            <a:r>
              <a:rPr lang="en-US" sz="1600" dirty="0"/>
              <a:t>Automatically separates text (foreground) from background for OCR.</a:t>
            </a:r>
            <a:endParaRPr lang="en-AE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5A44A-08EB-43EC-BC30-39BE8B65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7F0EE-9709-4359-9444-B1B8166C4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12A78-C2FD-4391-8F47-B2967F4C3698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7600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BALACHANDRAN K P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ASSOCIATE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537-36DC-4DD8-8627-5F7825E27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32FA6-1689-4064-A974-F762CAD32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3.Text extraction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Tesseract OCR is applied on the preprocessed image.</a:t>
            </a:r>
          </a:p>
          <a:p>
            <a:r>
              <a:rPr lang="en-US" sz="2400" dirty="0"/>
              <a:t>Extracted text is stored in plain text format.</a:t>
            </a:r>
          </a:p>
          <a:p>
            <a:r>
              <a:rPr lang="en-US" sz="2400" dirty="0"/>
              <a:t>Support for both printed and handwritten content (with some limitations).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AE" sz="24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184FE-6324-476B-80FA-CFBE4171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E835E-D94E-4288-8314-F89BD943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C404E-EC9D-46FE-9738-B7CD1889B006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60821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CC15-4112-41EC-BC79-98166F51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91EC-4967-44DA-B169-9EB24CF55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3.1.Optical Character Recognition (tesseract OCR)</a:t>
            </a:r>
          </a:p>
          <a:p>
            <a:pPr marL="0" indent="0">
              <a:buNone/>
            </a:pPr>
            <a:endParaRPr lang="en-US" sz="2400" b="1" dirty="0"/>
          </a:p>
          <a:p>
            <a:r>
              <a:rPr lang="en-US" sz="2000" dirty="0"/>
              <a:t>Optical Character Recognition (OCR) is a technology that converts images of written or printed text into machine-readable digital text.</a:t>
            </a:r>
          </a:p>
          <a:p>
            <a:r>
              <a:rPr lang="en-US" sz="2000" b="1" dirty="0"/>
              <a:t>Tesseract OCR </a:t>
            </a:r>
            <a:r>
              <a:rPr lang="en-US" sz="2000" dirty="0"/>
              <a:t>is an </a:t>
            </a:r>
            <a:r>
              <a:rPr lang="en-US" sz="2000" b="1" dirty="0"/>
              <a:t>OCR engine</a:t>
            </a:r>
            <a:r>
              <a:rPr lang="en-US" sz="2000" dirty="0"/>
              <a:t> (software system) that uses a </a:t>
            </a:r>
            <a:r>
              <a:rPr lang="en-US" sz="2000" b="1" dirty="0"/>
              <a:t>combination of algorithms</a:t>
            </a:r>
            <a:r>
              <a:rPr lang="en-US" sz="2000" dirty="0"/>
              <a:t> to perform Optical Character Recognition.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AE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D3386-C57D-4374-B8AB-4453C888C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9F135-2365-4616-A63F-E6DB969ED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220E0F-2259-46C1-A7BB-B95C954B824F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65007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130B-FF53-4038-AC73-D01375B9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AA88C-4968-4297-A144-8A8ED2BD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3.2.Algorithms inside Tesseract OCR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AE" sz="2400" dirty="0"/>
              <a:t>Inside Tesseract several algorithms are used in sequence</a:t>
            </a:r>
          </a:p>
          <a:p>
            <a:r>
              <a:rPr lang="en-US" sz="2400" b="1" dirty="0"/>
              <a:t>Segmentation Algorithm: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Connected Component Analysis (CCA)</a:t>
            </a:r>
          </a:p>
          <a:p>
            <a:pPr lvl="2"/>
            <a:r>
              <a:rPr lang="en-US" sz="1600" dirty="0"/>
              <a:t>Identifies and labels distinct connected regions (e.g., letters or symbols) in a binary image.</a:t>
            </a:r>
          </a:p>
          <a:p>
            <a:r>
              <a:rPr lang="en-US" sz="2400" b="1" dirty="0"/>
              <a:t>Feature Extraction Algorithms: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Zoning and Edge detection algorithms</a:t>
            </a:r>
          </a:p>
          <a:p>
            <a:pPr lvl="2"/>
            <a:r>
              <a:rPr lang="en-US" sz="1600" dirty="0"/>
              <a:t>Zoning: Divides the image or character region into smaller zones and extracts features</a:t>
            </a:r>
          </a:p>
          <a:p>
            <a:pPr lvl="2"/>
            <a:r>
              <a:rPr lang="en-US" sz="1600" dirty="0"/>
              <a:t>Edge Detection: Detects intensity changes in the image and highlights the outline of text strokes.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918A25-A8BF-4FD0-AA0C-A3C7AECA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81DCB0-F35A-4446-854A-6E277E790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3406" cy="397331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5AA1F8-83FB-47D8-BE72-4A577EEF64BD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0859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9B0C2-50C4-49B1-AF5D-A8944DC7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0E1A4-8A5A-4E4F-8078-41FEB0B9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Classification Algorithm</a:t>
            </a:r>
          </a:p>
          <a:p>
            <a:pPr lvl="1"/>
            <a:r>
              <a:rPr lang="en-US" sz="2000" dirty="0"/>
              <a:t>LSTM Based Classifier</a:t>
            </a:r>
          </a:p>
          <a:p>
            <a:pPr lvl="2"/>
            <a:r>
              <a:rPr lang="en-US" sz="1600" dirty="0"/>
              <a:t>Recognizes and classifies sequential data such as text and handwriting.</a:t>
            </a:r>
            <a:endParaRPr lang="en-AE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CA3FB-B09E-4EEE-AE4E-4E66B8EF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002CF-CA2D-482D-AED5-CDE7DCD74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63AC8C-BCA6-435D-A01A-7D5EBBC9783F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0137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70637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8EBE3C2-E763-4135-8277-FEC1516E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  <a:endParaRPr lang="en-A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B38EC13-F54B-4DF2-A15B-D7DF365D0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7848600" cy="4309168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4.Export Module</a:t>
            </a:r>
          </a:p>
          <a:p>
            <a:endParaRPr lang="en-US" sz="2400" b="1" u="sng" dirty="0"/>
          </a:p>
          <a:p>
            <a:r>
              <a:rPr lang="en-US" sz="2000" b="1" dirty="0"/>
              <a:t>FPDF</a:t>
            </a:r>
            <a:r>
              <a:rPr lang="en-US" sz="2000" dirty="0"/>
              <a:t> library in python is used save recognized text into structured PDF file</a:t>
            </a:r>
          </a:p>
          <a:p>
            <a:r>
              <a:rPr lang="en-US" sz="2000" dirty="0"/>
              <a:t>How it works:</a:t>
            </a:r>
          </a:p>
          <a:p>
            <a:pPr lvl="1"/>
            <a:r>
              <a:rPr lang="en-US" sz="1800" dirty="0"/>
              <a:t>Creates a blank PDF document.</a:t>
            </a:r>
          </a:p>
          <a:p>
            <a:pPr lvl="1"/>
            <a:r>
              <a:rPr lang="en-US" sz="1800" dirty="0"/>
              <a:t>Adds pages, sets fonts, and writes OCR-extracted text.</a:t>
            </a:r>
          </a:p>
          <a:p>
            <a:pPr lvl="1"/>
            <a:r>
              <a:rPr lang="en-US" sz="1800" dirty="0"/>
              <a:t>Can embed images (e.g., processed whiteboard snapshot) along with text.</a:t>
            </a:r>
            <a:endParaRPr lang="en-AE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BA486-C40B-45DF-8DFC-FF0ED06B0F83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818B01-C4E2-4955-9A68-84A5E5549FBE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sz="3000" dirty="0"/>
              <a:t>WHITEBOARD CONTENT DIGITALIZER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take a photo of a whiteboard and upload it to the system via a simple interface.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uses image enhancement, OCR (Optical Character Recognition) to convert the whiteboard content into digital text or structured notes.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extracted content is saved in a searchable format (e.g., PDF, Word, or database) and can be shared or integrated with note-taking or collaboration </a:t>
            </a:r>
            <a:r>
              <a:rPr lang="en-US" sz="2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r>
              <a:rPr lang="en-US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59C002-C198-4227-B334-C0403F5F2481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Ensure that important content written on whiteboards is captured, digitized, and stored before it is erased or lost.</a:t>
            </a:r>
          </a:p>
          <a:p>
            <a:pPr lvl="0"/>
            <a:endParaRPr lang="en-US" sz="2400" dirty="0">
              <a:solidFill>
                <a:srgbClr val="000000"/>
              </a:solidFill>
              <a:cs typeface="Times New Roman"/>
              <a:sym typeface="Times New Roman"/>
            </a:endParaRPr>
          </a:p>
          <a:p>
            <a:pPr lvl="0"/>
            <a:r>
              <a:rPr lang="en-US" sz="2400" dirty="0"/>
              <a:t>Convert handwritten or drawn content into editable and shareable digital formats for easy access, editing, and distribution among team members or students.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471345-3074-4A81-BEBC-1827CBBF964A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• Manual note-taking during lectures or meetings.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• Capturing photos of whiteboards without any processing.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• Notes and images are unorganized and not searchable.</a:t>
            </a:r>
          </a:p>
          <a:p>
            <a:pPr marL="0" lvl="0" indent="0">
              <a:buNone/>
            </a:pP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• No integration with modern collaboration tools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60D74-D9FD-4A0E-8319-58BDAC9EB24A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Provide a simple interface for uploading whiteboard images.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Preprocess images to remove noise and improve clarity.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 OCR to extract text.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Convert extracted content into a PDF which can be downloaded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4BBCE9-038B-4D01-88F3-877BE875C32C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Prevent the loss of important whiteboard discussions. </a:t>
            </a:r>
          </a:p>
          <a:p>
            <a:pPr lvl="0"/>
            <a:r>
              <a:rPr lang="en-US" sz="2400" dirty="0"/>
              <a:t>Save time and effort in manually writing notes. </a:t>
            </a:r>
          </a:p>
          <a:p>
            <a:pPr lvl="0"/>
            <a:r>
              <a:rPr lang="en-US" sz="2400" dirty="0"/>
              <a:t>Improve accessibility and collaboration among students and professionals. </a:t>
            </a:r>
          </a:p>
          <a:p>
            <a:pPr marL="0" lv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AA57C-755B-46FD-A3DC-23B3C11C32C1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Image capture and upload through a simple interface.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Automatic image preprocessing for better clarity.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Text extraction using OCR and handwriting recognition.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Export option to PDF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45391-DD19-43FA-A204-7D10E50E5D4C}"/>
              </a:ext>
            </a:extLst>
          </p:cNvPr>
          <p:cNvSpPr/>
          <p:nvPr/>
        </p:nvSpPr>
        <p:spPr>
          <a:xfrm>
            <a:off x="8420100" y="6394896"/>
            <a:ext cx="533400" cy="316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1212</Words>
  <Application>Microsoft Office PowerPoint</Application>
  <PresentationFormat>On-screen Show (4:3)</PresentationFormat>
  <Paragraphs>381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Times New Roman</vt:lpstr>
      <vt:lpstr>Office Theme</vt:lpstr>
      <vt:lpstr>WHITEBOARD CONTENT DIGITALIZER</vt:lpstr>
      <vt:lpstr>PRODUCT OWNER  BALACHANDRAN K P  ASSOCIATE PROFESSOR DEPARTMENT OF COMPUTER APPLICATIONS MES COLLEGE OF ENGINEERING, KUTTIPPURAM</vt:lpstr>
      <vt:lpstr>TABLE OF CONTENTS</vt:lpstr>
      <vt:lpstr>WHITEBOARD CONTENT DIGITALIZER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METHODOLOGIES</vt:lpstr>
      <vt:lpstr>METHODOLOGIES</vt:lpstr>
      <vt:lpstr>METHODOLOGIES</vt:lpstr>
      <vt:lpstr>METHODOLOGIES</vt:lpstr>
      <vt:lpstr>METHODOLOGIES</vt:lpstr>
      <vt:lpstr>METHODOLOGIES</vt:lpstr>
      <vt:lpstr>METHODOLOGIES</vt:lpstr>
      <vt:lpstr>METHODOLOGIES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Basim</cp:lastModifiedBy>
  <cp:revision>71</cp:revision>
  <dcterms:created xsi:type="dcterms:W3CDTF">2024-09-27T10:56:22Z</dcterms:created>
  <dcterms:modified xsi:type="dcterms:W3CDTF">2025-08-20T04:19:21Z</dcterms:modified>
</cp:coreProperties>
</file>