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5" r:id="rId4"/>
  </p:sldMasterIdLst>
  <p:notesMasterIdLst>
    <p:notesMasterId r:id="rId24"/>
  </p:notesMasterIdLst>
  <p:handoutMasterIdLst>
    <p:handoutMasterId r:id="rId25"/>
  </p:handoutMasterIdLst>
  <p:sldIdLst>
    <p:sldId id="277" r:id="rId5"/>
    <p:sldId id="399" r:id="rId6"/>
    <p:sldId id="400" r:id="rId7"/>
    <p:sldId id="408" r:id="rId8"/>
    <p:sldId id="401" r:id="rId9"/>
    <p:sldId id="409" r:id="rId10"/>
    <p:sldId id="402" r:id="rId11"/>
    <p:sldId id="403" r:id="rId12"/>
    <p:sldId id="410" r:id="rId13"/>
    <p:sldId id="412" r:id="rId14"/>
    <p:sldId id="411" r:id="rId15"/>
    <p:sldId id="413" r:id="rId16"/>
    <p:sldId id="404" r:id="rId17"/>
    <p:sldId id="414" r:id="rId18"/>
    <p:sldId id="415" r:id="rId19"/>
    <p:sldId id="405" r:id="rId20"/>
    <p:sldId id="406" r:id="rId21"/>
    <p:sldId id="407" r:id="rId22"/>
    <p:sldId id="41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85" d="100"/>
          <a:sy n="85" d="100"/>
        </p:scale>
        <p:origin x="816"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notesMaster" Target="notesMasters/notesMaster1.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ICON SETS LAYOUT</a:t>
            </a:r>
            <a:endParaRPr lang="en-US" altLang="ko-KR" dirty="0"/>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1.png"/><Relationship Id="rId13" Type="http://schemas.openxmlformats.org/officeDocument/2006/relationships/slideLayout" Target="../slideLayouts/slideLayout25.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5" Type="http://schemas.openxmlformats.org/officeDocument/2006/relationships/theme" Target="../theme/theme3.xml"/><Relationship Id="rId14" Type="http://schemas.openxmlformats.org/officeDocument/2006/relationships/slideLayout" Target="../slideLayouts/slideLayout39.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hdr="0" ftr="0" dt="0"/>
  <p:txStyles>
    <p:titleStyle>
      <a:lvl1pPr algn="ctr" defTabSz="1219200"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71131"/>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98801" y="5966450"/>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p:cNvSpPr/>
          <p:nvPr/>
        </p:nvSpPr>
        <p:spPr>
          <a:xfrm flipH="1">
            <a:off x="7045437" y="-1756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endParaRPr lang="en-US" sz="2400" i="1" dirty="0">
              <a:solidFill>
                <a:srgbClr val="000000"/>
              </a:solidFill>
            </a:endParaRP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endParaRPr lang="en-US" sz="2400" i="1" dirty="0">
              <a:solidFill>
                <a:srgbClr val="000000"/>
              </a:solidFill>
            </a:endParaRPr>
          </a:p>
          <a:p>
            <a:pPr algn="ctr">
              <a:lnSpc>
                <a:spcPct val="150000"/>
              </a:lnSpc>
            </a:pPr>
            <a:r>
              <a:rPr lang="en-US" sz="2400" b="1" dirty="0">
                <a:solidFill>
                  <a:srgbClr val="000000"/>
                </a:solidFill>
              </a:rPr>
              <a:t>COMPUTER SCIENCE ENGINEERING (Hons.) AI-ML</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5780" y="6063410"/>
            <a:ext cx="4928608" cy="646331"/>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1359" y="6071131"/>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579" y="6057948"/>
            <a:ext cx="5882609" cy="430887"/>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anose="02020603050405020304" pitchFamily="18" charset="0"/>
                <a:cs typeface="Times New Roman" panose="02020603050405020304" pitchFamily="18" charset="0"/>
              </a:rPr>
              <a:t>Department of AIT-CSE</a:t>
            </a:r>
            <a:endParaRPr lang="en-US" sz="1600" dirty="0">
              <a:solidFill>
                <a:srgbClr val="FF0000"/>
              </a:solidFill>
              <a:latin typeface="Times New Roman" panose="02020603050405020304" pitchFamily="18" charset="0"/>
              <a:cs typeface="Times New Roman" panose="02020603050405020304" pitchFamily="18" charset="0"/>
            </a:endParaRPr>
          </a:p>
        </p:txBody>
      </p:sp>
      <p:sp>
        <p:nvSpPr>
          <p:cNvPr id="26" name="TextBox 25"/>
          <p:cNvSpPr txBox="1">
            <a:spLocks noChangeArrowheads="1"/>
          </p:cNvSpPr>
          <p:nvPr/>
        </p:nvSpPr>
        <p:spPr bwMode="auto">
          <a:xfrm>
            <a:off x="1657138" y="443068"/>
            <a:ext cx="8477097" cy="646331"/>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dirty="0">
                <a:latin typeface="Raleway ExtraBold" pitchFamily="34" charset="-52"/>
              </a:rPr>
              <a:t>Voice Controlled Robotic Vehicle</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fld>
            <a:endParaRPr lang="en-US"/>
          </a:p>
        </p:txBody>
      </p:sp>
      <p:sp>
        <p:nvSpPr>
          <p:cNvPr id="5" name="TextBox 4"/>
          <p:cNvSpPr txBox="1"/>
          <p:nvPr/>
        </p:nvSpPr>
        <p:spPr>
          <a:xfrm>
            <a:off x="1849498" y="4539580"/>
            <a:ext cx="4432624" cy="1631216"/>
          </a:xfrm>
          <a:prstGeom prst="rect">
            <a:avLst/>
          </a:prstGeom>
          <a:noFill/>
        </p:spPr>
        <p:txBody>
          <a:bodyPr wrap="none" rtlCol="0">
            <a:spAutoFit/>
          </a:bodyPr>
          <a:lstStyle/>
          <a:p>
            <a:r>
              <a:rPr lang="en-US" sz="2000" b="1" dirty="0"/>
              <a:t>Submitted by: </a:t>
            </a:r>
            <a:endParaRPr lang="en-US" sz="2000" b="1" dirty="0"/>
          </a:p>
          <a:p>
            <a:r>
              <a:rPr lang="en-US" sz="2000" dirty="0" err="1"/>
              <a:t>Asmeet</a:t>
            </a:r>
            <a:r>
              <a:rPr lang="en-US" sz="2000" dirty="0"/>
              <a:t> Kaur </a:t>
            </a:r>
            <a:r>
              <a:rPr lang="en-US" sz="2000" dirty="0" err="1"/>
              <a:t>Kainth</a:t>
            </a:r>
            <a:r>
              <a:rPr lang="en-US" sz="2000" dirty="0"/>
              <a:t> (21BCS10508)</a:t>
            </a:r>
            <a:endParaRPr lang="en-US" sz="2000" dirty="0"/>
          </a:p>
          <a:p>
            <a:r>
              <a:rPr lang="en-US" sz="2000" dirty="0"/>
              <a:t>Hetashi Guru Singh Pal (21BCS9888)</a:t>
            </a:r>
            <a:endParaRPr lang="en-US" sz="2000" dirty="0"/>
          </a:p>
          <a:p>
            <a:r>
              <a:rPr lang="en-US" sz="2000" dirty="0"/>
              <a:t>Mohammad Basim Siddiqui (21BCS9877)</a:t>
            </a:r>
            <a:endParaRPr lang="en-US" sz="2000" dirty="0"/>
          </a:p>
          <a:p>
            <a:r>
              <a:rPr lang="en-US" sz="2000" dirty="0"/>
              <a:t>Raj Faujdar (21BCS9535)</a:t>
            </a:r>
            <a:endParaRPr lang="en-US" sz="2000" dirty="0"/>
          </a:p>
        </p:txBody>
      </p:sp>
      <p:sp>
        <p:nvSpPr>
          <p:cNvPr id="6" name="TextBox 5"/>
          <p:cNvSpPr txBox="1"/>
          <p:nvPr/>
        </p:nvSpPr>
        <p:spPr>
          <a:xfrm>
            <a:off x="7688275" y="4538212"/>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Mr. Anuj Kumar Raghav</a:t>
            </a:r>
            <a:endParaRPr lang="en-US" sz="2000" dirty="0"/>
          </a:p>
          <a:p>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 (continued…)</a:t>
            </a:r>
            <a:endParaRPr lang="en-IN" dirty="0"/>
          </a:p>
        </p:txBody>
      </p:sp>
      <p:sp>
        <p:nvSpPr>
          <p:cNvPr id="3" name="Content Placeholder 2"/>
          <p:cNvSpPr>
            <a:spLocks noGrp="1"/>
          </p:cNvSpPr>
          <p:nvPr>
            <p:ph idx="1"/>
          </p:nvPr>
        </p:nvSpPr>
        <p:spPr/>
        <p:txBody>
          <a:bodyPr/>
          <a:lstStyle/>
          <a:p>
            <a:r>
              <a:rPr lang="en-US" dirty="0"/>
              <a:t>The basic block diagram of the simple voice-controlled robotic vehicle is given it consists of the smartphone that recognizes the voice commands and is being wirelessly transferred to the Bluetooth module HC05. </a:t>
            </a:r>
            <a:endParaRPr lang="en-US" dirty="0"/>
          </a:p>
          <a:p>
            <a:r>
              <a:rPr lang="en-US" dirty="0"/>
              <a:t>The module then converts the command to text and the string of characters is sent to the Arduino for further processing. </a:t>
            </a:r>
            <a:endParaRPr lang="en-US" dirty="0"/>
          </a:p>
          <a:p>
            <a:r>
              <a:rPr lang="en-US" dirty="0"/>
              <a:t>The Arduino microcontroller decodes the string obtained and correspondingly performs further functions.</a:t>
            </a:r>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 (continued…)</a:t>
            </a:r>
            <a:endParaRPr lang="en-IN" dirty="0"/>
          </a:p>
        </p:txBody>
      </p:sp>
      <p:sp>
        <p:nvSpPr>
          <p:cNvPr id="3" name="Content Placeholder 2"/>
          <p:cNvSpPr>
            <a:spLocks noGrp="1"/>
          </p:cNvSpPr>
          <p:nvPr>
            <p:ph idx="1"/>
          </p:nvPr>
        </p:nvSpPr>
        <p:spPr/>
        <p:txBody>
          <a:bodyPr/>
          <a:lstStyle/>
          <a:p>
            <a:pPr marL="0" indent="0" algn="ctr">
              <a:buNone/>
            </a:pPr>
            <a:r>
              <a:rPr lang="en-IN" b="1" dirty="0"/>
              <a:t>Circuit Diagram</a:t>
            </a:r>
            <a:endParaRPr lang="en-IN" b="1" dirty="0"/>
          </a:p>
          <a:p>
            <a:pPr marL="0" indent="0" algn="ctr">
              <a:buNone/>
            </a:pPr>
            <a:endParaRPr lang="en-IN" b="1"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pic>
        <p:nvPicPr>
          <p:cNvPr id="6" name="Picture 5"/>
          <p:cNvPicPr>
            <a:picLocks noChangeAspect="1"/>
          </p:cNvPicPr>
          <p:nvPr/>
        </p:nvPicPr>
        <p:blipFill>
          <a:blip r:embed="rId1"/>
          <a:stretch>
            <a:fillRect/>
          </a:stretch>
        </p:blipFill>
        <p:spPr>
          <a:xfrm>
            <a:off x="3108091" y="2448810"/>
            <a:ext cx="5975817" cy="39075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Methodology used (continued…)</a:t>
            </a:r>
            <a:endParaRPr lang="en-IN" dirty="0"/>
          </a:p>
        </p:txBody>
      </p:sp>
      <p:sp>
        <p:nvSpPr>
          <p:cNvPr id="3" name="Content Placeholder 2"/>
          <p:cNvSpPr>
            <a:spLocks noGrp="1"/>
          </p:cNvSpPr>
          <p:nvPr>
            <p:ph idx="1"/>
          </p:nvPr>
        </p:nvSpPr>
        <p:spPr/>
        <p:txBody>
          <a:bodyPr/>
          <a:lstStyle/>
          <a:p>
            <a:r>
              <a:rPr lang="en-US" dirty="0"/>
              <a:t>The </a:t>
            </a:r>
            <a:r>
              <a:rPr lang="en-US" b="1" dirty="0"/>
              <a:t>DC power supply </a:t>
            </a:r>
            <a:r>
              <a:rPr lang="en-US" dirty="0"/>
              <a:t>feeds the </a:t>
            </a:r>
            <a:r>
              <a:rPr lang="en-US" b="1" dirty="0"/>
              <a:t>Microcontroller </a:t>
            </a:r>
            <a:r>
              <a:rPr lang="en-US" dirty="0"/>
              <a:t>and the </a:t>
            </a:r>
            <a:r>
              <a:rPr lang="en-US" b="1" dirty="0"/>
              <a:t>Bluetooth module. </a:t>
            </a:r>
            <a:endParaRPr lang="en-US" b="1" dirty="0"/>
          </a:p>
          <a:p>
            <a:r>
              <a:rPr lang="en-US" dirty="0"/>
              <a:t>The Bluetooth module receives the signal sent from an android smartphone, where the application software coded in </a:t>
            </a:r>
            <a:r>
              <a:rPr lang="en-US" b="1" dirty="0"/>
              <a:t>C language </a:t>
            </a:r>
            <a:r>
              <a:rPr lang="en-US" dirty="0"/>
              <a:t>is installed. </a:t>
            </a:r>
            <a:endParaRPr lang="en-US" dirty="0"/>
          </a:p>
          <a:p>
            <a:r>
              <a:rPr lang="en-US" dirty="0"/>
              <a:t>The microcontroller, thereby, sends instructions, which when executed, help in the functioning of the motor driver.</a:t>
            </a:r>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endParaRPr lang="en-US" dirty="0"/>
          </a:p>
        </p:txBody>
      </p:sp>
      <p:sp>
        <p:nvSpPr>
          <p:cNvPr id="3" name="Content Placeholder 2"/>
          <p:cNvSpPr>
            <a:spLocks noGrp="1"/>
          </p:cNvSpPr>
          <p:nvPr>
            <p:ph idx="1"/>
          </p:nvPr>
        </p:nvSpPr>
        <p:spPr/>
        <p:txBody>
          <a:bodyPr>
            <a:normAutofit lnSpcReduction="10000"/>
          </a:bodyPr>
          <a:lstStyle/>
          <a:p>
            <a:r>
              <a:rPr lang="en-US" dirty="0"/>
              <a:t>The proposed system is basically based on </a:t>
            </a:r>
            <a:r>
              <a:rPr lang="en-US" b="1" dirty="0"/>
              <a:t>Voice Controlled Robotic Vehicle</a:t>
            </a:r>
            <a:r>
              <a:rPr lang="en-US" dirty="0"/>
              <a:t> that helps to control the robot through </a:t>
            </a:r>
            <a:r>
              <a:rPr lang="en-US" b="1" dirty="0"/>
              <a:t>voice commands </a:t>
            </a:r>
            <a:r>
              <a:rPr lang="en-US" dirty="0"/>
              <a:t>received via an </a:t>
            </a:r>
            <a:r>
              <a:rPr lang="en-US" b="1" dirty="0"/>
              <a:t>android application</a:t>
            </a:r>
            <a:r>
              <a:rPr lang="en-US" dirty="0"/>
              <a:t>. </a:t>
            </a:r>
            <a:endParaRPr lang="en-US" dirty="0"/>
          </a:p>
          <a:p>
            <a:r>
              <a:rPr lang="en-US" dirty="0"/>
              <a:t>The Voice Controlled Vehicle is controlled through voice commands given by the user who is operating the project. These voice command needs to be given through an android app that is installed on the </a:t>
            </a:r>
            <a:r>
              <a:rPr lang="en-US" b="1" dirty="0"/>
              <a:t>user’s android mobile</a:t>
            </a:r>
            <a:r>
              <a:rPr lang="en-US" dirty="0"/>
              <a:t>. </a:t>
            </a:r>
            <a:endParaRPr lang="en-US" dirty="0"/>
          </a:p>
          <a:p>
            <a:r>
              <a:rPr lang="en-US" b="1" dirty="0"/>
              <a:t>Speech recognition </a:t>
            </a:r>
            <a:r>
              <a:rPr lang="en-US" dirty="0"/>
              <a:t>is done within the android app and then a respective command is sent to the voice-controlled robot vehicle. </a:t>
            </a:r>
            <a:r>
              <a:rPr lang="en-US" b="1" dirty="0"/>
              <a:t>Arduino </a:t>
            </a:r>
            <a:r>
              <a:rPr lang="en-US" dirty="0"/>
              <a:t>fitted on the Vehicle decodes these commands and gives an appropriate command to the motors connected to the vehicle. </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 (continued…)</a:t>
            </a:r>
            <a:endParaRPr lang="en-IN" dirty="0"/>
          </a:p>
        </p:txBody>
      </p:sp>
      <p:sp>
        <p:nvSpPr>
          <p:cNvPr id="3" name="Content Placeholder 2"/>
          <p:cNvSpPr>
            <a:spLocks noGrp="1"/>
          </p:cNvSpPr>
          <p:nvPr>
            <p:ph idx="1"/>
          </p:nvPr>
        </p:nvSpPr>
        <p:spPr/>
        <p:txBody>
          <a:bodyPr>
            <a:noAutofit/>
          </a:bodyPr>
          <a:lstStyle/>
          <a:p>
            <a:pPr marL="0" indent="0" algn="ctr">
              <a:buNone/>
            </a:pPr>
            <a:r>
              <a:rPr lang="en-US" b="1" kern="1200" dirty="0">
                <a:solidFill>
                  <a:srgbClr val="000000"/>
                </a:solidFill>
                <a:effectLst/>
                <a:latin typeface="Calibri" panose="020F0502020204030204" pitchFamily="34" charset="0"/>
                <a:ea typeface="+mn-ea"/>
                <a:cs typeface="+mn-cs"/>
              </a:rPr>
              <a:t>Fixed Commands </a:t>
            </a:r>
            <a:endParaRPr lang="en-US" b="1" kern="1200" dirty="0">
              <a:solidFill>
                <a:srgbClr val="000000"/>
              </a:solidFill>
              <a:effectLst/>
              <a:latin typeface="Calibri" panose="020F0502020204030204" pitchFamily="34" charset="0"/>
              <a:ea typeface="+mn-ea"/>
              <a:cs typeface="+mn-cs"/>
            </a:endParaRPr>
          </a:p>
          <a:p>
            <a:r>
              <a:rPr lang="en-US" kern="1200" dirty="0">
                <a:solidFill>
                  <a:srgbClr val="000000"/>
                </a:solidFill>
                <a:effectLst/>
                <a:latin typeface="Calibri" panose="020F0502020204030204" pitchFamily="34" charset="0"/>
                <a:ea typeface="+mn-ea"/>
                <a:cs typeface="+mn-cs"/>
              </a:rPr>
              <a:t>There are 5 fixed commands which can be used to control basic robot actions: </a:t>
            </a:r>
            <a:endParaRPr lang="en-US" kern="1200" dirty="0">
              <a:solidFill>
                <a:srgbClr val="000000"/>
              </a:solidFill>
              <a:effectLst/>
              <a:latin typeface="Calibri" panose="020F0502020204030204" pitchFamily="34" charset="0"/>
              <a:ea typeface="+mn-ea"/>
              <a:cs typeface="+mn-cs"/>
            </a:endParaRPr>
          </a:p>
          <a:p>
            <a:pPr marL="342900" indent="-342900">
              <a:buAutoNum type="arabicParenR"/>
            </a:pPr>
            <a:r>
              <a:rPr lang="en-US" b="1" kern="1200" dirty="0">
                <a:solidFill>
                  <a:srgbClr val="000000"/>
                </a:solidFill>
                <a:effectLst/>
                <a:latin typeface="Calibri" panose="020F0502020204030204" pitchFamily="34" charset="0"/>
                <a:ea typeface="+mn-ea"/>
                <a:cs typeface="+mn-cs"/>
              </a:rPr>
              <a:t>Up:</a:t>
            </a:r>
            <a:r>
              <a:rPr lang="en-US" kern="1200" dirty="0">
                <a:solidFill>
                  <a:srgbClr val="000000"/>
                </a:solidFill>
                <a:effectLst/>
                <a:latin typeface="Calibri" panose="020F0502020204030204" pitchFamily="34" charset="0"/>
                <a:ea typeface="+mn-ea"/>
                <a:cs typeface="+mn-cs"/>
              </a:rPr>
              <a:t> It is the command to move the robot straight forward unless a new command is sent. </a:t>
            </a:r>
            <a:endParaRPr lang="en-US" kern="1200" dirty="0">
              <a:solidFill>
                <a:srgbClr val="000000"/>
              </a:solidFill>
              <a:effectLst/>
              <a:latin typeface="Calibri" panose="020F0502020204030204" pitchFamily="34" charset="0"/>
              <a:ea typeface="+mn-ea"/>
              <a:cs typeface="+mn-cs"/>
            </a:endParaRPr>
          </a:p>
          <a:p>
            <a:pPr marL="342900" indent="-342900">
              <a:buAutoNum type="arabicParenR"/>
            </a:pPr>
            <a:r>
              <a:rPr lang="en-US" b="1" kern="1200" dirty="0">
                <a:solidFill>
                  <a:srgbClr val="000000"/>
                </a:solidFill>
                <a:effectLst/>
                <a:latin typeface="Calibri" panose="020F0502020204030204" pitchFamily="34" charset="0"/>
                <a:ea typeface="+mn-ea"/>
                <a:cs typeface="+mn-cs"/>
              </a:rPr>
              <a:t>Down:</a:t>
            </a:r>
            <a:r>
              <a:rPr lang="en-US" kern="1200" dirty="0">
                <a:solidFill>
                  <a:srgbClr val="000000"/>
                </a:solidFill>
                <a:effectLst/>
                <a:latin typeface="Calibri" panose="020F0502020204030204" pitchFamily="34" charset="0"/>
                <a:ea typeface="+mn-ea"/>
                <a:cs typeface="+mn-cs"/>
              </a:rPr>
              <a:t> It is the command to move the robot straight backward unless a new command is sent. </a:t>
            </a:r>
            <a:endParaRPr lang="en-US" kern="1200" dirty="0">
              <a:solidFill>
                <a:srgbClr val="000000"/>
              </a:solidFill>
              <a:effectLst/>
              <a:latin typeface="Calibri" panose="020F0502020204030204" pitchFamily="34" charset="0"/>
              <a:ea typeface="+mn-ea"/>
              <a:cs typeface="+mn-cs"/>
            </a:endParaRPr>
          </a:p>
          <a:p>
            <a:pPr marL="342900" indent="-342900">
              <a:buAutoNum type="arabicParenR"/>
            </a:pPr>
            <a:r>
              <a:rPr lang="en-US" b="1" kern="1200" dirty="0">
                <a:solidFill>
                  <a:srgbClr val="000000"/>
                </a:solidFill>
                <a:effectLst/>
                <a:latin typeface="Calibri" panose="020F0502020204030204" pitchFamily="34" charset="0"/>
                <a:ea typeface="+mn-ea"/>
                <a:cs typeface="+mn-cs"/>
              </a:rPr>
              <a:t>Right:</a:t>
            </a:r>
            <a:r>
              <a:rPr lang="en-US" kern="1200" dirty="0">
                <a:solidFill>
                  <a:srgbClr val="000000"/>
                </a:solidFill>
                <a:effectLst/>
                <a:latin typeface="Calibri" panose="020F0502020204030204" pitchFamily="34" charset="0"/>
                <a:ea typeface="+mn-ea"/>
                <a:cs typeface="+mn-cs"/>
              </a:rPr>
              <a:t> It is the command which turns the robot right unless a new command is sent. </a:t>
            </a:r>
            <a:endParaRPr lang="en-US" kern="1200" dirty="0">
              <a:solidFill>
                <a:srgbClr val="000000"/>
              </a:solidFill>
              <a:effectLst/>
              <a:latin typeface="Calibri" panose="020F0502020204030204" pitchFamily="34" charset="0"/>
              <a:ea typeface="+mn-ea"/>
              <a:cs typeface="+mn-cs"/>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 (continued…)</a:t>
            </a:r>
            <a:endParaRPr lang="en-IN" dirty="0"/>
          </a:p>
        </p:txBody>
      </p:sp>
      <p:sp>
        <p:nvSpPr>
          <p:cNvPr id="3" name="Content Placeholder 2"/>
          <p:cNvSpPr>
            <a:spLocks noGrp="1"/>
          </p:cNvSpPr>
          <p:nvPr>
            <p:ph idx="1"/>
          </p:nvPr>
        </p:nvSpPr>
        <p:spPr/>
        <p:txBody>
          <a:bodyPr/>
          <a:lstStyle/>
          <a:p>
            <a:pPr marL="0" indent="0">
              <a:buNone/>
            </a:pPr>
            <a:r>
              <a:rPr lang="en-US" b="1" kern="1200" dirty="0">
                <a:solidFill>
                  <a:srgbClr val="000000"/>
                </a:solidFill>
                <a:effectLst/>
                <a:latin typeface="Calibri" panose="020F0502020204030204" pitchFamily="34" charset="0"/>
                <a:ea typeface="+mn-ea"/>
                <a:cs typeface="+mn-cs"/>
              </a:rPr>
              <a:t>4) Left:</a:t>
            </a:r>
            <a:r>
              <a:rPr lang="en-US" kern="1200" dirty="0">
                <a:solidFill>
                  <a:srgbClr val="000000"/>
                </a:solidFill>
                <a:effectLst/>
                <a:latin typeface="Calibri" panose="020F0502020204030204" pitchFamily="34" charset="0"/>
                <a:ea typeface="+mn-ea"/>
                <a:cs typeface="+mn-cs"/>
              </a:rPr>
              <a:t> It is the command which turns the robot left unless a new command is sent. </a:t>
            </a:r>
            <a:endParaRPr lang="en-US" kern="1200" dirty="0">
              <a:solidFill>
                <a:srgbClr val="000000"/>
              </a:solidFill>
              <a:effectLst/>
              <a:latin typeface="Calibri" panose="020F0502020204030204" pitchFamily="34" charset="0"/>
              <a:ea typeface="+mn-ea"/>
              <a:cs typeface="+mn-cs"/>
            </a:endParaRPr>
          </a:p>
          <a:p>
            <a:pPr marL="0" indent="0">
              <a:buNone/>
            </a:pPr>
            <a:r>
              <a:rPr lang="en-US" b="1" kern="1200" dirty="0">
                <a:solidFill>
                  <a:srgbClr val="000000"/>
                </a:solidFill>
                <a:effectLst/>
                <a:latin typeface="Calibri" panose="020F0502020204030204" pitchFamily="34" charset="0"/>
                <a:ea typeface="+mn-ea"/>
                <a:cs typeface="+mn-cs"/>
              </a:rPr>
              <a:t>5) Stop:</a:t>
            </a:r>
            <a:r>
              <a:rPr lang="en-US" kern="1200" dirty="0">
                <a:solidFill>
                  <a:srgbClr val="000000"/>
                </a:solidFill>
                <a:effectLst/>
                <a:latin typeface="Calibri" panose="020F0502020204030204" pitchFamily="34" charset="0"/>
                <a:ea typeface="+mn-ea"/>
                <a:cs typeface="+mn-cs"/>
              </a:rPr>
              <a:t> It is the command which stop the robot. </a:t>
            </a:r>
            <a:endParaRPr lang="en-IN" dirty="0"/>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US" dirty="0"/>
          </a:p>
        </p:txBody>
      </p:sp>
      <p:sp>
        <p:nvSpPr>
          <p:cNvPr id="3" name="Content Placeholder 2"/>
          <p:cNvSpPr>
            <a:spLocks noGrp="1"/>
          </p:cNvSpPr>
          <p:nvPr>
            <p:ph idx="1"/>
          </p:nvPr>
        </p:nvSpPr>
        <p:spPr/>
        <p:txBody>
          <a:bodyPr/>
          <a:lstStyle/>
          <a:p>
            <a:r>
              <a:rPr lang="en-US" dirty="0"/>
              <a:t>The integration of voice recognition and navigation system into a robotic vehicle that </a:t>
            </a:r>
            <a:r>
              <a:rPr lang="en-US" b="1" dirty="0"/>
              <a:t>helps disabled people.</a:t>
            </a:r>
            <a:r>
              <a:rPr lang="en-US" dirty="0"/>
              <a:t> </a:t>
            </a:r>
            <a:endParaRPr lang="en-US" dirty="0"/>
          </a:p>
          <a:p>
            <a:r>
              <a:rPr lang="en-US" dirty="0"/>
              <a:t>This speech control system, though </a:t>
            </a:r>
            <a:r>
              <a:rPr lang="en-US" b="1" dirty="0"/>
              <a:t>quite simple</a:t>
            </a:r>
            <a:r>
              <a:rPr lang="en-US" dirty="0"/>
              <a:t>, shows the ability to apply speech recognition techniques to the control application. </a:t>
            </a:r>
            <a:endParaRPr lang="en-US" dirty="0"/>
          </a:p>
          <a:p>
            <a:r>
              <a:rPr lang="en-US" dirty="0"/>
              <a:t>Our robot can understand control commands </a:t>
            </a:r>
            <a:r>
              <a:rPr lang="en-US" b="1" dirty="0"/>
              <a:t>spoken in a natural way</a:t>
            </a:r>
            <a:r>
              <a:rPr lang="en-US" dirty="0"/>
              <a:t>, and carry out the action.</a:t>
            </a:r>
            <a:endParaRPr lang="en-US" dirty="0"/>
          </a:p>
          <a:p>
            <a:r>
              <a:rPr lang="en-US" dirty="0"/>
              <a:t>The method is proven for </a:t>
            </a:r>
            <a:r>
              <a:rPr lang="en-US" b="1" dirty="0"/>
              <a:t>real-time operation</a:t>
            </a:r>
            <a:r>
              <a:rPr lang="en-US" dirty="0"/>
              <a:t>.</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endParaRPr lang="en-US" dirty="0"/>
          </a:p>
        </p:txBody>
      </p:sp>
      <p:sp>
        <p:nvSpPr>
          <p:cNvPr id="3" name="Content Placeholder 2"/>
          <p:cNvSpPr>
            <a:spLocks noGrp="1"/>
          </p:cNvSpPr>
          <p:nvPr>
            <p:ph idx="1"/>
          </p:nvPr>
        </p:nvSpPr>
        <p:spPr/>
        <p:txBody>
          <a:bodyPr/>
          <a:lstStyle/>
          <a:p>
            <a:r>
              <a:rPr lang="en-US" dirty="0"/>
              <a:t>This project work has been narrowed down to a short-range Bluetooth module. Using </a:t>
            </a:r>
            <a:r>
              <a:rPr lang="en-US" b="1" dirty="0"/>
              <a:t>long-range modules </a:t>
            </a:r>
            <a:r>
              <a:rPr lang="en-US" dirty="0"/>
              <a:t>and other connectivity devices will result in </a:t>
            </a:r>
            <a:r>
              <a:rPr lang="en-US" b="1" dirty="0"/>
              <a:t>connectivity</a:t>
            </a:r>
            <a:r>
              <a:rPr lang="en-US" dirty="0"/>
              <a:t> with the robot </a:t>
            </a:r>
            <a:r>
              <a:rPr lang="en-US" b="1" dirty="0"/>
              <a:t>for long distances. </a:t>
            </a:r>
            <a:endParaRPr lang="en-US" b="1" dirty="0"/>
          </a:p>
          <a:p>
            <a:r>
              <a:rPr lang="en-US" b="1" dirty="0"/>
              <a:t>Power Optimization </a:t>
            </a:r>
            <a:r>
              <a:rPr lang="en-US" dirty="0"/>
              <a:t>such as sleep and wakeup schedules can be incorporated. </a:t>
            </a:r>
            <a:endParaRPr lang="en-US" dirty="0"/>
          </a:p>
          <a:p>
            <a:r>
              <a:rPr lang="en-US" b="1" dirty="0"/>
              <a:t>Image processing </a:t>
            </a:r>
            <a:r>
              <a:rPr lang="en-US" dirty="0"/>
              <a:t>can be implemented in the robot to detect the color and the objects. </a:t>
            </a:r>
            <a:endParaRPr lang="en-US" dirty="0"/>
          </a:p>
          <a:p>
            <a:r>
              <a:rPr lang="en-US" b="1" dirty="0"/>
              <a:t>A thermal camera </a:t>
            </a:r>
            <a:r>
              <a:rPr lang="en-US" dirty="0"/>
              <a:t>can be installed to sense the heat emitted by bodies useful for military purposes to </a:t>
            </a:r>
            <a:r>
              <a:rPr lang="en-US" b="1" dirty="0"/>
              <a:t>detect enemies </a:t>
            </a:r>
            <a:r>
              <a:rPr lang="en-US" dirty="0"/>
              <a:t>on the lines. </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US" dirty="0"/>
          </a:p>
        </p:txBody>
      </p:sp>
      <p:sp>
        <p:nvSpPr>
          <p:cNvPr id="3" name="Content Placeholder 2"/>
          <p:cNvSpPr>
            <a:spLocks noGrp="1"/>
          </p:cNvSpPr>
          <p:nvPr>
            <p:ph idx="1"/>
          </p:nvPr>
        </p:nvSpPr>
        <p:spPr/>
        <p:txBody>
          <a:bodyPr>
            <a:normAutofit/>
          </a:bodyPr>
          <a:lstStyle/>
          <a:p>
            <a:pPr marL="0" indent="0">
              <a:buNone/>
            </a:pPr>
            <a:r>
              <a:rPr lang="en-IN" sz="1600" dirty="0">
                <a:latin typeface="Times New Roman" panose="02020603050405020304" pitchFamily="18" charset="0"/>
                <a:cs typeface="Times New Roman" panose="02020603050405020304" pitchFamily="18" charset="0"/>
              </a:rPr>
              <a:t>[1]. Othman M.K. </a:t>
            </a:r>
            <a:r>
              <a:rPr lang="en-IN" sz="1600" dirty="0" err="1">
                <a:latin typeface="Times New Roman" panose="02020603050405020304" pitchFamily="18" charset="0"/>
                <a:cs typeface="Times New Roman" panose="02020603050405020304" pitchFamily="18" charset="0"/>
              </a:rPr>
              <a:t>Alsmadi</a:t>
            </a:r>
            <a:r>
              <a:rPr lang="en-IN" sz="1600" dirty="0">
                <a:latin typeface="Times New Roman" panose="02020603050405020304" pitchFamily="18" charset="0"/>
                <a:cs typeface="Times New Roman" panose="02020603050405020304" pitchFamily="18" charset="0"/>
              </a:rPr>
              <a:t>, Anas A. Al </a:t>
            </a:r>
            <a:r>
              <a:rPr lang="en-IN" sz="1600" dirty="0" err="1">
                <a:latin typeface="Times New Roman" panose="02020603050405020304" pitchFamily="18" charset="0"/>
                <a:cs typeface="Times New Roman" panose="02020603050405020304" pitchFamily="18" charset="0"/>
              </a:rPr>
              <a:t>Jallad</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Zaer</a:t>
            </a:r>
            <a:r>
              <a:rPr lang="en-IN" sz="1600" dirty="0">
                <a:latin typeface="Times New Roman" panose="02020603050405020304" pitchFamily="18" charset="0"/>
                <a:cs typeface="Times New Roman" panose="02020603050405020304" pitchFamily="18" charset="0"/>
              </a:rPr>
              <a:t> S. Abo-Hammoud, and Fares J. Al Majali “</a:t>
            </a:r>
            <a:r>
              <a:rPr lang="en-IN" sz="1600" dirty="0" err="1">
                <a:latin typeface="Times New Roman" panose="02020603050405020304" pitchFamily="18" charset="0"/>
                <a:cs typeface="Times New Roman" panose="02020603050405020304" pitchFamily="18" charset="0"/>
              </a:rPr>
              <a:t>ArduinoBased</a:t>
            </a:r>
            <a:r>
              <a:rPr lang="en-IN" sz="1600" dirty="0">
                <a:latin typeface="Times New Roman" panose="02020603050405020304" pitchFamily="18" charset="0"/>
                <a:cs typeface="Times New Roman" panose="02020603050405020304" pitchFamily="18" charset="0"/>
              </a:rPr>
              <a:t> Automatic Safety Vehicle Control ” 2nd ICRSET pp.140 March 21-22, 2014 Dubai (UAE) </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[2]. Nelson Rai1, Deepak </a:t>
            </a:r>
            <a:r>
              <a:rPr lang="en-IN" sz="1600" dirty="0" err="1">
                <a:latin typeface="Times New Roman" panose="02020603050405020304" pitchFamily="18" charset="0"/>
                <a:cs typeface="Times New Roman" panose="02020603050405020304" pitchFamily="18" charset="0"/>
              </a:rPr>
              <a:t>Rasaily</a:t>
            </a:r>
            <a:r>
              <a:rPr lang="en-IN" sz="1600" dirty="0">
                <a:latin typeface="Times New Roman" panose="02020603050405020304" pitchFamily="18" charset="0"/>
                <a:cs typeface="Times New Roman" panose="02020603050405020304" pitchFamily="18" charset="0"/>
              </a:rPr>
              <a:t> 2, </a:t>
            </a:r>
            <a:r>
              <a:rPr lang="en-IN" sz="1600" dirty="0" err="1">
                <a:latin typeface="Times New Roman" panose="02020603050405020304" pitchFamily="18" charset="0"/>
                <a:cs typeface="Times New Roman" panose="02020603050405020304" pitchFamily="18" charset="0"/>
              </a:rPr>
              <a:t>Tashi</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Rapden</a:t>
            </a:r>
            <a:r>
              <a:rPr lang="en-IN" sz="1600" dirty="0">
                <a:latin typeface="Times New Roman" panose="02020603050405020304" pitchFamily="18" charset="0"/>
                <a:cs typeface="Times New Roman" panose="02020603050405020304" pitchFamily="18" charset="0"/>
              </a:rPr>
              <a:t> Wangchuk3, Manoj Gurung4, </a:t>
            </a:r>
            <a:r>
              <a:rPr lang="en-IN" sz="1600" dirty="0" err="1">
                <a:latin typeface="Times New Roman" panose="02020603050405020304" pitchFamily="18" charset="0"/>
                <a:cs typeface="Times New Roman" panose="02020603050405020304" pitchFamily="18" charset="0"/>
              </a:rPr>
              <a:t>Rit</a:t>
            </a:r>
            <a:r>
              <a:rPr lang="en-IN" sz="1600" dirty="0">
                <a:latin typeface="Times New Roman" panose="02020603050405020304" pitchFamily="18" charset="0"/>
                <a:cs typeface="Times New Roman" panose="02020603050405020304" pitchFamily="18" charset="0"/>
              </a:rPr>
              <a:t> Kr. Khawas5 “Bluetooth Remote Controlled Car using Arduino” IJETT pp.381 Volume 33 Number 8, March 2016 </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[3]. Mr. Vedant </a:t>
            </a:r>
            <a:r>
              <a:rPr lang="en-IN" sz="1600" dirty="0" err="1">
                <a:latin typeface="Times New Roman" panose="02020603050405020304" pitchFamily="18" charset="0"/>
                <a:cs typeface="Times New Roman" panose="02020603050405020304" pitchFamily="18" charset="0"/>
              </a:rPr>
              <a:t>Chikhale</a:t>
            </a:r>
            <a:r>
              <a:rPr lang="en-IN" sz="1600" dirty="0">
                <a:latin typeface="Times New Roman" panose="02020603050405020304" pitchFamily="18" charset="0"/>
                <a:cs typeface="Times New Roman" panose="02020603050405020304" pitchFamily="18" charset="0"/>
              </a:rPr>
              <a:t>, Mr. Raviraj Gharat, Ms. Shamika </a:t>
            </a:r>
            <a:r>
              <a:rPr lang="en-IN" sz="1600" dirty="0" err="1">
                <a:latin typeface="Times New Roman" panose="02020603050405020304" pitchFamily="18" charset="0"/>
                <a:cs typeface="Times New Roman" panose="02020603050405020304" pitchFamily="18" charset="0"/>
              </a:rPr>
              <a:t>Gogate</a:t>
            </a:r>
            <a:r>
              <a:rPr lang="en-IN" sz="1600" dirty="0">
                <a:latin typeface="Times New Roman" panose="02020603050405020304" pitchFamily="18" charset="0"/>
                <a:cs typeface="Times New Roman" panose="02020603050405020304" pitchFamily="18" charset="0"/>
              </a:rPr>
              <a:t>, Mr. Roshan </a:t>
            </a:r>
            <a:r>
              <a:rPr lang="en-IN" sz="1600" dirty="0" err="1">
                <a:latin typeface="Times New Roman" panose="02020603050405020304" pitchFamily="18" charset="0"/>
                <a:cs typeface="Times New Roman" panose="02020603050405020304" pitchFamily="18" charset="0"/>
              </a:rPr>
              <a:t>Amireddy</a:t>
            </a:r>
            <a:r>
              <a:rPr lang="en-IN" sz="1600" dirty="0">
                <a:latin typeface="Times New Roman" panose="02020603050405020304" pitchFamily="18" charset="0"/>
                <a:cs typeface="Times New Roman" panose="02020603050405020304" pitchFamily="18" charset="0"/>
              </a:rPr>
              <a:t> “Voice Controlled Robotic System using Arduino Microcontroller” IJNTR Volume- 3, Issue-4 pp. 92-94 April 2017 </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[4]. Prof. </a:t>
            </a:r>
            <a:r>
              <a:rPr lang="en-IN" sz="1600" dirty="0" err="1">
                <a:latin typeface="Times New Roman" panose="02020603050405020304" pitchFamily="18" charset="0"/>
                <a:cs typeface="Times New Roman" panose="02020603050405020304" pitchFamily="18" charset="0"/>
              </a:rPr>
              <a:t>Bhuvaneshwari</a:t>
            </a:r>
            <a:r>
              <a:rPr lang="en-IN" sz="1600" dirty="0">
                <a:latin typeface="Times New Roman" panose="02020603050405020304" pitchFamily="18" charset="0"/>
                <a:cs typeface="Times New Roman" panose="02020603050405020304" pitchFamily="18" charset="0"/>
              </a:rPr>
              <a:t> Jolad1, Mohnish Arora2, Rohan Ganu3, Chetan </a:t>
            </a:r>
            <a:r>
              <a:rPr lang="en-IN" sz="1600" dirty="0" err="1">
                <a:latin typeface="Times New Roman" panose="02020603050405020304" pitchFamily="18" charset="0"/>
                <a:cs typeface="Times New Roman" panose="02020603050405020304" pitchFamily="18" charset="0"/>
              </a:rPr>
              <a:t>Bhatia“VOICE</a:t>
            </a:r>
            <a:r>
              <a:rPr lang="en-IN" sz="1600" dirty="0">
                <a:latin typeface="Times New Roman" panose="02020603050405020304" pitchFamily="18" charset="0"/>
                <a:cs typeface="Times New Roman" panose="02020603050405020304" pitchFamily="18" charset="0"/>
              </a:rPr>
              <a:t> CONTROLLED ROBOTIC VEHICLE” IRJET Volume: 04 Issue: 06 pp.191 June-2017 </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[5]. Soniya Zope1Preeti Muluk2, Rupali Mohite3, Aishwarya Lanke4,Megha Bamankar5 “Voice Control Robot Using Android Application” IJIR pp.1723 Vol-3, Issue-2, 2017 </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[6]. K. Kannan1, </a:t>
            </a:r>
            <a:r>
              <a:rPr lang="en-IN" sz="1600" dirty="0" err="1">
                <a:latin typeface="Times New Roman" panose="02020603050405020304" pitchFamily="18" charset="0"/>
                <a:cs typeface="Times New Roman" panose="02020603050405020304" pitchFamily="18" charset="0"/>
              </a:rPr>
              <a:t>Dr.</a:t>
            </a:r>
            <a:r>
              <a:rPr lang="en-IN" sz="1600" dirty="0">
                <a:latin typeface="Times New Roman" panose="02020603050405020304" pitchFamily="18" charset="0"/>
                <a:cs typeface="Times New Roman" panose="02020603050405020304" pitchFamily="18" charset="0"/>
              </a:rPr>
              <a:t> J. Selvakumar2 “ARDUINO BASED VOICE CONTROLLED ROBOT” IRJET Volume: 02 Issue: 01 pp.49 Mar-2015. </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[7]. </a:t>
            </a:r>
            <a:r>
              <a:rPr lang="en-IN" sz="1600" dirty="0" err="1">
                <a:latin typeface="Times New Roman" panose="02020603050405020304" pitchFamily="18" charset="0"/>
                <a:cs typeface="Times New Roman" panose="02020603050405020304" pitchFamily="18" charset="0"/>
              </a:rPr>
              <a:t>Subankar</a:t>
            </a:r>
            <a:r>
              <a:rPr lang="en-IN" sz="1600" dirty="0">
                <a:latin typeface="Times New Roman" panose="02020603050405020304" pitchFamily="18" charset="0"/>
                <a:cs typeface="Times New Roman" panose="02020603050405020304" pitchFamily="18" charset="0"/>
              </a:rPr>
              <a:t> Roy #1, </a:t>
            </a:r>
            <a:r>
              <a:rPr lang="en-IN" sz="1600" dirty="0" err="1">
                <a:latin typeface="Times New Roman" panose="02020603050405020304" pitchFamily="18" charset="0"/>
                <a:cs typeface="Times New Roman" panose="02020603050405020304" pitchFamily="18" charset="0"/>
              </a:rPr>
              <a:t>Tashi</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Rapden</a:t>
            </a:r>
            <a:r>
              <a:rPr lang="en-IN" sz="1600" dirty="0">
                <a:latin typeface="Times New Roman" panose="02020603050405020304" pitchFamily="18" charset="0"/>
                <a:cs typeface="Times New Roman" panose="02020603050405020304" pitchFamily="18" charset="0"/>
              </a:rPr>
              <a:t> Wangchuk#2, Rajesh Bhatt#3 “Arduino Based Bluetooth Controlled Robot” IJETT – Volume 32 Number 5- February 2016.</a:t>
            </a:r>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(continued…)</a:t>
            </a:r>
            <a:endParaRPr lang="en-IN" dirty="0"/>
          </a:p>
        </p:txBody>
      </p:sp>
      <p:sp>
        <p:nvSpPr>
          <p:cNvPr id="3" name="Content Placeholder 2"/>
          <p:cNvSpPr>
            <a:spLocks noGrp="1"/>
          </p:cNvSpPr>
          <p:nvPr>
            <p:ph idx="1"/>
          </p:nvPr>
        </p:nvSpPr>
        <p:spPr/>
        <p:txBody>
          <a:bodyPr>
            <a:normAutofit/>
          </a:bodyPr>
          <a:lstStyle/>
          <a:p>
            <a:pPr marL="0" indent="0">
              <a:buNone/>
            </a:pPr>
            <a:r>
              <a:rPr lang="en-IN" sz="1600" dirty="0">
                <a:latin typeface="Times New Roman" panose="02020603050405020304" pitchFamily="18" charset="0"/>
                <a:cs typeface="Times New Roman" panose="02020603050405020304" pitchFamily="18" charset="0"/>
              </a:rPr>
              <a:t>[8]. P R Bhole1, N L Lokhande2, Manoj L Patel3, V D Rathod4, P R Mahajan5 “Voice Command Based Robotic Vehicle Control” IJRASET ISSN: 2321-9653; IC Value: 45.98; SJ Impact Factor: 6.887 Volume 5 Issue XI November 2017.</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[9]. . http://.android.com/about/versions/index.html. </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[10]. L298N MOTOR </a:t>
            </a:r>
            <a:r>
              <a:rPr lang="en-IN" sz="1600" dirty="0" err="1">
                <a:latin typeface="Times New Roman" panose="02020603050405020304" pitchFamily="18" charset="0"/>
                <a:cs typeface="Times New Roman" panose="02020603050405020304" pitchFamily="18" charset="0"/>
              </a:rPr>
              <a:t>DRIVER:http</a:t>
            </a:r>
            <a:r>
              <a:rPr lang="en-IN" sz="1600" dirty="0">
                <a:latin typeface="Times New Roman" panose="02020603050405020304" pitchFamily="18" charset="0"/>
                <a:cs typeface="Times New Roman" panose="02020603050405020304" pitchFamily="18" charset="0"/>
              </a:rPr>
              <a:t>://buy.flyrobo.in/hc05</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[11]. Bluetooth </a:t>
            </a:r>
            <a:r>
              <a:rPr lang="en-IN" sz="1600" dirty="0" err="1">
                <a:latin typeface="Times New Roman" panose="02020603050405020304" pitchFamily="18" charset="0"/>
                <a:cs typeface="Times New Roman" panose="02020603050405020304" pitchFamily="18" charset="0"/>
              </a:rPr>
              <a:t>Module:http</a:t>
            </a:r>
            <a:r>
              <a:rPr lang="en-IN" sz="1600" dirty="0">
                <a:latin typeface="Times New Roman" panose="02020603050405020304" pitchFamily="18" charset="0"/>
                <a:cs typeface="Times New Roman" panose="02020603050405020304" pitchFamily="18" charset="0"/>
              </a:rPr>
              <a:t>://buy.flyrobo.in/l298n </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[12]. DC </a:t>
            </a:r>
            <a:r>
              <a:rPr lang="en-IN" sz="1600" dirty="0" err="1">
                <a:latin typeface="Times New Roman" panose="02020603050405020304" pitchFamily="18" charset="0"/>
                <a:cs typeface="Times New Roman" panose="02020603050405020304" pitchFamily="18" charset="0"/>
              </a:rPr>
              <a:t>Motor:http</a:t>
            </a:r>
            <a:r>
              <a:rPr lang="en-IN" sz="1600" dirty="0">
                <a:latin typeface="Times New Roman" panose="02020603050405020304" pitchFamily="18" charset="0"/>
                <a:cs typeface="Times New Roman" panose="02020603050405020304" pitchFamily="18" charset="0"/>
              </a:rPr>
              <a:t>://buy.flyrobo.in/dc30</a:t>
            </a:r>
            <a:endParaRPr lang="en-IN" sz="1600"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panose="02020603050405020304"/>
                <a:cs typeface="Times New Roman" panose="02020603050405020304"/>
              </a:rPr>
              <a:t>Outline</a:t>
            </a:r>
            <a:endParaRPr lang="en-US" b="1" dirty="0">
              <a:latin typeface="Times New Roman" panose="02020603050405020304"/>
              <a:cs typeface="Times New Roman" panose="02020603050405020304"/>
            </a:endParaRP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panose="02020603050405020304"/>
                <a:cs typeface="Times New Roman" panose="02020603050405020304"/>
              </a:rPr>
              <a:t>Introduction to Project</a:t>
            </a:r>
            <a:endParaRPr lang="en-US"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Problem Formulation</a:t>
            </a:r>
            <a:endParaRPr lang="en-US"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Objectives of the work </a:t>
            </a:r>
            <a:endParaRPr lang="en-US"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Methodology used</a:t>
            </a:r>
            <a:endParaRPr lang="en-US" dirty="0">
              <a:latin typeface="Times New Roman" panose="02020603050405020304"/>
              <a:cs typeface="Times New Roman" panose="02020603050405020304"/>
            </a:endParaRPr>
          </a:p>
          <a:p>
            <a:r>
              <a:rPr lang="en-US" spc="-10" dirty="0">
                <a:latin typeface="Times New Roman" panose="02020603050405020304"/>
                <a:cs typeface="Times New Roman" panose="02020603050405020304"/>
              </a:rPr>
              <a:t>Results and Outputs</a:t>
            </a:r>
            <a:endParaRPr lang="en-US" spc="-10" dirty="0">
              <a:latin typeface="Times New Roman" panose="02020603050405020304"/>
              <a:cs typeface="Times New Roman" panose="02020603050405020304"/>
            </a:endParaRPr>
          </a:p>
          <a:p>
            <a:r>
              <a:rPr lang="en-US" spc="-10" dirty="0">
                <a:latin typeface="Times New Roman" panose="02020603050405020304"/>
                <a:cs typeface="Times New Roman" panose="02020603050405020304"/>
              </a:rPr>
              <a:t>Conclusion</a:t>
            </a:r>
            <a:endParaRPr lang="en-US" spc="-10"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Future Scope</a:t>
            </a:r>
            <a:endParaRPr lang="en-US"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endParaRPr lang="en-US" dirty="0"/>
          </a:p>
        </p:txBody>
      </p:sp>
      <p:sp>
        <p:nvSpPr>
          <p:cNvPr id="3" name="Content Placeholder 2"/>
          <p:cNvSpPr>
            <a:spLocks noGrp="1"/>
          </p:cNvSpPr>
          <p:nvPr>
            <p:ph idx="1"/>
          </p:nvPr>
        </p:nvSpPr>
        <p:spPr/>
        <p:txBody>
          <a:bodyPr/>
          <a:lstStyle/>
          <a:p>
            <a:r>
              <a:rPr lang="en-US" b="1" dirty="0"/>
              <a:t>Voice Controlled CAR </a:t>
            </a:r>
            <a:r>
              <a:rPr lang="en-US" dirty="0"/>
              <a:t>is a mobile robot whose movement can be controlled by the commander by giving specific voice commands. </a:t>
            </a:r>
            <a:endParaRPr lang="en-US" dirty="0"/>
          </a:p>
          <a:p>
            <a:r>
              <a:rPr lang="en-US" dirty="0"/>
              <a:t>The speech is received by a microphone and processed by the </a:t>
            </a:r>
            <a:r>
              <a:rPr lang="en-US" b="1" dirty="0"/>
              <a:t>Bluetooth module </a:t>
            </a:r>
            <a:r>
              <a:rPr lang="en-US" dirty="0"/>
              <a:t>(</a:t>
            </a:r>
            <a:r>
              <a:rPr lang="en-US" dirty="0" err="1"/>
              <a:t>hc</a:t>
            </a:r>
            <a:r>
              <a:rPr lang="en-US" dirty="0"/>
              <a:t>- Speech recognition is a technology where the system understands the words given through speech.)</a:t>
            </a:r>
            <a:endParaRPr lang="en-US" dirty="0"/>
          </a:p>
          <a:p>
            <a:r>
              <a:rPr lang="en-US" dirty="0"/>
              <a:t>The </a:t>
            </a:r>
            <a:r>
              <a:rPr lang="en-US" b="1" dirty="0"/>
              <a:t>mobile application </a:t>
            </a:r>
            <a:r>
              <a:rPr lang="en-US" dirty="0"/>
              <a:t>is capable of identifying five commands which are “Stop”, “Forward”, “Back”, “Left”, and “Right”.</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 (continued…)</a:t>
            </a:r>
            <a:endParaRPr lang="en-IN" dirty="0"/>
          </a:p>
        </p:txBody>
      </p:sp>
      <p:sp>
        <p:nvSpPr>
          <p:cNvPr id="3" name="Content Placeholder 2"/>
          <p:cNvSpPr>
            <a:spLocks noGrp="1"/>
          </p:cNvSpPr>
          <p:nvPr>
            <p:ph idx="1"/>
          </p:nvPr>
        </p:nvSpPr>
        <p:spPr/>
        <p:txBody>
          <a:bodyPr/>
          <a:lstStyle/>
          <a:p>
            <a:r>
              <a:rPr lang="en-US" dirty="0"/>
              <a:t>In this embedded system, we make a robotic car that we can control using </a:t>
            </a:r>
            <a:r>
              <a:rPr lang="en-US" b="1" dirty="0"/>
              <a:t>voice through a mobile application</a:t>
            </a:r>
            <a:r>
              <a:rPr lang="en-US" dirty="0"/>
              <a:t>. </a:t>
            </a:r>
            <a:endParaRPr lang="en-US" dirty="0"/>
          </a:p>
          <a:p>
            <a:r>
              <a:rPr lang="en-US" dirty="0"/>
              <a:t>Application listens and sends the instruction to the </a:t>
            </a:r>
            <a:r>
              <a:rPr lang="en-US" b="1" dirty="0"/>
              <a:t>Arduino using Bluetooth</a:t>
            </a:r>
            <a:r>
              <a:rPr lang="en-US" dirty="0"/>
              <a:t> and then Arduino performs the specified operations using a voice recognition application which is not 100% accurate. </a:t>
            </a:r>
            <a:endParaRPr lang="en-US" dirty="0"/>
          </a:p>
          <a:p>
            <a:r>
              <a:rPr lang="en-US" dirty="0"/>
              <a:t>The application is </a:t>
            </a:r>
            <a:r>
              <a:rPr lang="en-US" b="1" dirty="0"/>
              <a:t>sensitive to the surrounding noises</a:t>
            </a:r>
            <a:r>
              <a:rPr lang="en-US" dirty="0"/>
              <a:t>. It sometimes misinterprets the voice commands given to the robot.</a:t>
            </a:r>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endParaRPr lang="en-US" dirty="0"/>
          </a:p>
        </p:txBody>
      </p:sp>
      <p:sp>
        <p:nvSpPr>
          <p:cNvPr id="3" name="Content Placeholder 2"/>
          <p:cNvSpPr>
            <a:spLocks noGrp="1"/>
          </p:cNvSpPr>
          <p:nvPr>
            <p:ph idx="1"/>
          </p:nvPr>
        </p:nvSpPr>
        <p:spPr/>
        <p:txBody>
          <a:bodyPr>
            <a:normAutofit/>
          </a:bodyPr>
          <a:lstStyle/>
          <a:p>
            <a:r>
              <a:rPr lang="en-US" dirty="0"/>
              <a:t>The project’s main objective is to control the robotic vehicle in a desired position. </a:t>
            </a:r>
            <a:endParaRPr lang="en-US" dirty="0"/>
          </a:p>
          <a:p>
            <a:r>
              <a:rPr lang="en-US" dirty="0"/>
              <a:t>The goal of the voice-controlled Robot is to listen and act on the commands received from the user. </a:t>
            </a:r>
            <a:endParaRPr lang="en-US" dirty="0"/>
          </a:p>
          <a:p>
            <a:r>
              <a:rPr lang="en-US" dirty="0"/>
              <a:t>Human Robotic Interaction is achieved. </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 (continued…)</a:t>
            </a:r>
            <a:endParaRPr lang="en-IN" dirty="0"/>
          </a:p>
        </p:txBody>
      </p:sp>
      <p:sp>
        <p:nvSpPr>
          <p:cNvPr id="3" name="Content Placeholder 2"/>
          <p:cNvSpPr>
            <a:spLocks noGrp="1"/>
          </p:cNvSpPr>
          <p:nvPr>
            <p:ph idx="1"/>
          </p:nvPr>
        </p:nvSpPr>
        <p:spPr/>
        <p:txBody>
          <a:bodyPr/>
          <a:lstStyle/>
          <a:p>
            <a:r>
              <a:rPr lang="en-US" dirty="0"/>
              <a:t>The proposed system consists of a transmitter, a receiver block, and a battery for the power source. </a:t>
            </a:r>
            <a:endParaRPr lang="en-US" dirty="0"/>
          </a:p>
          <a:p>
            <a:r>
              <a:rPr lang="en-US" dirty="0"/>
              <a:t>Using this application we can control the robotic vehicle by using a personal phone. </a:t>
            </a:r>
            <a:endParaRPr lang="en-US" dirty="0"/>
          </a:p>
          <a:p>
            <a:r>
              <a:rPr lang="en-US" dirty="0"/>
              <a:t>The project is designed to control a robotic vehicle by voice commands and manual control for remote operation.</a:t>
            </a:r>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r>
              <a:rPr lang="en-US"/>
              <a:t>of the Work</a:t>
            </a:r>
            <a:endParaRPr lang="en-US" dirty="0"/>
          </a:p>
        </p:txBody>
      </p:sp>
      <p:sp>
        <p:nvSpPr>
          <p:cNvPr id="3" name="Content Placeholder 2"/>
          <p:cNvSpPr>
            <a:spLocks noGrp="1"/>
          </p:cNvSpPr>
          <p:nvPr>
            <p:ph idx="1"/>
          </p:nvPr>
        </p:nvSpPr>
        <p:spPr>
          <a:xfrm>
            <a:off x="782320" y="1630045"/>
            <a:ext cx="10515600" cy="4351338"/>
          </a:xfrm>
        </p:spPr>
        <p:txBody>
          <a:bodyPr>
            <a:noAutofit/>
          </a:bodyPr>
          <a:lstStyle/>
          <a:p>
            <a:pPr marL="0" indent="0">
              <a:buNone/>
            </a:pPr>
            <a:r>
              <a:rPr lang="en-US" sz="2000" dirty="0"/>
              <a:t>The objectives of a Voice Controlled Robotic Vehicle using arduino and IoT are as follows:</a:t>
            </a:r>
            <a:endParaRPr lang="en-US" sz="2000" dirty="0"/>
          </a:p>
          <a:p>
            <a:pPr marL="0" indent="0">
              <a:buNone/>
            </a:pPr>
            <a:r>
              <a:rPr lang="en-US" sz="2000" dirty="0"/>
              <a:t>1.Design and development of a robotic vehicle : To meet the project requirements, the robotic vehicle should be designed and developed. The vehicle should be able to move in multiple directions, have a strong structure to hold objects, and be equipped with sensors to detect and navigate around obstacles.</a:t>
            </a:r>
            <a:endParaRPr lang="en-US" sz="2000" dirty="0"/>
          </a:p>
          <a:p>
            <a:pPr marL="0" indent="0">
              <a:buNone/>
            </a:pPr>
            <a:r>
              <a:rPr lang="en-US" sz="2000" dirty="0"/>
              <a:t>2.Integration of voice control technology : To receive voice commands from an Android application, the vehicle should be outfitted with voice control technology. The technology should be capable of accurately recognizing various voice commands.</a:t>
            </a:r>
            <a:endParaRPr lang="en-US" sz="2000" dirty="0"/>
          </a:p>
          <a:p>
            <a:pPr marL="0" indent="0">
              <a:buNone/>
            </a:pPr>
            <a:r>
              <a:rPr lang="en-US" sz="2000" dirty="0"/>
              <a:t>3.Development of an android application : To send voice commands to the robotic vehicle, an Android application should be created. The application should have an easy-to-use interface and be able to establish a reliable connection with the vehicle.</a:t>
            </a:r>
            <a:endParaRPr lang="en-US" sz="2000" dirty="0"/>
          </a:p>
          <a:p>
            <a:pPr marL="0" indent="0">
              <a:buNone/>
            </a:pPr>
            <a:r>
              <a:rPr lang="en-IN" altLang="en-US" sz="2000" dirty="0"/>
              <a:t>4.</a:t>
            </a:r>
            <a:r>
              <a:rPr lang="en-US" sz="2000" dirty="0"/>
              <a:t>Testing and validation : To make sure that the robotic vehicle fulfils the requirements of the project, it should be properly tested. The application should be tested to ensure that it works properly, is reliable, and is compatible with the robotic vehicle.</a:t>
            </a:r>
            <a:endParaRPr lang="en-US" sz="2000"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endParaRPr lang="en-US" dirty="0"/>
          </a:p>
        </p:txBody>
      </p:sp>
      <p:sp>
        <p:nvSpPr>
          <p:cNvPr id="3" name="Content Placeholder 2"/>
          <p:cNvSpPr>
            <a:spLocks noGrp="1"/>
          </p:cNvSpPr>
          <p:nvPr>
            <p:ph idx="1"/>
          </p:nvPr>
        </p:nvSpPr>
        <p:spPr/>
        <p:txBody>
          <a:bodyPr/>
          <a:lstStyle/>
          <a:p>
            <a:pPr marL="0" indent="0" algn="ctr">
              <a:buNone/>
            </a:pPr>
            <a:r>
              <a:rPr lang="en-IN" b="1" dirty="0"/>
              <a:t>Hardware and Software Requirements</a:t>
            </a:r>
            <a:endParaRPr lang="en-IN" b="1" dirty="0"/>
          </a:p>
          <a:p>
            <a:r>
              <a:rPr lang="en-IN" dirty="0"/>
              <a:t>Hardware Requirements: The required hardware for this project is Arduino UNO, Motor Driver IC, Bluetooth Device Module, DC Motor, Battery, Voltage Regulator, Wheels.</a:t>
            </a:r>
            <a:endParaRPr lang="en-IN" dirty="0"/>
          </a:p>
          <a:p>
            <a:r>
              <a:rPr lang="en-IN" dirty="0"/>
              <a:t>Software requirements: </a:t>
            </a:r>
            <a:r>
              <a:rPr lang="en-IN" dirty="0" err="1"/>
              <a:t>Ubidots</a:t>
            </a:r>
            <a:r>
              <a:rPr lang="en-IN" dirty="0"/>
              <a:t>, MC Programming Language: Embedded C, Arduino IDE, MIT App Inventor for Bluetooth Voice Controlled app.</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 (continued…)</a:t>
            </a:r>
            <a:endParaRPr lang="en-IN" dirty="0"/>
          </a:p>
        </p:txBody>
      </p:sp>
      <p:pic>
        <p:nvPicPr>
          <p:cNvPr id="6" name="Content Placeholder 5"/>
          <p:cNvPicPr>
            <a:picLocks noGrp="1" noChangeAspect="1"/>
          </p:cNvPicPr>
          <p:nvPr>
            <p:ph idx="1"/>
          </p:nvPr>
        </p:nvPicPr>
        <p:blipFill>
          <a:blip r:embed="rId1"/>
          <a:stretch>
            <a:fillRect/>
          </a:stretch>
        </p:blipFill>
        <p:spPr>
          <a:xfrm>
            <a:off x="2732542" y="2260166"/>
            <a:ext cx="6726916" cy="3788316"/>
          </a:xfrm>
        </p:spPr>
      </p:pic>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
        <p:nvSpPr>
          <p:cNvPr id="8" name="TextBox 7"/>
          <p:cNvSpPr txBox="1"/>
          <p:nvPr/>
        </p:nvSpPr>
        <p:spPr>
          <a:xfrm>
            <a:off x="3048000" y="1429078"/>
            <a:ext cx="6096000" cy="523220"/>
          </a:xfrm>
          <a:prstGeom prst="rect">
            <a:avLst/>
          </a:prstGeom>
          <a:noFill/>
        </p:spPr>
        <p:txBody>
          <a:bodyPr wrap="square">
            <a:spAutoFit/>
          </a:bodyPr>
          <a:lstStyle/>
          <a:p>
            <a:pPr algn="ctr"/>
            <a:r>
              <a:rPr lang="en-IN" sz="2800" b="1" dirty="0"/>
              <a:t>Project Block Diagram</a:t>
            </a:r>
            <a:endParaRPr lang="en-IN" sz="2800" b="1" dirty="0"/>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0</TotalTime>
  <Words>8161</Words>
  <Application>WPS Presentation</Application>
  <PresentationFormat>Widescreen</PresentationFormat>
  <Paragraphs>193</Paragraphs>
  <Slides>19</Slides>
  <Notes>0</Notes>
  <HiddenSlides>0</HiddenSlides>
  <MMClips>0</MMClips>
  <ScaleCrop>false</ScaleCrop>
  <HeadingPairs>
    <vt:vector size="6" baseType="variant">
      <vt:variant>
        <vt:lpstr>已用的字体</vt:lpstr>
      </vt:variant>
      <vt:variant>
        <vt:i4>16</vt:i4>
      </vt:variant>
      <vt:variant>
        <vt:lpstr>主题</vt:lpstr>
      </vt:variant>
      <vt:variant>
        <vt:i4>3</vt:i4>
      </vt:variant>
      <vt:variant>
        <vt:lpstr>幻灯片标题</vt:lpstr>
      </vt:variant>
      <vt:variant>
        <vt:i4>19</vt:i4>
      </vt:variant>
    </vt:vector>
  </HeadingPairs>
  <TitlesOfParts>
    <vt:vector size="38" baseType="lpstr">
      <vt:lpstr>Arial</vt:lpstr>
      <vt:lpstr>SimSun</vt:lpstr>
      <vt:lpstr>Wingdings</vt:lpstr>
      <vt:lpstr>Calibri</vt:lpstr>
      <vt:lpstr>King</vt:lpstr>
      <vt:lpstr>Segoe Print</vt:lpstr>
      <vt:lpstr>Casper</vt:lpstr>
      <vt:lpstr>Yu Gothic UI</vt:lpstr>
      <vt:lpstr>Karla</vt:lpstr>
      <vt:lpstr>Times New Roman</vt:lpstr>
      <vt:lpstr>Raleway ExtraBold</vt:lpstr>
      <vt:lpstr>Times New Roman</vt:lpstr>
      <vt:lpstr>Calibri</vt:lpstr>
      <vt:lpstr>Microsoft YaHei</vt:lpstr>
      <vt:lpstr>Arial Unicode MS</vt:lpstr>
      <vt:lpstr>Calibri Light</vt:lpstr>
      <vt:lpstr>1_Office Theme</vt:lpstr>
      <vt:lpstr>2_Office Theme</vt:lpstr>
      <vt:lpstr>Contents Slide Master</vt:lpstr>
      <vt:lpstr>PowerPoint 演示文稿</vt:lpstr>
      <vt:lpstr>Outline</vt:lpstr>
      <vt:lpstr>Introduction to Project</vt:lpstr>
      <vt:lpstr>Introduction to Project (continued…)</vt:lpstr>
      <vt:lpstr>Problem Formulation</vt:lpstr>
      <vt:lpstr>Problem Formulation (continued…)</vt:lpstr>
      <vt:lpstr>Objectives of the Work</vt:lpstr>
      <vt:lpstr>Methodology used</vt:lpstr>
      <vt:lpstr>Methodology used (continued…)</vt:lpstr>
      <vt:lpstr>Methodology used (continued…)</vt:lpstr>
      <vt:lpstr>Methodology used (continued…)</vt:lpstr>
      <vt:lpstr>Methodology used (continued…)</vt:lpstr>
      <vt:lpstr>Results and Outputs</vt:lpstr>
      <vt:lpstr>Results and Outputs (continued…)</vt:lpstr>
      <vt:lpstr>Results and Outputs (continued…)</vt:lpstr>
      <vt:lpstr>Conclusion</vt:lpstr>
      <vt:lpstr>Future Scope</vt:lpstr>
      <vt:lpstr>References</vt:lpstr>
      <vt:lpstr>References (continued…)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Guru Singh Pal</dc:creator>
  <cp:lastModifiedBy>asmee</cp:lastModifiedBy>
  <cp:revision>495</cp:revision>
  <dcterms:created xsi:type="dcterms:W3CDTF">2019-01-09T10:33:00Z</dcterms:created>
  <dcterms:modified xsi:type="dcterms:W3CDTF">2023-03-21T02:51:00Z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0899C919E68F433EB0E1365B00F8608C</vt:lpwstr>
  </property>
  <property fmtid="{D5CDD505-2E9C-101B-9397-08002B2CF9AE}" pid="3" name="KSOProductBuildVer">
    <vt:lpwstr>1033-11.2.0.11486</vt:lpwstr>
  </property>
</Properties>
</file>