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8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52-8E9B-2A4A-993A-81C6082A6AE5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C54-0F6D-2A4D-9375-4DA1EF8B8D51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B111A-9E8D-AE42-AF40-7D7AD69A6457}" type="slidenum">
              <a:rPr lang="it-IT"/>
              <a:pPr eaLnBrk="1" hangingPunct="1"/>
              <a:t>1</a:t>
            </a:fld>
            <a:endParaRPr 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193D3A-0C60-B145-BB8B-444315D95689}" type="slidenum">
              <a:rPr lang="it-IT" sz="1200"/>
              <a:pPr eaLnBrk="1" hangingPunct="1"/>
              <a:t>11</a:t>
            </a:fld>
            <a:endParaRPr lang="it-IT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614C6-BA81-0143-9E04-7CB06EB7F3DA}" type="slidenum">
              <a:rPr lang="it-IT" sz="1200"/>
              <a:pPr eaLnBrk="1" hangingPunct="1"/>
              <a:t>2</a:t>
            </a:fld>
            <a:endParaRPr lang="it-IT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F8F6D-6A7E-3841-AD08-1EEDB688AF81}" type="slidenum">
              <a:rPr lang="it-IT" sz="1200"/>
              <a:pPr eaLnBrk="1" hangingPunct="1"/>
              <a:t>3</a:t>
            </a:fld>
            <a:endParaRPr lang="it-IT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F8F6D-6A7E-3841-AD08-1EEDB688AF81}" type="slidenum">
              <a:rPr lang="it-IT" sz="1200"/>
              <a:pPr eaLnBrk="1" hangingPunct="1"/>
              <a:t>4</a:t>
            </a:fld>
            <a:endParaRPr lang="it-IT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C1E07D-32FB-6244-9188-5E99A74F3556}" type="slidenum">
              <a:rPr lang="it-IT" sz="1200"/>
              <a:pPr eaLnBrk="1" hangingPunct="1"/>
              <a:t>6</a:t>
            </a:fld>
            <a:endParaRPr lang="it-IT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51C5D-D50A-D64E-BADB-DBEB11215B34}" type="slidenum">
              <a:rPr lang="it-IT" sz="1200"/>
              <a:pPr eaLnBrk="1" hangingPunct="1"/>
              <a:t>7</a:t>
            </a:fld>
            <a:endParaRPr lang="it-IT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C56C2C-0A4B-8C4F-AEF6-BBC6A1463323}" type="slidenum">
              <a:rPr lang="it-IT" sz="1200"/>
              <a:pPr eaLnBrk="1" hangingPunct="1"/>
              <a:t>8</a:t>
            </a:fld>
            <a:endParaRPr lang="it-IT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983B2A-EB7C-4740-902B-99A0342ED682}" type="slidenum">
              <a:rPr lang="it-IT" sz="1200"/>
              <a:pPr eaLnBrk="1" hangingPunct="1"/>
              <a:t>9</a:t>
            </a:fld>
            <a:endParaRPr lang="it-IT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F9319B-6D9E-7442-A673-B9FEDD993486}" type="slidenum">
              <a:rPr lang="it-IT" sz="1200"/>
              <a:pPr eaLnBrk="1" hangingPunct="1"/>
              <a:t>10</a:t>
            </a:fld>
            <a:endParaRPr lang="it-IT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A2E-4434-7E48-B506-6CB9726E48D0}" type="datetimeFigureOut">
              <a:rPr lang="it-IT" smtClean="0"/>
              <a:t>03/05/15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iw.roma3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it-IT" sz="2000" dirty="0">
                <a:latin typeface="Maiandra GD" charset="0"/>
              </a:rPr>
              <a:t>Sistemi informativi su Web</a:t>
            </a:r>
            <a:br>
              <a:rPr lang="it-IT" sz="2000" dirty="0">
                <a:latin typeface="Maiandra GD" charset="0"/>
              </a:rPr>
            </a:b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Maiandra GD" charset="0"/>
              </a:rPr>
              <a:t>Progetto Esame (giugno 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Maiandra GD" charset="0"/>
              </a:rPr>
              <a:t>2015)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Maiandra GD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814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details</a:t>
            </a:r>
          </a:p>
        </p:txBody>
      </p:sp>
      <p:pic>
        <p:nvPicPr>
          <p:cNvPr id="5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84" y="4001343"/>
            <a:ext cx="941271" cy="5114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5865" y="3908732"/>
            <a:ext cx="343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aiandra GD" charset="0"/>
                <a:ea typeface="+mj-ea"/>
                <a:cs typeface="+mj-cs"/>
              </a:rPr>
              <a:t>Paolo </a:t>
            </a:r>
            <a:r>
              <a:rPr lang="it-IT" dirty="0" smtClean="0">
                <a:latin typeface="Maiandra GD" charset="0"/>
                <a:ea typeface="+mj-ea"/>
                <a:cs typeface="+mj-cs"/>
              </a:rPr>
              <a:t>Merialdo</a:t>
            </a:r>
          </a:p>
          <a:p>
            <a:r>
              <a:rPr lang="it-IT" dirty="0" smtClean="0">
                <a:latin typeface="Maiandra GD" charset="0"/>
                <a:ea typeface="+mj-ea"/>
                <a:cs typeface="+mj-cs"/>
              </a:rPr>
              <a:t>Università degli Studi Roma Tre</a:t>
            </a:r>
            <a:endParaRPr lang="it-IT" dirty="0">
              <a:latin typeface="Maiandra GD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1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Caso d'uso UC5: recupera indirizzo cliente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amministrazione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principale: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L’amministratore fornisce </a:t>
            </a:r>
            <a:r>
              <a:rPr lang="it-IT" dirty="0" smtClean="0">
                <a:latin typeface="Maiandra GD" charset="0"/>
              </a:rPr>
              <a:t>l'id di </a:t>
            </a:r>
            <a:r>
              <a:rPr lang="it-IT" dirty="0">
                <a:latin typeface="Maiandra GD" charset="0"/>
              </a:rPr>
              <a:t>un ordine 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sistema mostra all’amministratore </a:t>
            </a:r>
            <a:r>
              <a:rPr lang="it-IT" dirty="0" smtClean="0">
                <a:latin typeface="Maiandra GD" charset="0"/>
              </a:rPr>
              <a:t>i dati </a:t>
            </a:r>
            <a:r>
              <a:rPr lang="it-IT" dirty="0">
                <a:latin typeface="Maiandra GD" charset="0"/>
              </a:rPr>
              <a:t>del cliente che ha effettuato </a:t>
            </a:r>
            <a:r>
              <a:rPr lang="it-IT" dirty="0" smtClean="0">
                <a:latin typeface="Maiandra GD" charset="0"/>
              </a:rPr>
              <a:t>l’ordine</a:t>
            </a:r>
            <a:endParaRPr lang="it-IT" dirty="0">
              <a:latin typeface="Maiandra GD" charset="0"/>
            </a:endParaRPr>
          </a:p>
          <a:p>
            <a:pPr lvl="1" eaLnBrk="1" hangingPunct="1"/>
            <a:r>
              <a:rPr lang="it-IT" dirty="0">
                <a:latin typeface="Maiandra GD" charset="0"/>
              </a:rPr>
              <a:t>Precondizioni: l’amministratore è identificato e autenticato</a:t>
            </a:r>
          </a:p>
          <a:p>
            <a:pPr lvl="2" eaLnBrk="1" hangingPunct="1"/>
            <a:endParaRPr lang="it-IT" dirty="0">
              <a:latin typeface="Maiandra GD" charset="0"/>
            </a:endParaRPr>
          </a:p>
          <a:p>
            <a:pPr eaLnBrk="1" hangingPunct="1"/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Caso d'uso UC6: evasione ordine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Attore primario: amministrazione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Scenario principale: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 smtClean="0">
                <a:latin typeface="Maiandra GD" charset="0"/>
              </a:rPr>
              <a:t>Il sistema presenta all'amministratore gli ordini chiusi, ma non evasi</a:t>
            </a:r>
            <a:endParaRPr lang="it-IT" sz="2000" dirty="0">
              <a:latin typeface="Maiandra GD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it-IT" sz="2000" dirty="0" smtClean="0">
                <a:latin typeface="Maiandra GD" charset="0"/>
              </a:rPr>
              <a:t>L'amministratore sceglie un ordine</a:t>
            </a:r>
            <a:endParaRPr lang="it-IT" sz="2000" dirty="0">
              <a:latin typeface="Maiandra GD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it-IT" sz="2000" dirty="0" smtClean="0">
                <a:latin typeface="Maiandra GD" charset="0"/>
              </a:rPr>
              <a:t>Il sistema evade l'ordine: aggiorna l'ordine inserendo la data di spedizione e aggiorna la quantità dei prodotti in magazzino (sottraendo la quantità di prodotti usati per l'ordine)</a:t>
            </a:r>
            <a:endParaRPr lang="it-IT" sz="2000" dirty="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Precondizioni</a:t>
            </a:r>
            <a:r>
              <a:rPr lang="it-IT" sz="2400" dirty="0" smtClean="0">
                <a:latin typeface="Maiandra GD" charset="0"/>
              </a:rPr>
              <a:t>:</a:t>
            </a:r>
            <a:endParaRPr lang="it-IT" sz="2400" dirty="0">
              <a:latin typeface="Maiandra GD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l'amministratore è identificato e </a:t>
            </a:r>
            <a:r>
              <a:rPr lang="it-IT" sz="2000" dirty="0" smtClean="0">
                <a:latin typeface="Maiandra GD" charset="0"/>
              </a:rPr>
              <a:t>autenticato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>
                <a:solidFill>
                  <a:prstClr val="black"/>
                </a:solidFill>
                <a:latin typeface="Maiandra GD" charset="0"/>
              </a:rPr>
              <a:t>Eccezioni:</a:t>
            </a:r>
          </a:p>
          <a:p>
            <a:pPr lvl="2">
              <a:lnSpc>
                <a:spcPct val="90000"/>
              </a:lnSpc>
            </a:pPr>
            <a:r>
              <a:rPr lang="it-IT" sz="2000" dirty="0" smtClean="0">
                <a:solidFill>
                  <a:prstClr val="black"/>
                </a:solidFill>
                <a:latin typeface="Maiandra GD" charset="0"/>
              </a:rPr>
              <a:t>alcuni prodotti potrebbero non essere presenti in magazzino nella quantità specificata dall'ordine. In questo caso l'ordine rimane in sospeso</a:t>
            </a:r>
            <a:endParaRPr lang="it-IT" sz="2000" dirty="0">
              <a:solidFill>
                <a:prstClr val="black"/>
              </a:solidFill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Termini e modalità di consegna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Progettare il sistema, definendone casi d’uso,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(con indicazioni utili </a:t>
            </a:r>
            <a:r>
              <a:rPr lang="it-IT" dirty="0" smtClean="0"/>
              <a:t>alla progettazione </a:t>
            </a:r>
            <a:r>
              <a:rPr lang="it-IT" dirty="0"/>
              <a:t>dello strato di persistenza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Implementare </a:t>
            </a:r>
            <a:r>
              <a:rPr lang="it-IT" dirty="0"/>
              <a:t>tutto lo </a:t>
            </a:r>
            <a:r>
              <a:rPr lang="it-IT" dirty="0" smtClean="0"/>
              <a:t>strato </a:t>
            </a:r>
            <a:r>
              <a:rPr lang="it-IT" dirty="0"/>
              <a:t>della logica </a:t>
            </a:r>
            <a:r>
              <a:rPr lang="it-IT" dirty="0" smtClean="0"/>
              <a:t>applicativa (persistenza inclusa) </a:t>
            </a:r>
          </a:p>
          <a:p>
            <a:r>
              <a:rPr lang="it-IT" dirty="0" smtClean="0"/>
              <a:t>Implementare lo </a:t>
            </a:r>
            <a:r>
              <a:rPr lang="it-IT" dirty="0"/>
              <a:t>strato di </a:t>
            </a:r>
            <a:r>
              <a:rPr lang="it-IT" dirty="0" smtClean="0"/>
              <a:t>presentazione </a:t>
            </a:r>
            <a:r>
              <a:rPr lang="it-IT" dirty="0"/>
              <a:t>per almeno 4 casi d’uso (2 per il progetto base</a:t>
            </a:r>
            <a:r>
              <a:rPr lang="it-IT" dirty="0" smtClean="0"/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Termini e modalità di </a:t>
            </a:r>
            <a:r>
              <a:rPr lang="it-IT" dirty="0"/>
              <a:t>c</a:t>
            </a:r>
            <a:r>
              <a:rPr lang="it-IT" dirty="0" smtClean="0"/>
              <a:t>onsegna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b="1" dirty="0"/>
              <a:t>Ogni studente</a:t>
            </a:r>
            <a:r>
              <a:rPr lang="it-IT" sz="1800" dirty="0"/>
              <a:t> iscritto all'esame deve avere un account </a:t>
            </a:r>
            <a:r>
              <a:rPr lang="it-IT" sz="1800" dirty="0" err="1" smtClean="0"/>
              <a:t>Github</a:t>
            </a:r>
            <a:endParaRPr lang="it-IT" sz="1800" dirty="0" smtClean="0"/>
          </a:p>
          <a:p>
            <a:r>
              <a:rPr lang="it-IT" sz="1800" dirty="0" smtClean="0"/>
              <a:t>Il progetto deve essere su </a:t>
            </a:r>
            <a:r>
              <a:rPr lang="it-IT" sz="1800" dirty="0" err="1" smtClean="0"/>
              <a:t>Github</a:t>
            </a:r>
            <a:r>
              <a:rPr lang="it-IT" sz="1800" dirty="0" smtClean="0"/>
              <a:t> (come </a:t>
            </a:r>
            <a:r>
              <a:rPr lang="it-IT" sz="1800" dirty="0" err="1" smtClean="0"/>
              <a:t>repositor</a:t>
            </a:r>
            <a:r>
              <a:rPr lang="it-IT" sz="1800" dirty="0" err="1" smtClean="0"/>
              <a:t>y</a:t>
            </a:r>
            <a:r>
              <a:rPr lang="it-IT" sz="1800" dirty="0" smtClean="0"/>
              <a:t> pubblico). </a:t>
            </a:r>
          </a:p>
          <a:p>
            <a:r>
              <a:rPr lang="it-IT" sz="1800" dirty="0" smtClean="0"/>
              <a:t>Su </a:t>
            </a:r>
            <a:r>
              <a:rPr lang="it-IT" sz="1800" dirty="0" err="1" smtClean="0"/>
              <a:t>Github</a:t>
            </a:r>
            <a:r>
              <a:rPr lang="it-IT" sz="1800" dirty="0" smtClean="0"/>
              <a:t> ci deve essere</a:t>
            </a:r>
            <a:r>
              <a:rPr lang="it-IT" sz="1800" dirty="0" smtClean="0"/>
              <a:t>:</a:t>
            </a:r>
            <a:endParaRPr lang="it-IT" sz="1800" b="1" dirty="0" smtClean="0"/>
          </a:p>
          <a:p>
            <a:pPr lvl="1"/>
            <a:r>
              <a:rPr lang="it-IT" sz="1400" dirty="0" smtClean="0"/>
              <a:t>La </a:t>
            </a:r>
            <a:r>
              <a:rPr lang="it-IT" sz="1400" dirty="0"/>
              <a:t>descrizione testuale dei casi </a:t>
            </a:r>
            <a:r>
              <a:rPr lang="it-IT" sz="1400" dirty="0" smtClean="0"/>
              <a:t>d’uso in un file </a:t>
            </a:r>
            <a:r>
              <a:rPr lang="it-IT" sz="1400" b="1" dirty="0" err="1" smtClean="0"/>
              <a:t>specifiche.txt</a:t>
            </a:r>
            <a:endParaRPr lang="it-IT" sz="1400" b="1" dirty="0" smtClean="0"/>
          </a:p>
          <a:p>
            <a:pPr lvl="1"/>
            <a:r>
              <a:rPr lang="it-IT" sz="1400" dirty="0" smtClean="0"/>
              <a:t>il </a:t>
            </a:r>
            <a:r>
              <a:rPr lang="it-IT" sz="1400" dirty="0"/>
              <a:t>codice </a:t>
            </a:r>
            <a:r>
              <a:rPr lang="it-IT" sz="1400" dirty="0" smtClean="0"/>
              <a:t>completo (</a:t>
            </a:r>
            <a:r>
              <a:rPr lang="it-IT" sz="1400" dirty="0"/>
              <a:t>Java, JSP, CSS, HTML) del </a:t>
            </a:r>
            <a:r>
              <a:rPr lang="it-IT" sz="1400" dirty="0" smtClean="0"/>
              <a:t> </a:t>
            </a:r>
            <a:r>
              <a:rPr lang="it-IT" sz="1400" dirty="0" smtClean="0"/>
              <a:t>progetto </a:t>
            </a:r>
            <a:br>
              <a:rPr lang="it-IT" sz="1400" dirty="0" smtClean="0"/>
            </a:br>
            <a:r>
              <a:rPr lang="it-IT" sz="1400" dirty="0" smtClean="0"/>
              <a:t>(attenzione ad usare </a:t>
            </a:r>
            <a:r>
              <a:rPr lang="it-IT" sz="1400" dirty="0" smtClean="0"/>
              <a:t>username e password fasulle per la connessione al database)</a:t>
            </a:r>
            <a:endParaRPr lang="it-IT" sz="1400" dirty="0" smtClean="0"/>
          </a:p>
          <a:p>
            <a:pPr lvl="1"/>
            <a:r>
              <a:rPr lang="it-IT" sz="1400" dirty="0" smtClean="0"/>
              <a:t>il backup della base di dati (con </a:t>
            </a:r>
            <a:r>
              <a:rPr lang="it-IT" sz="1400" dirty="0" err="1" smtClean="0"/>
              <a:t>Postgresql</a:t>
            </a:r>
            <a:r>
              <a:rPr lang="it-IT" sz="1400" dirty="0" smtClean="0"/>
              <a:t> usare la </a:t>
            </a:r>
            <a:r>
              <a:rPr lang="it-IT" sz="1400" dirty="0" err="1" smtClean="0"/>
              <a:t>funzioanlità</a:t>
            </a:r>
            <a:r>
              <a:rPr lang="it-IT" sz="1400" dirty="0" smtClean="0"/>
              <a:t> Backup… di </a:t>
            </a:r>
            <a:r>
              <a:rPr lang="it-IT" sz="1400" dirty="0" err="1" smtClean="0"/>
              <a:t>pgadmin</a:t>
            </a:r>
            <a:r>
              <a:rPr lang="it-IT" sz="1400" dirty="0" smtClean="0"/>
              <a:t>) in </a:t>
            </a:r>
            <a:r>
              <a:rPr lang="it-IT" sz="1400" dirty="0"/>
              <a:t>un file </a:t>
            </a:r>
            <a:r>
              <a:rPr lang="it-IT" sz="1400" b="1" dirty="0" err="1" smtClean="0"/>
              <a:t>database.txt</a:t>
            </a:r>
            <a:endParaRPr lang="it-IT" sz="1400" b="1" dirty="0"/>
          </a:p>
          <a:p>
            <a:r>
              <a:rPr lang="it-IT" sz="1800" dirty="0" smtClean="0"/>
              <a:t>Ogni studente iscritto all'esame deve inviare un messaggio di posta </a:t>
            </a:r>
            <a:r>
              <a:rPr lang="it-IT" sz="1800" dirty="0" smtClean="0"/>
              <a:t>elettronica </a:t>
            </a:r>
            <a:r>
              <a:rPr lang="it-IT" sz="1800" dirty="0"/>
              <a:t>all'indirizzo </a:t>
            </a:r>
            <a:r>
              <a:rPr lang="it-IT" sz="1800" dirty="0" smtClean="0">
                <a:hlinkClick r:id="rId2"/>
              </a:rPr>
              <a:t>siw.roma3</a:t>
            </a:r>
            <a:r>
              <a:rPr lang="it-IT" sz="1800" dirty="0">
                <a:hlinkClick r:id="rId2"/>
              </a:rPr>
              <a:t>@</a:t>
            </a:r>
            <a:r>
              <a:rPr lang="it-IT" sz="1800" dirty="0" smtClean="0">
                <a:hlinkClick r:id="rId2"/>
              </a:rPr>
              <a:t>gmail.com</a:t>
            </a:r>
            <a:r>
              <a:rPr lang="it-IT" sz="1800" dirty="0" smtClean="0"/>
              <a:t> entro </a:t>
            </a:r>
            <a:r>
              <a:rPr lang="it-IT" sz="1800" dirty="0"/>
              <a:t>le ore </a:t>
            </a:r>
            <a:r>
              <a:rPr lang="it-IT" sz="1800" b="1" dirty="0" smtClean="0"/>
              <a:t>19:</a:t>
            </a:r>
            <a:r>
              <a:rPr lang="it-IT" sz="1800" b="1" dirty="0"/>
              <a:t>00 </a:t>
            </a:r>
            <a:r>
              <a:rPr lang="it-IT" sz="1800" dirty="0"/>
              <a:t>del giorno prima dello scritto </a:t>
            </a:r>
            <a:endParaRPr lang="it-IT" sz="1800" dirty="0" smtClean="0"/>
          </a:p>
          <a:p>
            <a:pPr lvl="1"/>
            <a:r>
              <a:rPr lang="it-IT" sz="1400" dirty="0" smtClean="0"/>
              <a:t>L'oggetto </a:t>
            </a:r>
            <a:r>
              <a:rPr lang="it-IT" sz="1400" dirty="0"/>
              <a:t>del messaggio deve iniziare con la stringa </a:t>
            </a:r>
            <a:br>
              <a:rPr lang="it-IT" sz="1400" dirty="0"/>
            </a:br>
            <a:r>
              <a:rPr lang="it-IT" sz="1400" dirty="0"/>
              <a:t>		[GIUGNO BASE/AVANZATO/PERSONALE </a:t>
            </a:r>
            <a:r>
              <a:rPr lang="it-IT" sz="1400" dirty="0" smtClean="0"/>
              <a:t>2015]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/>
              <a:t>seguita </a:t>
            </a:r>
            <a:r>
              <a:rPr lang="it-IT" sz="1400" dirty="0" smtClean="0"/>
              <a:t>dal proprio nome e cognome. </a:t>
            </a:r>
            <a:br>
              <a:rPr lang="it-IT" sz="1400" dirty="0" smtClean="0"/>
            </a:br>
            <a:r>
              <a:rPr lang="it-IT" sz="1400" dirty="0" smtClean="0"/>
              <a:t>Esempio</a:t>
            </a:r>
            <a:r>
              <a:rPr lang="it-IT" sz="1400" dirty="0"/>
              <a:t>: se un progetto BASE è realizzato </a:t>
            </a:r>
            <a:r>
              <a:rPr lang="it-IT" sz="1400" dirty="0" smtClean="0"/>
              <a:t>da Antonio De Bruni, </a:t>
            </a:r>
            <a:r>
              <a:rPr lang="it-IT" sz="1400" dirty="0"/>
              <a:t>l’oggetto del messaggio deve essere: </a:t>
            </a:r>
          </a:p>
          <a:p>
            <a:pPr marL="0" indent="0">
              <a:buNone/>
            </a:pPr>
            <a:r>
              <a:rPr lang="it-IT" sz="1800" dirty="0"/>
              <a:t>		[GIUGNO BASE </a:t>
            </a:r>
            <a:r>
              <a:rPr lang="it-IT" sz="1800" dirty="0" smtClean="0"/>
              <a:t>2015] Antonio De Bruni</a:t>
            </a:r>
            <a:endParaRPr lang="it-IT" sz="1800" dirty="0"/>
          </a:p>
          <a:p>
            <a:pPr lvl="1"/>
            <a:r>
              <a:rPr lang="it-IT" sz="1400" dirty="0" smtClean="0"/>
              <a:t>Nel </a:t>
            </a:r>
            <a:r>
              <a:rPr lang="it-IT" sz="1400" dirty="0" smtClean="0"/>
              <a:t>corpo del messaggio </a:t>
            </a:r>
            <a:r>
              <a:rPr lang="it-IT" sz="1400" dirty="0" smtClean="0"/>
              <a:t>deve esserci </a:t>
            </a:r>
          </a:p>
          <a:p>
            <a:pPr lvl="2"/>
            <a:r>
              <a:rPr lang="it-IT" sz="1000" dirty="0" err="1" smtClean="0"/>
              <a:t>l'url</a:t>
            </a:r>
            <a:r>
              <a:rPr lang="it-IT" sz="1000" dirty="0" smtClean="0"/>
              <a:t> del proprio progetto su </a:t>
            </a:r>
            <a:r>
              <a:rPr lang="it-IT" sz="1000" dirty="0" err="1" smtClean="0"/>
              <a:t>GitHub</a:t>
            </a:r>
            <a:r>
              <a:rPr lang="it-IT" sz="1000" dirty="0" smtClean="0"/>
              <a:t> </a:t>
            </a:r>
          </a:p>
          <a:p>
            <a:pPr lvl="2"/>
            <a:r>
              <a:rPr lang="it-IT" sz="1000" dirty="0" smtClean="0"/>
              <a:t>una descrizione di </a:t>
            </a:r>
            <a:r>
              <a:rPr lang="it-IT" sz="1000" dirty="0" smtClean="0"/>
              <a:t>eventuali bachi o malfunzionamenti noti ma non risolti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1053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Verranno</a:t>
            </a:r>
            <a:r>
              <a:rPr lang="en-US" dirty="0" smtClean="0"/>
              <a:t> </a:t>
            </a:r>
            <a:r>
              <a:rPr lang="en-US" dirty="0" err="1" smtClean="0"/>
              <a:t>considerati</a:t>
            </a:r>
            <a:r>
              <a:rPr lang="en-US" dirty="0" smtClean="0"/>
              <a:t> "un plus":</a:t>
            </a:r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del framework JSF (o </a:t>
            </a:r>
            <a:r>
              <a:rPr lang="en-US" dirty="0" err="1" smtClean="0"/>
              <a:t>equivalente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del framework Bootstrap (o </a:t>
            </a:r>
            <a:r>
              <a:rPr lang="en-US" dirty="0" err="1" smtClean="0"/>
              <a:t>equivalente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cura</a:t>
            </a:r>
            <a:r>
              <a:rPr lang="en-US" dirty="0" smtClean="0"/>
              <a:t> </a:t>
            </a:r>
            <a:r>
              <a:rPr lang="en-US" dirty="0" err="1" smtClean="0"/>
              <a:t>dell'interfaccia</a:t>
            </a:r>
            <a:r>
              <a:rPr lang="en-US" dirty="0" smtClean="0"/>
              <a:t> </a:t>
            </a:r>
            <a:r>
              <a:rPr lang="en-US" dirty="0" err="1" smtClean="0"/>
              <a:t>utente</a:t>
            </a:r>
            <a:endParaRPr lang="en-US" dirty="0" smtClean="0"/>
          </a:p>
          <a:p>
            <a:pPr lvl="1"/>
            <a:r>
              <a:rPr lang="en-US" dirty="0" err="1" smtClean="0"/>
              <a:t>l'uso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piattaforma</a:t>
            </a:r>
            <a:r>
              <a:rPr lang="en-US" dirty="0" smtClean="0"/>
              <a:t> cloud AWS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Si vuole realizzare un sistema informativo </a:t>
            </a:r>
            <a:r>
              <a:rPr lang="it-IT" sz="2800" dirty="0" smtClean="0">
                <a:latin typeface="Maiandra GD" charset="0"/>
              </a:rPr>
              <a:t>su Web per </a:t>
            </a:r>
            <a:r>
              <a:rPr lang="it-IT" sz="2800" dirty="0">
                <a:latin typeface="Maiandra GD" charset="0"/>
              </a:rPr>
              <a:t>la gestione degli ordini di una piccola </a:t>
            </a:r>
            <a:r>
              <a:rPr lang="it-IT" sz="2800" dirty="0" smtClean="0">
                <a:latin typeface="Maiandra GD" charset="0"/>
              </a:rPr>
              <a:t>azienda che effettua una attività di e-commerce dei propri prodotti</a:t>
            </a:r>
            <a:endParaRPr lang="it-IT" sz="28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 smtClean="0">
                <a:latin typeface="Maiandra GD" charset="0"/>
              </a:rPr>
              <a:t>Oltre agli utenti occasionali, due </a:t>
            </a:r>
            <a:r>
              <a:rPr lang="it-IT" sz="2800" dirty="0">
                <a:latin typeface="Maiandra GD" charset="0"/>
              </a:rPr>
              <a:t>tipologie di attori interagiscono con il sistema: </a:t>
            </a:r>
            <a:r>
              <a:rPr lang="it-IT" sz="2800" dirty="0" smtClean="0">
                <a:latin typeface="Maiandra GD" charset="0"/>
              </a:rPr>
              <a:t>i </a:t>
            </a:r>
            <a:r>
              <a:rPr lang="it-IT" sz="2800" dirty="0">
                <a:latin typeface="Maiandra GD" charset="0"/>
              </a:rPr>
              <a:t>clienti e l'amministrazione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Il cliente può svolgere le seguenti operazioni </a:t>
            </a:r>
            <a:r>
              <a:rPr lang="it-IT" sz="2800" dirty="0" smtClean="0">
                <a:latin typeface="Maiandra GD" charset="0"/>
              </a:rPr>
              <a:t>(è possibile introdurne altre)</a:t>
            </a:r>
            <a:r>
              <a:rPr lang="it-IT" sz="2800" dirty="0">
                <a:latin typeface="Maiandra GD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Consultazione catalogo prodotti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Creazione di un </a:t>
            </a:r>
            <a:r>
              <a:rPr lang="it-IT" sz="2400" dirty="0" smtClean="0">
                <a:latin typeface="Maiandra GD" charset="0"/>
              </a:rPr>
              <a:t>ordine</a:t>
            </a:r>
            <a:endParaRPr lang="it-IT" sz="2400" dirty="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Consultazione dei propri </a:t>
            </a:r>
            <a:r>
              <a:rPr lang="it-IT" sz="2400" dirty="0" smtClean="0">
                <a:latin typeface="Maiandra GD" charset="0"/>
              </a:rPr>
              <a:t>ordini</a:t>
            </a:r>
            <a:endParaRPr lang="it-IT" sz="24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 smtClean="0">
                <a:latin typeface="Maiandra GD" charset="0"/>
              </a:rPr>
              <a:t>L'amministrazione</a:t>
            </a:r>
            <a:r>
              <a:rPr lang="it-IT" sz="2800" dirty="0">
                <a:latin typeface="Maiandra GD" charset="0"/>
              </a:rPr>
              <a:t> </a:t>
            </a:r>
            <a:r>
              <a:rPr lang="it-IT" sz="2800" dirty="0" smtClean="0">
                <a:latin typeface="Maiandra GD" charset="0"/>
              </a:rPr>
              <a:t>può </a:t>
            </a:r>
            <a:r>
              <a:rPr lang="it-IT" sz="2800" dirty="0">
                <a:latin typeface="Maiandra GD" charset="0"/>
              </a:rPr>
              <a:t>svolgere le seguenti operazioni: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Inserimento di un prodotto nel catalogo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Inserimento di un cliente nella anagrafica clienti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Evasione di un ordine</a:t>
            </a:r>
          </a:p>
        </p:txBody>
      </p:sp>
    </p:spTree>
    <p:extLst>
      <p:ext uri="{BB962C8B-B14F-4D97-AF65-F5344CB8AC3E}">
        <p14:creationId xmlns:p14="http://schemas.microsoft.com/office/powerpoint/2010/main" val="26341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latin typeface="Maiandra GD" charset="0"/>
                <a:cs typeface="+mn-cs"/>
              </a:rPr>
              <a:t>Per ogni prodotto sono di interesse un nome, un codice, una descrizione, un </a:t>
            </a:r>
            <a:r>
              <a:rPr lang="it-IT" sz="2400" dirty="0" smtClean="0">
                <a:latin typeface="Maiandra GD" charset="0"/>
                <a:cs typeface="+mn-cs"/>
              </a:rPr>
              <a:t>costo, la quantità in magazzino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Maiandra GD" charset="0"/>
                <a:cs typeface="+mn-cs"/>
              </a:rPr>
              <a:t>Ogni prodotto può essere fornito da uno o più fornitori, ogni fornitore può fornire uno o più prodotti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Maiandra GD" charset="0"/>
                <a:cs typeface="+mn-cs"/>
              </a:rPr>
              <a:t>Ogni fornitore ha </a:t>
            </a:r>
            <a:r>
              <a:rPr lang="it-IT" sz="2400" dirty="0" smtClean="0">
                <a:latin typeface="Maiandra GD" charset="0"/>
                <a:cs typeface="+mn-cs"/>
              </a:rPr>
              <a:t>una </a:t>
            </a:r>
            <a:r>
              <a:rPr lang="it-IT" sz="2400" dirty="0" smtClean="0">
                <a:latin typeface="Maiandra GD" charset="0"/>
                <a:cs typeface="+mn-cs"/>
              </a:rPr>
              <a:t>partita iva e un </a:t>
            </a:r>
            <a:r>
              <a:rPr lang="it-IT" sz="2400" dirty="0" smtClean="0">
                <a:latin typeface="Maiandra GD" charset="0"/>
                <a:cs typeface="+mn-cs"/>
              </a:rPr>
              <a:t>indirizzo, telefono, indirizzo di posta elettronica</a:t>
            </a:r>
            <a:endParaRPr lang="it-IT" sz="2400" dirty="0" smtClean="0">
              <a:latin typeface="Maiandra GD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Maiandra GD" charset="0"/>
                <a:cs typeface="+mn-cs"/>
              </a:rPr>
              <a:t>Ogni cliente </a:t>
            </a:r>
            <a:r>
              <a:rPr lang="it-IT" sz="2400" dirty="0" smtClean="0">
                <a:latin typeface="Maiandra GD" charset="0"/>
                <a:cs typeface="+mn-cs"/>
              </a:rPr>
              <a:t>ha </a:t>
            </a:r>
            <a:r>
              <a:rPr lang="it-IT" sz="2400" dirty="0" smtClean="0">
                <a:latin typeface="Maiandra GD" charset="0"/>
                <a:cs typeface="+mn-cs"/>
              </a:rPr>
              <a:t>nome, cognome, data di nascita, data di registrazione, </a:t>
            </a:r>
            <a:r>
              <a:rPr lang="it-IT" sz="2400" dirty="0" smtClean="0">
                <a:latin typeface="Maiandra GD" charset="0"/>
                <a:cs typeface="+mn-cs"/>
              </a:rPr>
              <a:t>indirizzo, indirizzo di posta elettronica</a:t>
            </a:r>
            <a:endParaRPr lang="it-IT" sz="2400" dirty="0">
              <a:latin typeface="Maiandra GD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Maiandra GD" charset="0"/>
                <a:cs typeface="+mn-cs"/>
              </a:rPr>
              <a:t>Un </a:t>
            </a:r>
            <a:r>
              <a:rPr lang="it-IT" sz="2400" dirty="0">
                <a:latin typeface="Maiandra GD" charset="0"/>
                <a:cs typeface="+mn-cs"/>
              </a:rPr>
              <a:t>ordine si compone di più righe: ogni riga </a:t>
            </a:r>
            <a:r>
              <a:rPr lang="it-IT" sz="2400" dirty="0" smtClean="0">
                <a:latin typeface="Maiandra GD" charset="0"/>
                <a:cs typeface="+mn-cs"/>
              </a:rPr>
              <a:t>riporta </a:t>
            </a:r>
            <a:r>
              <a:rPr lang="it-IT" sz="2400" dirty="0">
                <a:latin typeface="Maiandra GD" charset="0"/>
                <a:cs typeface="+mn-cs"/>
              </a:rPr>
              <a:t>un </a:t>
            </a:r>
            <a:r>
              <a:rPr lang="it-IT" sz="2400" dirty="0" smtClean="0">
                <a:latin typeface="Maiandra GD" charset="0"/>
                <a:cs typeface="+mn-cs"/>
              </a:rPr>
              <a:t>prodotto, il prezzo unitario del prodotto </a:t>
            </a:r>
            <a:r>
              <a:rPr lang="it-IT" sz="2400" dirty="0">
                <a:latin typeface="Maiandra GD" charset="0"/>
                <a:cs typeface="+mn-cs"/>
              </a:rPr>
              <a:t>e la quantità </a:t>
            </a:r>
            <a:r>
              <a:rPr lang="it-IT" sz="2400" dirty="0" smtClean="0">
                <a:latin typeface="Maiandra GD" charset="0"/>
                <a:cs typeface="+mn-cs"/>
              </a:rPr>
              <a:t>ordinata (</a:t>
            </a:r>
            <a:r>
              <a:rPr lang="it-IT" sz="2400" dirty="0">
                <a:latin typeface="Maiandra GD" charset="0"/>
                <a:cs typeface="+mn-cs"/>
              </a:rPr>
              <a:t>ad es. </a:t>
            </a:r>
            <a:r>
              <a:rPr lang="it-IT" sz="2400" dirty="0" smtClean="0">
                <a:latin typeface="Maiandra GD" charset="0"/>
                <a:cs typeface="+mn-cs"/>
              </a:rPr>
              <a:t>penne, 1€, 400)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Maiandra GD" charset="0"/>
                <a:cs typeface="+mn-cs"/>
              </a:rPr>
              <a:t>Per </a:t>
            </a:r>
            <a:r>
              <a:rPr lang="it-IT" sz="2400" dirty="0">
                <a:latin typeface="Maiandra GD" charset="0"/>
                <a:cs typeface="+mn-cs"/>
              </a:rPr>
              <a:t>ogni ordine è necessario </a:t>
            </a:r>
            <a:r>
              <a:rPr lang="it-IT" sz="2400" dirty="0" smtClean="0">
                <a:latin typeface="Maiandra GD" charset="0"/>
                <a:cs typeface="+mn-cs"/>
              </a:rPr>
              <a:t>memorizzare: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 smtClean="0">
                <a:latin typeface="Maiandra GD" charset="0"/>
                <a:cs typeface="+mn-cs"/>
              </a:rPr>
              <a:t>la </a:t>
            </a:r>
            <a:r>
              <a:rPr lang="it-IT" sz="2000" dirty="0">
                <a:latin typeface="Maiandra GD" charset="0"/>
                <a:cs typeface="+mn-cs"/>
              </a:rPr>
              <a:t>data in cui l'ordine è stato </a:t>
            </a:r>
            <a:r>
              <a:rPr lang="it-IT" sz="2000" dirty="0" smtClean="0">
                <a:latin typeface="Maiandra GD" charset="0"/>
                <a:cs typeface="+mn-cs"/>
              </a:rPr>
              <a:t>aperto dal cliente 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 smtClean="0">
                <a:latin typeface="Maiandra GD" charset="0"/>
                <a:cs typeface="+mn-cs"/>
              </a:rPr>
              <a:t>la data in cui l'ordine è stato chiuso dal cliente (da quel momento in poi l'ordine non verrà modificato e l'amministrazione può procedere ad evadere l'ordine)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 smtClean="0">
                <a:latin typeface="Maiandra GD" charset="0"/>
                <a:cs typeface="+mn-cs"/>
              </a:rPr>
              <a:t>la data in cui l'ordine è stato evaso (cioè la data in cui i prodotti ordinati sono stati prelevati dal magazzino e spediti al cliente)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Maiandra GD" charset="0"/>
                <a:cs typeface="+mn-cs"/>
              </a:rPr>
              <a:t>I </a:t>
            </a:r>
            <a:r>
              <a:rPr lang="it-IT" sz="2400" dirty="0">
                <a:latin typeface="Maiandra GD" charset="0"/>
                <a:cs typeface="+mn-cs"/>
              </a:rPr>
              <a:t>clienti che vogliono effettuare gli ordini devono essere registrati nella anagrafica dei clienti della azienda: solo i clienti identificati e autenticati possono effettuare ordini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latin typeface="Maiandra GD" charset="0"/>
                <a:cs typeface="+mn-cs"/>
              </a:rPr>
              <a:t>Il catalogo dei prodotti può essere consultato da clienti non autenticati</a:t>
            </a:r>
            <a:endParaRPr lang="en-US" sz="2400" dirty="0">
              <a:latin typeface="Maiandra GD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6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Segue una bozza dei </a:t>
            </a:r>
            <a:r>
              <a:rPr lang="it-IT" dirty="0" smtClean="0"/>
              <a:t>principali casi d'uso</a:t>
            </a:r>
            <a:endParaRPr lang="it-IT" dirty="0" smtClean="0"/>
          </a:p>
          <a:p>
            <a:r>
              <a:rPr lang="it-IT" dirty="0" smtClean="0"/>
              <a:t>I casi d'uso dovranno essere estesi e completati a piacere (giustificando ogni scelta)</a:t>
            </a:r>
          </a:p>
          <a:p>
            <a:r>
              <a:rPr lang="it-IT" dirty="0" smtClean="0"/>
              <a:t>NB: ipotizziamo che i pagamenti vengano gestiti off-line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Caso d'uso UC1: consulta listino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</a:t>
            </a:r>
            <a:r>
              <a:rPr lang="it-IT" dirty="0" smtClean="0">
                <a:latin typeface="Maiandra GD" charset="0"/>
              </a:rPr>
              <a:t>utente non registrato</a:t>
            </a:r>
            <a:endParaRPr lang="it-IT" dirty="0">
              <a:latin typeface="Maiandra GD" charset="0"/>
            </a:endParaRP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 di successo: </a:t>
            </a:r>
          </a:p>
          <a:p>
            <a:pPr lvl="2" eaLnBrk="1" hangingPunct="1"/>
            <a:r>
              <a:rPr lang="it-IT" dirty="0" smtClean="0">
                <a:latin typeface="Maiandra GD" charset="0"/>
              </a:rPr>
              <a:t>L'utente consulta </a:t>
            </a:r>
            <a:r>
              <a:rPr lang="it-IT" dirty="0">
                <a:latin typeface="Maiandra GD" charset="0"/>
              </a:rPr>
              <a:t>il catalogo dei prodotti</a:t>
            </a:r>
          </a:p>
          <a:p>
            <a:pPr lvl="2" eaLnBrk="1" hangingPunct="1"/>
            <a:r>
              <a:rPr lang="it-IT" dirty="0" smtClean="0">
                <a:latin typeface="Maiandra GD" charset="0"/>
              </a:rPr>
              <a:t>L'utente </a:t>
            </a:r>
            <a:r>
              <a:rPr lang="it-IT" dirty="0">
                <a:latin typeface="Maiandra GD" charset="0"/>
              </a:rPr>
              <a:t>sceglie un prodotto e ne richiede i dettagli 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sistema mostra i dettagli del prodotto </a:t>
            </a:r>
            <a:r>
              <a:rPr lang="it-IT" dirty="0" smtClean="0">
                <a:latin typeface="Maiandra GD" charset="0"/>
              </a:rPr>
              <a:t>scelto</a:t>
            </a:r>
            <a:endParaRPr lang="it-IT" dirty="0">
              <a:latin typeface="Maiandra GD" charset="0"/>
            </a:endParaRPr>
          </a:p>
          <a:p>
            <a:pPr lvl="2" eaLnBrk="1" hangingPunct="1"/>
            <a:r>
              <a:rPr lang="it-IT" dirty="0" smtClean="0">
                <a:latin typeface="Maiandra GD" charset="0"/>
              </a:rPr>
              <a:t>L'utente ripete </a:t>
            </a:r>
            <a:r>
              <a:rPr lang="it-IT" dirty="0">
                <a:latin typeface="Maiandra GD" charset="0"/>
              </a:rPr>
              <a:t>i passi precedenti un numero indefinito di volte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412311"/>
            <a:ext cx="8928100" cy="510399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Caso d'uso UC2: effettua ordine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Attore primario: </a:t>
            </a:r>
            <a:r>
              <a:rPr lang="it-IT" dirty="0" smtClean="0">
                <a:latin typeface="Maiandra GD" charset="0"/>
              </a:rPr>
              <a:t>cliente (utente registrato)</a:t>
            </a:r>
            <a:endParaRPr lang="it-IT" dirty="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Scenario principale di successo: 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cliente crea un ordine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cliente consulta il catalogo dei prodotti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cliente sceglie un prodotto e </a:t>
            </a:r>
            <a:r>
              <a:rPr lang="it-IT" dirty="0" smtClean="0">
                <a:latin typeface="Maiandra GD" charset="0"/>
              </a:rPr>
              <a:t>aggiunge </a:t>
            </a:r>
            <a:r>
              <a:rPr lang="it-IT" dirty="0">
                <a:latin typeface="Maiandra GD" charset="0"/>
              </a:rPr>
              <a:t>codice e quantità del prodotto scelto </a:t>
            </a:r>
            <a:r>
              <a:rPr lang="it-IT" dirty="0" smtClean="0">
                <a:latin typeface="Maiandra GD" charset="0"/>
              </a:rPr>
              <a:t>all'ordine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Il sistema imposta il prezzo unitario del prodotto scelto al prezzo corrente </a:t>
            </a:r>
            <a:r>
              <a:rPr lang="it-IT" dirty="0" smtClean="0">
                <a:latin typeface="Maiandra GD" charset="0"/>
              </a:rPr>
              <a:t>di listino</a:t>
            </a:r>
            <a:endParaRPr lang="it-IT" dirty="0" smtClean="0">
              <a:latin typeface="Maiandra GD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Il sistema registra la riga ordine</a:t>
            </a:r>
            <a:endParaRPr lang="it-IT" dirty="0">
              <a:latin typeface="Maiandra GD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cliente ripete i due passi precedenti finché necessario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cliente </a:t>
            </a:r>
            <a:r>
              <a:rPr lang="it-IT" dirty="0" smtClean="0">
                <a:latin typeface="Maiandra GD" charset="0"/>
              </a:rPr>
              <a:t>"chiude" </a:t>
            </a:r>
            <a:r>
              <a:rPr lang="it-IT" dirty="0">
                <a:latin typeface="Maiandra GD" charset="0"/>
              </a:rPr>
              <a:t>l'ordine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sistema registra l'ordine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Precondizioni: il cliente è identificato e autenticato</a:t>
            </a:r>
          </a:p>
        </p:txBody>
      </p:sp>
    </p:spTree>
    <p:extLst>
      <p:ext uri="{BB962C8B-B14F-4D97-AF65-F5344CB8AC3E}">
        <p14:creationId xmlns:p14="http://schemas.microsoft.com/office/powerpoint/2010/main" val="6566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Caso d'uso UC3: consulta i propri ordini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cliente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principale: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cliente consulta l'elenco dei propri ordini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sistema mostra al cliente </a:t>
            </a:r>
            <a:r>
              <a:rPr lang="it-IT" dirty="0" smtClean="0">
                <a:latin typeface="Maiandra GD" charset="0"/>
              </a:rPr>
              <a:t>l'elenco dei suoi ordini</a:t>
            </a:r>
          </a:p>
          <a:p>
            <a:pPr lvl="2" eaLnBrk="1" hangingPunct="1"/>
            <a:r>
              <a:rPr lang="it-IT" dirty="0" smtClean="0">
                <a:latin typeface="Maiandra GD" charset="0"/>
              </a:rPr>
              <a:t>Il cliente chiede il dettaglio di un ordine</a:t>
            </a:r>
          </a:p>
          <a:p>
            <a:pPr lvl="2" eaLnBrk="1" hangingPunct="1"/>
            <a:r>
              <a:rPr lang="it-IT" dirty="0" smtClean="0">
                <a:latin typeface="Maiandra GD" charset="0"/>
              </a:rPr>
              <a:t>Il sistema mostra il </a:t>
            </a:r>
            <a:r>
              <a:rPr lang="it-IT" smtClean="0">
                <a:latin typeface="Maiandra GD" charset="0"/>
              </a:rPr>
              <a:t>dettaglio dell</a:t>
            </a:r>
            <a:r>
              <a:rPr lang="it-IT">
                <a:latin typeface="Maiandra GD" charset="0"/>
              </a:rPr>
              <a:t>'</a:t>
            </a:r>
            <a:r>
              <a:rPr lang="it-IT" smtClean="0">
                <a:latin typeface="Maiandra GD" charset="0"/>
              </a:rPr>
              <a:t>ordine</a:t>
            </a:r>
            <a:endParaRPr lang="it-IT" dirty="0" smtClean="0">
              <a:latin typeface="Maiandra GD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Il cliente ripete i due passi precedenti finché necessario</a:t>
            </a:r>
          </a:p>
          <a:p>
            <a:pPr lvl="1" eaLnBrk="1" hangingPunct="1"/>
            <a:r>
              <a:rPr lang="it-IT" dirty="0" smtClean="0">
                <a:latin typeface="Maiandra GD" charset="0"/>
              </a:rPr>
              <a:t>Precondizioni</a:t>
            </a:r>
            <a:r>
              <a:rPr lang="it-IT" dirty="0">
                <a:latin typeface="Maiandra GD" charset="0"/>
              </a:rPr>
              <a:t>: il cliente è identificato e autenticato</a:t>
            </a:r>
          </a:p>
          <a:p>
            <a:pPr lvl="2" eaLnBrk="1" hangingPunct="1"/>
            <a:endParaRPr lang="it-IT" dirty="0">
              <a:latin typeface="Maiandra GD" charset="0"/>
            </a:endParaRPr>
          </a:p>
          <a:p>
            <a:pPr eaLnBrk="1" hangingPunct="1"/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Caso d'uso UC4: </a:t>
            </a:r>
            <a:r>
              <a:rPr lang="it-IT" dirty="0" smtClean="0">
                <a:latin typeface="Maiandra GD" charset="0"/>
              </a:rPr>
              <a:t>inserimento prodotti nel </a:t>
            </a:r>
            <a:r>
              <a:rPr lang="it-IT" dirty="0">
                <a:latin typeface="Maiandra GD" charset="0"/>
              </a:rPr>
              <a:t>catalogo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amministrazione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principale: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L'amministratore inserisce un nuovo </a:t>
            </a:r>
            <a:r>
              <a:rPr lang="it-IT" dirty="0" smtClean="0">
                <a:latin typeface="Maiandra GD" charset="0"/>
              </a:rPr>
              <a:t>prodotto </a:t>
            </a:r>
            <a:r>
              <a:rPr lang="it-IT" dirty="0">
                <a:latin typeface="Maiandra GD" charset="0"/>
              </a:rPr>
              <a:t>nel catalogo specificandone </a:t>
            </a:r>
            <a:r>
              <a:rPr lang="it-IT" dirty="0" smtClean="0">
                <a:latin typeface="Maiandra GD" charset="0"/>
              </a:rPr>
              <a:t>i dettagli</a:t>
            </a:r>
            <a:endParaRPr lang="it-IT" dirty="0">
              <a:latin typeface="Maiandra GD" charset="0"/>
            </a:endParaRPr>
          </a:p>
          <a:p>
            <a:pPr lvl="2" eaLnBrk="1" hangingPunct="1"/>
            <a:r>
              <a:rPr lang="it-IT" dirty="0">
                <a:latin typeface="Maiandra GD" charset="0"/>
              </a:rPr>
              <a:t>Il sistema registra </a:t>
            </a:r>
            <a:r>
              <a:rPr lang="it-IT" dirty="0" smtClean="0">
                <a:latin typeface="Maiandra GD" charset="0"/>
              </a:rPr>
              <a:t>il prodotto</a:t>
            </a:r>
            <a:endParaRPr lang="it-IT" dirty="0">
              <a:latin typeface="Maiandra GD" charset="0"/>
            </a:endParaRPr>
          </a:p>
          <a:p>
            <a:pPr lvl="2" eaLnBrk="1" hangingPunct="1"/>
            <a:r>
              <a:rPr lang="it-IT" dirty="0">
                <a:latin typeface="Maiandra GD" charset="0"/>
              </a:rPr>
              <a:t>I punti precedenti vengono ripetuti fino a che necessario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Precondizioni: l'amministratore è identificato e autenticato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915</Words>
  <Application>Microsoft Macintosh PowerPoint</Application>
  <PresentationFormat>Presentazione su schermo (4:3)</PresentationFormat>
  <Paragraphs>122</Paragraphs>
  <Slides>14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Sistemi informativi su Web Progetto Esame (giugno 2015)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Termini e modalità di consegna</vt:lpstr>
      <vt:lpstr>Termini e modalità di consegna</vt:lpstr>
      <vt:lpstr>Valutazione</vt:lpstr>
    </vt:vector>
  </TitlesOfParts>
  <Company>università roma 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su Web</dc:title>
  <dc:creator>Paolo Merialdo</dc:creator>
  <cp:lastModifiedBy>Paolo Merialdo</cp:lastModifiedBy>
  <cp:revision>93</cp:revision>
  <dcterms:created xsi:type="dcterms:W3CDTF">2014-02-26T16:59:56Z</dcterms:created>
  <dcterms:modified xsi:type="dcterms:W3CDTF">2015-05-04T08:05:10Z</dcterms:modified>
</cp:coreProperties>
</file>