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DA96C1-B350-479A-9DED-18035D40DA9F}">
  <a:tblStyle styleId="{05DA96C1-B350-479A-9DED-18035D40DA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ae3e928d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ae3e928d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a4965a1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a4965a1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9f63fe6ef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9f63fe6ef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7c901e55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7c901e55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7c901e55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7c901e55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a443b291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a443b291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7c901e55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7c901e55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9da91589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9da91589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9da91589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9da91589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c1fa1163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c1fa1163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a443b291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a443b291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993900" y="1650600"/>
            <a:ext cx="7156200" cy="4926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st="28575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lt1"/>
                </a:solidFill>
              </a:rPr>
              <a:t>Effects of volcanic forcing on global mean temperature 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93900" y="3355325"/>
            <a:ext cx="7156200" cy="758100"/>
          </a:xfrm>
          <a:prstGeom prst="rect">
            <a:avLst/>
          </a:prstGeom>
          <a:noFill/>
          <a:ln>
            <a:noFill/>
          </a:ln>
          <a:effectLst>
            <a:outerShdw rotWithShape="0" algn="bl" dist="28575">
              <a:srgbClr val="000000">
                <a:alpha val="92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</a:rPr>
              <a:t>Pierre Testorf, David Becker, Mohammad Basir Uddin, Gunay Najafzade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676" y="124250"/>
            <a:ext cx="597351" cy="59634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76" y="124250"/>
            <a:ext cx="597351" cy="59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1251" y="3093400"/>
            <a:ext cx="4654675" cy="92084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/>
          <p:nvPr/>
        </p:nvSpPr>
        <p:spPr>
          <a:xfrm>
            <a:off x="4359360" y="4014240"/>
            <a:ext cx="42414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950">
                <a:solidFill>
                  <a:schemeClr val="dk1"/>
                </a:solidFill>
              </a:rPr>
              <a:t>Bindoff et al., 2013 </a:t>
            </a:r>
            <a:r>
              <a:rPr lang="ru" sz="950">
                <a:solidFill>
                  <a:schemeClr val="dk1"/>
                </a:solidFill>
              </a:rPr>
              <a:t> </a:t>
            </a:r>
            <a:r>
              <a:rPr i="1" lang="ru" sz="950">
                <a:solidFill>
                  <a:schemeClr val="dk1"/>
                </a:solidFill>
              </a:rPr>
              <a:t>(AR5, WG1, chapter 10)</a:t>
            </a:r>
            <a:endParaRPr i="1" sz="950">
              <a:solidFill>
                <a:schemeClr val="dk1"/>
              </a:solidFill>
            </a:endParaRPr>
          </a:p>
        </p:txBody>
      </p:sp>
      <p:grpSp>
        <p:nvGrpSpPr>
          <p:cNvPr id="178" name="Google Shape;178;p22"/>
          <p:cNvGrpSpPr/>
          <p:nvPr/>
        </p:nvGrpSpPr>
        <p:grpSpPr>
          <a:xfrm>
            <a:off x="458075" y="3093475"/>
            <a:ext cx="3391900" cy="1652400"/>
            <a:chOff x="2179" y="2326"/>
            <a:chExt cx="9904" cy="4208"/>
          </a:xfrm>
        </p:grpSpPr>
        <p:sp>
          <p:nvSpPr>
            <p:cNvPr id="179" name="Google Shape;179;p22"/>
            <p:cNvSpPr/>
            <p:nvPr/>
          </p:nvSpPr>
          <p:spPr>
            <a:xfrm>
              <a:off x="2183" y="2334"/>
              <a:ext cx="9900" cy="42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2179" y="2326"/>
              <a:ext cx="0" cy="4200"/>
            </a:xfrm>
            <a:prstGeom prst="rect">
              <a:avLst/>
            </a:prstGeom>
            <a:solidFill>
              <a:srgbClr val="CFDF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22"/>
          <p:cNvSpPr txBox="1"/>
          <p:nvPr/>
        </p:nvSpPr>
        <p:spPr>
          <a:xfrm>
            <a:off x="666600" y="3179550"/>
            <a:ext cx="2988900" cy="16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60">
                <a:solidFill>
                  <a:srgbClr val="434343"/>
                </a:solidFill>
              </a:rPr>
              <a:t>Method: </a:t>
            </a:r>
            <a:r>
              <a:rPr lang="ru" sz="1360">
                <a:solidFill>
                  <a:srgbClr val="434343"/>
                </a:solidFill>
              </a:rPr>
              <a:t>Simulating time series of temperature change induced by major volcanic eruptions based on Aerosol Optical Depth data.</a:t>
            </a:r>
            <a:endParaRPr sz="136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60">
                <a:solidFill>
                  <a:srgbClr val="434343"/>
                </a:solidFill>
              </a:rPr>
              <a:t>				</a:t>
            </a:r>
            <a:endParaRPr sz="146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6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0">
              <a:solidFill>
                <a:srgbClr val="434343"/>
              </a:solidFill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458075" y="3093400"/>
            <a:ext cx="72000" cy="16524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 rotWithShape="1">
          <a:blip r:embed="rId5">
            <a:alphaModFix/>
          </a:blip>
          <a:srcRect b="58007" l="0" r="0" t="0"/>
          <a:stretch/>
        </p:blipFill>
        <p:spPr>
          <a:xfrm>
            <a:off x="1363275" y="291825"/>
            <a:ext cx="7589900" cy="264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8400" y="4260700"/>
            <a:ext cx="1511389" cy="3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2259800" y="4259950"/>
            <a:ext cx="23676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960">
                <a:solidFill>
                  <a:srgbClr val="434343"/>
                </a:solidFill>
              </a:rPr>
              <a:t>(Andersson et al., 2014)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76" y="124250"/>
            <a:ext cx="597351" cy="596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23"/>
          <p:cNvGrpSpPr/>
          <p:nvPr/>
        </p:nvGrpSpPr>
        <p:grpSpPr>
          <a:xfrm>
            <a:off x="1566775" y="444225"/>
            <a:ext cx="5332800" cy="1776300"/>
            <a:chOff x="2179" y="2326"/>
            <a:chExt cx="9904" cy="4208"/>
          </a:xfrm>
        </p:grpSpPr>
        <p:sp>
          <p:nvSpPr>
            <p:cNvPr id="193" name="Google Shape;193;p23"/>
            <p:cNvSpPr/>
            <p:nvPr/>
          </p:nvSpPr>
          <p:spPr>
            <a:xfrm>
              <a:off x="2183" y="2334"/>
              <a:ext cx="9900" cy="42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2179" y="2326"/>
              <a:ext cx="0" cy="4200"/>
            </a:xfrm>
            <a:prstGeom prst="rect">
              <a:avLst/>
            </a:prstGeom>
            <a:solidFill>
              <a:srgbClr val="CFDF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23"/>
          <p:cNvSpPr txBox="1"/>
          <p:nvPr/>
        </p:nvSpPr>
        <p:spPr>
          <a:xfrm>
            <a:off x="1761100" y="589750"/>
            <a:ext cx="50253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Limitations</a:t>
            </a:r>
            <a:r>
              <a:rPr b="1" lang="ru" sz="1460">
                <a:solidFill>
                  <a:srgbClr val="434343"/>
                </a:solidFill>
              </a:rPr>
              <a:t>: </a:t>
            </a:r>
            <a:endParaRPr b="1" sz="146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6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60">
                <a:solidFill>
                  <a:srgbClr val="434343"/>
                </a:solidFill>
              </a:rPr>
              <a:t>0-d </a:t>
            </a:r>
            <a:r>
              <a:rPr i="1" lang="ru" sz="1460">
                <a:solidFill>
                  <a:srgbClr val="434343"/>
                </a:solidFill>
              </a:rPr>
              <a:t>vs</a:t>
            </a:r>
            <a:r>
              <a:rPr lang="ru" sz="1460">
                <a:solidFill>
                  <a:srgbClr val="434343"/>
                </a:solidFill>
              </a:rPr>
              <a:t>. 3-d</a:t>
            </a:r>
            <a:endParaRPr sz="146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60">
                <a:solidFill>
                  <a:srgbClr val="434343"/>
                </a:solidFill>
              </a:rPr>
              <a:t>Latitudinal and seasonal dependence not considered </a:t>
            </a:r>
            <a:endParaRPr sz="146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60">
                <a:solidFill>
                  <a:srgbClr val="434343"/>
                </a:solidFill>
              </a:rPr>
              <a:t>Response depends highly on aerosol behaviour </a:t>
            </a:r>
            <a:endParaRPr sz="146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60">
                <a:solidFill>
                  <a:srgbClr val="434343"/>
                </a:solidFill>
              </a:rPr>
              <a:t>Neglection of atmospheric responses</a:t>
            </a:r>
            <a:endParaRPr sz="1460">
              <a:solidFill>
                <a:srgbClr val="434343"/>
              </a:solidFill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1566775" y="444250"/>
            <a:ext cx="69000" cy="17763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0" y="3789300"/>
            <a:ext cx="1453500" cy="1353900"/>
          </a:xfrm>
          <a:prstGeom prst="rtTriangl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8" name="Google Shape;198;p23"/>
          <p:cNvSpPr/>
          <p:nvPr/>
        </p:nvSpPr>
        <p:spPr>
          <a:xfrm flipH="1">
            <a:off x="5976000" y="3168100"/>
            <a:ext cx="3168000" cy="1975500"/>
          </a:xfrm>
          <a:prstGeom prst="rtTriangl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9" name="Google Shape;19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pSp>
        <p:nvGrpSpPr>
          <p:cNvPr id="200" name="Google Shape;200;p23"/>
          <p:cNvGrpSpPr/>
          <p:nvPr/>
        </p:nvGrpSpPr>
        <p:grpSpPr>
          <a:xfrm>
            <a:off x="1566775" y="2458450"/>
            <a:ext cx="5332800" cy="1776300"/>
            <a:chOff x="2179" y="2326"/>
            <a:chExt cx="9904" cy="4208"/>
          </a:xfrm>
        </p:grpSpPr>
        <p:sp>
          <p:nvSpPr>
            <p:cNvPr id="201" name="Google Shape;201;p23"/>
            <p:cNvSpPr/>
            <p:nvPr/>
          </p:nvSpPr>
          <p:spPr>
            <a:xfrm>
              <a:off x="2183" y="2334"/>
              <a:ext cx="9900" cy="42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2179" y="2326"/>
              <a:ext cx="0" cy="4200"/>
            </a:xfrm>
            <a:prstGeom prst="rect">
              <a:avLst/>
            </a:prstGeom>
            <a:solidFill>
              <a:srgbClr val="CFDF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23"/>
          <p:cNvSpPr txBox="1"/>
          <p:nvPr/>
        </p:nvSpPr>
        <p:spPr>
          <a:xfrm>
            <a:off x="1761100" y="2603975"/>
            <a:ext cx="50253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Conclusions</a:t>
            </a:r>
            <a:r>
              <a:rPr b="1" lang="ru" sz="1460">
                <a:solidFill>
                  <a:srgbClr val="434343"/>
                </a:solidFill>
              </a:rPr>
              <a:t>: </a:t>
            </a:r>
            <a:endParaRPr b="1" sz="146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0">
              <a:solidFill>
                <a:srgbClr val="434343"/>
              </a:solidFill>
            </a:endParaRPr>
          </a:p>
          <a:p>
            <a:pPr indent="-32131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60"/>
              <a:buChar char="-"/>
            </a:pPr>
            <a:r>
              <a:rPr lang="ru" sz="1460">
                <a:solidFill>
                  <a:srgbClr val="434343"/>
                </a:solidFill>
              </a:rPr>
              <a:t>Feedback time (dip width)</a:t>
            </a:r>
            <a:endParaRPr sz="1460">
              <a:solidFill>
                <a:srgbClr val="434343"/>
              </a:solidFill>
            </a:endParaRPr>
          </a:p>
          <a:p>
            <a:pPr indent="-32131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60"/>
              <a:buChar char="-"/>
            </a:pPr>
            <a:r>
              <a:rPr lang="ru" sz="1460">
                <a:solidFill>
                  <a:srgbClr val="434343"/>
                </a:solidFill>
              </a:rPr>
              <a:t>Temperature response (dip width, dip height)</a:t>
            </a:r>
            <a:endParaRPr sz="1460">
              <a:solidFill>
                <a:srgbClr val="434343"/>
              </a:solidFill>
            </a:endParaRPr>
          </a:p>
          <a:p>
            <a:pPr indent="-32131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60"/>
              <a:buChar char="-"/>
            </a:pPr>
            <a:r>
              <a:rPr lang="ru" sz="1460">
                <a:solidFill>
                  <a:srgbClr val="434343"/>
                </a:solidFill>
              </a:rPr>
              <a:t>The expected temperature decrease is ~10x lower</a:t>
            </a:r>
            <a:endParaRPr sz="1460">
              <a:solidFill>
                <a:srgbClr val="434343"/>
              </a:solidFill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1566775" y="2458475"/>
            <a:ext cx="69000" cy="17763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676" y="124250"/>
            <a:ext cx="597351" cy="59634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lt1"/>
                </a:solidFill>
              </a:rPr>
              <a:t>Thanks for your attention!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2" name="Google Shape;2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26925" y="39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34343"/>
                </a:solidFill>
              </a:rPr>
              <a:t>Tambora eruption 1815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789375" y="971299"/>
            <a:ext cx="2253000" cy="18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</a:rPr>
              <a:t>In April 1815, the volcano </a:t>
            </a:r>
            <a:r>
              <a:rPr b="1" lang="ru" sz="1350">
                <a:solidFill>
                  <a:schemeClr val="dk1"/>
                </a:solidFill>
              </a:rPr>
              <a:t>Tambora</a:t>
            </a:r>
            <a:r>
              <a:rPr lang="ru" sz="1350">
                <a:solidFill>
                  <a:schemeClr val="dk1"/>
                </a:solidFill>
              </a:rPr>
              <a:t> on the Indonesian island of Sumbawa erupted violently and caused a decrease in surface temperature on a global scale. </a:t>
            </a:r>
            <a:endParaRPr sz="1150">
              <a:solidFill>
                <a:schemeClr val="dk1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76" y="124250"/>
            <a:ext cx="597351" cy="59634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 rot="7133195">
            <a:off x="2042" y="3870"/>
            <a:ext cx="9936" cy="1342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0" l="0" r="0" t="2638"/>
          <a:stretch/>
        </p:blipFill>
        <p:spPr>
          <a:xfrm>
            <a:off x="3209378" y="1037271"/>
            <a:ext cx="5175698" cy="1710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1064125" y="3404125"/>
            <a:ext cx="55953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➔"/>
            </a:pPr>
            <a:r>
              <a:rPr lang="ru" sz="1150">
                <a:solidFill>
                  <a:schemeClr val="dk1"/>
                </a:solidFill>
              </a:rPr>
              <a:t>This is due to the injection of </a:t>
            </a:r>
            <a:r>
              <a:rPr i="1" lang="ru" sz="1150">
                <a:solidFill>
                  <a:schemeClr val="dk1"/>
                </a:solidFill>
              </a:rPr>
              <a:t>sulfate aerosols, fine ash </a:t>
            </a:r>
            <a:r>
              <a:rPr lang="ru" sz="1150">
                <a:solidFill>
                  <a:schemeClr val="dk1"/>
                </a:solidFill>
              </a:rPr>
              <a:t>and</a:t>
            </a:r>
            <a:r>
              <a:rPr i="1" lang="ru" sz="1150">
                <a:solidFill>
                  <a:schemeClr val="dk1"/>
                </a:solidFill>
              </a:rPr>
              <a:t> volatiles</a:t>
            </a:r>
            <a:r>
              <a:rPr lang="ru" sz="1150">
                <a:solidFill>
                  <a:schemeClr val="dk1"/>
                </a:solidFill>
              </a:rPr>
              <a:t> into the stratosphere during the eruption that inhibit some of the short wave radiation to reach the Earth’s surface.</a:t>
            </a:r>
            <a:endParaRPr sz="115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-3016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➔"/>
            </a:pPr>
            <a:r>
              <a:rPr lang="ru" sz="1150">
                <a:solidFill>
                  <a:schemeClr val="dk1"/>
                </a:solidFill>
              </a:rPr>
              <a:t>It produced that shielded incoming solar radiation over the following 3 years. </a:t>
            </a:r>
            <a:endParaRPr sz="1150"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209353" y="2747971"/>
            <a:ext cx="517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</a:rPr>
              <a:t>Map: location of Tambora and Rinjani, the sites of the probably two largest eruptions of the last millennium. The map was generated using GeoMapApp©. Raible et al, 2016.</a:t>
            </a:r>
            <a:endParaRPr sz="950"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0" y="3789300"/>
            <a:ext cx="1453500" cy="1353900"/>
          </a:xfrm>
          <a:prstGeom prst="rtTriangl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1" name="Google Shape;71;p14"/>
          <p:cNvSpPr/>
          <p:nvPr/>
        </p:nvSpPr>
        <p:spPr>
          <a:xfrm flipH="1">
            <a:off x="5976000" y="3168000"/>
            <a:ext cx="3168000" cy="1975500"/>
          </a:xfrm>
          <a:prstGeom prst="rtTriangl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76" y="124250"/>
            <a:ext cx="597351" cy="596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15"/>
          <p:cNvGrpSpPr/>
          <p:nvPr/>
        </p:nvGrpSpPr>
        <p:grpSpPr>
          <a:xfrm>
            <a:off x="1521862" y="1159100"/>
            <a:ext cx="6100275" cy="2229900"/>
            <a:chOff x="2179" y="2326"/>
            <a:chExt cx="9904" cy="4208"/>
          </a:xfrm>
        </p:grpSpPr>
        <p:sp>
          <p:nvSpPr>
            <p:cNvPr id="79" name="Google Shape;79;p15"/>
            <p:cNvSpPr/>
            <p:nvPr/>
          </p:nvSpPr>
          <p:spPr>
            <a:xfrm>
              <a:off x="2183" y="2334"/>
              <a:ext cx="9900" cy="42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179" y="2326"/>
              <a:ext cx="0" cy="4200"/>
            </a:xfrm>
            <a:prstGeom prst="rect">
              <a:avLst/>
            </a:prstGeom>
            <a:solidFill>
              <a:srgbClr val="CFDF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5"/>
          <p:cNvSpPr txBox="1"/>
          <p:nvPr/>
        </p:nvSpPr>
        <p:spPr>
          <a:xfrm>
            <a:off x="1834663" y="1313150"/>
            <a:ext cx="54540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60">
                <a:solidFill>
                  <a:srgbClr val="434343"/>
                </a:solidFill>
              </a:rPr>
              <a:t>Study questions: </a:t>
            </a:r>
            <a:endParaRPr b="1" sz="146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60">
              <a:solidFill>
                <a:srgbClr val="434343"/>
              </a:solidFill>
            </a:endParaRPr>
          </a:p>
          <a:p>
            <a:pPr indent="-32131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60"/>
              <a:buAutoNum type="arabicParenR"/>
            </a:pPr>
            <a:r>
              <a:rPr lang="ru" sz="1460">
                <a:solidFill>
                  <a:srgbClr val="434343"/>
                </a:solidFill>
              </a:rPr>
              <a:t>How is</a:t>
            </a:r>
            <a:r>
              <a:rPr lang="ru" sz="1460">
                <a:solidFill>
                  <a:srgbClr val="434343"/>
                </a:solidFill>
              </a:rPr>
              <a:t> the cooling affected by the different eruption intensities and lengths? </a:t>
            </a:r>
            <a:endParaRPr sz="1460">
              <a:solidFill>
                <a:srgbClr val="434343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0">
              <a:solidFill>
                <a:srgbClr val="434343"/>
              </a:solidFill>
            </a:endParaRPr>
          </a:p>
          <a:p>
            <a:pPr indent="-32131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60"/>
              <a:buAutoNum type="arabicParenR"/>
            </a:pPr>
            <a:r>
              <a:rPr lang="ru" sz="1460">
                <a:solidFill>
                  <a:srgbClr val="434343"/>
                </a:solidFill>
              </a:rPr>
              <a:t>Can the effects of the eruption be represented by implementing a decrease in solar constant in 0-D EBM?</a:t>
            </a:r>
            <a:endParaRPr sz="146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60">
              <a:solidFill>
                <a:srgbClr val="434343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1521863" y="1159025"/>
            <a:ext cx="72000" cy="222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0" y="3789300"/>
            <a:ext cx="1453500" cy="1353900"/>
          </a:xfrm>
          <a:prstGeom prst="rtTriangl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4" name="Google Shape;84;p15"/>
          <p:cNvSpPr/>
          <p:nvPr/>
        </p:nvSpPr>
        <p:spPr>
          <a:xfrm flipH="1">
            <a:off x="5976000" y="3168100"/>
            <a:ext cx="3168000" cy="1975500"/>
          </a:xfrm>
          <a:prstGeom prst="rtTriangl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76" y="124250"/>
            <a:ext cx="597351" cy="59634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0" y="3789300"/>
            <a:ext cx="1453500" cy="1353900"/>
          </a:xfrm>
          <a:prstGeom prst="rtTriangl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92" name="Google Shape;92;p16"/>
          <p:cNvGrpSpPr/>
          <p:nvPr/>
        </p:nvGrpSpPr>
        <p:grpSpPr>
          <a:xfrm>
            <a:off x="1311750" y="1587648"/>
            <a:ext cx="6592500" cy="869263"/>
            <a:chOff x="2179" y="2326"/>
            <a:chExt cx="9904" cy="4208"/>
          </a:xfrm>
        </p:grpSpPr>
        <p:sp>
          <p:nvSpPr>
            <p:cNvPr id="93" name="Google Shape;93;p16"/>
            <p:cNvSpPr/>
            <p:nvPr/>
          </p:nvSpPr>
          <p:spPr>
            <a:xfrm>
              <a:off x="2183" y="2334"/>
              <a:ext cx="9900" cy="42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2179" y="2326"/>
              <a:ext cx="0" cy="4200"/>
            </a:xfrm>
            <a:prstGeom prst="rect">
              <a:avLst/>
            </a:prstGeom>
            <a:solidFill>
              <a:srgbClr val="CFDF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6"/>
          <p:cNvSpPr txBox="1"/>
          <p:nvPr/>
        </p:nvSpPr>
        <p:spPr>
          <a:xfrm>
            <a:off x="1479300" y="1690825"/>
            <a:ext cx="62244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60">
                <a:solidFill>
                  <a:srgbClr val="434343"/>
                </a:solidFill>
              </a:rPr>
              <a:t>Method: </a:t>
            </a:r>
            <a:r>
              <a:rPr lang="ru" sz="1260">
                <a:solidFill>
                  <a:srgbClr val="434343"/>
                </a:solidFill>
              </a:rPr>
              <a:t>Implementing a decrease in the solar constant representing effects of the eruption. The effects of volcanic forcing are modeled in 0-d EBM through changes in 𝑆</a:t>
            </a:r>
            <a:r>
              <a:rPr baseline="-25000" lang="ru" sz="1260">
                <a:solidFill>
                  <a:srgbClr val="434343"/>
                </a:solidFill>
              </a:rPr>
              <a:t>0</a:t>
            </a:r>
            <a:r>
              <a:rPr lang="ru" sz="1260">
                <a:solidFill>
                  <a:srgbClr val="434343"/>
                </a:solidFill>
              </a:rPr>
              <a:t> with respect to time.</a:t>
            </a:r>
            <a:endParaRPr sz="1260">
              <a:solidFill>
                <a:srgbClr val="434343"/>
              </a:solidFill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1239750" y="1587698"/>
            <a:ext cx="72000" cy="869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5738" y="2719387"/>
            <a:ext cx="3622775" cy="9264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/>
          <p:nvPr/>
        </p:nvSpPr>
        <p:spPr>
          <a:xfrm flipH="1">
            <a:off x="5976000" y="3168100"/>
            <a:ext cx="3168000" cy="1975500"/>
          </a:xfrm>
          <a:prstGeom prst="rtTriangl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2092363" y="493275"/>
            <a:ext cx="50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34343"/>
                </a:solidFill>
              </a:rPr>
              <a:t>1. How is the cooling affected by the different eruption intensities and lengths? </a:t>
            </a:r>
            <a:endParaRPr b="1" sz="2000">
              <a:solidFill>
                <a:srgbClr val="434343"/>
              </a:solidFill>
            </a:endParaRPr>
          </a:p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239750" y="2674050"/>
            <a:ext cx="3041700" cy="1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60">
                <a:solidFill>
                  <a:srgbClr val="434343"/>
                </a:solidFill>
              </a:rPr>
              <a:t>Assumptions</a:t>
            </a:r>
            <a:r>
              <a:rPr b="1" lang="ru" sz="1260">
                <a:solidFill>
                  <a:srgbClr val="434343"/>
                </a:solidFill>
              </a:rPr>
              <a:t>: </a:t>
            </a:r>
            <a:endParaRPr b="1" sz="1260">
              <a:solidFill>
                <a:srgbClr val="434343"/>
              </a:solidFill>
            </a:endParaRPr>
          </a:p>
          <a:p>
            <a:pPr indent="-30861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60"/>
              <a:buChar char="➢"/>
            </a:pPr>
            <a:r>
              <a:rPr lang="ru" sz="1260">
                <a:solidFill>
                  <a:srgbClr val="434343"/>
                </a:solidFill>
              </a:rPr>
              <a:t>Variables: </a:t>
            </a:r>
            <a:r>
              <a:rPr i="1" lang="ru" sz="1260">
                <a:solidFill>
                  <a:srgbClr val="434343"/>
                </a:solidFill>
              </a:rPr>
              <a:t>T</a:t>
            </a:r>
            <a:r>
              <a:rPr baseline="-25000" i="1" lang="ru" sz="1260">
                <a:solidFill>
                  <a:srgbClr val="434343"/>
                </a:solidFill>
              </a:rPr>
              <a:t>s </a:t>
            </a:r>
            <a:r>
              <a:rPr lang="ru" sz="1260">
                <a:solidFill>
                  <a:srgbClr val="434343"/>
                </a:solidFill>
              </a:rPr>
              <a:t>, </a:t>
            </a:r>
            <a:r>
              <a:rPr i="1" lang="ru" sz="1260">
                <a:solidFill>
                  <a:srgbClr val="434343"/>
                </a:solidFill>
              </a:rPr>
              <a:t>S</a:t>
            </a:r>
            <a:r>
              <a:rPr baseline="-25000" i="1" lang="ru" sz="1260">
                <a:solidFill>
                  <a:srgbClr val="434343"/>
                </a:solidFill>
              </a:rPr>
              <a:t>0</a:t>
            </a:r>
            <a:endParaRPr baseline="-25000" i="1" sz="1260">
              <a:solidFill>
                <a:srgbClr val="434343"/>
              </a:solidFill>
            </a:endParaRPr>
          </a:p>
          <a:p>
            <a:pPr indent="-30861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60"/>
              <a:buChar char="➢"/>
            </a:pPr>
            <a:r>
              <a:rPr i="1" lang="ru" sz="1260">
                <a:solidFill>
                  <a:srgbClr val="434343"/>
                </a:solidFill>
              </a:rPr>
              <a:t>S</a:t>
            </a:r>
            <a:r>
              <a:rPr baseline="-25000" i="1" lang="ru" sz="1260">
                <a:solidFill>
                  <a:srgbClr val="434343"/>
                </a:solidFill>
              </a:rPr>
              <a:t>0 </a:t>
            </a:r>
            <a:r>
              <a:rPr lang="ru" sz="1260">
                <a:solidFill>
                  <a:srgbClr val="434343"/>
                </a:solidFill>
              </a:rPr>
              <a:t>(t)</a:t>
            </a:r>
            <a:endParaRPr sz="1260">
              <a:solidFill>
                <a:srgbClr val="434343"/>
              </a:solidFill>
            </a:endParaRPr>
          </a:p>
          <a:p>
            <a:pPr indent="-30861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60"/>
              <a:buChar char="➢"/>
            </a:pPr>
            <a:r>
              <a:rPr lang="ru" sz="1260">
                <a:solidFill>
                  <a:srgbClr val="434343"/>
                </a:solidFill>
              </a:rPr>
              <a:t>Albedo: 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alpha = </a:t>
            </a:r>
            <a:r>
              <a:rPr lang="ru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endParaRPr sz="1260">
              <a:solidFill>
                <a:srgbClr val="434343"/>
              </a:solidFill>
            </a:endParaRPr>
          </a:p>
          <a:p>
            <a:pPr indent="-30861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60"/>
              <a:buChar char="➢"/>
            </a:pPr>
            <a:r>
              <a:rPr lang="ru" sz="1260">
                <a:solidFill>
                  <a:srgbClr val="434343"/>
                </a:solidFill>
              </a:rPr>
              <a:t>Height: 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 = </a:t>
            </a:r>
            <a:r>
              <a:rPr lang="ru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70.0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861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60"/>
              <a:buChar char="➢"/>
            </a:pPr>
            <a:r>
              <a:rPr lang="ru" sz="1260">
                <a:solidFill>
                  <a:srgbClr val="434343"/>
                </a:solidFill>
              </a:rPr>
              <a:t>Emissivity: 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eps = </a:t>
            </a:r>
            <a:r>
              <a:rPr lang="ru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0.61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795" y="2361088"/>
            <a:ext cx="283248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676" y="124250"/>
            <a:ext cx="597351" cy="596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7"/>
          <p:cNvGrpSpPr/>
          <p:nvPr/>
        </p:nvGrpSpPr>
        <p:grpSpPr>
          <a:xfrm>
            <a:off x="964875" y="720700"/>
            <a:ext cx="3090600" cy="1500800"/>
            <a:chOff x="2179" y="2326"/>
            <a:chExt cx="9904" cy="4208"/>
          </a:xfrm>
        </p:grpSpPr>
        <p:sp>
          <p:nvSpPr>
            <p:cNvPr id="109" name="Google Shape;109;p17"/>
            <p:cNvSpPr/>
            <p:nvPr/>
          </p:nvSpPr>
          <p:spPr>
            <a:xfrm>
              <a:off x="2183" y="2334"/>
              <a:ext cx="9900" cy="42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2179" y="2326"/>
              <a:ext cx="0" cy="4200"/>
            </a:xfrm>
            <a:prstGeom prst="rect">
              <a:avLst/>
            </a:prstGeom>
            <a:solidFill>
              <a:srgbClr val="CFDF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7"/>
          <p:cNvSpPr txBox="1"/>
          <p:nvPr/>
        </p:nvSpPr>
        <p:spPr>
          <a:xfrm>
            <a:off x="1227990" y="812000"/>
            <a:ext cx="25344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60">
                <a:solidFill>
                  <a:srgbClr val="434343"/>
                </a:solidFill>
              </a:rPr>
              <a:t>Methodology</a:t>
            </a:r>
            <a:r>
              <a:rPr lang="ru" sz="1360">
                <a:solidFill>
                  <a:srgbClr val="434343"/>
                </a:solidFill>
              </a:rPr>
              <a:t>:</a:t>
            </a:r>
            <a:r>
              <a:rPr b="1" lang="ru" sz="1560">
                <a:solidFill>
                  <a:srgbClr val="434343"/>
                </a:solidFill>
              </a:rPr>
              <a:t> </a:t>
            </a:r>
            <a:r>
              <a:rPr lang="ru" sz="1360">
                <a:solidFill>
                  <a:srgbClr val="434343"/>
                </a:solidFill>
              </a:rPr>
              <a:t>The effect of volcanic activity is modelled by adding a Gaussian-shaped dip in the solar constant and temperature. </a:t>
            </a:r>
            <a:endParaRPr sz="1360">
              <a:solidFill>
                <a:srgbClr val="434343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964875" y="720600"/>
            <a:ext cx="60600" cy="1500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5850875" y="2465900"/>
            <a:ext cx="444600" cy="29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7446875" y="4051900"/>
            <a:ext cx="133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900">
                <a:solidFill>
                  <a:schemeClr val="dk1"/>
                </a:solidFill>
              </a:rPr>
              <a:t>Raible et al., 2016</a:t>
            </a:r>
            <a:endParaRPr sz="13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7275" y="200025"/>
            <a:ext cx="4254001" cy="2161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800" y="2566425"/>
            <a:ext cx="5765001" cy="216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76" y="124250"/>
            <a:ext cx="597351" cy="596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18"/>
          <p:cNvGrpSpPr/>
          <p:nvPr/>
        </p:nvGrpSpPr>
        <p:grpSpPr>
          <a:xfrm>
            <a:off x="1574000" y="416750"/>
            <a:ext cx="5983325" cy="797725"/>
            <a:chOff x="2179" y="2326"/>
            <a:chExt cx="9904" cy="4208"/>
          </a:xfrm>
        </p:grpSpPr>
        <p:sp>
          <p:nvSpPr>
            <p:cNvPr id="124" name="Google Shape;124;p18"/>
            <p:cNvSpPr/>
            <p:nvPr/>
          </p:nvSpPr>
          <p:spPr>
            <a:xfrm>
              <a:off x="2183" y="2334"/>
              <a:ext cx="9900" cy="42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2179" y="2326"/>
              <a:ext cx="0" cy="4200"/>
            </a:xfrm>
            <a:prstGeom prst="rect">
              <a:avLst/>
            </a:prstGeom>
            <a:solidFill>
              <a:srgbClr val="CFDF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8"/>
          <p:cNvSpPr txBox="1"/>
          <p:nvPr/>
        </p:nvSpPr>
        <p:spPr>
          <a:xfrm>
            <a:off x="1884900" y="553575"/>
            <a:ext cx="53742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60">
                <a:solidFill>
                  <a:srgbClr val="434343"/>
                </a:solidFill>
              </a:rPr>
              <a:t>T</a:t>
            </a:r>
            <a:r>
              <a:rPr lang="ru" sz="1360">
                <a:solidFill>
                  <a:srgbClr val="434343"/>
                </a:solidFill>
              </a:rPr>
              <a:t>he effects of characteristics (width and height) of the dip on the cumulative decrease in solar energy.</a:t>
            </a:r>
            <a:endParaRPr sz="1360">
              <a:solidFill>
                <a:srgbClr val="434343"/>
              </a:solidFill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574000" y="416650"/>
            <a:ext cx="117300" cy="797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938" y="1646438"/>
            <a:ext cx="702945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76" y="124250"/>
            <a:ext cx="597351" cy="596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19"/>
          <p:cNvGrpSpPr/>
          <p:nvPr/>
        </p:nvGrpSpPr>
        <p:grpSpPr>
          <a:xfrm>
            <a:off x="1580350" y="268450"/>
            <a:ext cx="6944525" cy="1743700"/>
            <a:chOff x="2179" y="2326"/>
            <a:chExt cx="9904" cy="4208"/>
          </a:xfrm>
        </p:grpSpPr>
        <p:sp>
          <p:nvSpPr>
            <p:cNvPr id="136" name="Google Shape;136;p19"/>
            <p:cNvSpPr/>
            <p:nvPr/>
          </p:nvSpPr>
          <p:spPr>
            <a:xfrm>
              <a:off x="2183" y="2334"/>
              <a:ext cx="9900" cy="42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2179" y="2326"/>
              <a:ext cx="0" cy="4200"/>
            </a:xfrm>
            <a:prstGeom prst="rect">
              <a:avLst/>
            </a:prstGeom>
            <a:solidFill>
              <a:srgbClr val="CFDF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19"/>
          <p:cNvSpPr txBox="1"/>
          <p:nvPr/>
        </p:nvSpPr>
        <p:spPr>
          <a:xfrm>
            <a:off x="1866227" y="416650"/>
            <a:ext cx="63609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60">
                <a:solidFill>
                  <a:srgbClr val="434343"/>
                </a:solidFill>
              </a:rPr>
              <a:t>The decrease in surface temperature based on characteristics of the dip, namely the width and height.</a:t>
            </a:r>
            <a:endParaRPr sz="136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6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60">
                <a:solidFill>
                  <a:srgbClr val="434343"/>
                </a:solidFill>
              </a:rPr>
              <a:t>While temperature decrease is related to the total sun energy decrease, the feedback time can't only be described by it. The eruption length (width) is more important than the amplitude.</a:t>
            </a:r>
            <a:endParaRPr b="1" sz="136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60">
              <a:solidFill>
                <a:srgbClr val="434343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574000" y="268450"/>
            <a:ext cx="117300" cy="1743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113" y="2326405"/>
            <a:ext cx="5925094" cy="2611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9300" y="2243075"/>
            <a:ext cx="3131350" cy="19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76" y="124250"/>
            <a:ext cx="597351" cy="596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20"/>
          <p:cNvGrpSpPr/>
          <p:nvPr/>
        </p:nvGrpSpPr>
        <p:grpSpPr>
          <a:xfrm>
            <a:off x="1407300" y="450075"/>
            <a:ext cx="4164825" cy="1559700"/>
            <a:chOff x="2179" y="2326"/>
            <a:chExt cx="9904" cy="4208"/>
          </a:xfrm>
        </p:grpSpPr>
        <p:sp>
          <p:nvSpPr>
            <p:cNvPr id="149" name="Google Shape;149;p20"/>
            <p:cNvSpPr/>
            <p:nvPr/>
          </p:nvSpPr>
          <p:spPr>
            <a:xfrm>
              <a:off x="2183" y="2334"/>
              <a:ext cx="9900" cy="42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2179" y="2326"/>
              <a:ext cx="0" cy="4200"/>
            </a:xfrm>
            <a:prstGeom prst="rect">
              <a:avLst/>
            </a:prstGeom>
            <a:solidFill>
              <a:srgbClr val="CFDF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20"/>
          <p:cNvSpPr txBox="1"/>
          <p:nvPr/>
        </p:nvSpPr>
        <p:spPr>
          <a:xfrm>
            <a:off x="1748325" y="621050"/>
            <a:ext cx="35976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60">
                <a:solidFill>
                  <a:srgbClr val="434343"/>
                </a:solidFill>
              </a:rPr>
              <a:t>The feedback time as a function of eruption length and intensity.</a:t>
            </a:r>
            <a:endParaRPr sz="136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6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60">
                <a:solidFill>
                  <a:srgbClr val="434343"/>
                </a:solidFill>
              </a:rPr>
              <a:t>T</a:t>
            </a:r>
            <a:r>
              <a:rPr b="1" lang="ru" sz="1360">
                <a:solidFill>
                  <a:srgbClr val="434343"/>
                </a:solidFill>
              </a:rPr>
              <a:t>he dip width has the strongest influence on the change of the feedback time.</a:t>
            </a:r>
            <a:endParaRPr sz="1360">
              <a:solidFill>
                <a:srgbClr val="434343"/>
              </a:solidFill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1407300" y="449975"/>
            <a:ext cx="117300" cy="1559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2750" y="2243600"/>
            <a:ext cx="6138499" cy="257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7750" y="468650"/>
            <a:ext cx="3002275" cy="19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76" y="124250"/>
            <a:ext cx="597351" cy="5963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/>
          <p:nvPr/>
        </p:nvSpPr>
        <p:spPr>
          <a:xfrm>
            <a:off x="0" y="3789300"/>
            <a:ext cx="1453500" cy="1353900"/>
          </a:xfrm>
          <a:prstGeom prst="rtTriangl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62" name="Google Shape;162;p21"/>
          <p:cNvGrpSpPr/>
          <p:nvPr/>
        </p:nvGrpSpPr>
        <p:grpSpPr>
          <a:xfrm>
            <a:off x="325900" y="1279225"/>
            <a:ext cx="1762475" cy="963200"/>
            <a:chOff x="2179" y="2326"/>
            <a:chExt cx="9904" cy="4208"/>
          </a:xfrm>
        </p:grpSpPr>
        <p:sp>
          <p:nvSpPr>
            <p:cNvPr id="163" name="Google Shape;163;p21"/>
            <p:cNvSpPr/>
            <p:nvPr/>
          </p:nvSpPr>
          <p:spPr>
            <a:xfrm>
              <a:off x="2183" y="2334"/>
              <a:ext cx="9900" cy="42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2179" y="2326"/>
              <a:ext cx="0" cy="4200"/>
            </a:xfrm>
            <a:prstGeom prst="rect">
              <a:avLst/>
            </a:prstGeom>
            <a:solidFill>
              <a:srgbClr val="CFDF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21"/>
          <p:cNvSpPr txBox="1"/>
          <p:nvPr/>
        </p:nvSpPr>
        <p:spPr>
          <a:xfrm>
            <a:off x="496750" y="1367525"/>
            <a:ext cx="16860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60">
                <a:solidFill>
                  <a:srgbClr val="434343"/>
                </a:solidFill>
              </a:rPr>
              <a:t>Method: </a:t>
            </a:r>
            <a:r>
              <a:rPr lang="ru" sz="1360">
                <a:solidFill>
                  <a:srgbClr val="434343"/>
                </a:solidFill>
              </a:rPr>
              <a:t>Comparison with other papers.</a:t>
            </a:r>
            <a:endParaRPr sz="1360">
              <a:solidFill>
                <a:srgbClr val="434343"/>
              </a:solidFill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325900" y="1279175"/>
            <a:ext cx="62100" cy="9633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/>
          <p:nvPr/>
        </p:nvSpPr>
        <p:spPr>
          <a:xfrm flipH="1">
            <a:off x="7142700" y="3948050"/>
            <a:ext cx="2001300" cy="1195500"/>
          </a:xfrm>
          <a:prstGeom prst="rtTriangl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8" name="Google Shape;168;p21"/>
          <p:cNvSpPr txBox="1"/>
          <p:nvPr>
            <p:ph type="title"/>
          </p:nvPr>
        </p:nvSpPr>
        <p:spPr>
          <a:xfrm>
            <a:off x="1389738" y="431725"/>
            <a:ext cx="63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1600">
                <a:solidFill>
                  <a:srgbClr val="434343"/>
                </a:solidFill>
              </a:rPr>
              <a:t>2</a:t>
            </a:r>
            <a:r>
              <a:rPr b="1" lang="ru" sz="1600">
                <a:solidFill>
                  <a:srgbClr val="434343"/>
                </a:solidFill>
              </a:rPr>
              <a:t>. Can the effects of the eruption be represented by implementing a decrease in solar constant in 0-D EBM?</a:t>
            </a:r>
            <a:endParaRPr b="1" sz="1600">
              <a:solidFill>
                <a:srgbClr val="434343"/>
              </a:solidFill>
            </a:endParaRPr>
          </a:p>
        </p:txBody>
      </p:sp>
      <p:graphicFrame>
        <p:nvGraphicFramePr>
          <p:cNvPr id="169" name="Google Shape;169;p21"/>
          <p:cNvGraphicFramePr/>
          <p:nvPr/>
        </p:nvGraphicFramePr>
        <p:xfrm>
          <a:off x="2244025" y="12792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{05DA96C1-B350-479A-9DED-18035D40DA9F}</a:tableStyleId>
              </a:tblPr>
              <a:tblGrid>
                <a:gridCol w="1851525"/>
                <a:gridCol w="1134075"/>
                <a:gridCol w="1527800"/>
                <a:gridCol w="1319750"/>
              </a:tblGrid>
              <a:tr h="38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Eruption Name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solidFill>
                            <a:schemeClr val="dk1"/>
                          </a:solidFill>
                        </a:rPr>
                        <a:t>Eruption Year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Temp. Decrease </a:t>
                      </a:r>
                      <a:r>
                        <a:rPr b="1" lang="ru" sz="1000">
                          <a:solidFill>
                            <a:schemeClr val="dk1"/>
                          </a:solidFill>
                        </a:rPr>
                        <a:t>(°C)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Our Findings </a:t>
                      </a:r>
                      <a:r>
                        <a:rPr b="1" lang="ru" sz="1000"/>
                        <a:t>(°C)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6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Tambora (</a:t>
                      </a:r>
                      <a:r>
                        <a:rPr b="1" lang="ru" sz="1200"/>
                        <a:t>VEI-7</a:t>
                      </a:r>
                      <a:r>
                        <a:rPr lang="ru" sz="1200"/>
                        <a:t>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dk1"/>
                          </a:solidFill>
                        </a:rPr>
                        <a:t>1815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2.5</a:t>
                      </a:r>
                      <a:endParaRPr sz="1100"/>
                    </a:p>
                  </a:txBody>
                  <a:tcPr marT="2700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0.2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7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Pinatubo (</a:t>
                      </a:r>
                      <a:r>
                        <a:rPr b="1" lang="ru" sz="1200"/>
                        <a:t>VEI-6</a:t>
                      </a:r>
                      <a:r>
                        <a:rPr lang="ru" sz="1200"/>
                        <a:t>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300">
                          <a:solidFill>
                            <a:schemeClr val="dk1"/>
                          </a:solidFill>
                        </a:rPr>
                        <a:t>1991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0.5</a:t>
                      </a:r>
                      <a:endParaRPr sz="1100"/>
                    </a:p>
                  </a:txBody>
                  <a:tcPr marT="2700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0.03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7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Samalas (</a:t>
                      </a:r>
                      <a:r>
                        <a:rPr b="1" lang="ru" sz="1200"/>
                        <a:t>VEI-7</a:t>
                      </a:r>
                      <a:r>
                        <a:rPr lang="ru" sz="1200"/>
                        <a:t>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300">
                          <a:solidFill>
                            <a:schemeClr val="dk1"/>
                          </a:solidFill>
                        </a:rPr>
                        <a:t>1257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2.88</a:t>
                      </a:r>
                      <a:endParaRPr sz="1100"/>
                    </a:p>
                  </a:txBody>
                  <a:tcPr marT="2700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0.2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6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Mystery eruption (</a:t>
                      </a:r>
                      <a:r>
                        <a:rPr b="1" lang="ru" sz="1200"/>
                        <a:t>VEI-6</a:t>
                      </a:r>
                      <a:r>
                        <a:rPr lang="ru" sz="1200"/>
                        <a:t>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300">
                          <a:solidFill>
                            <a:schemeClr val="dk1"/>
                          </a:solidFill>
                        </a:rPr>
                        <a:t>1453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2.8</a:t>
                      </a:r>
                      <a:endParaRPr sz="1100"/>
                    </a:p>
                  </a:txBody>
                  <a:tcPr marT="2700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0.08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