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51206400" cy="32759650"/>
  <p:notesSz cx="6858000" cy="9144000"/>
  <p:embeddedFontLst>
    <p:embeddedFont>
      <p:font typeface="Bebas Neue" panose="020B0606020202050201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004"/>
        <p:guide pos="16128"/>
        <p:guide orient="horz" pos="512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22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elfolie">
  <p:cSld name="1_Titelfoli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294050" y="6061011"/>
            <a:ext cx="9937341" cy="2665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/>
          <p:nvPr/>
        </p:nvSpPr>
        <p:spPr>
          <a:xfrm>
            <a:off x="0" y="6736523"/>
            <a:ext cx="9936000" cy="26167506"/>
          </a:xfrm>
          <a:prstGeom prst="rect">
            <a:avLst/>
          </a:prstGeom>
          <a:solidFill>
            <a:srgbClr val="EFF1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87"/>
              <a:buFont typeface="Calibri"/>
              <a:buNone/>
            </a:pPr>
            <a:endParaRPr sz="9985" b="0" i="0" u="none" strike="noStrike" cap="none">
              <a:solidFill>
                <a:srgbClr val="FFFFFF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14" name="Google Shape;14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646354" y="6157265"/>
            <a:ext cx="9937341" cy="2665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/>
        </p:nvSpPr>
        <p:spPr>
          <a:xfrm>
            <a:off x="41391591" y="31746619"/>
            <a:ext cx="8963025" cy="803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30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64"/>
              <a:buFont typeface="Arial" panose="020B0604020202090204"/>
              <a:buNone/>
            </a:pPr>
            <a:r>
              <a:rPr lang="de-DE" sz="2865" b="1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www.cen.uni-hamburg.de</a:t>
            </a:r>
            <a:endParaRPr sz="2865" b="1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6" name="Google Shape;16;p3"/>
          <p:cNvSpPr txBox="1"/>
          <p:nvPr/>
        </p:nvSpPr>
        <p:spPr>
          <a:xfrm>
            <a:off x="41481376" y="30023107"/>
            <a:ext cx="8963025" cy="1686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3C515A"/>
              </a:buClr>
              <a:buSzPts val="3609"/>
              <a:buFont typeface="Arial" panose="020B0604020202090204"/>
              <a:buNone/>
            </a:pPr>
            <a:r>
              <a:rPr lang="de-DE" sz="3610" b="0" i="0" u="none" strike="noStrike" cap="none">
                <a:solidFill>
                  <a:srgbClr val="3C515A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Center For Earth system Research AND Sustainability (CEN) </a:t>
            </a:r>
            <a:endParaRPr sz="3610" b="0" i="0" u="none" strike="noStrike" cap="none">
              <a:solidFill>
                <a:srgbClr val="3C515A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1481375" y="29773491"/>
            <a:ext cx="10150090" cy="43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165350" y="508000"/>
            <a:ext cx="7282070" cy="2360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1391591" y="1080640"/>
            <a:ext cx="7377066" cy="1787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520440" y="1744150"/>
            <a:ext cx="44165520" cy="633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80"/>
              <a:buFont typeface="Calibri"/>
              <a:buNone/>
              <a:defRPr sz="18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type="body" idx="1"/>
          </p:nvPr>
        </p:nvSpPr>
        <p:spPr>
          <a:xfrm>
            <a:off x="3520440" y="8720740"/>
            <a:ext cx="44165520" cy="20785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975360" algn="l" rtl="0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11760"/>
              <a:buFont typeface="Arial" panose="020B0604020202090204"/>
              <a:buChar char="•"/>
              <a:defRPr sz="11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6868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 panose="020B0604020202090204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620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Arial" panose="020B0604020202090204"/>
              <a:buChar char="•"/>
              <a:defRPr sz="8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0866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7560"/>
              <a:buFont typeface="Arial" panose="020B0604020202090204"/>
              <a:buChar char="•"/>
              <a:defRPr sz="7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0866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7560"/>
              <a:buFont typeface="Arial" panose="020B0604020202090204"/>
              <a:buChar char="•"/>
              <a:defRPr sz="7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0866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7560"/>
              <a:buFont typeface="Arial" panose="020B0604020202090204"/>
              <a:buChar char="•"/>
              <a:defRPr sz="7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0866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7560"/>
              <a:buFont typeface="Arial" panose="020B0604020202090204"/>
              <a:buChar char="•"/>
              <a:defRPr sz="7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0866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7560"/>
              <a:buFont typeface="Arial" panose="020B0604020202090204"/>
              <a:buChar char="•"/>
              <a:defRPr sz="7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0866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7560"/>
              <a:buFont typeface="Arial" panose="020B0604020202090204"/>
              <a:buChar char="•"/>
              <a:defRPr sz="7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dt" idx="10"/>
          </p:nvPr>
        </p:nvSpPr>
        <p:spPr>
          <a:xfrm>
            <a:off x="3520440" y="30363345"/>
            <a:ext cx="115214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type="ftr" idx="11"/>
          </p:nvPr>
        </p:nvSpPr>
        <p:spPr>
          <a:xfrm>
            <a:off x="16962120" y="30363345"/>
            <a:ext cx="1728216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sldNum" idx="12"/>
          </p:nvPr>
        </p:nvSpPr>
        <p:spPr>
          <a:xfrm>
            <a:off x="36164520" y="30363345"/>
            <a:ext cx="115214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0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0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0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0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0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0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0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0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0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</a:fld>
            <a:endParaRPr lang="de-D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jpeg"/><Relationship Id="rId7" Type="http://schemas.openxmlformats.org/officeDocument/2006/relationships/image" Target="../media/image11.jpe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0" Type="http://schemas.openxmlformats.org/officeDocument/2006/relationships/notesSlide" Target="../notesSlides/notesSlide1.xml"/><Relationship Id="rId2" Type="http://schemas.openxmlformats.org/officeDocument/2006/relationships/image" Target="../media/image6.pn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19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15.jpeg"/><Relationship Id="rId13" Type="http://schemas.openxmlformats.org/officeDocument/2006/relationships/hyperlink" Target="mailto:mohammad.basir.uddin@studium.uni-hamburg.de" TargetMode="External"/><Relationship Id="rId12" Type="http://schemas.openxmlformats.org/officeDocument/2006/relationships/hyperlink" Target="mailto:xihui.jing@studium.uni-hamburg.de" TargetMode="External"/><Relationship Id="rId11" Type="http://schemas.openxmlformats.org/officeDocument/2006/relationships/hyperlink" Target="mailto:kaiyan.yao@studium.uni-hamburg.de" TargetMode="External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0409300" y="7134250"/>
            <a:ext cx="10839000" cy="2271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1"/>
          <p:cNvPicPr preferRelativeResize="0"/>
          <p:nvPr/>
        </p:nvPicPr>
        <p:blipFill rotWithShape="1">
          <a:blip r:embed="rId2"/>
          <a:srcRect l="2496" t="14244"/>
          <a:stretch>
            <a:fillRect/>
          </a:stretch>
        </p:blipFill>
        <p:spPr>
          <a:xfrm rot="-451284">
            <a:off x="36491300" y="8929100"/>
            <a:ext cx="6862649" cy="172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"/>
          <p:cNvSpPr/>
          <p:nvPr/>
        </p:nvSpPr>
        <p:spPr>
          <a:xfrm>
            <a:off x="36407825" y="8487375"/>
            <a:ext cx="14074800" cy="206973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524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1"/>
          <p:cNvSpPr/>
          <p:nvPr/>
        </p:nvSpPr>
        <p:spPr>
          <a:xfrm>
            <a:off x="852750" y="21387450"/>
            <a:ext cx="12939900" cy="10718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pic>
        <p:nvPicPr>
          <p:cNvPr id="28" name="Google Shape;28;p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7134250"/>
            <a:ext cx="30716550" cy="256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644888" y="21396888"/>
            <a:ext cx="9081300" cy="289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"/>
          <p:cNvPicPr preferRelativeResize="0"/>
          <p:nvPr/>
        </p:nvPicPr>
        <p:blipFill rotWithShape="1">
          <a:blip r:embed="rId4"/>
          <a:srcRect l="16032" t="32382" r="45676" b="59790"/>
          <a:stretch>
            <a:fillRect/>
          </a:stretch>
        </p:blipFill>
        <p:spPr>
          <a:xfrm rot="131312">
            <a:off x="23350201" y="11889908"/>
            <a:ext cx="11264246" cy="331305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"/>
          <p:cNvSpPr/>
          <p:nvPr/>
        </p:nvSpPr>
        <p:spPr>
          <a:xfrm>
            <a:off x="14692938" y="8134350"/>
            <a:ext cx="20814600" cy="24156000"/>
          </a:xfrm>
          <a:prstGeom prst="rect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2" name="Google Shape;32;p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0" y="3516923"/>
            <a:ext cx="51248297" cy="36173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"/>
          <p:cNvSpPr txBox="1"/>
          <p:nvPr/>
        </p:nvSpPr>
        <p:spPr>
          <a:xfrm>
            <a:off x="723900" y="4044450"/>
            <a:ext cx="49758600" cy="22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39"/>
              <a:buFont typeface="Arial" panose="020B0604020202090204"/>
              <a:buNone/>
            </a:pPr>
            <a:r>
              <a:rPr lang="de-DE" sz="9300" b="1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Effects of </a:t>
            </a:r>
            <a:r>
              <a:rPr lang="de-DE" sz="10000" b="1">
                <a:solidFill>
                  <a:srgbClr val="98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volcanic forcing</a:t>
            </a:r>
            <a:r>
              <a:rPr lang="de-DE" sz="9300" b="1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 on surface temperature in 0d-EBM with adjustment FROM  one</a:t>
            </a:r>
            <a:r>
              <a:rPr lang="de-DE" sz="10000" b="1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 </a:t>
            </a:r>
            <a:r>
              <a:rPr lang="de-DE" sz="10000" b="1">
                <a:solidFill>
                  <a:srgbClr val="98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cloud layer</a:t>
            </a:r>
            <a:endParaRPr sz="10000" b="1" i="0" u="none" strike="noStrike" cap="none">
              <a:solidFill>
                <a:srgbClr val="980000"/>
              </a:solidFill>
              <a:latin typeface="Bebas Neue" panose="020B0606020202050201"/>
              <a:ea typeface="Bebas Neue" panose="020B0606020202050201"/>
              <a:cs typeface="Bebas Neue" panose="020B0606020202050201"/>
              <a:sym typeface="Bebas Neue" panose="020B0606020202050201"/>
            </a:endParaRPr>
          </a:p>
        </p:txBody>
      </p:sp>
      <p:sp>
        <p:nvSpPr>
          <p:cNvPr id="34" name="Google Shape;34;p1"/>
          <p:cNvSpPr txBox="1"/>
          <p:nvPr/>
        </p:nvSpPr>
        <p:spPr>
          <a:xfrm rot="10800000" flipH="1">
            <a:off x="14676" y="5593695"/>
            <a:ext cx="31233600" cy="12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5" name="Google Shape;35;p1"/>
          <p:cNvPicPr preferRelativeResize="0"/>
          <p:nvPr/>
        </p:nvPicPr>
        <p:blipFill rotWithShape="1">
          <a:blip r:embed="rId4"/>
          <a:srcRect l="6709" t="20330" r="42952" b="67929"/>
          <a:stretch>
            <a:fillRect/>
          </a:stretch>
        </p:blipFill>
        <p:spPr>
          <a:xfrm rot="195916">
            <a:off x="57150" y="7545450"/>
            <a:ext cx="12256793" cy="4113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"/>
          <p:cNvSpPr txBox="1"/>
          <p:nvPr/>
        </p:nvSpPr>
        <p:spPr>
          <a:xfrm>
            <a:off x="1891775" y="5945249"/>
            <a:ext cx="37906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2095" marR="0" lvl="0" indent="0" algn="l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 panose="020B0604020202090204"/>
              <a:buNone/>
            </a:pPr>
            <a:r>
              <a:rPr lang="de-DE" sz="4300">
                <a:solidFill>
                  <a:schemeClr val="lt1"/>
                </a:solidFill>
              </a:rPr>
              <a:t>Kaiyan Yao</a:t>
            </a:r>
            <a:r>
              <a:rPr lang="de-DE" sz="43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, </a:t>
            </a:r>
            <a:r>
              <a:rPr lang="de-DE" sz="4300">
                <a:solidFill>
                  <a:schemeClr val="lt1"/>
                </a:solidFill>
              </a:rPr>
              <a:t>Xihui Jing</a:t>
            </a:r>
            <a:r>
              <a:rPr lang="de-DE" sz="43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, </a:t>
            </a:r>
            <a:r>
              <a:rPr lang="de-DE" sz="4300">
                <a:solidFill>
                  <a:schemeClr val="lt1"/>
                </a:solidFill>
              </a:rPr>
              <a:t>Mohammad Basir Uddin</a:t>
            </a:r>
            <a:endParaRPr lang="de-DE" sz="4300">
              <a:solidFill>
                <a:schemeClr val="lt1"/>
              </a:solidFill>
            </a:endParaRPr>
          </a:p>
          <a:p>
            <a:pPr marL="252095" marR="0" lvl="0" indent="0" algn="l" rtl="0">
              <a:lnSpc>
                <a:spcPct val="123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 panose="020B0604020202090204"/>
              <a:buNone/>
            </a:pPr>
            <a:r>
              <a:rPr lang="de-DE" sz="30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Universität Hamburg Center for Earth System Research and Sustainability, Institute of Oceanography</a:t>
            </a:r>
            <a:endParaRPr lang="de-DE" sz="3000" b="0" i="0" u="none" strike="noStrike" cap="none">
              <a:solidFill>
                <a:schemeClr val="lt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15417888" y="20612350"/>
            <a:ext cx="9081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Fig. 1. Surface temperature anomaly due to 11 modelled eruptions in 1850-2000. 0D-EBM starts from equilibrium, with cloud term.</a:t>
            </a:r>
            <a:endParaRPr sz="2400"/>
          </a:p>
        </p:txBody>
      </p:sp>
      <p:sp>
        <p:nvSpPr>
          <p:cNvPr id="38" name="Google Shape;38;p1"/>
          <p:cNvSpPr txBox="1"/>
          <p:nvPr/>
        </p:nvSpPr>
        <p:spPr>
          <a:xfrm>
            <a:off x="25315225" y="15594788"/>
            <a:ext cx="9447300" cy="3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❖"/>
            </a:pPr>
            <a:r>
              <a:rPr lang="de-DE" sz="3600" b="1"/>
              <a:t>1. decreasing</a:t>
            </a:r>
            <a:r>
              <a:rPr lang="de-DE" sz="3600"/>
              <a:t> emissivity </a:t>
            </a:r>
            <a:r>
              <a:rPr lang="de-DE" sz="3600">
                <a:solidFill>
                  <a:schemeClr val="dk1"/>
                </a:solidFill>
              </a:rPr>
              <a:t>ε</a:t>
            </a:r>
            <a:endParaRPr sz="3600">
              <a:solidFill>
                <a:schemeClr val="dk1"/>
              </a:solidFill>
            </a:endParaRPr>
          </a:p>
          <a:p>
            <a:pPr marL="9144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➢"/>
            </a:pPr>
            <a:r>
              <a:rPr lang="de-DE" sz="3600" u="sng">
                <a:solidFill>
                  <a:schemeClr val="dk1"/>
                </a:solidFill>
              </a:rPr>
              <a:t>more severe decrease</a:t>
            </a:r>
            <a:r>
              <a:rPr lang="de-DE" sz="3600">
                <a:solidFill>
                  <a:schemeClr val="dk1"/>
                </a:solidFill>
              </a:rPr>
              <a:t> of temperature</a:t>
            </a:r>
            <a:endParaRPr sz="3600">
              <a:solidFill>
                <a:schemeClr val="dk1"/>
              </a:solidFill>
            </a:endParaRPr>
          </a:p>
          <a:p>
            <a:pPr marL="9144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➢"/>
            </a:pPr>
            <a:r>
              <a:rPr lang="de-DE" sz="3600">
                <a:solidFill>
                  <a:schemeClr val="dk1"/>
                </a:solidFill>
              </a:rPr>
              <a:t>same amount of time for a fully recovery of temperature</a:t>
            </a:r>
            <a:endParaRPr sz="3600">
              <a:solidFill>
                <a:schemeClr val="dk1"/>
              </a:solidFill>
            </a:endParaRPr>
          </a:p>
          <a:p>
            <a:pPr marL="9144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➢"/>
            </a:pPr>
            <a:r>
              <a:rPr lang="de-DE" sz="3600">
                <a:solidFill>
                  <a:schemeClr val="dk1"/>
                </a:solidFill>
              </a:rPr>
              <a:t>a slower recover rate at the beginning stage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39" name="Google Shape;39;p1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5719711" y="26731275"/>
            <a:ext cx="8016348" cy="400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1374875" y="15672162"/>
            <a:ext cx="4739799" cy="4984976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"/>
          <p:cNvSpPr/>
          <p:nvPr/>
        </p:nvSpPr>
        <p:spPr>
          <a:xfrm>
            <a:off x="6743700" y="16782225"/>
            <a:ext cx="1409700" cy="160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9CD1"/>
          </a:solidFill>
          <a:ln w="9525" cap="flat" cmpd="sng">
            <a:solidFill>
              <a:srgbClr val="009CD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2" name="Google Shape;42;p1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8561851" y="15692961"/>
            <a:ext cx="4247787" cy="5121687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"/>
          <p:cNvSpPr txBox="1"/>
          <p:nvPr/>
        </p:nvSpPr>
        <p:spPr>
          <a:xfrm>
            <a:off x="25832325" y="26260025"/>
            <a:ext cx="9081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Fig. 2. Difference of surface temperature anomaly between with cloud term and without cloud term.</a:t>
            </a:r>
            <a:endParaRPr sz="2400"/>
          </a:p>
        </p:txBody>
      </p:sp>
      <p:sp>
        <p:nvSpPr>
          <p:cNvPr id="44" name="Google Shape;44;p1"/>
          <p:cNvSpPr txBox="1"/>
          <p:nvPr/>
        </p:nvSpPr>
        <p:spPr>
          <a:xfrm>
            <a:off x="852775" y="23712650"/>
            <a:ext cx="12939900" cy="81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 b="1"/>
              <a:t>model:</a:t>
            </a:r>
            <a:r>
              <a:rPr lang="de-DE" sz="3600" b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4300" b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DE" sz="3600">
                <a:solidFill>
                  <a:srgbClr val="434343"/>
                </a:solidFill>
                <a:highlight>
                  <a:srgbClr val="FFFFFF"/>
                </a:highlight>
              </a:rPr>
              <a:t>Effects of volcanic forcing are modeled in 0-d EBM through changes in solar constant  with respect to time.</a:t>
            </a:r>
            <a:endParaRPr sz="3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endParaRPr sz="3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de-DE" sz="3600" b="1">
                <a:solidFill>
                  <a:schemeClr val="dk1"/>
                </a:solidFill>
              </a:rPr>
              <a:t>assumptions:</a:t>
            </a:r>
            <a:endParaRPr sz="3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❏"/>
            </a:pPr>
            <a:r>
              <a:rPr lang="de-DE" sz="3600"/>
              <a:t>albedo = 0.3</a:t>
            </a:r>
            <a:endParaRPr sz="3600"/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❏"/>
            </a:pPr>
            <a:r>
              <a:rPr lang="de-DE" sz="3600">
                <a:solidFill>
                  <a:schemeClr val="dk1"/>
                </a:solidFill>
              </a:rPr>
              <a:t>emissivity = [0.41,0.51,0.61]</a:t>
            </a:r>
            <a:endParaRPr sz="3600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❏"/>
            </a:pPr>
            <a:r>
              <a:rPr lang="de-DE" sz="3600"/>
              <a:t>c = 0.2 at 10 km; lapse rate = -6 K/km</a:t>
            </a:r>
            <a:endParaRPr sz="3600"/>
          </a:p>
        </p:txBody>
      </p:sp>
      <p:sp>
        <p:nvSpPr>
          <p:cNvPr id="45" name="Google Shape;45;p1"/>
          <p:cNvSpPr txBox="1"/>
          <p:nvPr/>
        </p:nvSpPr>
        <p:spPr>
          <a:xfrm flipH="1">
            <a:off x="852700" y="9848975"/>
            <a:ext cx="12471300" cy="6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/>
              <a:t>Previous group showed effects of volcanic forcing on surface temperature without considering cloud effects. The temperature change is much smaller compared to the findings in literatures.</a:t>
            </a:r>
            <a:endParaRPr sz="36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/>
              <a:t>Being motivated from here we want to see the adjustment from cloud layer in 0D-EBM.</a:t>
            </a:r>
            <a:endParaRPr sz="36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pic>
        <p:nvPicPr>
          <p:cNvPr id="46" name="Google Shape;46;p1"/>
          <p:cNvPicPr preferRelativeResize="0"/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38818775" y="14697113"/>
            <a:ext cx="9252900" cy="5783063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"/>
          <p:cNvSpPr txBox="1"/>
          <p:nvPr/>
        </p:nvSpPr>
        <p:spPr>
          <a:xfrm>
            <a:off x="15187213" y="30911050"/>
            <a:ext cx="9081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Fig. 3. Annual mean surface temperature anomaly ( detrended)</a:t>
            </a:r>
            <a:endParaRPr sz="2400"/>
          </a:p>
        </p:txBody>
      </p:sp>
      <p:pic>
        <p:nvPicPr>
          <p:cNvPr id="48" name="Google Shape;48;p1"/>
          <p:cNvPicPr preferRelativeResize="0"/>
          <p:nvPr/>
        </p:nvPicPr>
        <p:blipFill>
          <a:blip r:embed="rId10"/>
          <a:stretch>
            <a:fillRect/>
          </a:stretch>
        </p:blipFill>
        <p:spPr>
          <a:xfrm>
            <a:off x="41300400" y="29847675"/>
            <a:ext cx="9906000" cy="28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"/>
          <p:cNvSpPr txBox="1"/>
          <p:nvPr/>
        </p:nvSpPr>
        <p:spPr>
          <a:xfrm>
            <a:off x="41485950" y="29881250"/>
            <a:ext cx="95349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/>
              <a:t>E-mail address:</a:t>
            </a:r>
            <a:endParaRPr sz="3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 u="sng">
                <a:solidFill>
                  <a:schemeClr val="hlink"/>
                </a:solidFill>
                <a:hlinkClick r:id="rId11"/>
              </a:rPr>
              <a:t>kaiyan.yao@studium.uni-hamburg.de</a:t>
            </a:r>
            <a:endParaRPr sz="3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 u="sng">
                <a:solidFill>
                  <a:schemeClr val="hlink"/>
                </a:solidFill>
                <a:highlight>
                  <a:srgbClr val="FFFFFF"/>
                </a:highlight>
                <a:hlinkClick r:id="rId12"/>
              </a:rPr>
              <a:t>xihui.jing@studium.uni-hamburg.de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 u="sng">
                <a:solidFill>
                  <a:schemeClr val="hlink"/>
                </a:solidFill>
                <a:highlight>
                  <a:srgbClr val="FFFFFF"/>
                </a:highlight>
                <a:hlinkClick r:id="rId13"/>
              </a:rPr>
              <a:t>mohammad.basir.uddin@studium.uni-hamburg.de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37006625" y="10679800"/>
            <a:ext cx="124713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800" b="1">
                <a:latin typeface="Calibri"/>
                <a:ea typeface="Calibri"/>
                <a:cs typeface="Calibri"/>
                <a:sym typeface="Calibri"/>
              </a:rPr>
              <a:t>Volcanic forcing has a cooling effect on surface temperature. The strength of this effect can be modified by adding cloud term in the model.</a:t>
            </a:r>
            <a:endParaRPr sz="4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16772350" y="22913625"/>
            <a:ext cx="7797000" cy="20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❖"/>
            </a:pPr>
            <a:r>
              <a:rPr lang="de-DE" sz="3600" b="1"/>
              <a:t>2. with clouds</a:t>
            </a:r>
            <a:r>
              <a:rPr lang="de-DE" sz="3600"/>
              <a:t> vs. no clouds</a:t>
            </a:r>
            <a:endParaRPr sz="3600"/>
          </a:p>
          <a:p>
            <a:pPr marL="914400" lvl="1" indent="-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➢"/>
            </a:pPr>
            <a:r>
              <a:rPr lang="de-DE" sz="3600" u="sng"/>
              <a:t>a slightly more severe decrease</a:t>
            </a:r>
            <a:r>
              <a:rPr lang="de-DE" sz="3600"/>
              <a:t> of temperature ~ O(10^-3)</a:t>
            </a:r>
            <a:endParaRPr sz="3600"/>
          </a:p>
        </p:txBody>
      </p:sp>
      <p:sp>
        <p:nvSpPr>
          <p:cNvPr id="52" name="Google Shape;52;p1"/>
          <p:cNvSpPr txBox="1"/>
          <p:nvPr/>
        </p:nvSpPr>
        <p:spPr>
          <a:xfrm>
            <a:off x="24268525" y="28814650"/>
            <a:ext cx="10494000" cy="20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❖"/>
            </a:pPr>
            <a:r>
              <a:rPr lang="de-DE" sz="3600" b="1"/>
              <a:t>3. historical simulation</a:t>
            </a:r>
            <a:r>
              <a:rPr lang="de-DE" sz="3600"/>
              <a:t> from MPI-ESM model</a:t>
            </a:r>
            <a:endParaRPr sz="3600"/>
          </a:p>
          <a:p>
            <a:pPr marL="9144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➢"/>
            </a:pPr>
            <a:r>
              <a:rPr lang="de-DE" sz="3600"/>
              <a:t>temperature decreases and reaches a trough after the eruptions except in 1907 and in 1974</a:t>
            </a:r>
            <a:endParaRPr sz="3600"/>
          </a:p>
        </p:txBody>
      </p:sp>
      <p:pic>
        <p:nvPicPr>
          <p:cNvPr id="53" name="Google Shape;53;p1"/>
          <p:cNvPicPr preferRelativeResize="0"/>
          <p:nvPr/>
        </p:nvPicPr>
        <p:blipFill>
          <a:blip r:embed="rId14"/>
          <a:stretch>
            <a:fillRect/>
          </a:stretch>
        </p:blipFill>
        <p:spPr>
          <a:xfrm rot="440410">
            <a:off x="44627680" y="21945381"/>
            <a:ext cx="5539064" cy="180103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"/>
          <p:cNvSpPr txBox="1"/>
          <p:nvPr/>
        </p:nvSpPr>
        <p:spPr>
          <a:xfrm>
            <a:off x="38095325" y="20577850"/>
            <a:ext cx="11382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Fig. 4. Decrease of temperature after eruptions in 1850-2000, comparison between historical simulation in MPI-ESM and 0D-EBM (cloud term included).</a:t>
            </a:r>
            <a:endParaRPr sz="2400"/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15"/>
          <a:srcRect l="5769" t="21591" r="13311" b="15586"/>
          <a:stretch>
            <a:fillRect/>
          </a:stretch>
        </p:blipFill>
        <p:spPr>
          <a:xfrm>
            <a:off x="3426550" y="26144875"/>
            <a:ext cx="7029600" cy="18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16"/>
          <a:srcRect t="20521"/>
          <a:stretch>
            <a:fillRect/>
          </a:stretch>
        </p:blipFill>
        <p:spPr>
          <a:xfrm>
            <a:off x="3848950" y="12757150"/>
            <a:ext cx="618482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37209525" y="23547663"/>
            <a:ext cx="124713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 b="1">
                <a:solidFill>
                  <a:schemeClr val="dk1"/>
                </a:solidFill>
              </a:rPr>
              <a:t>Limitation</a:t>
            </a:r>
            <a:endParaRPr sz="3600" b="1">
              <a:solidFill>
                <a:schemeClr val="dk1"/>
              </a:solidFill>
            </a:endParaRPr>
          </a:p>
          <a:p>
            <a:pPr marL="4572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❏"/>
            </a:pPr>
            <a:r>
              <a:rPr lang="de-DE" sz="3600">
                <a:solidFill>
                  <a:schemeClr val="dk1"/>
                </a:solidFill>
              </a:rPr>
              <a:t>Only consider one cloud layer</a:t>
            </a:r>
            <a:endParaRPr sz="3600">
              <a:solidFill>
                <a:schemeClr val="dk1"/>
              </a:solidFill>
            </a:endParaRPr>
          </a:p>
          <a:p>
            <a:pPr marL="4572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❏"/>
            </a:pPr>
            <a:r>
              <a:rPr lang="de-DE" sz="3600">
                <a:solidFill>
                  <a:schemeClr val="dk1"/>
                </a:solidFill>
              </a:rPr>
              <a:t>Neglect the atmospheric response and seasonal variability</a:t>
            </a:r>
            <a:endParaRPr sz="3600">
              <a:solidFill>
                <a:schemeClr val="dk1"/>
              </a:solidFill>
            </a:endParaRPr>
          </a:p>
          <a:p>
            <a:pPr marL="4572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❏"/>
            </a:pPr>
            <a:r>
              <a:rPr lang="de-DE" sz="3600">
                <a:solidFill>
                  <a:schemeClr val="dk1"/>
                </a:solidFill>
              </a:rPr>
              <a:t>Effect of volcano highly depends on aerosol</a:t>
            </a:r>
            <a:endParaRPr sz="3600"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17"/>
          <a:srcRect b="5222"/>
          <a:stretch>
            <a:fillRect/>
          </a:stretch>
        </p:blipFill>
        <p:spPr>
          <a:xfrm>
            <a:off x="16693025" y="14460403"/>
            <a:ext cx="6531050" cy="6189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18"/>
          <a:srcRect b="7227"/>
          <a:stretch>
            <a:fillRect/>
          </a:stretch>
        </p:blipFill>
        <p:spPr>
          <a:xfrm>
            <a:off x="27107450" y="20244231"/>
            <a:ext cx="6531050" cy="605904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/>
          <p:nvPr/>
        </p:nvSpPr>
        <p:spPr>
          <a:xfrm>
            <a:off x="23291050" y="16757138"/>
            <a:ext cx="1409700" cy="1600200"/>
          </a:xfrm>
          <a:prstGeom prst="rightArrow">
            <a:avLst>
              <a:gd name="adj1" fmla="val 50000"/>
              <a:gd name="adj2" fmla="val 50000"/>
            </a:avLst>
          </a:prstGeom>
          <a:noFill/>
          <a:ln w="76200" cap="flat" cmpd="sng">
            <a:solidFill>
              <a:srgbClr val="009CD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" name="Google Shape;61;p1"/>
          <p:cNvSpPr/>
          <p:nvPr/>
        </p:nvSpPr>
        <p:spPr>
          <a:xfrm rot="10800000">
            <a:off x="24796250" y="23046650"/>
            <a:ext cx="1409700" cy="1600200"/>
          </a:xfrm>
          <a:prstGeom prst="rightArrow">
            <a:avLst>
              <a:gd name="adj1" fmla="val 50000"/>
              <a:gd name="adj2" fmla="val 50000"/>
            </a:avLst>
          </a:prstGeom>
          <a:noFill/>
          <a:ln w="76200" cap="flat" cmpd="sng">
            <a:solidFill>
              <a:srgbClr val="009CD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p1"/>
          <p:cNvSpPr txBox="1"/>
          <p:nvPr/>
        </p:nvSpPr>
        <p:spPr>
          <a:xfrm>
            <a:off x="16312788" y="8837500"/>
            <a:ext cx="5723700" cy="110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>
                <a:latin typeface="Calibri"/>
                <a:ea typeface="Calibri"/>
                <a:cs typeface="Calibri"/>
                <a:sym typeface="Calibri"/>
              </a:rPr>
              <a:t>run 0D-EBM without forcing,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>
                <a:latin typeface="Calibri"/>
                <a:ea typeface="Calibri"/>
                <a:cs typeface="Calibri"/>
                <a:sym typeface="Calibri"/>
              </a:rPr>
              <a:t>get the equilibrium temperature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16082250" y="11648950"/>
            <a:ext cx="6184800" cy="110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>
                <a:latin typeface="Calibri"/>
                <a:ea typeface="Calibri"/>
                <a:cs typeface="Calibri"/>
                <a:sym typeface="Calibri"/>
              </a:rPr>
              <a:t>start from equilibrium temperature,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>
                <a:latin typeface="Calibri"/>
                <a:ea typeface="Calibri"/>
                <a:cs typeface="Calibri"/>
                <a:sym typeface="Calibri"/>
              </a:rPr>
              <a:t>run 0D-EBM with forcing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" name="Google Shape;64;p1"/>
          <p:cNvCxnSpPr>
            <a:stCxn id="62" idx="2"/>
            <a:endCxn id="63" idx="0"/>
          </p:cNvCxnSpPr>
          <p:nvPr/>
        </p:nvCxnSpPr>
        <p:spPr>
          <a:xfrm>
            <a:off x="19174638" y="9945700"/>
            <a:ext cx="0" cy="1703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65;p1"/>
          <p:cNvCxnSpPr/>
          <p:nvPr/>
        </p:nvCxnSpPr>
        <p:spPr>
          <a:xfrm>
            <a:off x="23223925" y="9520750"/>
            <a:ext cx="0" cy="185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"/>
          <p:cNvSpPr txBox="1"/>
          <p:nvPr/>
        </p:nvSpPr>
        <p:spPr>
          <a:xfrm>
            <a:off x="23432550" y="9662350"/>
            <a:ext cx="81366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>
                <a:latin typeface="Calibri"/>
                <a:ea typeface="Calibri"/>
                <a:cs typeface="Calibri"/>
                <a:sym typeface="Calibri"/>
              </a:rPr>
              <a:t>loop over different value of emissivity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>
                <a:latin typeface="Calibri"/>
                <a:ea typeface="Calibri"/>
                <a:cs typeface="Calibri"/>
                <a:sym typeface="Calibri"/>
              </a:rPr>
              <a:t>consider two cases: with clouds VS without clouds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67;p1"/>
          <p:cNvCxnSpPr/>
          <p:nvPr/>
        </p:nvCxnSpPr>
        <p:spPr>
          <a:xfrm rot="10800000" flipH="1">
            <a:off x="15506525" y="13504300"/>
            <a:ext cx="8136600" cy="42600"/>
          </a:xfrm>
          <a:prstGeom prst="straightConnector1">
            <a:avLst/>
          </a:prstGeom>
          <a:noFill/>
          <a:ln w="228600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Google Shape;68;p1"/>
          <p:cNvSpPr/>
          <p:nvPr/>
        </p:nvSpPr>
        <p:spPr>
          <a:xfrm>
            <a:off x="255600" y="10181475"/>
            <a:ext cx="13717200" cy="10900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1"/>
          <p:cNvSpPr/>
          <p:nvPr/>
        </p:nvSpPr>
        <p:spPr>
          <a:xfrm>
            <a:off x="517050" y="24129200"/>
            <a:ext cx="13717200" cy="8155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2135</Words>
  <Application>WPS 演示</Application>
  <PresentationFormat/>
  <Paragraphs>65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8" baseType="lpstr">
      <vt:lpstr>Arial</vt:lpstr>
      <vt:lpstr>方正书宋_GBK</vt:lpstr>
      <vt:lpstr>Wingdings</vt:lpstr>
      <vt:lpstr>Arial</vt:lpstr>
      <vt:lpstr>Calibri</vt:lpstr>
      <vt:lpstr>Helvetica Neue</vt:lpstr>
      <vt:lpstr>Bebas Neue</vt:lpstr>
      <vt:lpstr>Times New Roman</vt:lpstr>
      <vt:lpstr>Wingdings</vt:lpstr>
      <vt:lpstr>宋体-简</vt:lpstr>
      <vt:lpstr>苹方-简</vt:lpstr>
      <vt:lpstr>微软雅黑</vt:lpstr>
      <vt:lpstr>汉仪旗黑</vt:lpstr>
      <vt:lpstr>宋体</vt:lpstr>
      <vt:lpstr>Arial Unicode MS</vt:lpstr>
      <vt:lpstr>汉仪书宋二KW</vt:lpstr>
      <vt:lpstr>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christina.kraetzig@ad.cen.uni-hamburg.de</dc:creator>
  <cp:lastModifiedBy>jingxihui</cp:lastModifiedBy>
  <cp:revision>2</cp:revision>
  <dcterms:created xsi:type="dcterms:W3CDTF">2022-06-30T14:57:11Z</dcterms:created>
  <dcterms:modified xsi:type="dcterms:W3CDTF">2022-06-30T14:57:11Z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