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Playfair Display" pitchFamily="2" charset="77"/>
      <p:regular r:id="rId37"/>
      <p:bold r:id="rId38"/>
      <p:italic r:id="rId39"/>
      <p:boldItalic r:id="rId40"/>
    </p:embeddedFont>
    <p:embeddedFont>
      <p:font typeface="Proxima Nova" panose="02000506030000020004"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8c36f36e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8c36f36e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c36f36e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c36f36e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c36f36e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c36f36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8c36f36e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8c36f36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8c36f36e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8c36f36e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8c36f36e6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8c36f36e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8c36f36e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8c36f36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8c36f36e6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8c36f36e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8c36f36e6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8c36f36e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8c36f36e6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8c36f36e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552de5ec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552de5e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8c36f36e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8c36f36e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8c36f36e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8c36f36e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8c36f36e6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8c36f36e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8c36f36e6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8c36f36e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8c36f36e6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8c36f36e6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8c36f36e6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8c36f36e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8c36f36e6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8c36f36e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8c36f36e6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8c36f36e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8c36f36e6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8c36f36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8c36f36e6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8c36f36e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552de5ec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552de5ec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8c36f36e6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8c36f36e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8c36f36e6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8c36f36e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8c36f36e6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8c36f36e6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8c36f36e6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8c36f36e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8c36f36e6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8c36f36e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552de5ec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552de5ec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552de5ec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552de5ec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8c36f36e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8c36f36e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8c36f36e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8c36f36e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8c36f36e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8c36f36e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8c36f36e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8c36f36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ytimes/covid-19-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302475"/>
            <a:ext cx="9144000" cy="179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a:latin typeface="Playfair Display"/>
                <a:ea typeface="Playfair Display"/>
                <a:cs typeface="Playfair Display"/>
                <a:sym typeface="Playfair Display"/>
              </a:rPr>
              <a:t>COVID19 Data Analysis of United States</a:t>
            </a:r>
            <a:endParaRPr sz="5500">
              <a:latin typeface="Playfair Display"/>
              <a:ea typeface="Playfair Display"/>
              <a:cs typeface="Playfair Display"/>
              <a:sym typeface="Playfair Display"/>
            </a:endParaRPr>
          </a:p>
        </p:txBody>
      </p:sp>
      <p:sp>
        <p:nvSpPr>
          <p:cNvPr id="60" name="Google Shape;60;p13"/>
          <p:cNvSpPr txBox="1">
            <a:spLocks noGrp="1"/>
          </p:cNvSpPr>
          <p:nvPr>
            <p:ph type="subTitle" idx="1"/>
          </p:nvPr>
        </p:nvSpPr>
        <p:spPr>
          <a:xfrm>
            <a:off x="0" y="3774875"/>
            <a:ext cx="9144000" cy="120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sz="2000" dirty="0">
              <a:latin typeface="Playfair Display"/>
              <a:ea typeface="Playfair Display"/>
              <a:cs typeface="Playfair Display"/>
              <a:sym typeface="Playfair Display"/>
            </a:endParaRPr>
          </a:p>
          <a:p>
            <a:pPr marL="0" lvl="0" indent="0" algn="ctr" rtl="0">
              <a:spcBef>
                <a:spcPts val="0"/>
              </a:spcBef>
              <a:spcAft>
                <a:spcPts val="0"/>
              </a:spcAft>
              <a:buNone/>
            </a:pPr>
            <a:r>
              <a:rPr lang="en" sz="2000" dirty="0">
                <a:latin typeface="Playfair Display"/>
                <a:ea typeface="Playfair Display"/>
                <a:cs typeface="Playfair Display"/>
                <a:sym typeface="Playfair Display"/>
              </a:rPr>
              <a:t>Basira Shirzad</a:t>
            </a:r>
            <a:endParaRPr sz="2000" dirty="0">
              <a:latin typeface="Playfair Display"/>
              <a:ea typeface="Playfair Display"/>
              <a:cs typeface="Playfair Display"/>
              <a:sym typeface="Playfair Display"/>
            </a:endParaRPr>
          </a:p>
        </p:txBody>
      </p:sp>
      <p:pic>
        <p:nvPicPr>
          <p:cNvPr id="61" name="Google Shape;61;p13"/>
          <p:cNvPicPr preferRelativeResize="0"/>
          <p:nvPr/>
        </p:nvPicPr>
        <p:blipFill rotWithShape="1">
          <a:blip r:embed="rId3">
            <a:alphaModFix/>
          </a:blip>
          <a:srcRect l="12331" t="5649" r="10352" b="7830"/>
          <a:stretch/>
        </p:blipFill>
        <p:spPr>
          <a:xfrm>
            <a:off x="3470613" y="2242375"/>
            <a:ext cx="2202775" cy="1387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26" name="Google Shape;126;p22"/>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27" name="Google Shape;127;p22"/>
          <p:cNvPicPr preferRelativeResize="0"/>
          <p:nvPr/>
        </p:nvPicPr>
        <p:blipFill>
          <a:blip r:embed="rId3">
            <a:alphaModFix/>
          </a:blip>
          <a:stretch>
            <a:fillRect/>
          </a:stretch>
        </p:blipFill>
        <p:spPr>
          <a:xfrm>
            <a:off x="673375" y="1678459"/>
            <a:ext cx="4111075" cy="2485766"/>
          </a:xfrm>
          <a:prstGeom prst="rect">
            <a:avLst/>
          </a:prstGeom>
          <a:noFill/>
          <a:ln>
            <a:noFill/>
          </a:ln>
        </p:spPr>
      </p:pic>
      <p:pic>
        <p:nvPicPr>
          <p:cNvPr id="128" name="Google Shape;128;p22"/>
          <p:cNvPicPr preferRelativeResize="0"/>
          <p:nvPr/>
        </p:nvPicPr>
        <p:blipFill>
          <a:blip r:embed="rId4">
            <a:alphaModFix/>
          </a:blip>
          <a:stretch>
            <a:fillRect/>
          </a:stretch>
        </p:blipFill>
        <p:spPr>
          <a:xfrm>
            <a:off x="4921525" y="1678450"/>
            <a:ext cx="3027534" cy="248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34" name="Google Shape;134;p23"/>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Cases per State</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35" name="Google Shape;135;p23"/>
          <p:cNvPicPr preferRelativeResize="0"/>
          <p:nvPr/>
        </p:nvPicPr>
        <p:blipFill>
          <a:blip r:embed="rId3">
            <a:alphaModFix/>
          </a:blip>
          <a:stretch>
            <a:fillRect/>
          </a:stretch>
        </p:blipFill>
        <p:spPr>
          <a:xfrm>
            <a:off x="1678650" y="1361525"/>
            <a:ext cx="5786699" cy="35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41" name="Google Shape;141;p24"/>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Covid19 Cases in High Risk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42" name="Google Shape;142;p24"/>
          <p:cNvPicPr preferRelativeResize="0"/>
          <p:nvPr/>
        </p:nvPicPr>
        <p:blipFill>
          <a:blip r:embed="rId3">
            <a:alphaModFix/>
          </a:blip>
          <a:stretch>
            <a:fillRect/>
          </a:stretch>
        </p:blipFill>
        <p:spPr>
          <a:xfrm>
            <a:off x="1278638" y="1372600"/>
            <a:ext cx="6586726" cy="354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48" name="Google Shape;148;p25"/>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Covid19 Cases per Month in High Risk States </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49" name="Google Shape;149;p25"/>
          <p:cNvPicPr preferRelativeResize="0"/>
          <p:nvPr/>
        </p:nvPicPr>
        <p:blipFill>
          <a:blip r:embed="rId3">
            <a:alphaModFix/>
          </a:blip>
          <a:stretch>
            <a:fillRect/>
          </a:stretch>
        </p:blipFill>
        <p:spPr>
          <a:xfrm>
            <a:off x="1236450" y="1386500"/>
            <a:ext cx="6671101" cy="346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55" name="Google Shape;155;p26"/>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death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56" name="Google Shape;156;p26"/>
          <p:cNvPicPr preferRelativeResize="0"/>
          <p:nvPr/>
        </p:nvPicPr>
        <p:blipFill>
          <a:blip r:embed="rId3">
            <a:alphaModFix/>
          </a:blip>
          <a:stretch>
            <a:fillRect/>
          </a:stretch>
        </p:blipFill>
        <p:spPr>
          <a:xfrm>
            <a:off x="311700" y="1584263"/>
            <a:ext cx="4076700" cy="2981325"/>
          </a:xfrm>
          <a:prstGeom prst="rect">
            <a:avLst/>
          </a:prstGeom>
          <a:noFill/>
          <a:ln>
            <a:noFill/>
          </a:ln>
        </p:spPr>
      </p:pic>
      <p:pic>
        <p:nvPicPr>
          <p:cNvPr id="157" name="Google Shape;157;p26"/>
          <p:cNvPicPr preferRelativeResize="0"/>
          <p:nvPr/>
        </p:nvPicPr>
        <p:blipFill>
          <a:blip r:embed="rId4">
            <a:alphaModFix/>
          </a:blip>
          <a:stretch>
            <a:fillRect/>
          </a:stretch>
        </p:blipFill>
        <p:spPr>
          <a:xfrm>
            <a:off x="4850850" y="1574738"/>
            <a:ext cx="3981450"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63" name="Google Shape;163;p27"/>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death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64" name="Google Shape;164;p27"/>
          <p:cNvPicPr preferRelativeResize="0"/>
          <p:nvPr/>
        </p:nvPicPr>
        <p:blipFill>
          <a:blip r:embed="rId3">
            <a:alphaModFix/>
          </a:blip>
          <a:stretch>
            <a:fillRect/>
          </a:stretch>
        </p:blipFill>
        <p:spPr>
          <a:xfrm>
            <a:off x="434700" y="1767425"/>
            <a:ext cx="3982000" cy="2283675"/>
          </a:xfrm>
          <a:prstGeom prst="rect">
            <a:avLst/>
          </a:prstGeom>
          <a:noFill/>
          <a:ln>
            <a:noFill/>
          </a:ln>
        </p:spPr>
      </p:pic>
      <p:pic>
        <p:nvPicPr>
          <p:cNvPr id="165" name="Google Shape;165;p27"/>
          <p:cNvPicPr preferRelativeResize="0"/>
          <p:nvPr/>
        </p:nvPicPr>
        <p:blipFill>
          <a:blip r:embed="rId4">
            <a:alphaModFix/>
          </a:blip>
          <a:stretch>
            <a:fillRect/>
          </a:stretch>
        </p:blipFill>
        <p:spPr>
          <a:xfrm>
            <a:off x="4716100" y="1756375"/>
            <a:ext cx="3982000" cy="23057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71" name="Google Shape;171;p28"/>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death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72" name="Google Shape;172;p28"/>
          <p:cNvPicPr preferRelativeResize="0"/>
          <p:nvPr/>
        </p:nvPicPr>
        <p:blipFill>
          <a:blip r:embed="rId3">
            <a:alphaModFix/>
          </a:blip>
          <a:stretch>
            <a:fillRect/>
          </a:stretch>
        </p:blipFill>
        <p:spPr>
          <a:xfrm>
            <a:off x="401150" y="1550675"/>
            <a:ext cx="4487250" cy="2429950"/>
          </a:xfrm>
          <a:prstGeom prst="rect">
            <a:avLst/>
          </a:prstGeom>
          <a:noFill/>
          <a:ln>
            <a:noFill/>
          </a:ln>
        </p:spPr>
      </p:pic>
      <p:pic>
        <p:nvPicPr>
          <p:cNvPr id="173" name="Google Shape;173;p28"/>
          <p:cNvPicPr preferRelativeResize="0"/>
          <p:nvPr/>
        </p:nvPicPr>
        <p:blipFill>
          <a:blip r:embed="rId4">
            <a:alphaModFix/>
          </a:blip>
          <a:stretch>
            <a:fillRect/>
          </a:stretch>
        </p:blipFill>
        <p:spPr>
          <a:xfrm>
            <a:off x="2894725" y="2368775"/>
            <a:ext cx="3915366" cy="2160675"/>
          </a:xfrm>
          <a:prstGeom prst="rect">
            <a:avLst/>
          </a:prstGeom>
          <a:noFill/>
          <a:ln>
            <a:noFill/>
          </a:ln>
        </p:spPr>
      </p:pic>
      <p:pic>
        <p:nvPicPr>
          <p:cNvPr id="174" name="Google Shape;174;p28"/>
          <p:cNvPicPr preferRelativeResize="0"/>
          <p:nvPr/>
        </p:nvPicPr>
        <p:blipFill>
          <a:blip r:embed="rId5">
            <a:alphaModFix/>
          </a:blip>
          <a:stretch>
            <a:fillRect/>
          </a:stretch>
        </p:blipFill>
        <p:spPr>
          <a:xfrm>
            <a:off x="5211975" y="3112000"/>
            <a:ext cx="3810426" cy="186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80" name="Google Shape;180;p29"/>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Death Cases per State</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81" name="Google Shape;181;p29"/>
          <p:cNvPicPr preferRelativeResize="0"/>
          <p:nvPr/>
        </p:nvPicPr>
        <p:blipFill>
          <a:blip r:embed="rId3">
            <a:alphaModFix/>
          </a:blip>
          <a:stretch>
            <a:fillRect/>
          </a:stretch>
        </p:blipFill>
        <p:spPr>
          <a:xfrm>
            <a:off x="1605725" y="1369575"/>
            <a:ext cx="5932550" cy="355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87" name="Google Shape;187;p30"/>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Covid19 Death Cases in High Risk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88" name="Google Shape;188;p30"/>
          <p:cNvPicPr preferRelativeResize="0"/>
          <p:nvPr/>
        </p:nvPicPr>
        <p:blipFill>
          <a:blip r:embed="rId3">
            <a:alphaModFix/>
          </a:blip>
          <a:stretch>
            <a:fillRect/>
          </a:stretch>
        </p:blipFill>
        <p:spPr>
          <a:xfrm>
            <a:off x="1090225" y="1354350"/>
            <a:ext cx="6963575" cy="3621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94" name="Google Shape;194;p31"/>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Covid19 Death Cases per Month in High Risk States </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95" name="Google Shape;195;p31"/>
          <p:cNvPicPr preferRelativeResize="0"/>
          <p:nvPr/>
        </p:nvPicPr>
        <p:blipFill>
          <a:blip r:embed="rId3">
            <a:alphaModFix/>
          </a:blip>
          <a:stretch>
            <a:fillRect/>
          </a:stretch>
        </p:blipFill>
        <p:spPr>
          <a:xfrm>
            <a:off x="988712" y="1382025"/>
            <a:ext cx="7166575" cy="357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Goal</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67" name="Google Shape;67;p14"/>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highlight>
                <a:srgbClr val="FFFFFF"/>
              </a:highlight>
              <a:latin typeface="Playfair Display"/>
              <a:ea typeface="Playfair Display"/>
              <a:cs typeface="Playfair Display"/>
              <a:sym typeface="Playfair Display"/>
            </a:endParaRPr>
          </a:p>
          <a:p>
            <a:pPr marL="457200" lvl="0" indent="-342900" algn="l" rtl="0">
              <a:lnSpc>
                <a:spcPct val="115000"/>
              </a:lnSpc>
              <a:spcBef>
                <a:spcPts val="0"/>
              </a:spcBef>
              <a:spcAft>
                <a:spcPts val="0"/>
              </a:spcAft>
              <a:buClr>
                <a:schemeClr val="dk1"/>
              </a:buClr>
              <a:buSzPts val="1800"/>
              <a:buFont typeface="Playfair Display"/>
              <a:buChar char="➔"/>
            </a:pPr>
            <a:r>
              <a:rPr lang="en">
                <a:solidFill>
                  <a:schemeClr val="dk1"/>
                </a:solidFill>
                <a:highlight>
                  <a:srgbClr val="FFFFFF"/>
                </a:highlight>
                <a:latin typeface="Playfair Display"/>
                <a:ea typeface="Playfair Display"/>
                <a:cs typeface="Playfair Display"/>
                <a:sym typeface="Playfair Display"/>
              </a:rPr>
              <a:t>The New York Times' county-level COVID-19 database was shared to the public with latest data on the number of cases and deaths of all states from January 2020 to the present date.</a:t>
            </a:r>
            <a:endParaRPr>
              <a:solidFill>
                <a:schemeClr val="dk1"/>
              </a:solidFill>
              <a:highlight>
                <a:srgbClr val="FFFFFF"/>
              </a:highlight>
              <a:latin typeface="Playfair Display"/>
              <a:ea typeface="Playfair Display"/>
              <a:cs typeface="Playfair Display"/>
              <a:sym typeface="Playfair Display"/>
            </a:endParaRPr>
          </a:p>
          <a:p>
            <a:pPr marL="0" lvl="0" indent="0" algn="l" rtl="0">
              <a:lnSpc>
                <a:spcPct val="115000"/>
              </a:lnSpc>
              <a:spcBef>
                <a:spcPts val="0"/>
              </a:spcBef>
              <a:spcAft>
                <a:spcPts val="0"/>
              </a:spcAft>
              <a:buNone/>
            </a:pPr>
            <a:endParaRPr>
              <a:solidFill>
                <a:schemeClr val="dk1"/>
              </a:solidFill>
              <a:highlight>
                <a:srgbClr val="FFFFFF"/>
              </a:highlight>
              <a:latin typeface="Playfair Display"/>
              <a:ea typeface="Playfair Display"/>
              <a:cs typeface="Playfair Display"/>
              <a:sym typeface="Playfair Display"/>
            </a:endParaRPr>
          </a:p>
          <a:p>
            <a:pPr marL="457200" lvl="0" indent="-342900" algn="l" rtl="0">
              <a:lnSpc>
                <a:spcPct val="115000"/>
              </a:lnSpc>
              <a:spcBef>
                <a:spcPts val="0"/>
              </a:spcBef>
              <a:spcAft>
                <a:spcPts val="0"/>
              </a:spcAft>
              <a:buClr>
                <a:schemeClr val="dk1"/>
              </a:buClr>
              <a:buSzPts val="1800"/>
              <a:buFont typeface="Playfair Display"/>
              <a:buChar char="➔"/>
            </a:pPr>
            <a:r>
              <a:rPr lang="en">
                <a:solidFill>
                  <a:schemeClr val="dk1"/>
                </a:solidFill>
                <a:highlight>
                  <a:srgbClr val="FFFFFF"/>
                </a:highlight>
                <a:latin typeface="Playfair Display"/>
                <a:ea typeface="Playfair Display"/>
                <a:cs typeface="Playfair Display"/>
                <a:sym typeface="Playfair Display"/>
              </a:rPr>
              <a:t>Our goal is to use this data and analyze the states that had a high number of COVID19 cases and deaths by comparing the daily count of new cases and new deaths and showcasing the beginning and recent data. </a:t>
            </a:r>
            <a:endParaRPr>
              <a:solidFill>
                <a:schemeClr val="dk1"/>
              </a:solidFill>
              <a:highlight>
                <a:srgbClr val="FFFFFF"/>
              </a:highlight>
              <a:latin typeface="Playfair Display"/>
              <a:ea typeface="Playfair Display"/>
              <a:cs typeface="Playfair Display"/>
              <a:sym typeface="Playfair Display"/>
            </a:endParaRPr>
          </a:p>
          <a:p>
            <a:pPr marL="0" lvl="0" indent="0" algn="l" rtl="0">
              <a:lnSpc>
                <a:spcPct val="115000"/>
              </a:lnSpc>
              <a:spcBef>
                <a:spcPts val="0"/>
              </a:spcBef>
              <a:spcAft>
                <a:spcPts val="0"/>
              </a:spcAft>
              <a:buNone/>
            </a:pPr>
            <a:endParaRPr>
              <a:solidFill>
                <a:schemeClr val="dk1"/>
              </a:solidFill>
              <a:highlight>
                <a:srgbClr val="FFFFFF"/>
              </a:highlight>
              <a:latin typeface="Playfair Display"/>
              <a:ea typeface="Playfair Display"/>
              <a:cs typeface="Playfair Display"/>
              <a:sym typeface="Playfair Display"/>
            </a:endParaRPr>
          </a:p>
          <a:p>
            <a:pPr marL="457200" lvl="0" indent="-342900" algn="l" rtl="0">
              <a:lnSpc>
                <a:spcPct val="115000"/>
              </a:lnSpc>
              <a:spcBef>
                <a:spcPts val="0"/>
              </a:spcBef>
              <a:spcAft>
                <a:spcPts val="0"/>
              </a:spcAft>
              <a:buClr>
                <a:srgbClr val="000000"/>
              </a:buClr>
              <a:buSzPts val="1800"/>
              <a:buFont typeface="Playfair Display"/>
              <a:buChar char="➔"/>
            </a:pPr>
            <a:r>
              <a:rPr lang="en">
                <a:solidFill>
                  <a:schemeClr val="dk1"/>
                </a:solidFill>
                <a:highlight>
                  <a:srgbClr val="FFFFFF"/>
                </a:highlight>
                <a:latin typeface="Playfair Display"/>
                <a:ea typeface="Playfair Display"/>
                <a:cs typeface="Playfair Display"/>
                <a:sym typeface="Playfair Display"/>
              </a:rPr>
              <a:t>For information about the data, see </a:t>
            </a:r>
            <a:r>
              <a:rPr lang="en" u="sng">
                <a:solidFill>
                  <a:schemeClr val="lt2"/>
                </a:solidFill>
                <a:highlight>
                  <a:srgbClr val="FFFFFF"/>
                </a:highlight>
                <a:latin typeface="Playfair Display"/>
                <a:ea typeface="Playfair Display"/>
                <a:cs typeface="Playfair Display"/>
                <a:sym typeface="Playfair Display"/>
                <a:hlinkClick r:id="rId3">
                  <a:extLst>
                    <a:ext uri="{A12FA001-AC4F-418D-AE19-62706E023703}">
                      <ahyp:hlinkClr xmlns:ahyp="http://schemas.microsoft.com/office/drawing/2018/hyperlinkcolor" val="tx"/>
                    </a:ext>
                  </a:extLst>
                </a:hlinkClick>
              </a:rPr>
              <a:t>https://github.com/nytimes/covid-19-data</a:t>
            </a:r>
            <a:r>
              <a:rPr lang="en">
                <a:solidFill>
                  <a:schemeClr val="dk1"/>
                </a:solidFill>
                <a:highlight>
                  <a:srgbClr val="FFFFFF"/>
                </a:highlight>
                <a:latin typeface="Playfair Display"/>
                <a:ea typeface="Playfair Display"/>
                <a:cs typeface="Playfair Display"/>
                <a:sym typeface="Playfair Display"/>
              </a:rPr>
              <a:t>.</a:t>
            </a:r>
            <a:endParaRPr>
              <a:solidFill>
                <a:schemeClr val="dk1"/>
              </a:solidFill>
              <a:highlight>
                <a:srgbClr val="FFFFFF"/>
              </a:highlight>
              <a:latin typeface="Playfair Display"/>
              <a:ea typeface="Playfair Display"/>
              <a:cs typeface="Playfair Display"/>
              <a:sym typeface="Playfair Display"/>
            </a:endParaRPr>
          </a:p>
          <a:p>
            <a:pPr marL="0" lvl="0" indent="0" algn="l" rtl="0">
              <a:spcBef>
                <a:spcPts val="60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5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01" name="Google Shape;201;p32"/>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New York's data for Covid 19</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02" name="Google Shape;202;p32"/>
          <p:cNvPicPr preferRelativeResize="0"/>
          <p:nvPr/>
        </p:nvPicPr>
        <p:blipFill>
          <a:blip r:embed="rId3">
            <a:alphaModFix/>
          </a:blip>
          <a:stretch>
            <a:fillRect/>
          </a:stretch>
        </p:blipFill>
        <p:spPr>
          <a:xfrm>
            <a:off x="551388" y="1465750"/>
            <a:ext cx="4947271" cy="3416400"/>
          </a:xfrm>
          <a:prstGeom prst="rect">
            <a:avLst/>
          </a:prstGeom>
          <a:noFill/>
          <a:ln>
            <a:noFill/>
          </a:ln>
        </p:spPr>
      </p:pic>
      <p:pic>
        <p:nvPicPr>
          <p:cNvPr id="203" name="Google Shape;203;p32"/>
          <p:cNvPicPr preferRelativeResize="0"/>
          <p:nvPr/>
        </p:nvPicPr>
        <p:blipFill>
          <a:blip r:embed="rId4">
            <a:alphaModFix/>
          </a:blip>
          <a:stretch>
            <a:fillRect/>
          </a:stretch>
        </p:blipFill>
        <p:spPr>
          <a:xfrm>
            <a:off x="5688725" y="1465750"/>
            <a:ext cx="2766397"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09" name="Google Shape;209;p33"/>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COVID19 New Cases/Death in New York</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rgbClr val="212121"/>
              </a:solidFill>
              <a:highlight>
                <a:srgbClr val="FFFFFF"/>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10" name="Google Shape;210;p33"/>
          <p:cNvPicPr preferRelativeResize="0"/>
          <p:nvPr/>
        </p:nvPicPr>
        <p:blipFill>
          <a:blip r:embed="rId3">
            <a:alphaModFix/>
          </a:blip>
          <a:stretch>
            <a:fillRect/>
          </a:stretch>
        </p:blipFill>
        <p:spPr>
          <a:xfrm>
            <a:off x="1245713" y="1685200"/>
            <a:ext cx="2068550" cy="539950"/>
          </a:xfrm>
          <a:prstGeom prst="rect">
            <a:avLst/>
          </a:prstGeom>
          <a:noFill/>
          <a:ln>
            <a:noFill/>
          </a:ln>
        </p:spPr>
      </p:pic>
      <p:pic>
        <p:nvPicPr>
          <p:cNvPr id="211" name="Google Shape;211;p33"/>
          <p:cNvPicPr preferRelativeResize="0"/>
          <p:nvPr/>
        </p:nvPicPr>
        <p:blipFill>
          <a:blip r:embed="rId4">
            <a:alphaModFix/>
          </a:blip>
          <a:stretch>
            <a:fillRect/>
          </a:stretch>
        </p:blipFill>
        <p:spPr>
          <a:xfrm>
            <a:off x="311700" y="2348925"/>
            <a:ext cx="3936580" cy="986100"/>
          </a:xfrm>
          <a:prstGeom prst="rect">
            <a:avLst/>
          </a:prstGeom>
          <a:noFill/>
          <a:ln>
            <a:noFill/>
          </a:ln>
        </p:spPr>
      </p:pic>
      <p:pic>
        <p:nvPicPr>
          <p:cNvPr id="212" name="Google Shape;212;p33"/>
          <p:cNvPicPr preferRelativeResize="0"/>
          <p:nvPr/>
        </p:nvPicPr>
        <p:blipFill>
          <a:blip r:embed="rId5">
            <a:alphaModFix/>
          </a:blip>
          <a:stretch>
            <a:fillRect/>
          </a:stretch>
        </p:blipFill>
        <p:spPr>
          <a:xfrm>
            <a:off x="311700" y="3617200"/>
            <a:ext cx="3936575" cy="937630"/>
          </a:xfrm>
          <a:prstGeom prst="rect">
            <a:avLst/>
          </a:prstGeom>
          <a:noFill/>
          <a:ln>
            <a:noFill/>
          </a:ln>
        </p:spPr>
      </p:pic>
      <p:pic>
        <p:nvPicPr>
          <p:cNvPr id="213" name="Google Shape;213;p33"/>
          <p:cNvPicPr preferRelativeResize="0"/>
          <p:nvPr/>
        </p:nvPicPr>
        <p:blipFill>
          <a:blip r:embed="rId6">
            <a:alphaModFix/>
          </a:blip>
          <a:stretch>
            <a:fillRect/>
          </a:stretch>
        </p:blipFill>
        <p:spPr>
          <a:xfrm>
            <a:off x="5753967" y="1685200"/>
            <a:ext cx="2183243" cy="539950"/>
          </a:xfrm>
          <a:prstGeom prst="rect">
            <a:avLst/>
          </a:prstGeom>
          <a:noFill/>
          <a:ln>
            <a:noFill/>
          </a:ln>
        </p:spPr>
      </p:pic>
      <p:pic>
        <p:nvPicPr>
          <p:cNvPr id="214" name="Google Shape;214;p33"/>
          <p:cNvPicPr preferRelativeResize="0"/>
          <p:nvPr/>
        </p:nvPicPr>
        <p:blipFill>
          <a:blip r:embed="rId7">
            <a:alphaModFix/>
          </a:blip>
          <a:stretch>
            <a:fillRect/>
          </a:stretch>
        </p:blipFill>
        <p:spPr>
          <a:xfrm>
            <a:off x="4755050" y="2348925"/>
            <a:ext cx="4040505" cy="986100"/>
          </a:xfrm>
          <a:prstGeom prst="rect">
            <a:avLst/>
          </a:prstGeom>
          <a:noFill/>
          <a:ln>
            <a:noFill/>
          </a:ln>
        </p:spPr>
      </p:pic>
      <p:pic>
        <p:nvPicPr>
          <p:cNvPr id="215" name="Google Shape;215;p33"/>
          <p:cNvPicPr preferRelativeResize="0"/>
          <p:nvPr/>
        </p:nvPicPr>
        <p:blipFill>
          <a:blip r:embed="rId8">
            <a:alphaModFix/>
          </a:blip>
          <a:stretch>
            <a:fillRect/>
          </a:stretch>
        </p:blipFill>
        <p:spPr>
          <a:xfrm>
            <a:off x="4755050" y="3592973"/>
            <a:ext cx="4181064" cy="98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21" name="Google Shape;221;p34"/>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Cases/Deaths in New York</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22" name="Google Shape;222;p34"/>
          <p:cNvPicPr preferRelativeResize="0"/>
          <p:nvPr/>
        </p:nvPicPr>
        <p:blipFill>
          <a:blip r:embed="rId3">
            <a:alphaModFix/>
          </a:blip>
          <a:stretch>
            <a:fillRect/>
          </a:stretch>
        </p:blipFill>
        <p:spPr>
          <a:xfrm>
            <a:off x="1066550" y="1373275"/>
            <a:ext cx="7010900" cy="3557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28" name="Google Shape;228;p35"/>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Cases in New York</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29" name="Google Shape;229;p35"/>
          <p:cNvPicPr preferRelativeResize="0"/>
          <p:nvPr/>
        </p:nvPicPr>
        <p:blipFill>
          <a:blip r:embed="rId3">
            <a:alphaModFix/>
          </a:blip>
          <a:stretch>
            <a:fillRect/>
          </a:stretch>
        </p:blipFill>
        <p:spPr>
          <a:xfrm>
            <a:off x="1121450" y="1378400"/>
            <a:ext cx="6901076" cy="358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35" name="Google Shape;235;p36"/>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Death Cases in New York</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36" name="Google Shape;236;p36"/>
          <p:cNvPicPr preferRelativeResize="0"/>
          <p:nvPr/>
        </p:nvPicPr>
        <p:blipFill>
          <a:blip r:embed="rId3">
            <a:alphaModFix/>
          </a:blip>
          <a:stretch>
            <a:fillRect/>
          </a:stretch>
        </p:blipFill>
        <p:spPr>
          <a:xfrm>
            <a:off x="1152837" y="1320250"/>
            <a:ext cx="6838325" cy="360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42" name="Google Shape;242;p37"/>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Death Cases in New York</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43" name="Google Shape;243;p37"/>
          <p:cNvPicPr preferRelativeResize="0"/>
          <p:nvPr/>
        </p:nvPicPr>
        <p:blipFill>
          <a:blip r:embed="rId3">
            <a:alphaModFix/>
          </a:blip>
          <a:stretch>
            <a:fillRect/>
          </a:stretch>
        </p:blipFill>
        <p:spPr>
          <a:xfrm>
            <a:off x="1041400" y="1382400"/>
            <a:ext cx="7061200" cy="3526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49" name="Google Shape;249;p38"/>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Cases in New York (last 30 days)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50" name="Google Shape;250;p38"/>
          <p:cNvPicPr preferRelativeResize="0"/>
          <p:nvPr/>
        </p:nvPicPr>
        <p:blipFill>
          <a:blip r:embed="rId3">
            <a:alphaModFix/>
          </a:blip>
          <a:stretch>
            <a:fillRect/>
          </a:stretch>
        </p:blipFill>
        <p:spPr>
          <a:xfrm>
            <a:off x="1191175" y="1364275"/>
            <a:ext cx="6761650" cy="352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56" name="Google Shape;256;p39"/>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Death Cases in New York (last 30 days)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57" name="Google Shape;257;p39"/>
          <p:cNvPicPr preferRelativeResize="0"/>
          <p:nvPr/>
        </p:nvPicPr>
        <p:blipFill>
          <a:blip r:embed="rId3">
            <a:alphaModFix/>
          </a:blip>
          <a:stretch>
            <a:fillRect/>
          </a:stretch>
        </p:blipFill>
        <p:spPr>
          <a:xfrm>
            <a:off x="1220114" y="1353350"/>
            <a:ext cx="6703776" cy="3544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63" name="Google Shape;263;p40"/>
          <p:cNvSpPr txBox="1">
            <a:spLocks noGrp="1"/>
          </p:cNvSpPr>
          <p:nvPr>
            <p:ph type="body" idx="1"/>
          </p:nvPr>
        </p:nvSpPr>
        <p:spPr>
          <a:xfrm>
            <a:off x="311700" y="9676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Total Number of COVID19 Cases in states with large populations </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264" name="Google Shape;264;p40"/>
          <p:cNvPicPr preferRelativeResize="0"/>
          <p:nvPr/>
        </p:nvPicPr>
        <p:blipFill>
          <a:blip r:embed="rId3">
            <a:alphaModFix/>
          </a:blip>
          <a:stretch>
            <a:fillRect/>
          </a:stretch>
        </p:blipFill>
        <p:spPr>
          <a:xfrm>
            <a:off x="1370775" y="1364075"/>
            <a:ext cx="6402450" cy="3464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Findings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70" name="Google Shape;270;p41"/>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First ten states to have first time COVID19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Washington, Illinois, California, Arizona, Massachussets, Wisconsin, Texas, Nebraska, Utah, Oregon</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Last ten states to have first COVID10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Maine, Alaska, Alabama, Idaho, Puerto Rico, Montana, Virgin Islands, Northern Mariana Islands</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5 states with recent number of high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California, Texas, Florida, New York, Illinois </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5 states with recent number of high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California, Texas, Florida, New York, Illinois </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5 states with recent number of low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Hawaii, Vermont, Guam, Virgin Islands, Northern Mariana Islands</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Environment Set Up</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pic>
        <p:nvPicPr>
          <p:cNvPr id="73" name="Google Shape;73;p15"/>
          <p:cNvPicPr preferRelativeResize="0"/>
          <p:nvPr/>
        </p:nvPicPr>
        <p:blipFill>
          <a:blip r:embed="rId3">
            <a:alphaModFix/>
          </a:blip>
          <a:stretch>
            <a:fillRect/>
          </a:stretch>
        </p:blipFill>
        <p:spPr>
          <a:xfrm>
            <a:off x="2571545" y="2284625"/>
            <a:ext cx="4000925" cy="1398100"/>
          </a:xfrm>
          <a:prstGeom prst="rect">
            <a:avLst/>
          </a:prstGeom>
          <a:noFill/>
          <a:ln>
            <a:noFill/>
          </a:ln>
        </p:spPr>
      </p:pic>
      <p:sp>
        <p:nvSpPr>
          <p:cNvPr id="74" name="Google Shape;74;p15"/>
          <p:cNvSpPr txBox="1"/>
          <p:nvPr/>
        </p:nvSpPr>
        <p:spPr>
          <a:xfrm>
            <a:off x="311713" y="1755850"/>
            <a:ext cx="8520600" cy="461700"/>
          </a:xfrm>
          <a:prstGeom prst="rect">
            <a:avLst/>
          </a:prstGeom>
          <a:noFill/>
          <a:ln>
            <a:noFill/>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n" sz="1800">
                <a:solidFill>
                  <a:schemeClr val="dk1"/>
                </a:solidFill>
                <a:highlight>
                  <a:srgbClr val="FFFFFE"/>
                </a:highlight>
                <a:latin typeface="Playfair Display"/>
                <a:ea typeface="Playfair Display"/>
                <a:cs typeface="Playfair Display"/>
                <a:sym typeface="Playfair Display"/>
              </a:rPr>
              <a:t>Import all required libraries that are needed for data analysis</a:t>
            </a:r>
            <a:endParaRPr sz="1800">
              <a:solidFill>
                <a:schemeClr val="dk1"/>
              </a:solidFill>
              <a:highlight>
                <a:schemeClr val="lt1"/>
              </a:highlight>
              <a:latin typeface="Playfair Display"/>
              <a:ea typeface="Playfair Display"/>
              <a:cs typeface="Playfair Display"/>
              <a:sym typeface="Playfair Displ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Findings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76" name="Google Shape;276;p42"/>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5 states with a high rise in new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California, Texas, New Jersey, Florida, Ohio</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5 states with a high drop in new cases: </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Massachusetts, Louisiana, Arkansas, Puerto Rico, Georgia</a:t>
            </a:r>
            <a:endParaRPr sz="15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California, Florida, New Jersey, and Texas are states that have a high number of cases.</a:t>
            </a:r>
            <a:endParaRPr sz="19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California’s highest was in December 2020</a:t>
            </a:r>
            <a:endParaRPr sz="15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Florida’s highest was in July 2020</a:t>
            </a:r>
            <a:endParaRPr sz="15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New Jersey’s highest was in December 2020</a:t>
            </a:r>
            <a:endParaRPr sz="15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Texas’s highest was in January 2021</a:t>
            </a:r>
            <a:endParaRPr sz="1500">
              <a:solidFill>
                <a:schemeClr val="dk1"/>
              </a:solidFill>
              <a:latin typeface="Playfair Display"/>
              <a:ea typeface="Playfair Display"/>
              <a:cs typeface="Playfair Display"/>
              <a:sym typeface="Playfair Display"/>
            </a:endParaRPr>
          </a:p>
          <a:p>
            <a:pPr marL="457200" lvl="0"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First five states to have first COVID19 death cases: </a:t>
            </a:r>
            <a:endParaRPr sz="1500">
              <a:solidFill>
                <a:schemeClr val="dk1"/>
              </a:solidFill>
              <a:latin typeface="Playfair Display"/>
              <a:ea typeface="Playfair Display"/>
              <a:cs typeface="Playfair Display"/>
              <a:sym typeface="Playfair Display"/>
            </a:endParaRPr>
          </a:p>
          <a:p>
            <a:pPr marL="914400" lvl="1" indent="-323850" algn="l" rtl="0">
              <a:spcBef>
                <a:spcPts val="0"/>
              </a:spcBef>
              <a:spcAft>
                <a:spcPts val="0"/>
              </a:spcAft>
              <a:buClr>
                <a:schemeClr val="dk1"/>
              </a:buClr>
              <a:buSzPts val="1500"/>
              <a:buFont typeface="Playfair Display"/>
              <a:buChar char="◆"/>
            </a:pPr>
            <a:r>
              <a:rPr lang="en" sz="1500">
                <a:solidFill>
                  <a:schemeClr val="dk1"/>
                </a:solidFill>
                <a:latin typeface="Playfair Display"/>
                <a:ea typeface="Playfair Display"/>
                <a:cs typeface="Playfair Display"/>
                <a:sym typeface="Playfair Display"/>
              </a:rPr>
              <a:t>Washington, California, Florida, South Dakota, New Jersey</a:t>
            </a:r>
            <a:endParaRPr sz="1500">
              <a:solidFill>
                <a:schemeClr val="dk1"/>
              </a:solidFill>
              <a:latin typeface="Playfair Display"/>
              <a:ea typeface="Playfair Display"/>
              <a:cs typeface="Playfair Display"/>
              <a:sym typeface="Playfair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Findings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82" name="Google Shape;282;p43"/>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Last four states to have first COVID19 death cases: </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West Virginia, Hawaii, Northern Mariana Islands, Virgin Islands</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five states to have a total high number of COVID19 death cases: </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York, California, Texas, Florida, New Jersey</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five states to have a total low number of COVID19 death cases:</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Alaska, Vermont, Guam, Virgin Islands, Northern Mariana Islands</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five states to have a high number of COVID19 death cases in a day:</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Jersey, Texas, New York, California, Georgia</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Top five states to have a low number of COVID19 death cases in a day:</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Wyoming, Virgin Islands, Northern Mariana Islands, Hawaii, West Virginia </a:t>
            </a:r>
            <a:endParaRPr sz="1900">
              <a:solidFill>
                <a:schemeClr val="dk1"/>
              </a:solidFill>
              <a:latin typeface="Playfair Display"/>
              <a:ea typeface="Playfair Display"/>
              <a:cs typeface="Playfair Display"/>
              <a:sym typeface="Playfair Displ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Findings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88" name="Google Shape;288;p44"/>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California, New Jersey, New York, and Texas are states with a high number of death cases with New York being the state with the largest deaths </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California had the largest death in January 2021</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Jersey had the largest death in April 2020</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York had the largest death in April 2020</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Texas had the largest death in December 2020</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York </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Beginning Date: 03-01-2020</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Total Cases: 1</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Total Deaths: 0</a:t>
            </a:r>
            <a:endParaRPr sz="1900">
              <a:solidFill>
                <a:schemeClr val="dk1"/>
              </a:solidFill>
              <a:latin typeface="Playfair Display"/>
              <a:ea typeface="Playfair Display"/>
              <a:cs typeface="Playfair Display"/>
              <a:sym typeface="Playfair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Findings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294" name="Google Shape;294;p45"/>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Cases on date: 1</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Deaths on date: 0  </a:t>
            </a:r>
            <a:endParaRPr sz="1900">
              <a:solidFill>
                <a:schemeClr val="dk1"/>
              </a:solidFill>
              <a:latin typeface="Playfair Display"/>
              <a:ea typeface="Playfair Display"/>
              <a:cs typeface="Playfair Display"/>
              <a:sym typeface="Playfair Display"/>
            </a:endParaRPr>
          </a:p>
          <a:p>
            <a:pPr marL="914400" lvl="1"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Recent Date: 01-16-2021</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Total Cases: 1,229,124</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Total Deaths: 40,376</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Cases on date: 15,945</a:t>
            </a:r>
            <a:endParaRPr sz="1900">
              <a:solidFill>
                <a:schemeClr val="dk1"/>
              </a:solidFill>
              <a:latin typeface="Playfair Display"/>
              <a:ea typeface="Playfair Display"/>
              <a:cs typeface="Playfair Display"/>
              <a:sym typeface="Playfair Display"/>
            </a:endParaRPr>
          </a:p>
          <a:p>
            <a:pPr marL="1371600" lvl="2"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Deaths on date: 173</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New York has a higher number of cases from December to now, but less death cases compared to spring time. </a:t>
            </a:r>
            <a:endParaRPr sz="1900">
              <a:solidFill>
                <a:schemeClr val="dk1"/>
              </a:solidFill>
              <a:latin typeface="Playfair Display"/>
              <a:ea typeface="Playfair Display"/>
              <a:cs typeface="Playfair Display"/>
              <a:sym typeface="Playfair Display"/>
            </a:endParaRPr>
          </a:p>
          <a:p>
            <a:pPr marL="457200" lvl="0" indent="-349250" algn="l" rtl="0">
              <a:spcBef>
                <a:spcPts val="0"/>
              </a:spcBef>
              <a:spcAft>
                <a:spcPts val="0"/>
              </a:spcAft>
              <a:buClr>
                <a:schemeClr val="dk1"/>
              </a:buClr>
              <a:buSzPts val="1900"/>
              <a:buFont typeface="Playfair Display"/>
              <a:buChar char="➔"/>
            </a:pPr>
            <a:r>
              <a:rPr lang="en" sz="1900">
                <a:solidFill>
                  <a:schemeClr val="dk1"/>
                </a:solidFill>
                <a:latin typeface="Playfair Display"/>
                <a:ea typeface="Playfair Display"/>
                <a:cs typeface="Playfair Display"/>
                <a:sym typeface="Playfair Display"/>
              </a:rPr>
              <a:t>The larger the population of a state, the more COVID19 cases. </a:t>
            </a:r>
            <a:endParaRPr sz="1900">
              <a:solidFill>
                <a:schemeClr val="dk1"/>
              </a:solidFill>
              <a:latin typeface="Playfair Display"/>
              <a:ea typeface="Playfair Display"/>
              <a:cs typeface="Playfair Display"/>
              <a:sym typeface="Playfair Displa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Conclusions</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300" name="Google Shape;300;p46"/>
          <p:cNvSpPr txBox="1">
            <a:spLocks noGrp="1"/>
          </p:cNvSpPr>
          <p:nvPr>
            <p:ph type="body" idx="1"/>
          </p:nvPr>
        </p:nvSpPr>
        <p:spPr>
          <a:xfrm>
            <a:off x="311700" y="1040675"/>
            <a:ext cx="8520600" cy="373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a:solidFill>
                <a:srgbClr val="212121"/>
              </a:solidFill>
              <a:highlight>
                <a:srgbClr val="FFFFFF"/>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r>
              <a:rPr lang="en" sz="1900">
                <a:solidFill>
                  <a:srgbClr val="212121"/>
                </a:solidFill>
                <a:highlight>
                  <a:srgbClr val="FFFFFF"/>
                </a:highlight>
                <a:latin typeface="Playfair Display"/>
                <a:ea typeface="Playfair Display"/>
                <a:cs typeface="Playfair Display"/>
                <a:sym typeface="Playfair Display"/>
              </a:rPr>
              <a:t>Overall, states with the most population seem to have a high rise in COVID19 cases. However, it was interesting to see that even though New York was not considered to have a high number of cases compared to other states, it had the most deaths in the early stage. A possible answer to this may be because of the lack of readiness in hospitals and poor regulations by the state. New York seems to be doing much better now as the number of cases rise with very few death cases. However, it is still the state with the highest number of deaths. Hence, further analysis on New York's protocols, number of hospitals, and hospital regulations compared to other states will be necessary to understand the high number of death cases. </a:t>
            </a:r>
            <a:endParaRPr sz="1900">
              <a:solidFill>
                <a:srgbClr val="212121"/>
              </a:solidFill>
              <a:highlight>
                <a:srgbClr val="FFFFFF"/>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rgbClr val="212121"/>
              </a:solidFill>
              <a:highlight>
                <a:srgbClr val="FFFFFF"/>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chemeClr val="dk1"/>
              </a:solidFill>
              <a:highlight>
                <a:srgbClr val="FFFFFF"/>
              </a:highlight>
              <a:latin typeface="Playfair Display"/>
              <a:ea typeface="Playfair Display"/>
              <a:cs typeface="Playfair Display"/>
              <a:sym typeface="Playfair Display"/>
            </a:endParaRPr>
          </a:p>
          <a:p>
            <a:pPr marL="0" lvl="0" indent="0" algn="l" rtl="0">
              <a:spcBef>
                <a:spcPts val="60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5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93144"/>
          <a:stretch/>
        </p:blipFill>
        <p:spPr>
          <a:xfrm>
            <a:off x="568863" y="1761052"/>
            <a:ext cx="6660674" cy="277550"/>
          </a:xfrm>
          <a:prstGeom prst="rect">
            <a:avLst/>
          </a:prstGeom>
          <a:noFill/>
          <a:ln>
            <a:noFill/>
          </a:ln>
        </p:spPr>
      </p:pic>
      <p:pic>
        <p:nvPicPr>
          <p:cNvPr id="80" name="Google Shape;80;p16"/>
          <p:cNvPicPr preferRelativeResize="0"/>
          <p:nvPr/>
        </p:nvPicPr>
        <p:blipFill rotWithShape="1">
          <a:blip r:embed="rId4">
            <a:alphaModFix/>
          </a:blip>
          <a:srcRect t="15415" b="12616"/>
          <a:stretch/>
        </p:blipFill>
        <p:spPr>
          <a:xfrm>
            <a:off x="3860900" y="2236675"/>
            <a:ext cx="4971400" cy="469625"/>
          </a:xfrm>
          <a:prstGeom prst="rect">
            <a:avLst/>
          </a:prstGeom>
          <a:noFill/>
          <a:ln>
            <a:noFill/>
          </a:ln>
        </p:spPr>
      </p:pic>
      <p:sp>
        <p:nvSpPr>
          <p:cNvPr id="81" name="Google Shape;81;p16"/>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Collection</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82" name="Google Shape;82;p16"/>
          <p:cNvSpPr txBox="1"/>
          <p:nvPr/>
        </p:nvSpPr>
        <p:spPr>
          <a:xfrm>
            <a:off x="320450" y="982050"/>
            <a:ext cx="8520600" cy="837900"/>
          </a:xfrm>
          <a:prstGeom prst="rect">
            <a:avLst/>
          </a:prstGeom>
          <a:noFill/>
          <a:ln>
            <a:noFill/>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n" sz="1800">
                <a:solidFill>
                  <a:schemeClr val="dk1"/>
                </a:solidFill>
                <a:highlight>
                  <a:schemeClr val="lt1"/>
                </a:highlight>
                <a:latin typeface="Playfair Display"/>
                <a:ea typeface="Playfair Display"/>
                <a:cs typeface="Playfair Display"/>
                <a:sym typeface="Playfair Display"/>
              </a:rPr>
              <a:t>Used the nytimes github repository as a data source to collect the covid 19 data in real time</a:t>
            </a:r>
            <a:endParaRPr/>
          </a:p>
        </p:txBody>
      </p:sp>
      <p:pic>
        <p:nvPicPr>
          <p:cNvPr id="83" name="Google Shape;83;p16"/>
          <p:cNvPicPr preferRelativeResize="0"/>
          <p:nvPr/>
        </p:nvPicPr>
        <p:blipFill>
          <a:blip r:embed="rId5">
            <a:alphaModFix/>
          </a:blip>
          <a:stretch>
            <a:fillRect/>
          </a:stretch>
        </p:blipFill>
        <p:spPr>
          <a:xfrm>
            <a:off x="3881438" y="2863100"/>
            <a:ext cx="1381125" cy="1371600"/>
          </a:xfrm>
          <a:prstGeom prst="rect">
            <a:avLst/>
          </a:prstGeom>
          <a:noFill/>
          <a:ln>
            <a:noFill/>
          </a:ln>
        </p:spPr>
      </p:pic>
      <p:pic>
        <p:nvPicPr>
          <p:cNvPr id="84" name="Google Shape;84;p16"/>
          <p:cNvPicPr preferRelativeResize="0"/>
          <p:nvPr/>
        </p:nvPicPr>
        <p:blipFill>
          <a:blip r:embed="rId6">
            <a:alphaModFix/>
          </a:blip>
          <a:stretch>
            <a:fillRect/>
          </a:stretch>
        </p:blipFill>
        <p:spPr>
          <a:xfrm>
            <a:off x="568875" y="2148852"/>
            <a:ext cx="2920914" cy="2800098"/>
          </a:xfrm>
          <a:prstGeom prst="rect">
            <a:avLst/>
          </a:prstGeom>
          <a:noFill/>
          <a:ln>
            <a:noFill/>
          </a:ln>
        </p:spPr>
      </p:pic>
      <p:pic>
        <p:nvPicPr>
          <p:cNvPr id="85" name="Google Shape;85;p16"/>
          <p:cNvPicPr preferRelativeResize="0"/>
          <p:nvPr/>
        </p:nvPicPr>
        <p:blipFill>
          <a:blip r:embed="rId7">
            <a:alphaModFix/>
          </a:blip>
          <a:stretch>
            <a:fillRect/>
          </a:stretch>
        </p:blipFill>
        <p:spPr>
          <a:xfrm>
            <a:off x="3881438" y="4391500"/>
            <a:ext cx="838200" cy="55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057150"/>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15000"/>
              </a:lnSpc>
              <a:spcBef>
                <a:spcPts val="0"/>
              </a:spcBef>
              <a:spcAft>
                <a:spcPts val="0"/>
              </a:spcAft>
              <a:buNone/>
            </a:pPr>
            <a:r>
              <a:rPr lang="en">
                <a:solidFill>
                  <a:schemeClr val="dk1"/>
                </a:solidFill>
                <a:highlight>
                  <a:srgbClr val="FFFFFE"/>
                </a:highlight>
                <a:latin typeface="Playfair Display"/>
                <a:ea typeface="Playfair Display"/>
                <a:cs typeface="Playfair Display"/>
                <a:sym typeface="Playfair Display"/>
              </a:rPr>
              <a:t>Enriching the data frame by adding columns that include data on new covid 19 cases and deaths on daily basis (new cases added everyday)</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sp>
        <p:nvSpPr>
          <p:cNvPr id="91" name="Google Shape;91;p17"/>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pic>
        <p:nvPicPr>
          <p:cNvPr id="97" name="Google Shape;97;p18"/>
          <p:cNvPicPr preferRelativeResize="0"/>
          <p:nvPr/>
        </p:nvPicPr>
        <p:blipFill>
          <a:blip r:embed="rId3">
            <a:alphaModFix/>
          </a:blip>
          <a:stretch>
            <a:fillRect/>
          </a:stretch>
        </p:blipFill>
        <p:spPr>
          <a:xfrm>
            <a:off x="689100" y="1049675"/>
            <a:ext cx="3218081" cy="3943400"/>
          </a:xfrm>
          <a:prstGeom prst="rect">
            <a:avLst/>
          </a:prstGeom>
          <a:noFill/>
          <a:ln>
            <a:noFill/>
          </a:ln>
        </p:spPr>
      </p:pic>
      <p:pic>
        <p:nvPicPr>
          <p:cNvPr id="98" name="Google Shape;98;p18"/>
          <p:cNvPicPr preferRelativeResize="0"/>
          <p:nvPr/>
        </p:nvPicPr>
        <p:blipFill>
          <a:blip r:embed="rId4">
            <a:alphaModFix/>
          </a:blip>
          <a:stretch>
            <a:fillRect/>
          </a:stretch>
        </p:blipFill>
        <p:spPr>
          <a:xfrm>
            <a:off x="4327931" y="1049675"/>
            <a:ext cx="4103362" cy="39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pic>
        <p:nvPicPr>
          <p:cNvPr id="104" name="Google Shape;104;p19"/>
          <p:cNvPicPr preferRelativeResize="0"/>
          <p:nvPr/>
        </p:nvPicPr>
        <p:blipFill>
          <a:blip r:embed="rId3">
            <a:alphaModFix/>
          </a:blip>
          <a:stretch>
            <a:fillRect/>
          </a:stretch>
        </p:blipFill>
        <p:spPr>
          <a:xfrm>
            <a:off x="1247250" y="980625"/>
            <a:ext cx="6649497" cy="3943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10" name="Google Shape;110;p20"/>
          <p:cNvSpPr txBox="1">
            <a:spLocks noGrp="1"/>
          </p:cNvSpPr>
          <p:nvPr>
            <p:ph type="body" idx="1"/>
          </p:nvPr>
        </p:nvSpPr>
        <p:spPr>
          <a:xfrm>
            <a:off x="311700" y="9788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11" name="Google Shape;111;p20"/>
          <p:cNvPicPr preferRelativeResize="0"/>
          <p:nvPr/>
        </p:nvPicPr>
        <p:blipFill>
          <a:blip r:embed="rId3">
            <a:alphaModFix/>
          </a:blip>
          <a:stretch>
            <a:fillRect/>
          </a:stretch>
        </p:blipFill>
        <p:spPr>
          <a:xfrm>
            <a:off x="926675" y="1503863"/>
            <a:ext cx="3188125" cy="3480699"/>
          </a:xfrm>
          <a:prstGeom prst="rect">
            <a:avLst/>
          </a:prstGeom>
          <a:noFill/>
          <a:ln>
            <a:noFill/>
          </a:ln>
        </p:spPr>
      </p:pic>
      <p:pic>
        <p:nvPicPr>
          <p:cNvPr id="112" name="Google Shape;112;p20"/>
          <p:cNvPicPr preferRelativeResize="0"/>
          <p:nvPr/>
        </p:nvPicPr>
        <p:blipFill>
          <a:blip r:embed="rId4">
            <a:alphaModFix/>
          </a:blip>
          <a:stretch>
            <a:fillRect/>
          </a:stretch>
        </p:blipFill>
        <p:spPr>
          <a:xfrm>
            <a:off x="5019275" y="1503875"/>
            <a:ext cx="3136359" cy="348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187900"/>
            <a:ext cx="8520600" cy="707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200">
                <a:latin typeface="Playfair Display"/>
                <a:ea typeface="Playfair Display"/>
                <a:cs typeface="Playfair Display"/>
                <a:sym typeface="Playfair Display"/>
              </a:rPr>
              <a:t>Data Wrangling &amp; EDA</a:t>
            </a:r>
            <a:endParaRPr sz="4200">
              <a:latin typeface="Playfair Display"/>
              <a:ea typeface="Playfair Display"/>
              <a:cs typeface="Playfair Display"/>
              <a:sym typeface="Playfair Display"/>
            </a:endParaRPr>
          </a:p>
          <a:p>
            <a:pPr marL="0" lvl="0" indent="0" algn="ctr" rtl="0">
              <a:spcBef>
                <a:spcPts val="0"/>
              </a:spcBef>
              <a:spcAft>
                <a:spcPts val="0"/>
              </a:spcAft>
              <a:buNone/>
            </a:pPr>
            <a:endParaRPr sz="4200">
              <a:latin typeface="Playfair Display"/>
              <a:ea typeface="Playfair Display"/>
              <a:cs typeface="Playfair Display"/>
              <a:sym typeface="Playfair Display"/>
            </a:endParaRPr>
          </a:p>
        </p:txBody>
      </p:sp>
      <p:sp>
        <p:nvSpPr>
          <p:cNvPr id="118" name="Google Shape;118;p21"/>
          <p:cNvSpPr txBox="1">
            <a:spLocks noGrp="1"/>
          </p:cNvSpPr>
          <p:nvPr>
            <p:ph type="body" idx="1"/>
          </p:nvPr>
        </p:nvSpPr>
        <p:spPr>
          <a:xfrm>
            <a:off x="311700" y="1034775"/>
            <a:ext cx="8520600" cy="3416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212121"/>
                </a:solidFill>
                <a:highlight>
                  <a:srgbClr val="FFFFFF"/>
                </a:highlight>
                <a:latin typeface="Playfair Display"/>
                <a:ea typeface="Playfair Display"/>
                <a:cs typeface="Playfair Display"/>
                <a:sym typeface="Playfair Display"/>
              </a:rPr>
              <a:t>Analyzing COVID19 cases in all states</a:t>
            </a:r>
            <a:endParaRPr>
              <a:solidFill>
                <a:schemeClr val="dk1"/>
              </a:solidFill>
              <a:highlight>
                <a:srgbClr val="FFFFFE"/>
              </a:highlight>
              <a:latin typeface="Playfair Display"/>
              <a:ea typeface="Playfair Display"/>
              <a:cs typeface="Playfair Display"/>
              <a:sym typeface="Playfair Display"/>
            </a:endParaRPr>
          </a:p>
          <a:p>
            <a:pPr marL="0" lvl="0" indent="0" algn="ctr" rtl="0">
              <a:lnSpc>
                <a:spcPct val="135714"/>
              </a:lnSpc>
              <a:spcBef>
                <a:spcPts val="0"/>
              </a:spcBef>
              <a:spcAft>
                <a:spcPts val="0"/>
              </a:spcAft>
              <a:buNone/>
            </a:pPr>
            <a:endParaRPr>
              <a:solidFill>
                <a:srgbClr val="000000"/>
              </a:solidFill>
              <a:highlight>
                <a:srgbClr val="FFFFFF"/>
              </a:highlight>
              <a:latin typeface="Playfair Display"/>
              <a:ea typeface="Playfair Display"/>
              <a:cs typeface="Playfair Display"/>
              <a:sym typeface="Playfair Display"/>
            </a:endParaRPr>
          </a:p>
          <a:p>
            <a:pPr marL="914400" lvl="0" indent="457200" algn="l" rtl="0">
              <a:lnSpc>
                <a:spcPct val="135714"/>
              </a:lnSpc>
              <a:spcBef>
                <a:spcPts val="0"/>
              </a:spcBef>
              <a:spcAft>
                <a:spcPts val="0"/>
              </a:spcAft>
              <a:buNone/>
            </a:pPr>
            <a:r>
              <a:rPr lang="en">
                <a:solidFill>
                  <a:srgbClr val="000000"/>
                </a:solidFill>
                <a:highlight>
                  <a:srgbClr val="FFFFFF"/>
                </a:highlight>
                <a:latin typeface="Playfair Display"/>
                <a:ea typeface="Playfair Display"/>
                <a:cs typeface="Playfair Display"/>
                <a:sym typeface="Playfair Display"/>
              </a:rPr>
              <a:t>								</a:t>
            </a:r>
            <a:endParaRPr>
              <a:solidFill>
                <a:srgbClr val="000000"/>
              </a:solidFill>
              <a:highlight>
                <a:srgbClr val="FFFFFF"/>
              </a:highlight>
              <a:latin typeface="Playfair Display"/>
              <a:ea typeface="Playfair Display"/>
              <a:cs typeface="Playfair Display"/>
              <a:sym typeface="Playfair Display"/>
            </a:endParaRPr>
          </a:p>
        </p:txBody>
      </p:sp>
      <p:pic>
        <p:nvPicPr>
          <p:cNvPr id="119" name="Google Shape;119;p21"/>
          <p:cNvPicPr preferRelativeResize="0"/>
          <p:nvPr/>
        </p:nvPicPr>
        <p:blipFill>
          <a:blip r:embed="rId3">
            <a:alphaModFix/>
          </a:blip>
          <a:stretch>
            <a:fillRect/>
          </a:stretch>
        </p:blipFill>
        <p:spPr>
          <a:xfrm>
            <a:off x="568575" y="1611348"/>
            <a:ext cx="3859300" cy="2495800"/>
          </a:xfrm>
          <a:prstGeom prst="rect">
            <a:avLst/>
          </a:prstGeom>
          <a:noFill/>
          <a:ln>
            <a:noFill/>
          </a:ln>
        </p:spPr>
      </p:pic>
      <p:pic>
        <p:nvPicPr>
          <p:cNvPr id="120" name="Google Shape;120;p21"/>
          <p:cNvPicPr preferRelativeResize="0"/>
          <p:nvPr/>
        </p:nvPicPr>
        <p:blipFill>
          <a:blip r:embed="rId4">
            <a:alphaModFix/>
          </a:blip>
          <a:stretch>
            <a:fillRect/>
          </a:stretch>
        </p:blipFill>
        <p:spPr>
          <a:xfrm>
            <a:off x="4656600" y="1611350"/>
            <a:ext cx="3826852" cy="24958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1250</Words>
  <Application>Microsoft Macintosh PowerPoint</Application>
  <PresentationFormat>On-screen Show (16:9)</PresentationFormat>
  <Paragraphs>168</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Proxima Nova</vt:lpstr>
      <vt:lpstr>Playfair Display</vt:lpstr>
      <vt:lpstr>Roboto</vt:lpstr>
      <vt:lpstr>Spearmint</vt:lpstr>
      <vt:lpstr>COVID19 Data Analysis of United States</vt:lpstr>
      <vt:lpstr>Goal </vt:lpstr>
      <vt:lpstr>Environment Set Up </vt:lpstr>
      <vt:lpstr>Data Collection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Data Wrangling &amp; EDA </vt:lpstr>
      <vt:lpstr>Findings </vt:lpstr>
      <vt:lpstr>Findings </vt:lpstr>
      <vt:lpstr>Findings </vt:lpstr>
      <vt:lpstr>Findings </vt:lpstr>
      <vt:lpstr>Findings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 of United States</dc:title>
  <cp:lastModifiedBy>Basira Shirzad</cp:lastModifiedBy>
  <cp:revision>1</cp:revision>
  <dcterms:modified xsi:type="dcterms:W3CDTF">2021-01-17T21:47:13Z</dcterms:modified>
</cp:coreProperties>
</file>