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76" r:id="rId2"/>
    <p:sldId id="1663" r:id="rId3"/>
    <p:sldId id="1677" r:id="rId4"/>
    <p:sldId id="1678" r:id="rId5"/>
    <p:sldId id="1679" r:id="rId6"/>
    <p:sldId id="1683" r:id="rId7"/>
    <p:sldId id="1682" r:id="rId8"/>
    <p:sldId id="1680" r:id="rId9"/>
    <p:sldId id="1681" r:id="rId10"/>
    <p:sldId id="1633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63A"/>
    <a:srgbClr val="0070C0"/>
    <a:srgbClr val="C1D3DD"/>
    <a:srgbClr val="FF6600"/>
    <a:srgbClr val="EDBD95"/>
    <a:srgbClr val="DFC597"/>
    <a:srgbClr val="CDCB99"/>
    <a:srgbClr val="A1A1A1"/>
    <a:srgbClr val="595959"/>
    <a:srgbClr val="C33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3C888-0B4D-4C83-688C-EC36D9C66440}" v="2" dt="2025-05-05T02:20:18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22/08/2025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>
                <a:latin typeface="Bogle" panose="020B0503020203060203" pitchFamily="34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2622542"/>
            <a:ext cx="10525125" cy="1678408"/>
          </a:xfrm>
        </p:spPr>
        <p:txBody>
          <a:bodyPr anchor="b">
            <a:spAutoFit/>
          </a:bodyPr>
          <a:lstStyle/>
          <a:p>
            <a:endParaRPr lang="en-US" sz="3200" dirty="0">
              <a:latin typeface="Bogle" panose="020B0503020203060203" pitchFamily="34" charset="0"/>
            </a:endParaRPr>
          </a:p>
          <a:p>
            <a:r>
              <a:rPr lang="en-US" sz="3200" dirty="0">
                <a:latin typeface="Bogle" panose="020B0503020203060203" pitchFamily="34" charset="0"/>
              </a:rPr>
              <a:t>Capstone Project</a:t>
            </a:r>
          </a:p>
          <a:p>
            <a:endParaRPr lang="en-US" sz="3200" dirty="0">
              <a:latin typeface="Bogle" panose="020B0503020203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>
                <a:latin typeface="Bogle" panose="020B050302020306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gle" panose="020B0503020203060203" pitchFamily="34" charset="0"/>
              </a:rPr>
              <a:t>Agenda</a:t>
            </a:r>
            <a:endParaRPr lang="en-I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gle" panose="020B0503020203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025876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Capstone Project Overview</a:t>
            </a:r>
          </a:p>
          <a:p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Scope and Objective</a:t>
            </a:r>
          </a:p>
          <a:p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Capstone Project solution design &amp; solution implementation </a:t>
            </a:r>
          </a:p>
          <a:p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		Diagrams ( Architecture / Use Case /Class Diagrams / Sequence ) &amp; Screen shots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Technology Stack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Best Practices followed during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Challenges faced during solution design &amp;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Learnings &amp; Experiences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Future Scope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D8818-ECD9-0982-14FC-7ED0FB92CB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61519-249A-6BFD-9A12-9F97318D877D}"/>
              </a:ext>
            </a:extLst>
          </p:cNvPr>
          <p:cNvSpPr txBox="1"/>
          <p:nvPr/>
        </p:nvSpPr>
        <p:spPr>
          <a:xfrm>
            <a:off x="668065" y="433633"/>
            <a:ext cx="103141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  <a:br>
              <a:rPr lang="en-US" dirty="0"/>
            </a:br>
            <a:r>
              <a:rPr lang="en-US" dirty="0"/>
              <a:t>A capstone project demonstrating a modern Digital Bank Customer Portal.</a:t>
            </a:r>
            <a:br>
              <a:rPr lang="en-US" dirty="0"/>
            </a:br>
            <a:r>
              <a:rPr lang="en-US" dirty="0"/>
              <a:t>Built with a secure, scalable, and user-friendly architecture.</a:t>
            </a:r>
            <a:br>
              <a:rPr lang="en-US" dirty="0"/>
            </a:br>
            <a:r>
              <a:rPr lang="en-US" dirty="0"/>
              <a:t>Focuses on real-world digital banking use cases.</a:t>
            </a:r>
          </a:p>
          <a:p>
            <a:endParaRPr lang="en-US" dirty="0"/>
          </a:p>
          <a:p>
            <a:r>
              <a:rPr lang="en-US" sz="2400" b="1" dirty="0"/>
              <a:t>Capstone Project Overview</a:t>
            </a:r>
          </a:p>
          <a:p>
            <a:br>
              <a:rPr lang="en-US" dirty="0"/>
            </a:br>
            <a:r>
              <a:rPr lang="en-US" dirty="0"/>
              <a:t>Portal allows customer registration, login, account management, and transactions.</a:t>
            </a:r>
            <a:br>
              <a:rPr lang="en-US" dirty="0"/>
            </a:br>
            <a:r>
              <a:rPr lang="en-US" dirty="0"/>
              <a:t>Implements microservices with PostgreSQL backend and React frontend.</a:t>
            </a:r>
            <a:br>
              <a:rPr lang="en-US" dirty="0"/>
            </a:br>
            <a:r>
              <a:rPr lang="en-US" dirty="0"/>
              <a:t>Ensures convenience for customers and efficiency for bank operations.</a:t>
            </a:r>
          </a:p>
          <a:p>
            <a:endParaRPr lang="en-US" dirty="0"/>
          </a:p>
          <a:p>
            <a:r>
              <a:rPr lang="en-US" sz="2400" b="1" dirty="0"/>
              <a:t>Scope and Objective</a:t>
            </a:r>
          </a:p>
          <a:p>
            <a:br>
              <a:rPr lang="en-US" dirty="0"/>
            </a:br>
            <a:r>
              <a:rPr lang="en-US" dirty="0"/>
              <a:t>Scope includes authentication, accounts, transactions, and loans.</a:t>
            </a:r>
            <a:br>
              <a:rPr lang="en-US" dirty="0"/>
            </a:br>
            <a:r>
              <a:rPr lang="en-US" dirty="0"/>
              <a:t>Objective is to provide a secure and maintainable banking portal.</a:t>
            </a:r>
            <a:br>
              <a:rPr lang="en-US" dirty="0"/>
            </a:br>
            <a:r>
              <a:rPr lang="en-US" dirty="0"/>
              <a:t>Lays the foundation for future advanced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2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CAE51-C2B1-67B7-97B0-6F74E92F4E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1EB7F-A35D-8C9A-6D8C-CC4F4B0334B1}"/>
              </a:ext>
            </a:extLst>
          </p:cNvPr>
          <p:cNvSpPr txBox="1"/>
          <p:nvPr/>
        </p:nvSpPr>
        <p:spPr>
          <a:xfrm>
            <a:off x="490194" y="461913"/>
            <a:ext cx="111896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 Design &amp; Implementation</a:t>
            </a:r>
          </a:p>
          <a:p>
            <a:br>
              <a:rPr lang="en-IN" dirty="0"/>
            </a:br>
            <a:r>
              <a:rPr lang="en-IN" dirty="0"/>
              <a:t>Designed with ER, architecture, class, and sequence diagrams.</a:t>
            </a:r>
            <a:br>
              <a:rPr lang="en-IN" dirty="0"/>
            </a:br>
            <a:r>
              <a:rPr lang="en-IN" dirty="0"/>
              <a:t>Implemented with modular backend, PostgreSQL schema, and React UI.</a:t>
            </a:r>
            <a:br>
              <a:rPr lang="en-IN" dirty="0"/>
            </a:br>
            <a:r>
              <a:rPr lang="en-IN" dirty="0"/>
              <a:t>Screenshots illustrate the portal’s functionality and flow.</a:t>
            </a:r>
          </a:p>
          <a:p>
            <a:endParaRPr lang="en-IN" dirty="0"/>
          </a:p>
          <a:p>
            <a:r>
              <a:rPr lang="en-IN" sz="2400" b="1" dirty="0"/>
              <a:t>Technology Stack</a:t>
            </a:r>
          </a:p>
          <a:p>
            <a:br>
              <a:rPr lang="en-IN" dirty="0"/>
            </a:br>
            <a:r>
              <a:rPr lang="en-IN" dirty="0"/>
              <a:t>Backend: Node.js, Prisma ORM, PostgreSQL.</a:t>
            </a:r>
            <a:br>
              <a:rPr lang="en-IN" dirty="0"/>
            </a:br>
            <a:r>
              <a:rPr lang="en-IN" dirty="0"/>
              <a:t>Frontend: React with reusable components.</a:t>
            </a:r>
            <a:br>
              <a:rPr lang="en-IN" dirty="0"/>
            </a:br>
            <a:r>
              <a:rPr lang="en-IN" dirty="0"/>
              <a:t>Tools: JWT, REST APIs, GitHub version control.</a:t>
            </a:r>
          </a:p>
          <a:p>
            <a:endParaRPr lang="en-IN" dirty="0"/>
          </a:p>
          <a:p>
            <a:r>
              <a:rPr lang="en-IN" sz="2400" b="1" dirty="0"/>
              <a:t>Best Practices</a:t>
            </a:r>
          </a:p>
          <a:p>
            <a:br>
              <a:rPr lang="en-IN" dirty="0"/>
            </a:br>
            <a:r>
              <a:rPr lang="en-IN" dirty="0"/>
              <a:t>Followed modular design and clean folder structure.</a:t>
            </a:r>
            <a:br>
              <a:rPr lang="en-IN" dirty="0"/>
            </a:br>
            <a:r>
              <a:rPr lang="en-IN" dirty="0"/>
              <a:t>Applied input validation, password hashing, and secure coding.</a:t>
            </a:r>
            <a:br>
              <a:rPr lang="en-IN" dirty="0"/>
            </a:br>
            <a:r>
              <a:rPr lang="en-IN" dirty="0"/>
              <a:t>Maintained GitHub commits and schema normalization.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3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9CE50-BC67-2E70-B949-5FFBCAB433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053C-3248-F22B-6E75-039C85B283C4}"/>
              </a:ext>
            </a:extLst>
          </p:cNvPr>
          <p:cNvSpPr txBox="1"/>
          <p:nvPr/>
        </p:nvSpPr>
        <p:spPr>
          <a:xfrm>
            <a:off x="298202" y="329938"/>
            <a:ext cx="11457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 Faced</a:t>
            </a:r>
          </a:p>
          <a:p>
            <a:br>
              <a:rPr lang="en-US" dirty="0"/>
            </a:br>
            <a:r>
              <a:rPr lang="en-US" dirty="0"/>
              <a:t>Designing a normalized yet practical database schema.</a:t>
            </a:r>
            <a:br>
              <a:rPr lang="en-US" dirty="0"/>
            </a:br>
            <a:r>
              <a:rPr lang="en-US" dirty="0"/>
              <a:t>Making a proper friendly UI that can be easily understood by people of all ages.</a:t>
            </a:r>
            <a:br>
              <a:rPr lang="en-US" dirty="0"/>
            </a:br>
            <a:r>
              <a:rPr lang="en-US" dirty="0"/>
              <a:t>Integrating backend APIs with frontend components.</a:t>
            </a:r>
          </a:p>
          <a:p>
            <a:endParaRPr lang="en-US" dirty="0"/>
          </a:p>
          <a:p>
            <a:r>
              <a:rPr lang="en-US" sz="2400" b="1" dirty="0"/>
              <a:t>Learnings &amp; Experiences</a:t>
            </a:r>
          </a:p>
          <a:p>
            <a:br>
              <a:rPr lang="en-US" dirty="0"/>
            </a:br>
            <a:r>
              <a:rPr lang="en-US" dirty="0"/>
              <a:t>Hands-on experience with designing UI/UX and react.</a:t>
            </a:r>
            <a:br>
              <a:rPr lang="en-US" dirty="0"/>
            </a:br>
            <a:r>
              <a:rPr lang="en-US" dirty="0"/>
              <a:t>Improved collaboration and problem-solving as a team.</a:t>
            </a:r>
            <a:br>
              <a:rPr lang="en-US" dirty="0"/>
            </a:br>
            <a:r>
              <a:rPr lang="en-US" dirty="0"/>
              <a:t>Gained exposure to real-world digital banking workflows.</a:t>
            </a:r>
          </a:p>
          <a:p>
            <a:endParaRPr lang="en-US" dirty="0"/>
          </a:p>
          <a:p>
            <a:r>
              <a:rPr lang="en-US" sz="2400" b="1" dirty="0"/>
              <a:t>Future Scope</a:t>
            </a:r>
          </a:p>
          <a:p>
            <a:br>
              <a:rPr lang="en-US" dirty="0"/>
            </a:br>
            <a:r>
              <a:rPr lang="en-US" dirty="0"/>
              <a:t>Add fund transfers, chatbot support, and cloud deployment.</a:t>
            </a:r>
            <a:br>
              <a:rPr lang="en-US" dirty="0"/>
            </a:br>
            <a:r>
              <a:rPr lang="en-US" dirty="0"/>
              <a:t>Integrate analytics and notifications.</a:t>
            </a:r>
            <a:br>
              <a:rPr lang="en-US" dirty="0"/>
            </a:br>
            <a:r>
              <a:rPr lang="en-US" dirty="0"/>
              <a:t>Expand to a full-featured, future-ready banking solution.</a:t>
            </a:r>
          </a:p>
        </p:txBody>
      </p:sp>
    </p:spTree>
    <p:extLst>
      <p:ext uri="{BB962C8B-B14F-4D97-AF65-F5344CB8AC3E}">
        <p14:creationId xmlns:p14="http://schemas.microsoft.com/office/powerpoint/2010/main" val="16106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944CD-C116-E0F7-526D-F2C173E86A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67226-742E-07E6-8A62-9BB7FB95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69" y="530076"/>
            <a:ext cx="6077262" cy="57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6F9788-D821-CF84-C0E0-C0264FAB5B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9126A-826E-0FB7-2D88-A938FE9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539750"/>
            <a:ext cx="1178350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86F1A-81CF-8DEB-D427-FDAF1D2BB9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A7B9-9630-1C06-D33A-7DBD8FE2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75" y="539601"/>
            <a:ext cx="9735050" cy="57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D3E43-DBE2-89DB-54CD-E06228B390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3ED99-BD34-4CCF-C70C-3DA43175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520700"/>
            <a:ext cx="11849493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25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375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Bogle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Basisttha Sanjay Kumar</cp:lastModifiedBy>
  <cp:revision>19</cp:revision>
  <dcterms:created xsi:type="dcterms:W3CDTF">2022-01-18T12:35:56Z</dcterms:created>
  <dcterms:modified xsi:type="dcterms:W3CDTF">2025-08-22T08:16:07Z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MSIP_Label_b24820e8-223f-4ed2-bd95-81c83f641284_Enabled">
    <vt:lpwstr>true</vt:lpwstr>
  </property>
  <property fmtid="{D5CDD505-2E9C-101B-9397-08002B2CF9AE}" pid="5" name="MSIP_Label_b24820e8-223f-4ed2-bd95-81c83f641284_SetDate">
    <vt:lpwstr>2023-03-31T12:54:31Z</vt:lpwstr>
  </property>
  <property fmtid="{D5CDD505-2E9C-101B-9397-08002B2CF9AE}" pid="6" name="MSIP_Label_b24820e8-223f-4ed2-bd95-81c83f641284_Method">
    <vt:lpwstr>Standard</vt:lpwstr>
  </property>
  <property fmtid="{D5CDD505-2E9C-101B-9397-08002B2CF9AE}" pid="7" name="MSIP_Label_b24820e8-223f-4ed2-bd95-81c83f641284_Name">
    <vt:lpwstr>b24820e8-223f-4ed2-bd95-81c83f641284</vt:lpwstr>
  </property>
  <property fmtid="{D5CDD505-2E9C-101B-9397-08002B2CF9AE}" pid="8" name="MSIP_Label_b24820e8-223f-4ed2-bd95-81c83f641284_SiteId">
    <vt:lpwstr>3cbcc3d3-094d-4006-9849-0d11d61f484d</vt:lpwstr>
  </property>
  <property fmtid="{D5CDD505-2E9C-101B-9397-08002B2CF9AE}" pid="9" name="MSIP_Label_b24820e8-223f-4ed2-bd95-81c83f641284_ActionId">
    <vt:lpwstr>d0f62293-71f8-4d01-ae80-b41ff82d53b7</vt:lpwstr>
  </property>
  <property fmtid="{D5CDD505-2E9C-101B-9397-08002B2CF9AE}" pid="10" name="MSIP_Label_b24820e8-223f-4ed2-bd95-81c83f641284_ContentBits">
    <vt:lpwstr>0</vt:lpwstr>
  </property>
</Properties>
</file>