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85" r:id="rId2"/>
    <p:sldId id="284" r:id="rId3"/>
    <p:sldId id="288" r:id="rId4"/>
    <p:sldId id="28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86" r:id="rId20"/>
    <p:sldId id="271" r:id="rId21"/>
    <p:sldId id="290" r:id="rId22"/>
    <p:sldId id="291" r:id="rId23"/>
    <p:sldId id="273" r:id="rId24"/>
    <p:sldId id="272" r:id="rId25"/>
    <p:sldId id="274" r:id="rId26"/>
    <p:sldId id="275" r:id="rId27"/>
    <p:sldId id="27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6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3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4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9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3CF77B-FD39-41D3-AF6A-7B5F5B23B82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943780-2C44-4DDC-92E7-3505FCF4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0" y="471054"/>
            <a:ext cx="11277600" cy="59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5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Memory management Unit (MMU)</a:t>
            </a:r>
          </a:p>
          <a:p>
            <a:r>
              <a:rPr lang="en-US" b="1" dirty="0"/>
              <a:t>Role: </a:t>
            </a:r>
            <a:r>
              <a:rPr lang="en-US" dirty="0" smtClean="0"/>
              <a:t>A hardware component responsible for translating virtual address to physical addresses.</a:t>
            </a:r>
          </a:p>
          <a:p>
            <a:r>
              <a:rPr lang="en-US" b="1" dirty="0"/>
              <a:t>Functionality: </a:t>
            </a:r>
            <a:r>
              <a:rPr lang="en-US" dirty="0" smtClean="0"/>
              <a:t>Performs the translation quickly and efficiently, enabling processes to use virtual addresses.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9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Translation Lookaside Buffer (TLB):</a:t>
            </a:r>
          </a:p>
          <a:p>
            <a:r>
              <a:rPr lang="en-US" b="1" dirty="0"/>
              <a:t>Purpose: </a:t>
            </a:r>
            <a:r>
              <a:rPr lang="en-US" dirty="0" smtClean="0"/>
              <a:t>A specialized cache used to improve the speed of virtual address translation.</a:t>
            </a:r>
          </a:p>
          <a:p>
            <a:r>
              <a:rPr lang="en-US" b="1" dirty="0"/>
              <a:t>Mechanism: </a:t>
            </a:r>
            <a:r>
              <a:rPr lang="en-US" dirty="0" smtClean="0"/>
              <a:t>Stores recent translations of virtual addresses, reducing the time needed for address translation by avoiding repetitive lookups in the page table.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1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50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Virtual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Simplified Memory Allocation:</a:t>
            </a:r>
          </a:p>
          <a:p>
            <a:r>
              <a:rPr lang="en-US" b="1" dirty="0"/>
              <a:t>Explanation: </a:t>
            </a:r>
            <a:r>
              <a:rPr lang="en-US" dirty="0" smtClean="0"/>
              <a:t>Virtual memory allows the operating system to allocate memory dynamically to processes as needed, without requiring contiguous physical memory.</a:t>
            </a:r>
          </a:p>
          <a:p>
            <a:r>
              <a:rPr lang="en-US" dirty="0" smtClean="0"/>
              <a:t> </a:t>
            </a:r>
            <a:r>
              <a:rPr lang="en-GB" b="1" dirty="0"/>
              <a:t>Advantages</a:t>
            </a:r>
            <a:r>
              <a:rPr lang="en-GB" dirty="0"/>
              <a:t>: Reduces memory fragmentation, simplifies memory management for developers, and allows processes to grow beyond the size of physical memory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77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Isolation and Protection:</a:t>
            </a:r>
          </a:p>
          <a:p>
            <a:r>
              <a:rPr lang="en-US" b="1" dirty="0"/>
              <a:t>Explanation: </a:t>
            </a:r>
            <a:r>
              <a:rPr lang="en-US" dirty="0" smtClean="0"/>
              <a:t>Each process operates within its own virtual address space, preventing it from accessing the memory of the other processes.</a:t>
            </a:r>
          </a:p>
          <a:p>
            <a:r>
              <a:rPr lang="en-US" b="1" dirty="0"/>
              <a:t>Advantages: </a:t>
            </a:r>
            <a:r>
              <a:rPr lang="en-US" dirty="0" smtClean="0"/>
              <a:t>Enhances system stability and security by isolating process from each other and the operating system, thus preventing accidental or malicious interface.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4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Efficient </a:t>
            </a:r>
            <a:r>
              <a:rPr lang="en-US" sz="3200" b="1" dirty="0" smtClean="0"/>
              <a:t>Multitasking:</a:t>
            </a:r>
            <a:endParaRPr lang="en-US" sz="3200" b="1" dirty="0"/>
          </a:p>
          <a:p>
            <a:r>
              <a:rPr lang="en-US" b="1" dirty="0"/>
              <a:t>Explanation: </a:t>
            </a:r>
            <a:r>
              <a:rPr lang="en-US" dirty="0" smtClean="0"/>
              <a:t>Virtual memory enables multiple processes to run concurrently by swapping inactive parts of processes to disk and freeing up physical memory for active processes.</a:t>
            </a:r>
          </a:p>
          <a:p>
            <a:r>
              <a:rPr lang="en-US" b="1" dirty="0"/>
              <a:t>Advantages: </a:t>
            </a:r>
            <a:r>
              <a:rPr lang="en-US" dirty="0" smtClean="0"/>
              <a:t>Improves overall system performance and responsiveness, allowing for more effective use of available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6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66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Paging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Definition of Paging:</a:t>
            </a:r>
          </a:p>
          <a:p>
            <a:r>
              <a:rPr lang="en-US" b="1" dirty="0"/>
              <a:t>Explanation: </a:t>
            </a:r>
            <a:r>
              <a:rPr lang="en-US" dirty="0" smtClean="0"/>
              <a:t>Paging is a memory management scheme that eliminates the need of contiguous allocation of physical memory. It brakes memory into fixed-sized blocks called pages (in virtual memory) and page frames (in physical memory).</a:t>
            </a:r>
          </a:p>
          <a:p>
            <a:r>
              <a:rPr lang="en-US" b="1" dirty="0"/>
              <a:t>Purpose: </a:t>
            </a:r>
            <a:r>
              <a:rPr lang="en-US" dirty="0" smtClean="0"/>
              <a:t>Allows for more efficient and flexible use of memory by ensuring that any page of a process’s virtual memory can be placed in any available page frame in physical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Pages and Page </a:t>
            </a:r>
            <a:r>
              <a:rPr lang="en-US" sz="2400" b="1" dirty="0" smtClean="0"/>
              <a:t>Frames:</a:t>
            </a:r>
          </a:p>
          <a:p>
            <a:r>
              <a:rPr lang="en-US" b="1" dirty="0"/>
              <a:t>Pages: </a:t>
            </a:r>
            <a:r>
              <a:rPr lang="en-US" dirty="0" smtClean="0"/>
              <a:t>Fixed-size blocks of virtual memory, </a:t>
            </a:r>
            <a:r>
              <a:rPr lang="en-US" dirty="0"/>
              <a:t>t</a:t>
            </a:r>
            <a:r>
              <a:rPr lang="en-US" dirty="0" smtClean="0"/>
              <a:t>ypically 4kb in size.</a:t>
            </a:r>
          </a:p>
          <a:p>
            <a:r>
              <a:rPr lang="en-US" b="1" dirty="0"/>
              <a:t>Page Frames: </a:t>
            </a:r>
            <a:r>
              <a:rPr lang="en-US" dirty="0" smtClean="0"/>
              <a:t>Fixed-size blocks of physical memory, of the same size as pages.</a:t>
            </a:r>
          </a:p>
          <a:p>
            <a:r>
              <a:rPr lang="en-US" b="1" dirty="0"/>
              <a:t>Relationship: </a:t>
            </a:r>
            <a:r>
              <a:rPr lang="en-US" dirty="0" smtClean="0"/>
              <a:t>Virtual memory pages are mapped to physical memory page frames.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Paging Mechanism</a:t>
            </a:r>
          </a:p>
        </p:txBody>
      </p:sp>
    </p:spTree>
    <p:extLst>
      <p:ext uri="{BB962C8B-B14F-4D97-AF65-F5344CB8AC3E}">
        <p14:creationId xmlns:p14="http://schemas.microsoft.com/office/powerpoint/2010/main" val="11586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 bwMode="gray">
          <a:xfrm>
            <a:off x="1251936" y="6248401"/>
            <a:ext cx="9411445" cy="556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/>
              <a:t>Muneer Majeed</a:t>
            </a:r>
            <a:br>
              <a:rPr lang="en-US" sz="2400" b="1" dirty="0" smtClean="0"/>
            </a:br>
            <a:r>
              <a:rPr lang="en-US" sz="2400" b="1" dirty="0" smtClean="0"/>
              <a:t>Siraj Ali</a:t>
            </a:r>
            <a:br>
              <a:rPr lang="en-US" sz="2400" b="1" dirty="0" smtClean="0"/>
            </a:br>
            <a:r>
              <a:rPr lang="en-US" sz="2400" b="1" dirty="0" smtClean="0"/>
              <a:t>Muhammad Jamal</a:t>
            </a:r>
            <a:br>
              <a:rPr lang="en-US" sz="2400" b="1" dirty="0" smtClean="0"/>
            </a:br>
            <a:r>
              <a:rPr lang="en-US" sz="2400" b="1" dirty="0" smtClean="0"/>
              <a:t>Himayat Ali</a:t>
            </a:r>
            <a:br>
              <a:rPr lang="en-US" sz="2400" b="1" dirty="0" smtClean="0"/>
            </a:br>
            <a:r>
              <a:rPr lang="en-US" sz="2400" b="1" dirty="0" smtClean="0"/>
              <a:t>Abdul Aziz</a:t>
            </a:r>
          </a:p>
          <a:p>
            <a:r>
              <a:rPr lang="en-US" sz="2400" b="1" dirty="0" smtClean="0"/>
              <a:t>Muhammad Sameer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651246" y="2466109"/>
            <a:ext cx="6437335" cy="988291"/>
          </a:xfrm>
        </p:spPr>
        <p:txBody>
          <a:bodyPr/>
          <a:lstStyle/>
          <a:p>
            <a:r>
              <a:rPr lang="en-US" b="1" dirty="0" smtClean="0"/>
              <a:t>Group Members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45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Paging Mechanism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Page Faults and Handling:</a:t>
            </a:r>
          </a:p>
          <a:p>
            <a:r>
              <a:rPr lang="en-GB" b="1" dirty="0"/>
              <a:t>Page Fault</a:t>
            </a:r>
            <a:r>
              <a:rPr lang="en-GB" dirty="0"/>
              <a:t>: Occurs when a program tries to access a page that is not currently in physical memory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sz="2600" b="1" dirty="0"/>
              <a:t>Handling Process</a:t>
            </a:r>
            <a:r>
              <a:rPr lang="en-GB" sz="2600" dirty="0" smtClean="0"/>
              <a:t>: </a:t>
            </a:r>
          </a:p>
          <a:p>
            <a:r>
              <a:rPr lang="en-GB" b="1" dirty="0" smtClean="0"/>
              <a:t>Detection</a:t>
            </a:r>
            <a:r>
              <a:rPr lang="en-GB" dirty="0"/>
              <a:t>: The MMU detects a page fault.</a:t>
            </a:r>
          </a:p>
          <a:p>
            <a:r>
              <a:rPr lang="en-GB" b="1" dirty="0"/>
              <a:t>Interrupt</a:t>
            </a:r>
            <a:r>
              <a:rPr lang="en-GB" dirty="0"/>
              <a:t>: The MMU sends an interrupt to the operating system.</a:t>
            </a:r>
          </a:p>
          <a:p>
            <a:r>
              <a:rPr lang="en-GB" b="1" dirty="0"/>
              <a:t>OS Action</a:t>
            </a:r>
            <a:r>
              <a:rPr lang="en-GB" dirty="0"/>
              <a:t>: The OS finds the page on disk, loads it into a free page frame in physical memory, and updates the page table.</a:t>
            </a:r>
          </a:p>
          <a:p>
            <a:r>
              <a:rPr lang="en-GB" b="1" dirty="0"/>
              <a:t>Resume</a:t>
            </a:r>
            <a:r>
              <a:rPr lang="en-GB" dirty="0"/>
              <a:t>: The program resumes execution with the required page now in physical memory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Paging Mechanism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Page Faults and Handling:</a:t>
            </a:r>
          </a:p>
          <a:p>
            <a:r>
              <a:rPr lang="en-GB" b="1" dirty="0"/>
              <a:t>Page Fault</a:t>
            </a:r>
            <a:r>
              <a:rPr lang="en-GB" dirty="0"/>
              <a:t>: Occurs when a program tries to access a page that is not currently in physical memory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sz="2600" b="1" dirty="0"/>
              <a:t>Handling Process</a:t>
            </a:r>
            <a:r>
              <a:rPr lang="en-GB" sz="2600" dirty="0" smtClean="0"/>
              <a:t>: </a:t>
            </a:r>
          </a:p>
          <a:p>
            <a:r>
              <a:rPr lang="en-GB" b="1" dirty="0" smtClean="0"/>
              <a:t>Detection</a:t>
            </a:r>
            <a:r>
              <a:rPr lang="en-GB" dirty="0"/>
              <a:t>: The MMU detects a page fault.</a:t>
            </a:r>
          </a:p>
          <a:p>
            <a:r>
              <a:rPr lang="en-GB" b="1" dirty="0"/>
              <a:t>Interrupt</a:t>
            </a:r>
            <a:r>
              <a:rPr lang="en-GB" dirty="0"/>
              <a:t>: The MMU sends an interrupt to the operating system.</a:t>
            </a:r>
          </a:p>
          <a:p>
            <a:r>
              <a:rPr lang="en-GB" b="1" dirty="0"/>
              <a:t>OS Action</a:t>
            </a:r>
            <a:r>
              <a:rPr lang="en-GB" dirty="0"/>
              <a:t>: The OS finds the page on disk, loads it into a free page frame in physical memory, and updates the page table.</a:t>
            </a:r>
          </a:p>
          <a:p>
            <a:r>
              <a:rPr lang="en-GB" b="1" dirty="0"/>
              <a:t>Resume</a:t>
            </a:r>
            <a:r>
              <a:rPr lang="en-GB" dirty="0"/>
              <a:t>: The program resumes execution with the required page now in physical memory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91" y="-407"/>
            <a:ext cx="12164291" cy="68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Paging Mechanism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Page Faults and Handling:</a:t>
            </a:r>
          </a:p>
          <a:p>
            <a:r>
              <a:rPr lang="en-GB" b="1" dirty="0"/>
              <a:t>Page Fault</a:t>
            </a:r>
            <a:r>
              <a:rPr lang="en-GB" dirty="0"/>
              <a:t>: Occurs when a program tries to access a page that is not currently in physical memory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sz="2600" b="1" dirty="0"/>
              <a:t>Handling Process</a:t>
            </a:r>
            <a:r>
              <a:rPr lang="en-GB" sz="2600" dirty="0" smtClean="0"/>
              <a:t>: </a:t>
            </a:r>
          </a:p>
          <a:p>
            <a:r>
              <a:rPr lang="en-GB" b="1" dirty="0" smtClean="0"/>
              <a:t>Detection</a:t>
            </a:r>
            <a:r>
              <a:rPr lang="en-GB" dirty="0"/>
              <a:t>: The MMU detects a page fault.</a:t>
            </a:r>
          </a:p>
          <a:p>
            <a:r>
              <a:rPr lang="en-GB" b="1" dirty="0"/>
              <a:t>Interrupt</a:t>
            </a:r>
            <a:r>
              <a:rPr lang="en-GB" dirty="0"/>
              <a:t>: The MMU sends an interrupt to the operating system.</a:t>
            </a:r>
          </a:p>
          <a:p>
            <a:r>
              <a:rPr lang="en-GB" b="1" dirty="0"/>
              <a:t>OS Action</a:t>
            </a:r>
            <a:r>
              <a:rPr lang="en-GB" dirty="0"/>
              <a:t>: The OS finds the page on disk, loads it into a free page frame in physical memory, and updates the page table.</a:t>
            </a:r>
          </a:p>
          <a:p>
            <a:r>
              <a:rPr lang="en-GB" b="1" dirty="0"/>
              <a:t>Resume</a:t>
            </a:r>
            <a:r>
              <a:rPr lang="en-GB" dirty="0"/>
              <a:t>: The program resumes execution with the required page now in physical memory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0"/>
            <a:ext cx="1209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Page Replacement Algorithms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43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Page Replacement Algorithms:</a:t>
            </a:r>
          </a:p>
          <a:p>
            <a:r>
              <a:rPr lang="en-GB" b="1" dirty="0"/>
              <a:t>Need for Replacement: </a:t>
            </a:r>
            <a:r>
              <a:rPr lang="en-GB" dirty="0"/>
              <a:t>When physical memory is full, the OS must replace an existing page with a new one.</a:t>
            </a:r>
          </a:p>
          <a:p>
            <a:pPr marL="0" indent="0">
              <a:buNone/>
            </a:pPr>
            <a:r>
              <a:rPr lang="en-GB" dirty="0"/>
              <a:t>Common Algorithms:</a:t>
            </a:r>
          </a:p>
          <a:p>
            <a:r>
              <a:rPr lang="en-GB" b="1" dirty="0"/>
              <a:t>FIFO (First-In, First-Out): </a:t>
            </a:r>
            <a:r>
              <a:rPr lang="en-GB" dirty="0"/>
              <a:t>Replaces the oldest page in memory.</a:t>
            </a:r>
          </a:p>
          <a:p>
            <a:r>
              <a:rPr lang="en-GB" b="1" dirty="0"/>
              <a:t>LRU (Least Recently Used): </a:t>
            </a:r>
            <a:r>
              <a:rPr lang="en-GB" dirty="0"/>
              <a:t>Replaces the page that has not been used for the longest period.</a:t>
            </a:r>
          </a:p>
          <a:p>
            <a:r>
              <a:rPr lang="en-GB" b="1" dirty="0"/>
              <a:t>Optimal: </a:t>
            </a:r>
            <a:r>
              <a:rPr lang="en-GB" dirty="0"/>
              <a:t>Replaces the page that will not be used for the longest time in the future (theoretical, not implementable in practice).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95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FIFO (First-In, First-Out):</a:t>
            </a:r>
          </a:p>
          <a:p>
            <a:r>
              <a:rPr lang="en-GB" dirty="0"/>
              <a:t>Explanation: Replaces the oldest page in memory, i.e., the page that has been in memory the longest.</a:t>
            </a:r>
          </a:p>
          <a:p>
            <a:r>
              <a:rPr lang="en-GB" dirty="0"/>
              <a:t>Pros: Simple to implement.</a:t>
            </a:r>
          </a:p>
          <a:p>
            <a:r>
              <a:rPr lang="en-GB" dirty="0"/>
              <a:t>Cons: A</a:t>
            </a:r>
            <a:r>
              <a:rPr lang="en-GB" dirty="0" smtClean="0"/>
              <a:t>s </a:t>
            </a:r>
            <a:r>
              <a:rPr lang="en-GB" dirty="0"/>
              <a:t>the oldest page may still be in frequent use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30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LRU (Least Recently Used</a:t>
            </a:r>
            <a:r>
              <a:rPr lang="en-US" sz="2400" b="1" dirty="0" smtClean="0"/>
              <a:t>):</a:t>
            </a:r>
          </a:p>
          <a:p>
            <a:r>
              <a:rPr lang="en-US" dirty="0" smtClean="0"/>
              <a:t>Explanation: Replaces the page that has not been used for the longest period of time.</a:t>
            </a:r>
          </a:p>
          <a:p>
            <a:r>
              <a:rPr lang="en-US" dirty="0" smtClean="0"/>
              <a:t>Pros: More effective than FIFO, as it is based on actual usage patterns.</a:t>
            </a:r>
          </a:p>
          <a:p>
            <a:r>
              <a:rPr lang="en-US" dirty="0" smtClean="0"/>
              <a:t>Cons: More complex to implement and requires additional data structures to track usage.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0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Optimal Page Replacement:</a:t>
            </a:r>
            <a:endParaRPr lang="en-GB" sz="2400" dirty="0"/>
          </a:p>
          <a:p>
            <a:r>
              <a:rPr lang="en-GB" b="1" dirty="0"/>
              <a:t>Explanation</a:t>
            </a:r>
            <a:r>
              <a:rPr lang="en-GB" dirty="0"/>
              <a:t>: Replaces the page that will not be used for the longest time in the future.</a:t>
            </a:r>
          </a:p>
          <a:p>
            <a:r>
              <a:rPr lang="en-GB" b="1" dirty="0"/>
              <a:t>Pros</a:t>
            </a:r>
            <a:r>
              <a:rPr lang="en-GB" dirty="0"/>
              <a:t>: Provides the best possible performance by minimizing page faults.</a:t>
            </a:r>
          </a:p>
          <a:p>
            <a:r>
              <a:rPr lang="en-GB" b="1" dirty="0"/>
              <a:t>Cons</a:t>
            </a:r>
            <a:r>
              <a:rPr lang="en-GB" dirty="0"/>
              <a:t>: Impractical to implement, as it requires future knowledge of page accesses.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19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37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94735" y="4747491"/>
            <a:ext cx="9411445" cy="556362"/>
          </a:xfrm>
        </p:spPr>
        <p:txBody>
          <a:bodyPr/>
          <a:lstStyle/>
          <a:p>
            <a:r>
              <a:rPr lang="en-US" sz="4800" b="1" dirty="0" smtClean="0"/>
              <a:t>Virtual Memory and Paging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8518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94735" y="4747491"/>
            <a:ext cx="9411445" cy="556362"/>
          </a:xfrm>
        </p:spPr>
        <p:txBody>
          <a:bodyPr/>
          <a:lstStyle/>
          <a:p>
            <a:r>
              <a:rPr lang="en-US" sz="4800" b="1" dirty="0" smtClean="0"/>
              <a:t>Overview Of Virtual Memory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326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038" y="1048472"/>
            <a:ext cx="8931564" cy="4847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Virtual Memory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038" y="1985675"/>
            <a:ext cx="9144000" cy="39255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A computer can address more memory (Ram)then the amount physically installed on the system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It is  section of hard disk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Its appears to be present but actually it is not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It provide illusion of a large memory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Virtual memory technique allows users to use more memory for a program than the real memory  of a computer</a:t>
            </a:r>
          </a:p>
        </p:txBody>
      </p:sp>
    </p:spTree>
    <p:extLst>
      <p:ext uri="{BB962C8B-B14F-4D97-AF65-F5344CB8AC3E}">
        <p14:creationId xmlns:p14="http://schemas.microsoft.com/office/powerpoint/2010/main" val="22327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115127" y="2401454"/>
            <a:ext cx="2438400" cy="3084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97779" y="2401454"/>
            <a:ext cx="2438400" cy="308494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71090" y="2715491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1089" y="3168093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1089" y="3759261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5706" y="4359706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3742" y="3269116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3741" y="3764012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62561" y="2002650"/>
            <a:ext cx="9444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6685" y="2041624"/>
            <a:ext cx="133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Hard Disk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8" idx="1"/>
          </p:cNvCxnSpPr>
          <p:nvPr/>
        </p:nvCxnSpPr>
        <p:spPr>
          <a:xfrm flipH="1">
            <a:off x="3597562" y="3453782"/>
            <a:ext cx="3856180" cy="411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97562" y="3948601"/>
            <a:ext cx="3840017" cy="52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97561" y="4036291"/>
            <a:ext cx="3532912" cy="818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</p:cNvCxnSpPr>
          <p:nvPr/>
        </p:nvCxnSpPr>
        <p:spPr>
          <a:xfrm>
            <a:off x="3602179" y="4544372"/>
            <a:ext cx="3417457" cy="541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53741" y="4815310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3741" y="5131276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7904015" y="4999976"/>
            <a:ext cx="288640" cy="315966"/>
          </a:xfrm>
          <a:prstGeom prst="rightBrac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Right Arrow 38"/>
          <p:cNvSpPr/>
          <p:nvPr/>
        </p:nvSpPr>
        <p:spPr>
          <a:xfrm>
            <a:off x="8192655" y="5086248"/>
            <a:ext cx="1052945" cy="22969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370284" y="5016429"/>
            <a:ext cx="205509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Virtual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19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038" y="1500911"/>
            <a:ext cx="8931564" cy="484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Check your computer Virtual Memory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50474" y="2826328"/>
            <a:ext cx="689956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Right click on your pc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Advance System Settings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Advance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First Settings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Detailed Explanation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566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Virtual Memory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Address Space:</a:t>
            </a:r>
          </a:p>
          <a:p>
            <a:r>
              <a:rPr lang="en-US" b="1" dirty="0"/>
              <a:t>Definition: </a:t>
            </a:r>
            <a:r>
              <a:rPr lang="en-US" dirty="0" smtClean="0"/>
              <a:t>The range of memory address that a process can use. It consists of virtual addresses that are mapped to physical addresses by the operating system.</a:t>
            </a:r>
          </a:p>
          <a:p>
            <a:r>
              <a:rPr lang="en-US" b="1" dirty="0"/>
              <a:t>User and Kernel Space: </a:t>
            </a:r>
            <a:r>
              <a:rPr lang="en-US" dirty="0" smtClean="0"/>
              <a:t>Typically divided into user space (for user applications) and kernel space (for the operating system).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49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282</TotalTime>
  <Words>1058</Words>
  <Application>Microsoft Office PowerPoint</Application>
  <PresentationFormat>Widescreen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</vt:lpstr>
      <vt:lpstr>Wingdings 3</vt:lpstr>
      <vt:lpstr>Ion Boardroom</vt:lpstr>
      <vt:lpstr>PowerPoint Presentation</vt:lpstr>
      <vt:lpstr>Group Members</vt:lpstr>
      <vt:lpstr>Virtual Memory and Paging</vt:lpstr>
      <vt:lpstr>Overview Of Virtual Memory</vt:lpstr>
      <vt:lpstr>Virtual Memory</vt:lpstr>
      <vt:lpstr>PowerPoint Presentation</vt:lpstr>
      <vt:lpstr>Check your computer Virtual Memory</vt:lpstr>
      <vt:lpstr>Detailed Explanation</vt:lpstr>
      <vt:lpstr>How Virtual Memory Works</vt:lpstr>
      <vt:lpstr>PowerPoint Presentation</vt:lpstr>
      <vt:lpstr>PowerPoint Presentation</vt:lpstr>
      <vt:lpstr>Advantages</vt:lpstr>
      <vt:lpstr>Benefits of Virtual Memory</vt:lpstr>
      <vt:lpstr>PowerPoint Presentation</vt:lpstr>
      <vt:lpstr>PowerPoint Presentation</vt:lpstr>
      <vt:lpstr>Paging</vt:lpstr>
      <vt:lpstr>Introduction to Paging</vt:lpstr>
      <vt:lpstr>PowerPoint Presentation</vt:lpstr>
      <vt:lpstr>Paging Mechanism</vt:lpstr>
      <vt:lpstr>Paging Mechanism</vt:lpstr>
      <vt:lpstr>Paging Mechanism</vt:lpstr>
      <vt:lpstr>Paging Mechanism</vt:lpstr>
      <vt:lpstr>Page Replacement Algorithms</vt:lpstr>
      <vt:lpstr>PowerPoint Presentation</vt:lpstr>
      <vt:lpstr>Overview of Algorithms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win 10</dc:creator>
  <cp:lastModifiedBy>win 10</cp:lastModifiedBy>
  <cp:revision>23</cp:revision>
  <dcterms:created xsi:type="dcterms:W3CDTF">2024-06-13T19:52:20Z</dcterms:created>
  <dcterms:modified xsi:type="dcterms:W3CDTF">2024-06-26T13:15:02Z</dcterms:modified>
</cp:coreProperties>
</file>