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Organization and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9718" y="5162286"/>
            <a:ext cx="3001991" cy="572682"/>
          </a:xfrm>
        </p:spPr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Muhammad Asim</a:t>
            </a:r>
            <a:endParaRPr lang="en-US" b="1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41677" y="4320220"/>
            <a:ext cx="6722774" cy="572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Lecture 1 – Assembly Language Fundamentals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Identifiers </a:t>
            </a:r>
            <a:r>
              <a:rPr lang="en-US" dirty="0"/>
              <a:t>are names that the programmer chooses to represent variables, constants, procedures </a:t>
            </a:r>
            <a:r>
              <a:rPr lang="en-US" dirty="0" smtClean="0"/>
              <a:t>or a code label.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Identifiers: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/>
              <a:t>can have 1 to 247 characters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/>
              <a:t>are not case-sensitive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/>
              <a:t>begin with a </a:t>
            </a:r>
            <a:r>
              <a:rPr lang="en-US" dirty="0" smtClean="0"/>
              <a:t>letter (A..Z, </a:t>
            </a:r>
            <a:r>
              <a:rPr lang="en-US" dirty="0" err="1" smtClean="0"/>
              <a:t>a..z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, underscore, @ or $ and can also contain </a:t>
            </a:r>
            <a:r>
              <a:rPr lang="en-US" dirty="0" smtClean="0"/>
              <a:t>  	digits </a:t>
            </a:r>
            <a:r>
              <a:rPr lang="en-US" dirty="0"/>
              <a:t>after the first character.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The @ symbol is used extensively by the assembler as a prefix for predefined  </a:t>
            </a:r>
            <a:br>
              <a:rPr lang="en-US" dirty="0" smtClean="0"/>
            </a:br>
            <a:r>
              <a:rPr lang="en-US" dirty="0" smtClean="0"/>
              <a:t>	symbols, so avoid it in your own identifiers.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An identifier </a:t>
            </a:r>
            <a:r>
              <a:rPr lang="en-US" dirty="0"/>
              <a:t>cannot </a:t>
            </a:r>
            <a:r>
              <a:rPr lang="en-US" dirty="0" smtClean="0"/>
              <a:t>be the same as an assembler </a:t>
            </a:r>
            <a:r>
              <a:rPr lang="en-US" dirty="0"/>
              <a:t>reserved words</a:t>
            </a:r>
          </a:p>
        </p:txBody>
      </p:sp>
    </p:spTree>
    <p:extLst>
      <p:ext uri="{BB962C8B-B14F-4D97-AF65-F5344CB8AC3E}">
        <p14:creationId xmlns:p14="http://schemas.microsoft.com/office/powerpoint/2010/main" val="17662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Directives </a:t>
            </a:r>
            <a:r>
              <a:rPr lang="en-US" dirty="0"/>
              <a:t>are commands for the assembler, telling it how to assemble the program. </a:t>
            </a:r>
            <a:endParaRPr lang="en-US" dirty="0" smtClean="0"/>
          </a:p>
          <a:p>
            <a:r>
              <a:rPr lang="en-US" dirty="0" smtClean="0"/>
              <a:t>Directives do not execute at runtime.</a:t>
            </a:r>
          </a:p>
          <a:p>
            <a:r>
              <a:rPr lang="en-US" dirty="0" smtClean="0"/>
              <a:t>Directives can define variables, macros, and procedures.</a:t>
            </a:r>
            <a:endParaRPr lang="en-US" dirty="0" smtClean="0"/>
          </a:p>
          <a:p>
            <a:r>
              <a:rPr lang="en-US" dirty="0" smtClean="0"/>
              <a:t>Directives </a:t>
            </a:r>
            <a:r>
              <a:rPr lang="en-US" dirty="0"/>
              <a:t>have a syntax similar to assembly language but do not correspond to Intel processor instructions. </a:t>
            </a:r>
            <a:endParaRPr lang="en-US" dirty="0" smtClean="0"/>
          </a:p>
          <a:p>
            <a:r>
              <a:rPr lang="en-US" dirty="0" smtClean="0"/>
              <a:t>Directives </a:t>
            </a:r>
            <a:r>
              <a:rPr lang="en-US" dirty="0"/>
              <a:t>are also case-insensitive: </a:t>
            </a:r>
            <a:endParaRPr lang="en-US" dirty="0" smtClean="0"/>
          </a:p>
          <a:p>
            <a:r>
              <a:rPr lang="en-US" dirty="0" smtClean="0"/>
              <a:t>Examples 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code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name   </a:t>
            </a:r>
            <a:r>
              <a:rPr lang="en-US" dirty="0" smtClean="0"/>
              <a:t>PROC</a:t>
            </a:r>
          </a:p>
          <a:p>
            <a:r>
              <a:rPr lang="en-US" dirty="0" smtClean="0"/>
              <a:t>The MOV instruction, executes at runtime, copying the contents of myVar to EAX register:</a:t>
            </a:r>
            <a:br>
              <a:rPr lang="en-US" dirty="0" smtClean="0"/>
            </a:br>
            <a:r>
              <a:rPr lang="en-US" dirty="0" smtClean="0"/>
              <a:t>- myVar DWORD 25 ;      DWORD directive,</a:t>
            </a:r>
            <a:br>
              <a:rPr lang="en-US" dirty="0" smtClean="0"/>
            </a:br>
            <a:r>
              <a:rPr lang="en-US" dirty="0" smtClean="0"/>
              <a:t>- mov eax, myVar;         MOV  instruction</a:t>
            </a:r>
          </a:p>
        </p:txBody>
      </p:sp>
    </p:spTree>
    <p:extLst>
      <p:ext uri="{BB962C8B-B14F-4D97-AF65-F5344CB8AC3E}">
        <p14:creationId xmlns:p14="http://schemas.microsoft.com/office/powerpoint/2010/main" val="26656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Instruction is a statement that becomes executable when a program is assembled.</a:t>
            </a:r>
          </a:p>
          <a:p>
            <a:r>
              <a:rPr lang="en-US" dirty="0" smtClean="0"/>
              <a:t>Instructions are translated by the assembler into machine language bytes, which are loaded and executed by the CPU at runtime.</a:t>
            </a:r>
          </a:p>
          <a:p>
            <a:r>
              <a:rPr lang="en-US" dirty="0" smtClean="0"/>
              <a:t> </a:t>
            </a:r>
            <a:r>
              <a:rPr lang="en-US" dirty="0"/>
              <a:t>An instruction in Assembly language consists of </a:t>
            </a:r>
            <a:r>
              <a:rPr lang="en-US" dirty="0" smtClean="0"/>
              <a:t>four basic parts:</a:t>
            </a:r>
            <a:br>
              <a:rPr lang="en-US" dirty="0" smtClean="0"/>
            </a:br>
            <a:r>
              <a:rPr lang="en-US" dirty="0" smtClean="0"/>
              <a:t> - label</a:t>
            </a:r>
            <a:r>
              <a:rPr lang="en-US" dirty="0"/>
              <a:t> </a:t>
            </a:r>
            <a:r>
              <a:rPr lang="en-US" dirty="0" smtClean="0"/>
              <a:t>(optional)</a:t>
            </a:r>
            <a:br>
              <a:rPr lang="en-US" dirty="0" smtClean="0"/>
            </a:br>
            <a:r>
              <a:rPr lang="en-U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an instruction mnemonic, </a:t>
            </a:r>
            <a:r>
              <a:rPr lang="en-US" dirty="0" smtClean="0"/>
              <a:t>(required)</a:t>
            </a:r>
            <a:br>
              <a:rPr lang="en-US" dirty="0" smtClean="0"/>
            </a:br>
            <a:r>
              <a:rPr lang="en-US" dirty="0" smtClean="0"/>
              <a:t> - operands (usually required)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/>
              <a:t>comment (optional).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general form is: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[label] </a:t>
            </a:r>
            <a:r>
              <a:rPr lang="en-US" dirty="0"/>
              <a:t>[mnemonic] [operands] [; comment]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Statements are free-form; </a:t>
            </a:r>
            <a:r>
              <a:rPr lang="en-US" dirty="0" smtClean="0"/>
              <a:t>i.e., </a:t>
            </a:r>
            <a:r>
              <a:rPr lang="en-US" dirty="0"/>
              <a:t>they can be written in any column with any number of spaces between in each operand as long as they are on one line and do not pass column </a:t>
            </a:r>
            <a:r>
              <a:rPr lang="en-US" dirty="0" smtClean="0"/>
              <a:t>128.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</a:t>
            </a:r>
            <a:r>
              <a:rPr lang="en-US" dirty="0"/>
              <a:t>serve as a way for programmers to document their programs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Comments can be specified: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– </a:t>
            </a:r>
            <a:r>
              <a:rPr lang="en-US" dirty="0"/>
              <a:t>on a single line, beginning with a semicolon until the end of the line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stc ; set the Carry Flag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/>
              <a:t>in a block beginning with the directive COMMENT and a user-specified symbol </a:t>
            </a:r>
            <a:r>
              <a:rPr lang="en-US" dirty="0" smtClean="0"/>
              <a:t>which </a:t>
            </a:r>
            <a:r>
              <a:rPr lang="en-US" dirty="0"/>
              <a:t>also ends the comment: </a:t>
            </a:r>
            <a:r>
              <a:rPr lang="en-US" dirty="0" smtClean="0"/>
              <a:t>COMMENT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… </a:t>
            </a:r>
            <a:br>
              <a:rPr lang="en-US" smtClean="0"/>
            </a:br>
            <a:r>
              <a:rPr lang="en-US" smtClean="0"/>
              <a:t>… </a:t>
            </a:r>
            <a:br>
              <a:rPr lang="en-US" smtClean="0"/>
            </a:br>
            <a:r>
              <a:rPr lang="en-US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 of Assembly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An assembly language program is composed of : </a:t>
            </a:r>
            <a:endParaRPr lang="en-US" sz="2000" b="1" dirty="0" smtClean="0"/>
          </a:p>
          <a:p>
            <a:r>
              <a:rPr lang="en-US" dirty="0" smtClean="0"/>
              <a:t>Constants </a:t>
            </a:r>
          </a:p>
          <a:p>
            <a:r>
              <a:rPr lang="en-US" dirty="0" smtClean="0"/>
              <a:t>Expressions </a:t>
            </a:r>
          </a:p>
          <a:p>
            <a:r>
              <a:rPr lang="en-US" dirty="0" smtClean="0"/>
              <a:t>Literals </a:t>
            </a:r>
          </a:p>
          <a:p>
            <a:r>
              <a:rPr lang="en-US" dirty="0" smtClean="0"/>
              <a:t>Reserved </a:t>
            </a:r>
            <a:r>
              <a:rPr lang="en-US" dirty="0"/>
              <a:t>Words </a:t>
            </a:r>
          </a:p>
          <a:p>
            <a:r>
              <a:rPr lang="en-US" dirty="0" smtClean="0"/>
              <a:t>Mnemonics </a:t>
            </a:r>
          </a:p>
          <a:p>
            <a:r>
              <a:rPr lang="en-US" dirty="0" smtClean="0"/>
              <a:t>Identifiers </a:t>
            </a:r>
          </a:p>
          <a:p>
            <a:r>
              <a:rPr lang="en-US" dirty="0" smtClean="0"/>
              <a:t>Directives </a:t>
            </a:r>
          </a:p>
          <a:p>
            <a:r>
              <a:rPr lang="en-US" dirty="0" smtClean="0"/>
              <a:t>Instructions </a:t>
            </a:r>
          </a:p>
          <a:p>
            <a:r>
              <a:rPr lang="en-US" dirty="0" smtClean="0"/>
              <a:t>Comments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532" y="1240665"/>
            <a:ext cx="2890113" cy="729803"/>
          </a:xfrm>
        </p:spPr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6" y="2781837"/>
            <a:ext cx="8596668" cy="3645891"/>
          </a:xfrm>
        </p:spPr>
        <p:txBody>
          <a:bodyPr/>
          <a:lstStyle/>
          <a:p>
            <a:r>
              <a:rPr lang="en-US" dirty="0" smtClean="0"/>
              <a:t>Constants </a:t>
            </a:r>
            <a:r>
              <a:rPr lang="en-US" dirty="0"/>
              <a:t>can be written in decimal, hexadecimal, octal or binary, by adding a radix (or number base) suffix to the end . </a:t>
            </a:r>
            <a:endParaRPr lang="en-US" dirty="0" smtClean="0"/>
          </a:p>
          <a:p>
            <a:r>
              <a:rPr lang="en-US" dirty="0" smtClean="0"/>
              <a:t>Radix </a:t>
            </a:r>
            <a:r>
              <a:rPr lang="en-US" dirty="0"/>
              <a:t>Suffices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– d </a:t>
            </a:r>
            <a:r>
              <a:rPr lang="en-US" dirty="0"/>
              <a:t>decimal </a:t>
            </a:r>
            <a:r>
              <a:rPr lang="en-US" dirty="0" smtClean="0"/>
              <a:t>(by default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– </a:t>
            </a:r>
            <a:r>
              <a:rPr lang="en-US" dirty="0"/>
              <a:t>h hexadecimal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– </a:t>
            </a:r>
            <a:r>
              <a:rPr lang="en-US" dirty="0"/>
              <a:t>q or o octal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– b binary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8642"/>
            <a:ext cx="8596668" cy="105606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Constants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• 26               Decimal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•1Ah             Hexadecimal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• </a:t>
            </a:r>
            <a:r>
              <a:rPr lang="en-US" dirty="0" smtClean="0"/>
              <a:t>1101b         Binary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• </a:t>
            </a:r>
            <a:r>
              <a:rPr lang="en-US" dirty="0"/>
              <a:t>36q </a:t>
            </a:r>
            <a:r>
              <a:rPr lang="en-US" dirty="0" smtClean="0"/>
              <a:t>           Octal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• </a:t>
            </a:r>
            <a:r>
              <a:rPr lang="en-US" dirty="0"/>
              <a:t>2Bh </a:t>
            </a:r>
            <a:r>
              <a:rPr lang="en-US" dirty="0" smtClean="0"/>
              <a:t>           Hexadecimal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• </a:t>
            </a:r>
            <a:r>
              <a:rPr lang="en-US" dirty="0"/>
              <a:t>42Q </a:t>
            </a:r>
            <a:r>
              <a:rPr lang="en-US" dirty="0" smtClean="0"/>
              <a:t>          Octal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• </a:t>
            </a:r>
            <a:r>
              <a:rPr lang="en-US" dirty="0"/>
              <a:t>36D </a:t>
            </a:r>
            <a:r>
              <a:rPr lang="en-US" dirty="0" smtClean="0"/>
              <a:t>          Decimal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• </a:t>
            </a:r>
            <a:r>
              <a:rPr lang="en-US" dirty="0"/>
              <a:t>47d </a:t>
            </a:r>
            <a:r>
              <a:rPr lang="en-US" dirty="0" smtClean="0"/>
              <a:t>          Decimal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• </a:t>
            </a:r>
            <a:r>
              <a:rPr lang="en-US" dirty="0"/>
              <a:t>An integer expressions is a mathematical expressions involving integer values and integer operators.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• </a:t>
            </a:r>
            <a:r>
              <a:rPr lang="en-US" dirty="0"/>
              <a:t>The expressions must be one that can be stored in 32 bits (or less).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• </a:t>
            </a:r>
            <a:r>
              <a:rPr lang="en-US" dirty="0"/>
              <a:t>The precedence: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  ( )               Expressions </a:t>
            </a:r>
            <a:r>
              <a:rPr lang="en-US" dirty="0"/>
              <a:t>in Parentheses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  *, /,            </a:t>
            </a:r>
            <a:r>
              <a:rPr lang="en-US" dirty="0"/>
              <a:t>Mod Multiply, Divide, Modulus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  +, </a:t>
            </a:r>
            <a:r>
              <a:rPr lang="en-US" dirty="0"/>
              <a:t>- </a:t>
            </a:r>
            <a:r>
              <a:rPr lang="en-US" dirty="0" smtClean="0"/>
              <a:t>            Add</a:t>
            </a:r>
            <a:r>
              <a:rPr lang="en-US" dirty="0"/>
              <a:t>, </a:t>
            </a:r>
            <a:r>
              <a:rPr lang="en-US" dirty="0" smtClean="0"/>
              <a:t>Subtract</a:t>
            </a:r>
          </a:p>
          <a:p>
            <a:endParaRPr lang="en-US" dirty="0"/>
          </a:p>
          <a:p>
            <a:r>
              <a:rPr lang="en-US" dirty="0"/>
              <a:t>Examples of Integer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Expressions               Value</a:t>
            </a:r>
          </a:p>
          <a:p>
            <a:pPr marL="0" indent="0">
              <a:buNone/>
            </a:pPr>
            <a:r>
              <a:rPr lang="en-US" dirty="0" smtClean="0"/>
              <a:t>   16 </a:t>
            </a:r>
            <a:r>
              <a:rPr lang="en-US" dirty="0"/>
              <a:t>/ </a:t>
            </a:r>
            <a:r>
              <a:rPr lang="en-US" dirty="0" smtClean="0"/>
              <a:t>5                        3</a:t>
            </a:r>
          </a:p>
          <a:p>
            <a:pPr marL="0" indent="0">
              <a:buNone/>
            </a:pPr>
            <a:r>
              <a:rPr lang="en-US" dirty="0"/>
              <a:t> - (3 + 4) * (6 – 1</a:t>
            </a:r>
            <a:r>
              <a:rPr lang="en-US" dirty="0" smtClean="0"/>
              <a:t>)          </a:t>
            </a:r>
            <a:r>
              <a:rPr lang="en-US" dirty="0"/>
              <a:t>-</a:t>
            </a:r>
            <a:r>
              <a:rPr lang="en-US" dirty="0" smtClean="0"/>
              <a:t>35 </a:t>
            </a:r>
          </a:p>
          <a:p>
            <a:pPr marL="0" indent="0">
              <a:buNone/>
            </a:pPr>
            <a:r>
              <a:rPr lang="en-US" dirty="0" smtClean="0"/>
              <a:t>    4 </a:t>
            </a:r>
            <a:r>
              <a:rPr lang="en-US" dirty="0"/>
              <a:t>+ 5 * 2 </a:t>
            </a:r>
            <a:r>
              <a:rPr lang="en-US" dirty="0" smtClean="0"/>
              <a:t>                   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0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There are two types of real number constants: 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1. </a:t>
            </a:r>
            <a:r>
              <a:rPr lang="en-US" b="1" dirty="0"/>
              <a:t>Decimal reals,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which </a:t>
            </a:r>
            <a:r>
              <a:rPr lang="en-US" dirty="0"/>
              <a:t>contain a sign followed by a number with decimal fraction and an </a:t>
            </a:r>
            <a:r>
              <a:rPr lang="en-US" dirty="0" smtClean="0"/>
              <a:t>                	exponent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	[</a:t>
            </a:r>
            <a:r>
              <a:rPr lang="en-US" dirty="0"/>
              <a:t>sign] integer.[integer][exponent]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Examples</a:t>
            </a:r>
            <a:r>
              <a:rPr lang="en-US" dirty="0"/>
              <a:t>: 2. +3.0 -44.2E+05 26.E5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b="1" dirty="0" smtClean="0"/>
              <a:t>2. Encoded </a:t>
            </a:r>
            <a:r>
              <a:rPr lang="en-US" b="1" dirty="0"/>
              <a:t>reals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/>
              <a:t>which are represented exactly as they are stored: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3F80000r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197"/>
          </a:xfrm>
        </p:spPr>
        <p:txBody>
          <a:bodyPr/>
          <a:lstStyle/>
          <a:p>
            <a:r>
              <a:rPr lang="en-US" dirty="0"/>
              <a:t>Characters Constants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character constant is a single character enclosed in single or double quotation marks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</a:t>
            </a:r>
            <a:r>
              <a:rPr lang="en-US" dirty="0"/>
              <a:t>assembler converts it to the equivalent value in the binary code ASCII: ‘A’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/>
              <a:t>d” </a:t>
            </a:r>
          </a:p>
        </p:txBody>
      </p:sp>
    </p:spTree>
    <p:extLst>
      <p:ext uri="{BB962C8B-B14F-4D97-AF65-F5344CB8AC3E}">
        <p14:creationId xmlns:p14="http://schemas.microsoft.com/office/powerpoint/2010/main" val="5305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A string constant is a string of characters enclosed in single or double quotation marks: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/>
              <a:t>ABC’ “x” “Goodnight, </a:t>
            </a:r>
            <a:r>
              <a:rPr lang="en-US" dirty="0" smtClean="0"/>
              <a:t>Hello” 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/>
              <a:t>4096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“This isn’t a test”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/>
              <a:t>Say “Goodnight, ” </a:t>
            </a:r>
            <a:r>
              <a:rPr lang="en-US" dirty="0" smtClean="0"/>
              <a:t>Ahmed’</a:t>
            </a:r>
          </a:p>
          <a:p>
            <a:pPr marL="0" indent="0">
              <a:buNone/>
            </a:pPr>
            <a:r>
              <a:rPr lang="en-US" dirty="0" smtClean="0"/>
              <a:t>   	“Hello World”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</a:t>
            </a:r>
            <a:r>
              <a:rPr lang="en-US" dirty="0"/>
              <a:t>words have a special meaning to the assembler and cannot be used for anything other than their specified purpose. </a:t>
            </a:r>
          </a:p>
          <a:p>
            <a:r>
              <a:rPr lang="en-US" dirty="0" smtClean="0"/>
              <a:t>They </a:t>
            </a:r>
            <a:r>
              <a:rPr lang="en-US" dirty="0"/>
              <a:t>include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– Instruction mnemonics </a:t>
            </a:r>
            <a:r>
              <a:rPr lang="en-US" dirty="0" smtClean="0"/>
              <a:t>, Such as MOV, ADD, SUB etc.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- Registers Names: e.g. eax,ebx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/>
              <a:t>Directives </a:t>
            </a:r>
            <a:r>
              <a:rPr lang="en-US" dirty="0" smtClean="0"/>
              <a:t>: which tell MASM how assemble programs</a:t>
            </a:r>
            <a:br>
              <a:rPr lang="en-US" dirty="0" smtClean="0"/>
            </a:br>
            <a:r>
              <a:rPr lang="en-US" dirty="0" smtClean="0"/>
              <a:t>-Attributes, which provide size and usage information for variables and operands. E.g. BYTE and WORD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/>
              <a:t>Operators in constant expressions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– </a:t>
            </a:r>
            <a:r>
              <a:rPr lang="en-US" dirty="0"/>
              <a:t>Predefined symbols such as @data which return constant values at assembly </a:t>
            </a:r>
            <a:r>
              <a:rPr lang="en-US" dirty="0" smtClean="0"/>
              <a:t>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A common list of MASM reserved words can be found in Appendix 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14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400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Trebuchet MS</vt:lpstr>
      <vt:lpstr>Wingdings 3</vt:lpstr>
      <vt:lpstr>Facet</vt:lpstr>
      <vt:lpstr>Computer Organization and Assembly Language</vt:lpstr>
      <vt:lpstr>Basic Elements of Assembly Language </vt:lpstr>
      <vt:lpstr>Constants</vt:lpstr>
      <vt:lpstr>Examples of Constants  </vt:lpstr>
      <vt:lpstr>Expressions</vt:lpstr>
      <vt:lpstr>Real Number Constants</vt:lpstr>
      <vt:lpstr>Characters Constants </vt:lpstr>
      <vt:lpstr>String Constants</vt:lpstr>
      <vt:lpstr>Reserved Words</vt:lpstr>
      <vt:lpstr>Identifiers</vt:lpstr>
      <vt:lpstr>Directives</vt:lpstr>
      <vt:lpstr>Instructions</vt:lpstr>
      <vt:lpstr>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</dc:title>
  <dc:creator>Windows User</dc:creator>
  <cp:lastModifiedBy>Windows User</cp:lastModifiedBy>
  <cp:revision>9</cp:revision>
  <dcterms:created xsi:type="dcterms:W3CDTF">2024-03-10T16:58:08Z</dcterms:created>
  <dcterms:modified xsi:type="dcterms:W3CDTF">2024-03-11T06:31:44Z</dcterms:modified>
</cp:coreProperties>
</file>